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69" r:id="rId5"/>
    <p:sldId id="262" r:id="rId6"/>
    <p:sldId id="270" r:id="rId7"/>
    <p:sldId id="263" r:id="rId8"/>
    <p:sldId id="268" r:id="rId9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6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1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Modifier le style des sous-titres du masque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6DD6FAF-CBBF-4E43-9498-CB555A98DF9D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949032" y="5749736"/>
            <a:ext cx="3744912" cy="609252"/>
          </a:xfrm>
          <a:prstGeom prst="rect">
            <a:avLst/>
          </a:prstGeom>
          <a:solidFill>
            <a:schemeClr val="bg1"/>
          </a:solidFill>
          <a:ln w="38100" cmpd="dbl" algn="ctr">
            <a:noFill/>
            <a:miter lim="800000"/>
            <a:headEnd/>
            <a:tailEnd/>
          </a:ln>
        </p:spPr>
        <p:txBody>
          <a:bodyPr lIns="162000" tIns="118800" rIns="162000" bIns="118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 sz="1200" dirty="0">
                <a:solidFill>
                  <a:schemeClr val="accent2"/>
                </a:solidFill>
                <a:latin typeface="+mj-lt"/>
              </a:rPr>
              <a:t>Enseignant : Lucien </a:t>
            </a:r>
            <a:r>
              <a:rPr lang="fr-FR" altLang="fr-FR" sz="1200" dirty="0" err="1">
                <a:solidFill>
                  <a:schemeClr val="accent2"/>
                </a:solidFill>
                <a:latin typeface="+mj-lt"/>
              </a:rPr>
              <a:t>Perticoz</a:t>
            </a:r>
            <a:r>
              <a:rPr lang="fr-FR" altLang="fr-FR" sz="1200" dirty="0">
                <a:solidFill>
                  <a:schemeClr val="accent2"/>
                </a:solidFill>
                <a:latin typeface="+mj-lt"/>
              </a:rPr>
              <a:t/>
            </a:r>
            <a:br>
              <a:rPr lang="fr-FR" altLang="fr-FR" sz="1200" dirty="0">
                <a:solidFill>
                  <a:schemeClr val="accent2"/>
                </a:solidFill>
                <a:latin typeface="+mj-lt"/>
              </a:rPr>
            </a:br>
            <a:r>
              <a:rPr lang="fr-FR" altLang="fr-FR" sz="1200" dirty="0">
                <a:solidFill>
                  <a:schemeClr val="accent2"/>
                </a:solidFill>
                <a:latin typeface="+mj-lt"/>
              </a:rPr>
              <a:t>lucien.perticoz@univ-lyon3.fr</a:t>
            </a:r>
          </a:p>
        </p:txBody>
      </p:sp>
    </p:spTree>
    <p:extLst>
      <p:ext uri="{BB962C8B-B14F-4D97-AF65-F5344CB8AC3E}">
        <p14:creationId xmlns:p14="http://schemas.microsoft.com/office/powerpoint/2010/main" val="412185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A79F-7C8A-41BA-B409-0D1470FE50CF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</a:t>
            </a:r>
            <a:r>
              <a:rPr lang="fr-FR" altLang="fr-FR" sz="1100" i="1" dirty="0" smtClean="0">
                <a:solidFill>
                  <a:schemeClr val="bg1"/>
                </a:solidFill>
                <a:latin typeface="+mj-lt"/>
              </a:rPr>
              <a:t>l'entreprise</a:t>
            </a:r>
            <a:endParaRPr lang="fr-FR" altLang="fr-FR" sz="11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</a:t>
            </a:r>
            <a:r>
              <a:rPr lang="fr-FR" altLang="fr-FR" sz="1100" i="1" kern="1200" baseline="30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61291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dirty="0"/>
              <a:t>Modifier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5B1F-B19E-41AD-AEFB-DB51A67B0801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</a:t>
            </a:r>
            <a:r>
              <a:rPr lang="fr-FR" altLang="fr-FR" sz="1100" i="1" dirty="0" smtClean="0">
                <a:solidFill>
                  <a:schemeClr val="bg1"/>
                </a:solidFill>
                <a:latin typeface="+mj-lt"/>
              </a:rPr>
              <a:t>l'entreprise</a:t>
            </a:r>
            <a:endParaRPr lang="fr-FR" altLang="fr-FR" sz="11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</a:t>
            </a:r>
            <a:r>
              <a:rPr lang="fr-FR" altLang="fr-FR" sz="1100" i="1" kern="1200" baseline="30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388194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81228" indent="-571500">
              <a:buFont typeface="+mj-lt"/>
              <a:buAutoNum type="romanUcPeriod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fr-FR" dirty="0"/>
              <a:t>Modifier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0B27-CD88-4325-83B0-248588833266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</a:t>
            </a:r>
            <a:r>
              <a:rPr lang="fr-FR" altLang="fr-FR" sz="1100" i="1" dirty="0" smtClean="0">
                <a:solidFill>
                  <a:schemeClr val="bg1"/>
                </a:solidFill>
                <a:latin typeface="+mj-lt"/>
              </a:rPr>
              <a:t>l'entreprise</a:t>
            </a:r>
            <a:endParaRPr lang="fr-FR" altLang="fr-FR" sz="11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dirty="0" smtClean="0">
                <a:solidFill>
                  <a:schemeClr val="bg1"/>
                </a:solidFill>
                <a:latin typeface="+mj-lt"/>
              </a:rPr>
              <a:t>Bonus</a:t>
            </a:r>
            <a:endParaRPr lang="fr-FR" altLang="fr-FR" sz="11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729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AD6A-9AD4-401E-AE3B-DB5D119B42FE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</a:t>
            </a:r>
            <a:r>
              <a:rPr lang="fr-FR" altLang="fr-FR" sz="1100" i="1" dirty="0" smtClean="0">
                <a:solidFill>
                  <a:schemeClr val="bg1"/>
                </a:solidFill>
                <a:latin typeface="+mj-lt"/>
              </a:rPr>
              <a:t>l'entreprise</a:t>
            </a:r>
            <a:endParaRPr lang="fr-FR" altLang="fr-FR" sz="11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</a:t>
            </a:r>
            <a:r>
              <a:rPr lang="fr-FR" altLang="fr-FR" sz="1100" i="1" kern="1200" baseline="30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132181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76-026A-4E37-8996-5BDAD20FBAB0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</a:t>
            </a:r>
            <a:r>
              <a:rPr lang="fr-FR" altLang="fr-FR" sz="1100" i="1" dirty="0" smtClean="0">
                <a:solidFill>
                  <a:schemeClr val="bg1"/>
                </a:solidFill>
                <a:latin typeface="+mj-lt"/>
              </a:rPr>
              <a:t>l'entreprise</a:t>
            </a:r>
            <a:endParaRPr lang="fr-FR" altLang="fr-FR" sz="11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</a:t>
            </a:r>
            <a:r>
              <a:rPr lang="fr-FR" altLang="fr-FR" sz="1100" i="1" kern="1200" baseline="30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366176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4FE0FE-C259-46FF-B141-8DEC8E0BD376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fr-FR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</a:t>
            </a:r>
            <a:r>
              <a:rPr lang="fr-FR" altLang="fr-FR" sz="1100" i="1" dirty="0" smtClean="0">
                <a:solidFill>
                  <a:schemeClr val="bg1"/>
                </a:solidFill>
                <a:latin typeface="+mj-lt"/>
              </a:rPr>
              <a:t>l'entreprise</a:t>
            </a:r>
            <a:endParaRPr lang="fr-FR" altLang="fr-FR" sz="11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</a:t>
            </a:r>
            <a:r>
              <a:rPr lang="fr-FR" altLang="fr-FR" sz="1100" i="1" kern="1200" baseline="30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234831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0D1536E-3A43-4F36-A54D-D05593B15E1B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</a:t>
            </a:r>
            <a:r>
              <a:rPr lang="fr-FR" altLang="fr-FR" sz="1100" i="1" dirty="0" smtClean="0">
                <a:solidFill>
                  <a:schemeClr val="bg1"/>
                </a:solidFill>
                <a:latin typeface="+mj-lt"/>
              </a:rPr>
              <a:t>l'entreprise</a:t>
            </a:r>
            <a:endParaRPr lang="fr-FR" altLang="fr-FR" sz="11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</a:t>
            </a:r>
            <a:r>
              <a:rPr lang="fr-FR" altLang="fr-FR" sz="1100" i="1" kern="1200" baseline="30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403110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5C3E-02C8-4F43-B8AA-62614D0589A0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</a:t>
            </a:r>
            <a:r>
              <a:rPr lang="fr-FR" altLang="fr-FR" sz="1100" i="1" dirty="0" smtClean="0">
                <a:solidFill>
                  <a:schemeClr val="bg1"/>
                </a:solidFill>
                <a:latin typeface="+mj-lt"/>
              </a:rPr>
              <a:t>l'entreprise</a:t>
            </a:r>
            <a:endParaRPr lang="fr-FR" altLang="fr-FR" sz="11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</a:t>
            </a:r>
            <a:r>
              <a:rPr lang="fr-FR" altLang="fr-FR" sz="1100" i="1" kern="1200" baseline="30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47506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6EEF-53FD-497F-A771-B2CC80D45881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</a:t>
            </a:r>
            <a:r>
              <a:rPr lang="fr-FR" altLang="fr-FR" sz="1100" i="1" dirty="0" smtClean="0">
                <a:solidFill>
                  <a:schemeClr val="bg1"/>
                </a:solidFill>
                <a:latin typeface="+mj-lt"/>
              </a:rPr>
              <a:t>l'entreprise</a:t>
            </a:r>
            <a:endParaRPr lang="fr-FR" altLang="fr-FR" sz="11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</a:t>
            </a:r>
            <a:r>
              <a:rPr lang="fr-FR" altLang="fr-FR" sz="1100" i="1" kern="1200" baseline="30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134270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/>
              <a:t>Cliquez sur </a:t>
            </a:r>
            <a:r>
              <a:rPr kumimoji="0" lang="fr-FR" dirty="0" smtClean="0"/>
              <a:t>l'icône </a:t>
            </a:r>
            <a:r>
              <a:rPr kumimoji="0" lang="fr-FR" dirty="0"/>
              <a:t>pour ajouter une image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A38BD-4599-45B9-A6B0-9581C35A6D45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</a:t>
            </a:r>
            <a:r>
              <a:rPr lang="fr-FR" altLang="fr-FR" sz="1100" i="1" dirty="0" smtClean="0">
                <a:solidFill>
                  <a:schemeClr val="bg1"/>
                </a:solidFill>
                <a:latin typeface="+mj-lt"/>
              </a:rPr>
              <a:t>l'entreprise</a:t>
            </a:r>
            <a:endParaRPr lang="fr-FR" altLang="fr-FR" sz="11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</a:t>
            </a:r>
            <a:r>
              <a:rPr lang="fr-FR" altLang="fr-FR" sz="1100" i="1" kern="1200" baseline="30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416532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98B372D-8DB6-4CB9-AA0D-32D550553163}" type="slidenum">
              <a:rPr lang="fr-FR" altLang="fr-FR" smtClean="0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08905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Environnement socio-économique de </a:t>
            </a:r>
            <a:r>
              <a:rPr lang="fr-FR" dirty="0" smtClean="0"/>
              <a:t>l'entreprise </a:t>
            </a:r>
            <a:r>
              <a:rPr lang="fr-FR" dirty="0"/>
              <a:t>et des services </a:t>
            </a:r>
            <a:r>
              <a:rPr lang="fr-FR" dirty="0" smtClean="0"/>
              <a:t>d'information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« Bonus » </a:t>
            </a:r>
            <a:r>
              <a:rPr lang="fr-FR" dirty="0"/>
              <a:t>– </a:t>
            </a:r>
            <a:r>
              <a:rPr lang="fr-FR" dirty="0"/>
              <a:t>Vers une économie de la connaissance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84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D'une </a:t>
            </a:r>
            <a:r>
              <a:rPr lang="fr-FR" dirty="0"/>
              <a:t>économie de type fordiste à </a:t>
            </a:r>
            <a:r>
              <a:rPr lang="fr-FR" dirty="0" smtClean="0"/>
              <a:t>l'économie </a:t>
            </a:r>
            <a:r>
              <a:rPr lang="fr-FR" dirty="0"/>
              <a:t>de la connaissance</a:t>
            </a:r>
          </a:p>
          <a:p>
            <a:r>
              <a:rPr lang="fr-FR" dirty="0"/>
              <a:t>La connaissance en tant </a:t>
            </a:r>
            <a:r>
              <a:rPr lang="fr-FR" dirty="0" smtClean="0"/>
              <a:t>qu'actif </a:t>
            </a:r>
            <a:r>
              <a:rPr lang="fr-FR" dirty="0"/>
              <a:t>économique</a:t>
            </a:r>
          </a:p>
          <a:p>
            <a:r>
              <a:rPr lang="fr-FR" dirty="0" smtClean="0"/>
              <a:t>L'économie </a:t>
            </a:r>
            <a:r>
              <a:rPr lang="fr-FR" dirty="0"/>
              <a:t>de la connaissance ou la crise du capitalisme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295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sz="2400" dirty="0" smtClean="0"/>
              <a:t>D'une </a:t>
            </a:r>
            <a:r>
              <a:rPr lang="fr-FR" sz="2400" dirty="0"/>
              <a:t>économie de type fordiste à </a:t>
            </a:r>
            <a:r>
              <a:rPr lang="fr-FR" sz="2400" dirty="0" smtClean="0"/>
              <a:t>l'économie </a:t>
            </a:r>
            <a:r>
              <a:rPr lang="fr-FR" sz="2400" dirty="0"/>
              <a:t>de la connaissance</a:t>
            </a:r>
            <a:endParaRPr lang="fr-FR" sz="2400" dirty="0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  <a:buClr>
                <a:srgbClr val="A04DA3"/>
              </a:buClr>
              <a:buFont typeface="Wingdings" panose="05000000000000000000" pitchFamily="2" charset="2"/>
              <a:buChar char="Ø"/>
            </a:pPr>
            <a:r>
              <a:rPr lang="fr-FR" sz="2000" dirty="0" smtClean="0">
                <a:solidFill>
                  <a:prstClr val="black"/>
                </a:solidFill>
              </a:rPr>
              <a:t>L'économie </a:t>
            </a:r>
            <a:r>
              <a:rPr lang="fr-FR" sz="2000" dirty="0">
                <a:solidFill>
                  <a:prstClr val="black"/>
                </a:solidFill>
              </a:rPr>
              <a:t>de type fordiste favorise la propriété / la privatisation</a:t>
            </a:r>
          </a:p>
          <a:p>
            <a:pPr lvl="0">
              <a:spcBef>
                <a:spcPts val="1200"/>
              </a:spcBef>
              <a:spcAft>
                <a:spcPts val="1200"/>
              </a:spcAft>
              <a:buClr>
                <a:srgbClr val="A04DA3"/>
              </a:buClr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prstClr val="black"/>
                </a:solidFill>
              </a:rPr>
              <a:t>Processus linéaire de production et de création de </a:t>
            </a:r>
            <a:r>
              <a:rPr lang="fr-FR" sz="2000" dirty="0" smtClean="0">
                <a:solidFill>
                  <a:prstClr val="black"/>
                </a:solidFill>
              </a:rPr>
              <a:t>valeur</a:t>
            </a:r>
            <a:endParaRPr lang="fr-FR" sz="2000" dirty="0" smtClean="0">
              <a:solidFill>
                <a:prstClr val="black"/>
              </a:solidFill>
            </a:endParaRPr>
          </a:p>
          <a:p>
            <a:pPr marL="0" lvl="1" indent="0" algn="ctr">
              <a:spcBef>
                <a:spcPts val="1200"/>
              </a:spcBef>
              <a:spcAft>
                <a:spcPts val="1200"/>
              </a:spcAft>
              <a:buClr>
                <a:srgbClr val="438086"/>
              </a:buClr>
              <a:buNone/>
            </a:pPr>
            <a:r>
              <a:rPr lang="fr-FR" sz="1800" b="1" i="1" dirty="0" smtClean="0">
                <a:solidFill>
                  <a:srgbClr val="53548A"/>
                </a:solidFill>
              </a:rPr>
              <a:t>L'économie </a:t>
            </a:r>
            <a:r>
              <a:rPr lang="fr-FR" sz="1800" b="1" i="1" dirty="0">
                <a:solidFill>
                  <a:srgbClr val="53548A"/>
                </a:solidFill>
              </a:rPr>
              <a:t>de </a:t>
            </a:r>
            <a:r>
              <a:rPr lang="fr-FR" sz="1800" b="1" i="1" dirty="0" smtClean="0">
                <a:solidFill>
                  <a:srgbClr val="53548A"/>
                </a:solidFill>
              </a:rPr>
              <a:t>l'information  </a:t>
            </a:r>
            <a:r>
              <a:rPr lang="fr-FR" sz="1800" b="1" i="1" dirty="0">
                <a:solidFill>
                  <a:srgbClr val="53548A"/>
                </a:solidFill>
              </a:rPr>
              <a:t>puis </a:t>
            </a:r>
            <a:r>
              <a:rPr lang="fr-FR" sz="1800" b="1" i="1" dirty="0" smtClean="0">
                <a:solidFill>
                  <a:srgbClr val="53548A"/>
                </a:solidFill>
              </a:rPr>
              <a:t>l'économie </a:t>
            </a:r>
            <a:r>
              <a:rPr lang="fr-FR" sz="1800" b="1" i="1" dirty="0">
                <a:solidFill>
                  <a:srgbClr val="53548A"/>
                </a:solidFill>
              </a:rPr>
              <a:t>de la connaissance comme </a:t>
            </a:r>
            <a:r>
              <a:rPr lang="fr-FR" sz="1800" b="1" i="1" dirty="0" smtClean="0">
                <a:solidFill>
                  <a:srgbClr val="53548A"/>
                </a:solidFill>
              </a:rPr>
              <a:t>nouvelle </a:t>
            </a:r>
            <a:r>
              <a:rPr lang="fr-FR" sz="1800" b="1" i="1" dirty="0">
                <a:solidFill>
                  <a:srgbClr val="53548A"/>
                </a:solidFill>
              </a:rPr>
              <a:t>division internationale du travail 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2000" dirty="0"/>
              <a:t>Montée en puissance des </a:t>
            </a:r>
            <a:r>
              <a:rPr lang="fr-FR" sz="2000" dirty="0" smtClean="0"/>
              <a:t>Droits de propriété intellectuelle (DPI)</a:t>
            </a:r>
            <a:endParaRPr lang="fr-FR" sz="2000" dirty="0"/>
          </a:p>
          <a:p>
            <a:pPr marL="0" lvl="1" indent="0" algn="ctr">
              <a:spcBef>
                <a:spcPts val="1200"/>
              </a:spcBef>
              <a:buNone/>
            </a:pPr>
            <a:r>
              <a:rPr lang="fr-FR" sz="1800" b="1" i="1" dirty="0" smtClean="0">
                <a:solidFill>
                  <a:schemeClr val="accent1"/>
                </a:solidFill>
              </a:rPr>
              <a:t>Changement </a:t>
            </a:r>
            <a:r>
              <a:rPr lang="fr-FR" sz="1800" b="1" i="1" dirty="0">
                <a:solidFill>
                  <a:schemeClr val="accent1"/>
                </a:solidFill>
              </a:rPr>
              <a:t>profond du paysage économique mondial</a:t>
            </a:r>
            <a:endParaRPr lang="fr-FR" sz="18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23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Picture 2" descr="C:\Users\Lu\Desktop\environnement_economique_entreprise\201407_capitalisation_boursie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" y="1143000"/>
            <a:ext cx="7667625" cy="5181600"/>
          </a:xfrm>
          <a:prstGeom prst="rect">
            <a:avLst/>
          </a:prstGeom>
          <a:noFill/>
          <a:ln w="952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11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fr-FR" sz="2400" dirty="0"/>
              <a:t>La connaissance en tant </a:t>
            </a:r>
            <a:r>
              <a:rPr lang="fr-FR" sz="2400" dirty="0" smtClean="0"/>
              <a:t>qu'actif économique</a:t>
            </a:r>
            <a:endParaRPr lang="fr-FR" sz="24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2000" dirty="0"/>
              <a:t>Une diversité de définitions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2000" dirty="0" smtClean="0"/>
              <a:t>L'information </a:t>
            </a:r>
            <a:r>
              <a:rPr lang="fr-FR" sz="2000" dirty="0"/>
              <a:t>et la connaissance sont :</a:t>
            </a:r>
          </a:p>
          <a:p>
            <a:pPr lvl="2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fr-FR" sz="1400" b="1" dirty="0"/>
              <a:t>Non-rivales</a:t>
            </a:r>
          </a:p>
          <a:p>
            <a:pPr lvl="2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fr-FR" sz="1400" b="1" dirty="0"/>
              <a:t>Non-</a:t>
            </a:r>
            <a:r>
              <a:rPr lang="fr-FR" sz="1400" b="1" dirty="0" err="1"/>
              <a:t>excluables</a:t>
            </a:r>
            <a:endParaRPr lang="fr-FR" sz="1400" b="1" dirty="0"/>
          </a:p>
          <a:p>
            <a:pPr lvl="2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fr-FR" sz="1400" b="1" dirty="0"/>
              <a:t>Caractérisées par un mode de production collectif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2000" dirty="0"/>
              <a:t>Valeur dépendante du contexte et donc hautement incertaine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2000" dirty="0"/>
              <a:t>La financiarisation comme « solution »</a:t>
            </a:r>
          </a:p>
        </p:txBody>
      </p:sp>
    </p:spTree>
    <p:extLst>
      <p:ext uri="{BB962C8B-B14F-4D97-AF65-F5344CB8AC3E}">
        <p14:creationId xmlns:p14="http://schemas.microsoft.com/office/powerpoint/2010/main" val="44834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2" descr="loadim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7" y="1813878"/>
            <a:ext cx="7807325" cy="3535362"/>
          </a:xfrm>
          <a:prstGeom prst="rect">
            <a:avLst/>
          </a:prstGeom>
          <a:noFill/>
          <a:ln w="952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67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fr-FR" sz="2400" dirty="0" smtClean="0"/>
              <a:t>L'économie </a:t>
            </a:r>
            <a:r>
              <a:rPr lang="fr-FR" sz="2400" dirty="0"/>
              <a:t>de la connaissance ou la crise du capitalisme ?</a:t>
            </a:r>
            <a:endParaRPr lang="fr-FR" sz="24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2200" dirty="0" smtClean="0"/>
              <a:t>La </a:t>
            </a:r>
            <a:r>
              <a:rPr lang="fr-FR" sz="2200" dirty="0"/>
              <a:t>nouvelle économie comme </a:t>
            </a:r>
            <a:r>
              <a:rPr lang="fr-FR" sz="2200" dirty="0" smtClean="0"/>
              <a:t>« prédation d'externalités » </a:t>
            </a:r>
            <a:r>
              <a:rPr lang="fr-FR" sz="2200" dirty="0"/>
              <a:t>?</a:t>
            </a:r>
          </a:p>
          <a:p>
            <a:pPr marL="0" lvl="1" indent="0" algn="ctr">
              <a:spcBef>
                <a:spcPts val="1200"/>
              </a:spcBef>
              <a:spcAft>
                <a:spcPts val="1800"/>
              </a:spcAft>
              <a:buClr>
                <a:srgbClr val="438086"/>
              </a:buClr>
              <a:buNone/>
            </a:pPr>
            <a:r>
              <a:rPr lang="fr-FR" sz="1900" b="1" i="1" dirty="0">
                <a:solidFill>
                  <a:srgbClr val="53548A"/>
                </a:solidFill>
              </a:rPr>
              <a:t>Plus  </a:t>
            </a:r>
            <a:r>
              <a:rPr lang="fr-FR" sz="1900" b="1" i="1" dirty="0" smtClean="0">
                <a:solidFill>
                  <a:srgbClr val="53548A"/>
                </a:solidFill>
              </a:rPr>
              <a:t>d'étalon </a:t>
            </a:r>
            <a:r>
              <a:rPr lang="fr-FR" sz="1900" b="1" i="1" dirty="0">
                <a:solidFill>
                  <a:srgbClr val="53548A"/>
                </a:solidFill>
              </a:rPr>
              <a:t>de mesure pour déterminer </a:t>
            </a:r>
            <a:br>
              <a:rPr lang="fr-FR" sz="1900" b="1" i="1" dirty="0">
                <a:solidFill>
                  <a:srgbClr val="53548A"/>
                </a:solidFill>
              </a:rPr>
            </a:br>
            <a:r>
              <a:rPr lang="fr-FR" sz="1900" b="1" i="1" dirty="0">
                <a:solidFill>
                  <a:srgbClr val="53548A"/>
                </a:solidFill>
              </a:rPr>
              <a:t>le rapport </a:t>
            </a:r>
            <a:r>
              <a:rPr lang="fr-FR" sz="1900" b="1" i="1" dirty="0" smtClean="0">
                <a:solidFill>
                  <a:srgbClr val="53548A"/>
                </a:solidFill>
              </a:rPr>
              <a:t>d'équivalence </a:t>
            </a:r>
            <a:r>
              <a:rPr lang="fr-FR" sz="1900" b="1" i="1" dirty="0">
                <a:solidFill>
                  <a:srgbClr val="53548A"/>
                </a:solidFill>
              </a:rPr>
              <a:t>entre capital et </a:t>
            </a:r>
            <a:r>
              <a:rPr lang="fr-FR" sz="1900" b="1" i="1" dirty="0" smtClean="0">
                <a:solidFill>
                  <a:srgbClr val="53548A"/>
                </a:solidFill>
              </a:rPr>
              <a:t>travail</a:t>
            </a:r>
            <a:endParaRPr lang="fr-FR" sz="1900" b="1" i="1" dirty="0">
              <a:solidFill>
                <a:srgbClr val="53548A"/>
              </a:solidFill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2200" dirty="0"/>
              <a:t>Selon </a:t>
            </a:r>
            <a:r>
              <a:rPr lang="fr-FR" sz="2200" dirty="0" err="1"/>
              <a:t>Gorz</a:t>
            </a:r>
            <a:r>
              <a:rPr lang="fr-FR" sz="2200" dirty="0"/>
              <a:t>, économie capitaliste et économie de la connaissance sont incompatibles</a:t>
            </a:r>
          </a:p>
          <a:p>
            <a:pPr marL="0" lvl="1" indent="0" algn="ctr">
              <a:spcBef>
                <a:spcPts val="1200"/>
              </a:spcBef>
              <a:spcAft>
                <a:spcPts val="1800"/>
              </a:spcAft>
              <a:buClr>
                <a:srgbClr val="438086"/>
              </a:buClr>
              <a:buNone/>
            </a:pPr>
            <a:r>
              <a:rPr lang="fr-FR" sz="1900" b="1" i="1" dirty="0" smtClean="0">
                <a:solidFill>
                  <a:srgbClr val="53548A"/>
                </a:solidFill>
              </a:rPr>
              <a:t>Quels </a:t>
            </a:r>
            <a:r>
              <a:rPr lang="fr-FR" sz="1900" b="1" i="1" dirty="0">
                <a:solidFill>
                  <a:srgbClr val="53548A"/>
                </a:solidFill>
              </a:rPr>
              <a:t>objectifs ? Humains ou économiques ?</a:t>
            </a:r>
            <a:endParaRPr lang="fr-FR" sz="1900" b="1" i="1" dirty="0">
              <a:solidFill>
                <a:srgbClr val="5354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10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Références bibliographiques &amp; ressources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2628" indent="-342900">
              <a:buFontTx/>
              <a:buChar char="-"/>
            </a:pPr>
            <a:r>
              <a:rPr lang="fr-FR" sz="1600" cap="small" dirty="0"/>
              <a:t>Alix</a:t>
            </a:r>
            <a:r>
              <a:rPr lang="fr-FR" sz="1600" dirty="0"/>
              <a:t>, J.-P. (2011). </a:t>
            </a:r>
            <a:r>
              <a:rPr lang="fr-FR" sz="1600" dirty="0" smtClean="0"/>
              <a:t>« Société </a:t>
            </a:r>
            <a:r>
              <a:rPr lang="fr-FR" sz="1600" dirty="0"/>
              <a:t>de la connaissance : réforme ou révolution </a:t>
            </a:r>
            <a:r>
              <a:rPr lang="fr-FR" sz="1600" dirty="0" smtClean="0"/>
              <a:t>? », </a:t>
            </a:r>
            <a:r>
              <a:rPr lang="fr-FR" sz="1600" i="1" dirty="0"/>
              <a:t>Natures Sciences Sociétés</a:t>
            </a:r>
            <a:r>
              <a:rPr lang="fr-FR" sz="1600" dirty="0"/>
              <a:t> 2011/3 (Vol. 19), p. 277-281.</a:t>
            </a:r>
          </a:p>
          <a:p>
            <a:pPr marL="452628" indent="-342900">
              <a:buFontTx/>
              <a:buChar char="-"/>
            </a:pPr>
            <a:r>
              <a:rPr lang="fr-FR" sz="1600" cap="small" dirty="0" err="1"/>
              <a:t>Boutang</a:t>
            </a:r>
            <a:r>
              <a:rPr lang="fr-FR" sz="1600" dirty="0"/>
              <a:t> Y.M. (2008). </a:t>
            </a:r>
            <a:r>
              <a:rPr lang="fr-FR" sz="1600" i="1" dirty="0"/>
              <a:t>Le Capitalisme Cognitif : La Nouvelle Grande Transformation, Multitude/Idées</a:t>
            </a:r>
            <a:r>
              <a:rPr lang="fr-FR" sz="1600" dirty="0"/>
              <a:t>, </a:t>
            </a:r>
            <a:r>
              <a:rPr lang="fr-FR" sz="1600" dirty="0" err="1"/>
              <a:t>Editions</a:t>
            </a:r>
            <a:r>
              <a:rPr lang="fr-FR" sz="1600" dirty="0"/>
              <a:t> Amsterdam.</a:t>
            </a:r>
          </a:p>
          <a:p>
            <a:pPr marL="452628" indent="-342900">
              <a:buFontTx/>
              <a:buChar char="-"/>
            </a:pPr>
            <a:r>
              <a:rPr lang="fr-FR" sz="1600" cap="small" dirty="0"/>
              <a:t>Drucker</a:t>
            </a:r>
            <a:r>
              <a:rPr lang="fr-FR" sz="1600" dirty="0"/>
              <a:t> P. (1969). </a:t>
            </a:r>
            <a:r>
              <a:rPr lang="fr-FR" sz="1600" i="1" dirty="0"/>
              <a:t>The Age of </a:t>
            </a:r>
            <a:r>
              <a:rPr lang="fr-FR" sz="1600" i="1" dirty="0" err="1"/>
              <a:t>Discontinuity</a:t>
            </a:r>
            <a:r>
              <a:rPr lang="fr-FR" sz="1600" i="1" dirty="0"/>
              <a:t>, Guidelines to </a:t>
            </a:r>
            <a:r>
              <a:rPr lang="fr-FR" sz="1600" i="1" dirty="0" err="1"/>
              <a:t>our</a:t>
            </a:r>
            <a:r>
              <a:rPr lang="fr-FR" sz="1600" i="1" dirty="0"/>
              <a:t> </a:t>
            </a:r>
            <a:r>
              <a:rPr lang="fr-FR" sz="1600" i="1" dirty="0" err="1"/>
              <a:t>changing</a:t>
            </a:r>
            <a:r>
              <a:rPr lang="fr-FR" sz="1600" i="1" dirty="0"/>
              <a:t> Society</a:t>
            </a:r>
            <a:r>
              <a:rPr lang="fr-FR" sz="1600" dirty="0"/>
              <a:t>, Harper and </a:t>
            </a:r>
            <a:r>
              <a:rPr lang="fr-FR" sz="1600" dirty="0" err="1"/>
              <a:t>Row</a:t>
            </a:r>
            <a:r>
              <a:rPr lang="fr-FR" sz="1600" dirty="0"/>
              <a:t>, New York.</a:t>
            </a:r>
          </a:p>
          <a:p>
            <a:pPr marL="452628" indent="-342900">
              <a:buFontTx/>
              <a:buChar char="-"/>
            </a:pPr>
            <a:r>
              <a:rPr lang="fr-FR" sz="1600" cap="small" dirty="0"/>
              <a:t>Fabre</a:t>
            </a:r>
            <a:r>
              <a:rPr lang="fr-FR" sz="1600" dirty="0"/>
              <a:t> G. (2009). </a:t>
            </a:r>
            <a:r>
              <a:rPr lang="fr-FR" sz="1600" i="1" dirty="0"/>
              <a:t>Propriété intellectuelle, contrefaçon et innovation : les multinationales face à </a:t>
            </a:r>
            <a:r>
              <a:rPr lang="fr-FR" sz="1600" i="1" dirty="0" smtClean="0"/>
              <a:t>l’économie </a:t>
            </a:r>
            <a:r>
              <a:rPr lang="fr-FR" sz="1600" i="1" dirty="0"/>
              <a:t>de la connaissance</a:t>
            </a:r>
            <a:r>
              <a:rPr lang="fr-FR" sz="1600" dirty="0"/>
              <a:t>, PURH, Rouen &amp; Le Havre.</a:t>
            </a:r>
          </a:p>
          <a:p>
            <a:pPr marL="452628" indent="-342900">
              <a:buFontTx/>
              <a:buChar char="-"/>
            </a:pPr>
            <a:r>
              <a:rPr lang="fr-FR" sz="1600" cap="small" dirty="0" err="1"/>
              <a:t>Gorz</a:t>
            </a:r>
            <a:r>
              <a:rPr lang="fr-FR" sz="1600" dirty="0"/>
              <a:t> A. (2004). </a:t>
            </a:r>
            <a:r>
              <a:rPr lang="fr-FR" sz="1600" dirty="0" smtClean="0"/>
              <a:t>« Économie </a:t>
            </a:r>
            <a:r>
              <a:rPr lang="fr-FR" sz="1600" dirty="0"/>
              <a:t>de la connaissance, exploitation des savoirs. Entretien avec Carlo </a:t>
            </a:r>
            <a:r>
              <a:rPr lang="fr-FR" sz="1600" dirty="0" err="1"/>
              <a:t>Vercelone</a:t>
            </a:r>
            <a:r>
              <a:rPr lang="fr-FR" sz="1600" dirty="0"/>
              <a:t> et Yann </a:t>
            </a:r>
            <a:r>
              <a:rPr lang="fr-FR" sz="1600" dirty="0" err="1"/>
              <a:t>Moulier</a:t>
            </a:r>
            <a:r>
              <a:rPr lang="fr-FR" sz="1600" dirty="0"/>
              <a:t> </a:t>
            </a:r>
            <a:r>
              <a:rPr lang="fr-FR" sz="1600" dirty="0" err="1" smtClean="0"/>
              <a:t>Boutang</a:t>
            </a:r>
            <a:r>
              <a:rPr lang="fr-FR" sz="1600" dirty="0" smtClean="0"/>
              <a:t> », </a:t>
            </a:r>
            <a:r>
              <a:rPr lang="fr-FR" sz="1600" i="1" dirty="0"/>
              <a:t>Multitudes</a:t>
            </a:r>
            <a:r>
              <a:rPr lang="fr-FR" sz="1600" dirty="0"/>
              <a:t> 2004/1 (n°15), p. 205-216.</a:t>
            </a:r>
          </a:p>
          <a:p>
            <a:pPr marL="452628" indent="-342900">
              <a:buFontTx/>
              <a:buChar char="-"/>
            </a:pPr>
            <a:r>
              <a:rPr lang="fr-FR" sz="1600" cap="small" dirty="0" err="1"/>
              <a:t>Liefooghe</a:t>
            </a:r>
            <a:r>
              <a:rPr lang="fr-FR" sz="1600" dirty="0"/>
              <a:t> C. (2014). </a:t>
            </a:r>
            <a:r>
              <a:rPr lang="fr-FR" sz="1600" dirty="0" smtClean="0"/>
              <a:t>« L’économie </a:t>
            </a:r>
            <a:r>
              <a:rPr lang="fr-FR" sz="1600" dirty="0"/>
              <a:t>de la connaissance et de la créativité : une nouvelle donne pour le système productif </a:t>
            </a:r>
            <a:r>
              <a:rPr lang="fr-FR" sz="1600" dirty="0" smtClean="0"/>
              <a:t>français », </a:t>
            </a:r>
            <a:r>
              <a:rPr lang="fr-FR" sz="1600" i="1" dirty="0" smtClean="0"/>
              <a:t>L’Information </a:t>
            </a:r>
            <a:r>
              <a:rPr lang="fr-FR" sz="1600" i="1" dirty="0"/>
              <a:t>géographique </a:t>
            </a:r>
            <a:r>
              <a:rPr lang="fr-FR" sz="1600" dirty="0"/>
              <a:t>2014/4 (Vol. 78), p. 48-68.</a:t>
            </a:r>
          </a:p>
          <a:p>
            <a:pPr marL="452628" indent="-342900">
              <a:buFontTx/>
              <a:buChar char="-"/>
            </a:pPr>
            <a:r>
              <a:rPr lang="fr-FR" sz="1600" cap="small" dirty="0" err="1"/>
              <a:t>Mouhoud</a:t>
            </a:r>
            <a:r>
              <a:rPr lang="fr-FR" sz="1600" dirty="0"/>
              <a:t> E.-M., </a:t>
            </a:r>
            <a:r>
              <a:rPr lang="fr-FR" sz="1600" cap="small" dirty="0" err="1"/>
              <a:t>Plihon</a:t>
            </a:r>
            <a:r>
              <a:rPr lang="fr-FR" sz="1600" dirty="0"/>
              <a:t> D. (2007). </a:t>
            </a:r>
            <a:r>
              <a:rPr lang="fr-FR" sz="1600" dirty="0" smtClean="0"/>
              <a:t>« Finance </a:t>
            </a:r>
            <a:r>
              <a:rPr lang="fr-FR" sz="1600" dirty="0"/>
              <a:t>et économie de la connaissance : des relations </a:t>
            </a:r>
            <a:r>
              <a:rPr lang="fr-FR" sz="1600" dirty="0" smtClean="0"/>
              <a:t>équivoques », </a:t>
            </a:r>
            <a:r>
              <a:rPr lang="fr-FR" sz="1600" i="1" dirty="0"/>
              <a:t>Innovations</a:t>
            </a:r>
            <a:r>
              <a:rPr lang="fr-FR" sz="1600" dirty="0"/>
              <a:t> 2007/1 (n° 25), p. 9-43.</a:t>
            </a:r>
          </a:p>
          <a:p>
            <a:pPr marL="452628" indent="-342900">
              <a:buFontTx/>
              <a:buChar char="-"/>
            </a:pPr>
            <a:r>
              <a:rPr lang="fr-FR" sz="1600" cap="small" dirty="0"/>
              <a:t>Shapiro</a:t>
            </a:r>
            <a:r>
              <a:rPr lang="fr-FR" sz="1600" dirty="0"/>
              <a:t> C., </a:t>
            </a:r>
            <a:r>
              <a:rPr lang="fr-FR" sz="1600" cap="small" dirty="0" err="1"/>
              <a:t>Varian</a:t>
            </a:r>
            <a:r>
              <a:rPr lang="fr-FR" sz="1600" dirty="0"/>
              <a:t> H. (1998). </a:t>
            </a:r>
            <a:r>
              <a:rPr lang="fr-FR" sz="1600" i="1" dirty="0"/>
              <a:t>Information </a:t>
            </a:r>
            <a:r>
              <a:rPr lang="fr-FR" sz="1600" i="1" dirty="0" err="1"/>
              <a:t>Rules</a:t>
            </a:r>
            <a:r>
              <a:rPr lang="fr-FR" sz="1600" i="1" dirty="0"/>
              <a:t>. A Strategic Guide to the Network </a:t>
            </a:r>
            <a:r>
              <a:rPr lang="fr-FR" sz="1600" i="1" dirty="0" err="1"/>
              <a:t>Economy</a:t>
            </a:r>
            <a:r>
              <a:rPr lang="fr-FR" sz="1600" dirty="0"/>
              <a:t>, Harvard Business </a:t>
            </a:r>
            <a:r>
              <a:rPr lang="fr-FR" sz="1600" dirty="0" err="1"/>
              <a:t>School</a:t>
            </a:r>
            <a:r>
              <a:rPr lang="fr-FR" sz="1600" dirty="0"/>
              <a:t> </a:t>
            </a:r>
            <a:r>
              <a:rPr lang="fr-FR" sz="1600" dirty="0" err="1"/>
              <a:t>Press</a:t>
            </a:r>
            <a:r>
              <a:rPr lang="fr-FR" sz="1600" dirty="0"/>
              <a:t>, Boston,</a:t>
            </a:r>
          </a:p>
        </p:txBody>
      </p:sp>
    </p:spTree>
    <p:extLst>
      <p:ext uri="{BB962C8B-B14F-4D97-AF65-F5344CB8AC3E}">
        <p14:creationId xmlns:p14="http://schemas.microsoft.com/office/powerpoint/2010/main" val="2826012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vironnement-eco-entreprise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ronnement-eco-entreprise" id="{8BD3C096-C2D5-470B-958D-0BA8AF450835}" vid="{A575B3DD-98CF-40D7-BF70-512256E61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environnement-eco-entreprise</Template>
  <TotalTime>730</TotalTime>
  <Words>162</Words>
  <Application>Microsoft Office PowerPoint</Application>
  <PresentationFormat>Affichage à l'écran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Georgia</vt:lpstr>
      <vt:lpstr>Trebuchet MS</vt:lpstr>
      <vt:lpstr>Wingdings</vt:lpstr>
      <vt:lpstr>Wingdings 2</vt:lpstr>
      <vt:lpstr>environnement-eco-entreprise</vt:lpstr>
      <vt:lpstr>Environnement socio-économique de l'entreprise et des services d'information</vt:lpstr>
      <vt:lpstr>Plan</vt:lpstr>
      <vt:lpstr>D'une économie de type fordiste à l'économie de la connaissance</vt:lpstr>
      <vt:lpstr>Présentation PowerPoint</vt:lpstr>
      <vt:lpstr>La connaissance en tant qu'actif économique</vt:lpstr>
      <vt:lpstr>Présentation PowerPoint</vt:lpstr>
      <vt:lpstr>L'économie de la connaissance ou la crise du capitalisme ?</vt:lpstr>
      <vt:lpstr>Références bibliographiques &amp; ressources</vt:lpstr>
    </vt:vector>
  </TitlesOfParts>
  <Company>Université Jean Moulin Lyon3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Environnement socio-économique de l'entreprise et des services d'information</dc:title>
  <dc:creator>PERTICOZ Lucien</dc:creator>
  <cp:lastModifiedBy>PERTICOZ Lucien</cp:lastModifiedBy>
  <cp:revision>72</cp:revision>
  <dcterms:created xsi:type="dcterms:W3CDTF">2019-09-09T13:23:45Z</dcterms:created>
  <dcterms:modified xsi:type="dcterms:W3CDTF">2019-11-26T14:28:30Z</dcterms:modified>
</cp:coreProperties>
</file>