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8" r:id="rId1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/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 smtClean="0"/>
              <a:t>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fr-FR" altLang="fr-FR" sz="1100" i="1" baseline="30000" dirty="0" smtClean="0">
                <a:solidFill>
                  <a:schemeClr val="bg1"/>
                </a:solidFill>
                <a:latin typeface="+mj-lt"/>
              </a:rPr>
              <a:t>ème</a:t>
            </a:r>
            <a:r>
              <a:rPr lang="fr-FR" altLang="fr-FR" sz="1100" i="1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partie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l’entreprise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fr-FR" altLang="fr-FR" sz="1100" i="1" kern="12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  <a:endParaRPr lang="fr-FR" altLang="fr-FR" sz="1100" i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ice-public.fr/particuliers/vosdroits/N5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ee.fr/doc/rfeco_0769-0479_1987_num_2_1_11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</a:t>
            </a:r>
            <a:r>
              <a:rPr lang="fr-FR" dirty="0" smtClean="0"/>
              <a:t>l’entreprise et </a:t>
            </a:r>
            <a:r>
              <a:rPr lang="fr-FR" dirty="0"/>
              <a:t>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partie </a:t>
            </a:r>
            <a:r>
              <a:rPr lang="fr-FR" dirty="0"/>
              <a:t>– Structures organisationnelles des entreprises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smtClean="0"/>
              <a:t>(</a:t>
            </a:r>
            <a:r>
              <a:rPr lang="fr-FR" dirty="0"/>
              <a:t>H. Fayol</a:t>
            </a:r>
            <a:r>
              <a:rPr lang="fr-FR" dirty="0" smtClean="0"/>
              <a:t>) et principales </a:t>
            </a:r>
            <a:r>
              <a:rPr lang="fr-FR" dirty="0"/>
              <a:t>composantes de l’entreprise (H. Mintzberg)</a:t>
            </a:r>
          </a:p>
          <a:p>
            <a:r>
              <a:rPr lang="fr-FR" dirty="0"/>
              <a:t>De  l’analyse de l’économie classique à celle de l’économie des coûts de transaction</a:t>
            </a:r>
          </a:p>
          <a:p>
            <a:r>
              <a:rPr lang="fr-FR" dirty="0"/>
              <a:t>Dialogue social et instances représentatives du personnel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Les fonctions (H. Fayol) et principales composantes de l’entreprise (H. Mintzberg</a:t>
            </a:r>
            <a:r>
              <a:rPr lang="fr-FR" sz="2400" dirty="0" smtClean="0"/>
              <a:t>) 1/2</a:t>
            </a:r>
            <a:endParaRPr lang="fr-FR" sz="24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81000" y="2218390"/>
            <a:ext cx="8382000" cy="705730"/>
          </a:xfrm>
        </p:spPr>
        <p:txBody>
          <a:bodyPr/>
          <a:lstStyle/>
          <a:p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1916 </a:t>
            </a:r>
            <a:r>
              <a:rPr lang="fr-FR" sz="1600" dirty="0"/>
              <a:t>: Henry Fayol, ingénieur français</a:t>
            </a:r>
            <a:br>
              <a:rPr lang="fr-FR" sz="1600" dirty="0"/>
            </a:b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Un </a:t>
            </a:r>
            <a:r>
              <a:rPr lang="fr-FR" sz="1600" dirty="0"/>
              <a:t>des pionniers de la gestion d'entreprise + précurseurs du management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2"/>
          </p:nvPr>
        </p:nvSpPr>
        <p:spPr>
          <a:xfrm>
            <a:off x="381000" y="2930469"/>
            <a:ext cx="8382000" cy="3886200"/>
          </a:xfrm>
        </p:spPr>
        <p:txBody>
          <a:bodyPr/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techniques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commerciales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financières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de sécurité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comptables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Fonctions administratives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Les fonctions (H. Fayol) et principales composantes de l’entreprise (H. Mintzberg</a:t>
            </a:r>
            <a:r>
              <a:rPr lang="fr-FR" sz="2400" dirty="0" smtClean="0"/>
              <a:t>) 2/2</a:t>
            </a:r>
            <a:endParaRPr lang="fr-FR" sz="24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2523744"/>
            <a:ext cx="8229600" cy="432511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dirty="0"/>
              <a:t>Le </a:t>
            </a:r>
            <a:r>
              <a:rPr lang="fr-FR" sz="2000" b="1" dirty="0"/>
              <a:t>centre</a:t>
            </a:r>
            <a:r>
              <a:rPr lang="fr-FR" sz="2000" dirty="0"/>
              <a:t> </a:t>
            </a:r>
            <a:r>
              <a:rPr lang="fr-FR" sz="2000" b="1" dirty="0"/>
              <a:t>opérationnel</a:t>
            </a:r>
            <a:r>
              <a:rPr lang="fr-FR" sz="2000" dirty="0"/>
              <a:t> (ouvriers, vendeurs, expéditeurs, etc.)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Le </a:t>
            </a:r>
            <a:r>
              <a:rPr lang="fr-FR" sz="2000" b="1" dirty="0"/>
              <a:t>sommet</a:t>
            </a:r>
            <a:r>
              <a:rPr lang="fr-FR" sz="2000" dirty="0"/>
              <a:t> </a:t>
            </a:r>
            <a:r>
              <a:rPr lang="fr-FR" sz="2000" b="1" dirty="0"/>
              <a:t>stratégique</a:t>
            </a:r>
            <a:r>
              <a:rPr lang="fr-FR" sz="2000" dirty="0"/>
              <a:t> (PDG et cadres dirigeants)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La ligne hiérarchique (encadrement, directeurs d’usine, chefs d’ateliers, etc.)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La </a:t>
            </a:r>
            <a:r>
              <a:rPr lang="fr-FR" sz="2000" b="1" dirty="0"/>
              <a:t>technostructure</a:t>
            </a:r>
            <a:r>
              <a:rPr lang="fr-FR" sz="2000" dirty="0"/>
              <a:t> (experts, ingénieurs et cadres de la comptabilité, planification, méthodes, formation, etc.)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Les </a:t>
            </a:r>
            <a:r>
              <a:rPr lang="fr-FR" sz="2000" b="1" dirty="0"/>
              <a:t>fonctions</a:t>
            </a:r>
            <a:r>
              <a:rPr lang="fr-FR" sz="2000" dirty="0"/>
              <a:t> </a:t>
            </a:r>
            <a:r>
              <a:rPr lang="fr-FR" sz="2000" b="1" dirty="0"/>
              <a:t>supports</a:t>
            </a:r>
            <a:r>
              <a:rPr lang="fr-FR" sz="2000" dirty="0"/>
              <a:t> (conseil juridique, RH, réception, recherche, etc.)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L’</a:t>
            </a:r>
            <a:r>
              <a:rPr lang="fr-FR" sz="2000" b="1" dirty="0"/>
              <a:t>idéologie</a:t>
            </a:r>
          </a:p>
          <a:p>
            <a:pPr>
              <a:buFont typeface="+mj-lt"/>
              <a:buAutoNum type="arabicPeriod"/>
            </a:pPr>
            <a:r>
              <a:rPr lang="fr-FR" sz="2000" i="1" dirty="0"/>
              <a:t>Des composantes qui doivent être </a:t>
            </a:r>
            <a:r>
              <a:rPr lang="fr-FR" sz="2000" b="1" i="1" dirty="0"/>
              <a:t>coordonnées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7200" y="2056923"/>
            <a:ext cx="82438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1700" dirty="0">
                <a:latin typeface="+mn-lt"/>
                <a:sym typeface="Wingdings" panose="05000000000000000000" pitchFamily="2" charset="2"/>
              </a:rPr>
              <a:t> Années 1970-80 : </a:t>
            </a:r>
            <a:r>
              <a:rPr lang="fr-FR" altLang="fr-FR" sz="1700" b="1" dirty="0">
                <a:latin typeface="+mn-lt"/>
                <a:sym typeface="Wingdings" panose="05000000000000000000" pitchFamily="2" charset="2"/>
              </a:rPr>
              <a:t>Henry Mintzberg </a:t>
            </a:r>
            <a:r>
              <a:rPr lang="fr-FR" altLang="fr-FR" sz="1700" dirty="0">
                <a:latin typeface="+mn-lt"/>
                <a:sym typeface="Wingdings" panose="05000000000000000000" pitchFamily="2" charset="2"/>
              </a:rPr>
              <a:t>distingue 5+1 composantes fondamentales</a:t>
            </a:r>
          </a:p>
        </p:txBody>
      </p:sp>
    </p:spTree>
    <p:extLst>
      <p:ext uri="{BB962C8B-B14F-4D97-AF65-F5344CB8AC3E}">
        <p14:creationId xmlns:p14="http://schemas.microsoft.com/office/powerpoint/2010/main" val="38934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mintzberg_structure-organis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" y="1230313"/>
            <a:ext cx="7956550" cy="4435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De  l’analyse de l’économie classique à celle de l’économie des coûts de transaction (R. </a:t>
            </a:r>
            <a:r>
              <a:rPr lang="fr-FR" sz="2400" dirty="0" err="1"/>
              <a:t>Coase</a:t>
            </a:r>
            <a:r>
              <a:rPr lang="fr-FR" sz="2400" dirty="0"/>
              <a:t> &amp; O. Williamson)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2706625"/>
            <a:ext cx="8229600" cy="119481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dirty="0"/>
              <a:t>Introduction de la notion de coûts de transaction (R. </a:t>
            </a:r>
            <a:r>
              <a:rPr lang="fr-FR" sz="2000" dirty="0" err="1"/>
              <a:t>Coase</a:t>
            </a:r>
            <a:r>
              <a:rPr lang="fr-FR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La théorie des coûts de transaction (O. Williamson)</a:t>
            </a:r>
          </a:p>
        </p:txBody>
      </p:sp>
      <p:pic>
        <p:nvPicPr>
          <p:cNvPr id="4" name="Picture 8" descr="opportunis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6" y="3961765"/>
            <a:ext cx="5132387" cy="24558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57200" y="2163603"/>
            <a:ext cx="8243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1800" dirty="0" smtClean="0">
                <a:latin typeface="+mn-lt"/>
                <a:sym typeface="Wingdings" panose="05000000000000000000" pitchFamily="2" charset="2"/>
              </a:rPr>
              <a:t> Le </a:t>
            </a:r>
            <a:r>
              <a:rPr lang="fr-FR" altLang="fr-FR" sz="1800" dirty="0">
                <a:latin typeface="+mn-lt"/>
                <a:sym typeface="Wingdings" panose="05000000000000000000" pitchFamily="2" charset="2"/>
              </a:rPr>
              <a:t>recours au marché n’est pas gratuit…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2218781"/>
            <a:ext cx="7324725" cy="287655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5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Dialogue social et instances représentatives du personnel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fr-FR" sz="2000" b="1" dirty="0" smtClean="0"/>
              <a:t>Avant le 1</a:t>
            </a:r>
            <a:r>
              <a:rPr lang="fr-FR" sz="2000" b="1" baseline="30000" dirty="0" smtClean="0"/>
              <a:t>er</a:t>
            </a:r>
            <a:r>
              <a:rPr lang="fr-FR" sz="2000" b="1" dirty="0" smtClean="0"/>
              <a:t> janvier 2018 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/>
              <a:t>Le Délégué du Personnel (DP)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 smtClean="0"/>
              <a:t>Le </a:t>
            </a:r>
            <a:r>
              <a:rPr lang="fr-FR" sz="2000" dirty="0"/>
              <a:t>Comité d’entreprise (CE)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/>
              <a:t>Le Comité d’Hygiène de Sécurité et des Conditions de Travail (CHSCT)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/>
              <a:t>Le Délégué Syndical (DS) </a:t>
            </a:r>
          </a:p>
          <a:p>
            <a:pPr marL="109728" lvl="0" indent="0">
              <a:spcBef>
                <a:spcPts val="1200"/>
              </a:spcBef>
              <a:spcAft>
                <a:spcPts val="600"/>
              </a:spcAft>
              <a:buClr>
                <a:srgbClr val="A04DA3"/>
              </a:buClr>
              <a:buNone/>
            </a:pPr>
            <a:r>
              <a:rPr lang="fr-FR" sz="2000" b="1" dirty="0" smtClean="0">
                <a:solidFill>
                  <a:prstClr val="black"/>
                </a:solidFill>
              </a:rPr>
              <a:t>À partir du </a:t>
            </a:r>
            <a:r>
              <a:rPr lang="fr-FR" sz="2000" b="1" dirty="0">
                <a:solidFill>
                  <a:prstClr val="black"/>
                </a:solidFill>
              </a:rPr>
              <a:t>1</a:t>
            </a:r>
            <a:r>
              <a:rPr lang="fr-FR" sz="2000" b="1" baseline="30000" dirty="0">
                <a:solidFill>
                  <a:prstClr val="black"/>
                </a:solidFill>
              </a:rPr>
              <a:t>er</a:t>
            </a:r>
            <a:r>
              <a:rPr lang="fr-FR" sz="2000" b="1" dirty="0">
                <a:solidFill>
                  <a:prstClr val="black"/>
                </a:solidFill>
              </a:rPr>
              <a:t> janvier </a:t>
            </a:r>
            <a:r>
              <a:rPr lang="fr-FR" sz="2000" b="1" dirty="0" smtClean="0">
                <a:solidFill>
                  <a:prstClr val="black"/>
                </a:solidFill>
              </a:rPr>
              <a:t>2018 (date limite : 1</a:t>
            </a:r>
            <a:r>
              <a:rPr lang="fr-FR" sz="2000" b="1" baseline="30000" dirty="0" smtClean="0">
                <a:solidFill>
                  <a:prstClr val="black"/>
                </a:solidFill>
              </a:rPr>
              <a:t>er</a:t>
            </a:r>
            <a:r>
              <a:rPr lang="fr-FR" sz="2000" b="1" dirty="0" smtClean="0">
                <a:solidFill>
                  <a:prstClr val="black"/>
                </a:solidFill>
              </a:rPr>
              <a:t> juin 2020) </a:t>
            </a:r>
            <a:r>
              <a:rPr lang="fr-FR" sz="2000" b="1" dirty="0">
                <a:solidFill>
                  <a:prstClr val="black"/>
                </a:solidFill>
              </a:rPr>
              <a:t>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 smtClean="0"/>
              <a:t>Le Comité Social et Économique (CSE)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2000" dirty="0" smtClean="0"/>
              <a:t>Le Délégué Syndical (DS) </a:t>
            </a:r>
          </a:p>
          <a:p>
            <a:pPr marL="109728" indent="0" algn="ctr">
              <a:spcAft>
                <a:spcPts val="600"/>
              </a:spcAft>
              <a:buNone/>
            </a:pPr>
            <a:r>
              <a:rPr lang="fr-FR" sz="2000" b="1" i="1" dirty="0" smtClean="0">
                <a:hlinkClick r:id="rId2"/>
              </a:rPr>
              <a:t>https://www.service-public.fr/particuliers/vosdroits/N518</a:t>
            </a:r>
            <a:r>
              <a:rPr lang="fr-FR" sz="2000" b="1" i="1" dirty="0" smtClean="0"/>
              <a:t> 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Références </a:t>
            </a:r>
            <a:r>
              <a:rPr lang="fr-FR" dirty="0" smtClean="0"/>
              <a:t>bibliographiques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Tx/>
              <a:buChar char="-"/>
            </a:pPr>
            <a:r>
              <a:rPr lang="fr-FR" sz="2000" cap="small" dirty="0" err="1" smtClean="0"/>
              <a:t>Coase</a:t>
            </a:r>
            <a:r>
              <a:rPr lang="fr-FR" sz="2000" dirty="0" smtClean="0"/>
              <a:t> R. (1987 – 1937 1</a:t>
            </a:r>
            <a:r>
              <a:rPr lang="fr-FR" sz="2000" baseline="30000" dirty="0" smtClean="0"/>
              <a:t>e</a:t>
            </a:r>
            <a:r>
              <a:rPr lang="fr-FR" sz="2000" dirty="0" smtClean="0"/>
              <a:t> </a:t>
            </a:r>
            <a:r>
              <a:rPr lang="fr-FR" sz="2000" dirty="0" err="1" smtClean="0"/>
              <a:t>ed</a:t>
            </a:r>
            <a:r>
              <a:rPr lang="fr-FR" sz="2000" dirty="0"/>
              <a:t>.</a:t>
            </a:r>
            <a:r>
              <a:rPr lang="fr-FR" sz="2000" dirty="0" smtClean="0"/>
              <a:t>). « La </a:t>
            </a:r>
            <a:r>
              <a:rPr lang="fr-FR" sz="2000" dirty="0"/>
              <a:t>nature de la </a:t>
            </a:r>
            <a:r>
              <a:rPr lang="fr-FR" sz="2000" dirty="0" smtClean="0"/>
              <a:t>firme », </a:t>
            </a:r>
            <a:r>
              <a:rPr lang="fr-FR" sz="2000" i="1" dirty="0" smtClean="0"/>
              <a:t>Revue </a:t>
            </a:r>
            <a:r>
              <a:rPr lang="fr-FR" sz="2000" i="1" dirty="0"/>
              <a:t>française </a:t>
            </a:r>
            <a:r>
              <a:rPr lang="fr-FR" sz="2000" i="1" dirty="0" smtClean="0"/>
              <a:t>d’économie</a:t>
            </a:r>
            <a:r>
              <a:rPr lang="fr-FR" sz="2000" dirty="0"/>
              <a:t>, vol. </a:t>
            </a:r>
            <a:r>
              <a:rPr lang="fr-FR" sz="2000" dirty="0" smtClean="0"/>
              <a:t>II/1, </a:t>
            </a:r>
            <a:r>
              <a:rPr lang="fr-FR" sz="2000" dirty="0"/>
              <a:t>pp. </a:t>
            </a:r>
            <a:r>
              <a:rPr lang="fr-FR" sz="2000" dirty="0" smtClean="0"/>
              <a:t>133–163. </a:t>
            </a:r>
            <a:r>
              <a:rPr lang="fr-FR" sz="2000" dirty="0"/>
              <a:t>URL: </a:t>
            </a:r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www.persee.fr/doc/rfeco_0769-0479_1987_num_2_1_1132</a:t>
            </a:r>
            <a:r>
              <a:rPr lang="fr-FR" sz="2000" dirty="0" smtClean="0"/>
              <a:t> </a:t>
            </a:r>
            <a:endParaRPr lang="fr-FR" sz="2000" dirty="0"/>
          </a:p>
          <a:p>
            <a:pPr marL="452628" indent="-342900">
              <a:buFontTx/>
              <a:buChar char="-"/>
            </a:pPr>
            <a:r>
              <a:rPr lang="fr-FR" sz="2000" cap="small" dirty="0" smtClean="0"/>
              <a:t>Crozier</a:t>
            </a:r>
            <a:r>
              <a:rPr lang="fr-FR" sz="2000" dirty="0" smtClean="0"/>
              <a:t> </a:t>
            </a:r>
            <a:r>
              <a:rPr lang="fr-FR" sz="2000" dirty="0"/>
              <a:t>M., </a:t>
            </a:r>
            <a:r>
              <a:rPr lang="fr-FR" sz="2000" cap="small" dirty="0" err="1"/>
              <a:t>Friedberg</a:t>
            </a:r>
            <a:r>
              <a:rPr lang="fr-FR" sz="2000" dirty="0"/>
              <a:t> E. (2014 / 1977). </a:t>
            </a:r>
            <a:r>
              <a:rPr lang="fr-FR" sz="2000" i="1" dirty="0"/>
              <a:t>L’acteur et le système. Les contraintes de l'action collective</a:t>
            </a:r>
            <a:r>
              <a:rPr lang="fr-FR" sz="2000" dirty="0"/>
              <a:t>, Seuil, Paris.</a:t>
            </a:r>
          </a:p>
          <a:p>
            <a:pPr marL="452628" indent="-342900">
              <a:buFontTx/>
              <a:buChar char="-"/>
            </a:pPr>
            <a:r>
              <a:rPr lang="fr-FR" sz="2000" cap="small" dirty="0"/>
              <a:t>Richet</a:t>
            </a:r>
            <a:r>
              <a:rPr lang="fr-FR" sz="2000" dirty="0"/>
              <a:t> X. (2006, </a:t>
            </a:r>
            <a:r>
              <a:rPr lang="fr-FR" sz="2000" dirty="0" smtClean="0"/>
              <a:t>3</a:t>
            </a:r>
            <a:r>
              <a:rPr lang="fr-FR" sz="2000" baseline="30000" dirty="0" smtClean="0"/>
              <a:t>e</a:t>
            </a:r>
            <a:r>
              <a:rPr lang="fr-FR" sz="2000" dirty="0" smtClean="0"/>
              <a:t> édition</a:t>
            </a:r>
            <a:r>
              <a:rPr lang="fr-FR" sz="2000" dirty="0"/>
              <a:t>). </a:t>
            </a:r>
            <a:r>
              <a:rPr lang="fr-FR" sz="2000" i="1" dirty="0"/>
              <a:t>Économie de l’entreprise</a:t>
            </a:r>
            <a:r>
              <a:rPr lang="fr-FR" sz="2000" dirty="0"/>
              <a:t>, Hachette, Paris.</a:t>
            </a:r>
          </a:p>
          <a:p>
            <a:pPr marL="452628" indent="-342900">
              <a:buFontTx/>
              <a:buChar char="-"/>
            </a:pPr>
            <a:r>
              <a:rPr lang="fr-FR" sz="2000" cap="small" dirty="0" err="1"/>
              <a:t>Saussois</a:t>
            </a:r>
            <a:r>
              <a:rPr lang="fr-FR" sz="2000" dirty="0"/>
              <a:t> J.-R. (2012). </a:t>
            </a:r>
            <a:r>
              <a:rPr lang="fr-FR" sz="2000" i="1" dirty="0"/>
              <a:t>Les organisations. État des savoirs</a:t>
            </a:r>
            <a:r>
              <a:rPr lang="fr-FR" sz="2000" dirty="0"/>
              <a:t>, Éditions Sciences Humaines, Auxerre.</a:t>
            </a:r>
          </a:p>
          <a:p>
            <a:pPr marL="452628" indent="-342900">
              <a:buFontTx/>
              <a:buChar char="-"/>
            </a:pPr>
            <a:r>
              <a:rPr lang="fr-FR" sz="2000" cap="small" dirty="0" err="1"/>
              <a:t>Saussois</a:t>
            </a:r>
            <a:r>
              <a:rPr lang="fr-FR" sz="2000" dirty="0"/>
              <a:t> J.-R., </a:t>
            </a:r>
            <a:r>
              <a:rPr lang="fr-FR" sz="2000" cap="small" dirty="0" err="1"/>
              <a:t>Yvrande</a:t>
            </a:r>
            <a:r>
              <a:rPr lang="fr-FR" sz="2000" cap="small" dirty="0"/>
              <a:t>-Billon</a:t>
            </a:r>
            <a:r>
              <a:rPr lang="fr-FR" sz="2000" dirty="0"/>
              <a:t> A. (2007). </a:t>
            </a:r>
            <a:r>
              <a:rPr lang="fr-FR" sz="2000" i="1" dirty="0"/>
              <a:t>Économie des coûts de transaction</a:t>
            </a:r>
            <a:r>
              <a:rPr lang="fr-FR" sz="2000" dirty="0"/>
              <a:t>, La Découverte, Paris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357</TotalTime>
  <Words>466</Words>
  <Application>Microsoft Office PowerPoint</Application>
  <PresentationFormat>Affichage à l'écran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l’entreprise et des services d'information</vt:lpstr>
      <vt:lpstr>Plan</vt:lpstr>
      <vt:lpstr>Les fonctions (H. Fayol) et principales composantes de l’entreprise (H. Mintzberg) 1/2</vt:lpstr>
      <vt:lpstr>Les fonctions (H. Fayol) et principales composantes de l’entreprise (H. Mintzberg) 2/2</vt:lpstr>
      <vt:lpstr>Présentation PowerPoint</vt:lpstr>
      <vt:lpstr>De  l’analyse de l’économie classique à celle de l’économie des coûts de transaction (R. Coase &amp; O. Williamson)</vt:lpstr>
      <vt:lpstr>Présentation PowerPoint</vt:lpstr>
      <vt:lpstr>Dialogue social et instances représentatives du personnel</vt:lpstr>
      <vt:lpstr>Références bibliographiques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PERTICOZ Lucien</cp:lastModifiedBy>
  <cp:revision>30</cp:revision>
  <dcterms:created xsi:type="dcterms:W3CDTF">2019-09-09T13:23:45Z</dcterms:created>
  <dcterms:modified xsi:type="dcterms:W3CDTF">2020-09-22T09:18:48Z</dcterms:modified>
</cp:coreProperties>
</file>