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8" r:id="rId8"/>
    <p:sldId id="299" r:id="rId9"/>
    <p:sldId id="301" r:id="rId10"/>
    <p:sldId id="302" r:id="rId11"/>
    <p:sldId id="303" r:id="rId12"/>
    <p:sldId id="304" r:id="rId1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Modifier le style des sous-titres du masque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49032" y="5749736"/>
            <a:ext cx="3744912" cy="609252"/>
          </a:xfrm>
          <a:prstGeom prst="rect">
            <a:avLst/>
          </a:prstGeom>
          <a:solidFill>
            <a:schemeClr val="bg1"/>
          </a:solidFill>
          <a:ln w="38100" cmpd="dbl" algn="ctr">
            <a:noFill/>
            <a:miter lim="800000"/>
            <a:headEnd/>
            <a:tailEnd/>
          </a:ln>
        </p:spPr>
        <p:txBody>
          <a:bodyPr lIns="162000" tIns="118800" rIns="162000" bIns="118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Enseignant : Lucien </a:t>
            </a:r>
            <a:r>
              <a:rPr lang="fr-FR" altLang="fr-FR" sz="1200" dirty="0" err="1">
                <a:solidFill>
                  <a:schemeClr val="accent2"/>
                </a:solidFill>
                <a:latin typeface="+mj-lt"/>
              </a:rPr>
              <a:t>Perticoz</a:t>
            </a: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/>
            </a:r>
            <a:br>
              <a:rPr lang="fr-FR" altLang="fr-FR" sz="1200" dirty="0">
                <a:solidFill>
                  <a:schemeClr val="accent2"/>
                </a:solidFill>
                <a:latin typeface="+mj-lt"/>
              </a:rPr>
            </a:b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lucien.perticoz@univ-lyon3.fr</a:t>
            </a:r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3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ème</a:t>
            </a:r>
            <a:r>
              <a:rPr lang="fr-FR" altLang="fr-FR" sz="1100" i="1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socio-économique de l’entreprise et des services d'information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partie – Changements, incertitudes et innovations : les entreprises face à leur environnement</a:t>
            </a:r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 descr="cycle_vie_produit">
            <a:hlinkClick r:id="rId2" action="ppaction://hlinksldjump"/>
            <a:extLst>
              <a:ext uri="{FF2B5EF4-FFF2-40B4-BE49-F238E27FC236}">
                <a16:creationId xmlns:a16="http://schemas.microsoft.com/office/drawing/2014/main" id="{D21EBF5E-0743-4058-AEB6-42805930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" y="841375"/>
            <a:ext cx="8783638" cy="4351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730FB899-CE2A-471E-A4F0-E9C28D52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" y="5192713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(Richet, 2006 – 3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 descr="portefeuille_activite">
            <a:hlinkClick r:id="rId2" action="ppaction://hlinksldjump"/>
            <a:extLst>
              <a:ext uri="{FF2B5EF4-FFF2-40B4-BE49-F238E27FC236}">
                <a16:creationId xmlns:a16="http://schemas.microsoft.com/office/drawing/2014/main" id="{8D22A73E-AE00-4D53-B759-5B606DA9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" y="1154010"/>
            <a:ext cx="8740775" cy="4735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F23EA9DB-AAD4-4A6B-9319-39C27943A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5889522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(Richet, 2006 – 3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modele_interactif_innovation">
            <a:hlinkClick r:id="rId2" action="ppaction://hlinksldjump"/>
            <a:extLst>
              <a:ext uri="{FF2B5EF4-FFF2-40B4-BE49-F238E27FC236}">
                <a16:creationId xmlns:a16="http://schemas.microsoft.com/office/drawing/2014/main" id="{4C386738-D3F1-4A63-A909-AAF757E9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38401"/>
            <a:ext cx="8642350" cy="368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991C6002-C716-4942-9260-14DA97A3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21401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(Richet, 2006 – 3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l’entreprise et modalités d’accès au marché</a:t>
            </a:r>
          </a:p>
          <a:p>
            <a:r>
              <a:rPr lang="fr-FR" dirty="0"/>
              <a:t>Positionnement de l’entreprise dans un environnement concurrentiel</a:t>
            </a:r>
          </a:p>
          <a:p>
            <a:r>
              <a:rPr lang="fr-FR" dirty="0"/>
              <a:t>L’innovation : une nécessité stratégique ?</a:t>
            </a:r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Environnement de l’entreprise et modalités d’accès au marché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hlinkClick r:id="rId2" action="ppaction://hlinksldjump"/>
              </a:rPr>
              <a:t>Une stratégie de l’entreprise influencée à trois niveaux</a:t>
            </a:r>
            <a:endParaRPr lang="fr-FR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Performance</a:t>
            </a:r>
            <a:r>
              <a:rPr lang="fr-FR" dirty="0"/>
              <a:t> de l’entreprise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Comportement</a:t>
            </a:r>
            <a:r>
              <a:rPr lang="fr-FR" dirty="0"/>
              <a:t> des agents économiques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Structure</a:t>
            </a:r>
            <a:r>
              <a:rPr lang="fr-FR" dirty="0"/>
              <a:t> du marché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Les barrières à l’entrée / sortie du marché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3 types de </a:t>
            </a:r>
            <a:r>
              <a:rPr lang="fr-FR" b="1" dirty="0"/>
              <a:t>barrières à l’entrée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5 types de </a:t>
            </a:r>
            <a:r>
              <a:rPr lang="fr-FR" b="1" dirty="0"/>
              <a:t>barrières à la sortie</a:t>
            </a:r>
          </a:p>
        </p:txBody>
      </p:sp>
    </p:spTree>
    <p:extLst>
      <p:ext uri="{BB962C8B-B14F-4D97-AF65-F5344CB8AC3E}">
        <p14:creationId xmlns:p14="http://schemas.microsoft.com/office/powerpoint/2010/main" val="3196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24">
            <a:extLst>
              <a:ext uri="{FF2B5EF4-FFF2-40B4-BE49-F238E27FC236}">
                <a16:creationId xmlns:a16="http://schemas.microsoft.com/office/drawing/2014/main" id="{53C3335A-6E42-491D-B8FF-031B294D8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46608"/>
              </p:ext>
            </p:extLst>
          </p:nvPr>
        </p:nvGraphicFramePr>
        <p:xfrm>
          <a:off x="611187" y="1268412"/>
          <a:ext cx="7921625" cy="4321176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725">
                <a:tc rowSpan="2"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Barrières à la sortie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Faibles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Élevées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450"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Barrières</a:t>
                      </a:r>
                      <a:b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</a:b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à l’entrée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Faibles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Profit faible avec risque limité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Profit faible avec risque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8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Élevées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Profit élevé avec faible risque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Profit élevé avec risque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9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Positionnement de l’entreprise dans un environnement concurrentiel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sz="2000" dirty="0"/>
              <a:t>L’entreprise soumise aux forces </a:t>
            </a:r>
            <a:r>
              <a:rPr lang="fr-FR" sz="2000" dirty="0" smtClean="0"/>
              <a:t>concurrentielles</a:t>
            </a:r>
            <a:endParaRPr lang="fr-FR" sz="2000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5 types de </a:t>
            </a:r>
            <a:r>
              <a:rPr lang="fr-FR" sz="1600" dirty="0">
                <a:hlinkClick r:id="rId2" action="ppaction://hlinksldjump"/>
              </a:rPr>
              <a:t>forces concurrentielles</a:t>
            </a:r>
            <a:endParaRPr lang="fr-FR" sz="1600" dirty="0"/>
          </a:p>
          <a:p>
            <a:pPr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2000" dirty="0"/>
              <a:t>Les produits et leur cycle de </a:t>
            </a:r>
            <a:r>
              <a:rPr lang="fr-FR" sz="2000" dirty="0" smtClean="0"/>
              <a:t>vie</a:t>
            </a:r>
            <a:endParaRPr lang="fr-FR" sz="2000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5 phases (en théorie…) dans le </a:t>
            </a:r>
            <a:r>
              <a:rPr lang="fr-FR" sz="1600" dirty="0">
                <a:hlinkClick r:id="rId3" action="ppaction://hlinksldjump"/>
              </a:rPr>
              <a:t>cycle de vie d’un produit</a:t>
            </a:r>
            <a:endParaRPr lang="fr-FR" sz="1600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Une proposition à nuancer…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2000" dirty="0"/>
              <a:t>La notion de portefeuille d’activités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4 </a:t>
            </a:r>
            <a:r>
              <a:rPr lang="fr-FR" sz="1600" dirty="0">
                <a:hlinkClick r:id="rId4" action="ppaction://hlinksldjump"/>
              </a:rPr>
              <a:t>cas de figure </a:t>
            </a:r>
            <a:r>
              <a:rPr lang="fr-FR" sz="1600" dirty="0" err="1">
                <a:hlinkClick r:id="rId4" action="ppaction://hlinksldjump"/>
              </a:rPr>
              <a:t>idéaltypiques</a:t>
            </a:r>
            <a:endParaRPr lang="fr-FR" sz="1600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Ne pas surestimer la rationalité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4483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/>
              <a:t>L’innovation : une nécessité stratégique ?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Innovation = domaine hétérogène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fr-FR" dirty="0"/>
              <a:t>Ne pas confondre « </a:t>
            </a:r>
            <a:r>
              <a:rPr lang="fr-FR" b="1" dirty="0"/>
              <a:t>invention</a:t>
            </a:r>
            <a:r>
              <a:rPr lang="fr-FR" dirty="0"/>
              <a:t> » et « </a:t>
            </a:r>
            <a:r>
              <a:rPr lang="fr-FR" b="1" dirty="0"/>
              <a:t>innovation</a:t>
            </a:r>
            <a:r>
              <a:rPr lang="fr-FR" dirty="0"/>
              <a:t> »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Entre adaptation et approche proactive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Protéger son marché ou en conquérir de nouveaux ?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i="1" dirty="0" err="1">
                <a:hlinkClick r:id="rId2" action="ppaction://hlinksldjump"/>
              </a:rPr>
              <a:t>Demand</a:t>
            </a:r>
            <a:r>
              <a:rPr lang="fr-FR" b="1" i="1" dirty="0">
                <a:hlinkClick r:id="rId2" action="ppaction://hlinksldjump"/>
              </a:rPr>
              <a:t> Pull </a:t>
            </a:r>
            <a:r>
              <a:rPr lang="fr-FR" dirty="0">
                <a:hlinkClick r:id="rId2" action="ppaction://hlinksldjump"/>
              </a:rPr>
              <a:t>ou la </a:t>
            </a:r>
            <a:r>
              <a:rPr lang="fr-FR" b="1" i="1" dirty="0" err="1">
                <a:hlinkClick r:id="rId2" action="ppaction://hlinksldjump"/>
              </a:rPr>
              <a:t>Technology</a:t>
            </a:r>
            <a:r>
              <a:rPr lang="fr-FR" b="1" i="1" dirty="0">
                <a:hlinkClick r:id="rId2" action="ppaction://hlinksldjump"/>
              </a:rPr>
              <a:t> push</a:t>
            </a:r>
            <a:endParaRPr lang="fr-FR" b="1" i="1" dirty="0"/>
          </a:p>
          <a:p>
            <a:pPr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Typologie des innovations techniques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« </a:t>
            </a:r>
            <a:r>
              <a:rPr lang="fr-FR" b="1" dirty="0"/>
              <a:t>Innovation de procédé</a:t>
            </a:r>
            <a:r>
              <a:rPr lang="fr-FR" dirty="0"/>
              <a:t> » ou « </a:t>
            </a:r>
            <a:r>
              <a:rPr lang="fr-FR" b="1" dirty="0"/>
              <a:t>innovation produit</a:t>
            </a:r>
            <a:r>
              <a:rPr lang="fr-FR" dirty="0"/>
              <a:t> » ?</a:t>
            </a:r>
          </a:p>
        </p:txBody>
      </p:sp>
    </p:spTree>
    <p:extLst>
      <p:ext uri="{BB962C8B-B14F-4D97-AF65-F5344CB8AC3E}">
        <p14:creationId xmlns:p14="http://schemas.microsoft.com/office/powerpoint/2010/main" val="35751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Références bibliographiques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FontTx/>
              <a:buChar char="-"/>
            </a:pPr>
            <a:r>
              <a:rPr lang="fr-FR" sz="1600" cap="small" dirty="0" err="1"/>
              <a:t>Guellec</a:t>
            </a:r>
            <a:r>
              <a:rPr lang="fr-FR" sz="1600" dirty="0"/>
              <a:t> D. (2009). </a:t>
            </a:r>
            <a:r>
              <a:rPr lang="fr-FR" sz="1600" i="1" dirty="0"/>
              <a:t>Économie de l’innovation</a:t>
            </a:r>
            <a:r>
              <a:rPr lang="fr-FR" sz="1600" dirty="0"/>
              <a:t>, La Découverte, Paris.</a:t>
            </a:r>
          </a:p>
          <a:p>
            <a:pPr marL="452628" indent="-342900">
              <a:buFontTx/>
              <a:buChar char="-"/>
            </a:pPr>
            <a:r>
              <a:rPr lang="fr-FR" sz="1600" cap="small" dirty="0" err="1"/>
              <a:t>Halmenschlager</a:t>
            </a:r>
            <a:r>
              <a:rPr lang="fr-FR" sz="1600" dirty="0"/>
              <a:t> C. (2012). « Une entreprise peut-elle rattraper son retard technologique ? », </a:t>
            </a:r>
            <a:r>
              <a:rPr lang="fr-FR" sz="1600" i="1" dirty="0"/>
              <a:t>Revue d'économie politique </a:t>
            </a:r>
            <a:r>
              <a:rPr lang="fr-FR" sz="1600" dirty="0"/>
              <a:t>1/2012 (Vol. 122) , p. 1-35.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Richet</a:t>
            </a:r>
            <a:r>
              <a:rPr lang="fr-FR" sz="1600" dirty="0"/>
              <a:t> X. (2006, 3</a:t>
            </a:r>
            <a:r>
              <a:rPr lang="fr-FR" sz="1600" baseline="30000" dirty="0"/>
              <a:t>e</a:t>
            </a:r>
            <a:r>
              <a:rPr lang="fr-FR" sz="1600" dirty="0"/>
              <a:t> édition). </a:t>
            </a:r>
            <a:r>
              <a:rPr lang="fr-FR" sz="1600" i="1" dirty="0"/>
              <a:t>Économie de l’entreprise</a:t>
            </a:r>
            <a:r>
              <a:rPr lang="fr-FR" sz="1600" dirty="0"/>
              <a:t>, Hachette, Paris.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Schumpeter</a:t>
            </a:r>
            <a:r>
              <a:rPr lang="fr-FR" sz="1600" dirty="0"/>
              <a:t> J., (1979). </a:t>
            </a:r>
            <a:r>
              <a:rPr lang="fr-FR" sz="1600" i="1" dirty="0"/>
              <a:t>Capitalisme, socialisme et démocratie </a:t>
            </a:r>
            <a:r>
              <a:rPr lang="fr-FR" sz="1600" dirty="0"/>
              <a:t>(1942), Payot, Paris.</a:t>
            </a:r>
          </a:p>
          <a:p>
            <a:pPr marL="452628" indent="-342900">
              <a:buFontTx/>
              <a:buChar char="-"/>
            </a:pPr>
            <a:r>
              <a:rPr lang="fr-FR" sz="1600" cap="small" dirty="0" err="1"/>
              <a:t>Uzunidis</a:t>
            </a:r>
            <a:r>
              <a:rPr lang="fr-FR" sz="1600" dirty="0"/>
              <a:t> D. (2015). « Cycles et renouveau économique : le mythe de l’innovation », </a:t>
            </a:r>
            <a:r>
              <a:rPr lang="fr-FR" sz="1600" i="1" dirty="0"/>
              <a:t>Marché et organisations </a:t>
            </a:r>
            <a:r>
              <a:rPr lang="fr-FR" sz="1600" dirty="0"/>
              <a:t>2/2015 (n° 23) , p. 77-97.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Verley</a:t>
            </a:r>
            <a:r>
              <a:rPr lang="fr-FR" sz="1600" dirty="0"/>
              <a:t> P. (2015). « Révolution industrielle/industrialisation, innovations, organisations », </a:t>
            </a:r>
            <a:r>
              <a:rPr lang="fr-FR" sz="1600" i="1" dirty="0"/>
              <a:t>Marché et organisations </a:t>
            </a:r>
            <a:r>
              <a:rPr lang="fr-FR" sz="1600" dirty="0"/>
              <a:t>2/2015 (n° 23) , p. 61-76.</a:t>
            </a:r>
          </a:p>
        </p:txBody>
      </p:sp>
    </p:spTree>
    <p:extLst>
      <p:ext uri="{BB962C8B-B14F-4D97-AF65-F5344CB8AC3E}">
        <p14:creationId xmlns:p14="http://schemas.microsoft.com/office/powerpoint/2010/main" val="282601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scp">
            <a:hlinkClick r:id="rId2" action="ppaction://hlinksldjump"/>
            <a:extLst>
              <a:ext uri="{FF2B5EF4-FFF2-40B4-BE49-F238E27FC236}">
                <a16:creationId xmlns:a16="http://schemas.microsoft.com/office/drawing/2014/main" id="{196FB6CD-280F-49A4-9446-E65928120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94" y="693284"/>
            <a:ext cx="4321212" cy="586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8CD0DCD3-CCE9-4ABF-9F33-2A2BD00D2D8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1113" y="4621003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(Richet, 2006 – 3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9" descr="5_forces_concurentielles">
            <a:hlinkClick r:id="rId2" action="ppaction://hlinksldjump"/>
            <a:extLst>
              <a:ext uri="{FF2B5EF4-FFF2-40B4-BE49-F238E27FC236}">
                <a16:creationId xmlns:a16="http://schemas.microsoft.com/office/drawing/2014/main" id="{4160C68D-1280-440E-9F7A-51047A11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9" y="765175"/>
            <a:ext cx="8526462" cy="5111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052BE071-7636-4A6D-8513-FBE776BA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5846604"/>
            <a:ext cx="36343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(Richet, 2006 – 3</a:t>
            </a:r>
            <a:r>
              <a:rPr lang="fr-FR" altLang="fr-FR" sz="1000" b="1" baseline="30000" dirty="0">
                <a:solidFill>
                  <a:schemeClr val="accent2"/>
                </a:solidFill>
                <a:latin typeface="+mj-lt"/>
              </a:rPr>
              <a:t>e</a:t>
            </a:r>
            <a:r>
              <a:rPr lang="fr-FR" altLang="fr-FR" sz="1000" b="1" dirty="0">
                <a:solidFill>
                  <a:schemeClr val="accent2"/>
                </a:solidFill>
                <a:latin typeface="+mj-lt"/>
              </a:rPr>
              <a:t> édition)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390</TotalTime>
  <Words>256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Georgia</vt:lpstr>
      <vt:lpstr>Trebuchet MS</vt:lpstr>
      <vt:lpstr>Wingdings</vt:lpstr>
      <vt:lpstr>Wingdings 2</vt:lpstr>
      <vt:lpstr>environnement-eco-entreprise</vt:lpstr>
      <vt:lpstr>Environnement socio-économique de l’entreprise et des services d'information</vt:lpstr>
      <vt:lpstr>Plan</vt:lpstr>
      <vt:lpstr>Environnement de l’entreprise et modalités d’accès au marché</vt:lpstr>
      <vt:lpstr>Présentation PowerPoint</vt:lpstr>
      <vt:lpstr>Positionnement de l’entreprise dans un environnement concurrentiel</vt:lpstr>
      <vt:lpstr>L’innovation : une nécessité stratégique ?</vt:lpstr>
      <vt:lpstr>Références bibliographiques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PERTICOZ Lucien</cp:lastModifiedBy>
  <cp:revision>36</cp:revision>
  <dcterms:created xsi:type="dcterms:W3CDTF">2019-09-09T13:23:45Z</dcterms:created>
  <dcterms:modified xsi:type="dcterms:W3CDTF">2019-10-01T14:17:12Z</dcterms:modified>
</cp:coreProperties>
</file>