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305" r:id="rId8"/>
    <p:sldId id="306" r:id="rId9"/>
    <p:sldId id="307" r:id="rId10"/>
    <p:sldId id="310" r:id="rId11"/>
    <p:sldId id="308" r:id="rId12"/>
    <p:sldId id="268" r:id="rId13"/>
    <p:sldId id="309" r:id="rId14"/>
    <p:sldId id="303" r:id="rId15"/>
    <p:sldId id="304" r:id="rId16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3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Modifier le style des sous-titres du masque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DD6FAF-CBBF-4E43-9498-CB555A98DF9D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949032" y="5749736"/>
            <a:ext cx="3744912" cy="609252"/>
          </a:xfrm>
          <a:prstGeom prst="rect">
            <a:avLst/>
          </a:prstGeom>
          <a:solidFill>
            <a:schemeClr val="bg1"/>
          </a:solidFill>
          <a:ln w="38100" cmpd="dbl" algn="ctr">
            <a:noFill/>
            <a:miter lim="800000"/>
            <a:headEnd/>
            <a:tailEnd/>
          </a:ln>
        </p:spPr>
        <p:txBody>
          <a:bodyPr lIns="162000" tIns="118800" rIns="162000" bIns="118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Enseignant : Lucien </a:t>
            </a:r>
            <a:r>
              <a:rPr lang="fr-FR" altLang="fr-FR" sz="1200" dirty="0" err="1">
                <a:solidFill>
                  <a:schemeClr val="accent2"/>
                </a:solidFill>
                <a:latin typeface="+mj-lt"/>
              </a:rPr>
              <a:t>Perticoz</a:t>
            </a:r>
            <a:br>
              <a:rPr lang="fr-FR" altLang="fr-FR" sz="1200" dirty="0">
                <a:solidFill>
                  <a:schemeClr val="accent2"/>
                </a:solidFill>
                <a:latin typeface="+mj-lt"/>
              </a:rPr>
            </a:b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lucien.perticoz@univ-lyon3.fr</a:t>
            </a:r>
          </a:p>
        </p:txBody>
      </p:sp>
    </p:spTree>
    <p:extLst>
      <p:ext uri="{BB962C8B-B14F-4D97-AF65-F5344CB8AC3E}">
        <p14:creationId xmlns:p14="http://schemas.microsoft.com/office/powerpoint/2010/main" val="41218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A79F-7C8A-41BA-B409-0D1470FE50CF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6129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5B1F-B19E-41AD-AEFB-DB51A67B080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38819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1228" indent="-571500">
              <a:buFont typeface="+mj-lt"/>
              <a:buAutoNum type="romanUcPeriod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0B27-CD88-4325-83B0-24858883326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4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ème</a:t>
            </a:r>
            <a:r>
              <a:rPr lang="fr-FR" altLang="fr-FR" sz="1100" i="1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96729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D6A-9AD4-401E-AE3B-DB5D119B42F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13218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76-026A-4E37-8996-5BDAD20FBAB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36617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4FE0FE-C259-46FF-B141-8DEC8E0BD37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3483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0D1536E-3A43-4F36-A54D-D05593B15E1B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03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5C3E-02C8-4F43-B8AA-62614D0589A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750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6EEF-53FD-497F-A771-B2CC80D4588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13427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38BD-4599-45B9-A6B0-9581C35A6D4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16532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8B372D-8DB6-4CB9-AA0D-32D550553163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89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isse.entreprises.gouv.fr/" TargetMode="External"/><Relationship Id="rId13" Type="http://schemas.openxmlformats.org/officeDocument/2006/relationships/hyperlink" Target="https://www.synfie.fr/" TargetMode="External"/><Relationship Id="rId3" Type="http://schemas.openxmlformats.org/officeDocument/2006/relationships/hyperlink" Target="https://lvsl.fr/comment-la-france-perd-la-guerre-economique/" TargetMode="External"/><Relationship Id="rId7" Type="http://schemas.openxmlformats.org/officeDocument/2006/relationships/hyperlink" Target="https://doi.org/10.3917/ris.120.0059" TargetMode="External"/><Relationship Id="rId12" Type="http://schemas.openxmlformats.org/officeDocument/2006/relationships/hyperlink" Target="http://www.iris-france.org/" TargetMode="External"/><Relationship Id="rId2" Type="http://schemas.openxmlformats.org/officeDocument/2006/relationships/hyperlink" Target="https://lvsl.fr/marie-noelle-lienemann-soutenir-une-politique-dintelligence-economique-cest-un-des-moyens-du-redressement-de-la-fra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-cairn-info.ezscd.univ-lyon3.fr/la-veille-technologique-et-l-intelligence-economiq--9782130585220.htm" TargetMode="External"/><Relationship Id="rId11" Type="http://schemas.openxmlformats.org/officeDocument/2006/relationships/hyperlink" Target="http://www.adbs.fr/" TargetMode="External"/><Relationship Id="rId5" Type="http://schemas.openxmlformats.org/officeDocument/2006/relationships/hyperlink" Target="http://www.ladocumentationfrancaise.fr/rapports-publics/074000410/index.shtml" TargetMode="External"/><Relationship Id="rId10" Type="http://schemas.openxmlformats.org/officeDocument/2006/relationships/hyperlink" Target="https://portail-ie.fr/" TargetMode="External"/><Relationship Id="rId4" Type="http://schemas.openxmlformats.org/officeDocument/2006/relationships/hyperlink" Target="https://www-cairn-info.ezscd.univ-lyon3.fr/histoire-mondiale-de-la-guerre-economique--9782262069285.htm" TargetMode="External"/><Relationship Id="rId9" Type="http://schemas.openxmlformats.org/officeDocument/2006/relationships/hyperlink" Target="https://www.entreprises.gouv.fr/f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ee.fr/fr/information/2411675" TargetMode="External"/><Relationship Id="rId2" Type="http://schemas.openxmlformats.org/officeDocument/2006/relationships/hyperlink" Target="https://www.data.gouv.fr/f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.kompass.com/" TargetMode="External"/><Relationship Id="rId4" Type="http://schemas.openxmlformats.org/officeDocument/2006/relationships/hyperlink" Target="http://donnees.banquemondiale.org/theme/science-et-technologi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adbs.fr/cartographie-metiers" TargetMode="Externa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Environnement socio-économique de l’entreprise et des services d'information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baseline="30000" dirty="0"/>
              <a:t>ème</a:t>
            </a:r>
            <a:r>
              <a:rPr lang="fr-FR" dirty="0"/>
              <a:t> partie – Veille stratégique et intelligence économique : des approches proactives de l’environnement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7384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991C6002-C716-4942-9260-14DA97A378F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3094" y="4573867"/>
            <a:ext cx="36343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fr-FR" altLang="fr-FR" sz="1000" b="1" dirty="0" err="1">
                <a:solidFill>
                  <a:schemeClr val="accent2"/>
                </a:solidFill>
                <a:latin typeface="+mj-lt"/>
              </a:rPr>
              <a:t>Rouach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, 2010 – 5</a:t>
            </a:r>
            <a:r>
              <a:rPr lang="fr-FR" altLang="fr-FR" sz="1000" b="1" baseline="30000" dirty="0">
                <a:solidFill>
                  <a:schemeClr val="accent2"/>
                </a:solidFill>
                <a:latin typeface="+mj-lt"/>
              </a:rPr>
              <a:t>e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 édition)</a:t>
            </a:r>
          </a:p>
        </p:txBody>
      </p:sp>
      <p:pic>
        <p:nvPicPr>
          <p:cNvPr id="1026" name="Picture 9">
            <a:extLst>
              <a:ext uri="{FF2B5EF4-FFF2-40B4-BE49-F238E27FC236}">
                <a16:creationId xmlns:a16="http://schemas.microsoft.com/office/drawing/2014/main" id="{2AA90F8E-635D-4C1E-A04C-4DD0C379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75" y="865823"/>
            <a:ext cx="3857250" cy="5648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28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fr-FR" sz="2400" dirty="0"/>
              <a:t>Les types d’informations stratégiques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b="1" dirty="0"/>
              <a:t>90 à 95% de l’information </a:t>
            </a:r>
            <a:r>
              <a:rPr lang="fr-FR" sz="2200" dirty="0"/>
              <a:t>stratégique est </a:t>
            </a:r>
            <a:r>
              <a:rPr lang="fr-FR" sz="2200" b="1" dirty="0"/>
              <a:t>ouverte</a:t>
            </a:r>
            <a:r>
              <a:rPr lang="fr-FR" sz="2200" dirty="0"/>
              <a:t> et </a:t>
            </a:r>
            <a:r>
              <a:rPr lang="fr-FR" sz="2200" b="1" dirty="0"/>
              <a:t>disponible légalement </a:t>
            </a:r>
            <a:r>
              <a:rPr lang="fr-FR" sz="2200" dirty="0"/>
              <a:t>:</a:t>
            </a:r>
            <a:endParaRPr lang="fr-FR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Sources d’information de type </a:t>
            </a:r>
            <a:r>
              <a:rPr lang="fr-FR" b="1" dirty="0"/>
              <a:t>« texte »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Sources d’information de type </a:t>
            </a:r>
            <a:r>
              <a:rPr lang="fr-FR" b="1" dirty="0"/>
              <a:t>« firme »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Sources d’information de type </a:t>
            </a:r>
            <a:r>
              <a:rPr lang="fr-FR" b="1" dirty="0"/>
              <a:t>« expertise »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Sources d’information de type </a:t>
            </a:r>
            <a:r>
              <a:rPr lang="fr-FR" b="1" dirty="0"/>
              <a:t>« foires et expositions »</a:t>
            </a:r>
          </a:p>
        </p:txBody>
      </p:sp>
    </p:spTree>
    <p:extLst>
      <p:ext uri="{BB962C8B-B14F-4D97-AF65-F5344CB8AC3E}">
        <p14:creationId xmlns:p14="http://schemas.microsoft.com/office/powerpoint/2010/main" val="224420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Références bibliographiques &amp; 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2628" indent="-342900">
              <a:spcAft>
                <a:spcPts val="300"/>
              </a:spcAft>
              <a:buFontTx/>
              <a:buChar char="-"/>
            </a:pPr>
            <a:r>
              <a:rPr lang="fr-FR" sz="1600" cap="small" dirty="0"/>
              <a:t>Chevallier, </a:t>
            </a:r>
            <a:r>
              <a:rPr lang="fr-FR" sz="1600" dirty="0"/>
              <a:t>V. (2021). « Marie-Noëlle Lienemann : « soutenir une politique d’intelligence économique, c’est un des moyens de redressement de la France » », in L</a:t>
            </a:r>
            <a:r>
              <a:rPr lang="fr-FR" sz="1600" i="1" dirty="0"/>
              <a:t>e vent se lève</a:t>
            </a:r>
            <a:r>
              <a:rPr lang="fr-FR" sz="1600" dirty="0"/>
              <a:t>. URL: </a:t>
            </a:r>
            <a:r>
              <a:rPr lang="fr-FR" sz="1600" dirty="0">
                <a:hlinkClick r:id="rId2"/>
              </a:rPr>
              <a:t>https://lvsl.fr/marie-noelle-lienemann-soutenir-une-politique-dintelligence-economique-cest-un-des-moyens-du-redressement-de-la-france/</a:t>
            </a:r>
            <a:endParaRPr lang="fr-FR" sz="1600" dirty="0"/>
          </a:p>
          <a:p>
            <a:pPr marL="452628" indent="-342900">
              <a:spcAft>
                <a:spcPts val="300"/>
              </a:spcAft>
              <a:buFontTx/>
              <a:buChar char="-"/>
            </a:pPr>
            <a:r>
              <a:rPr lang="fr-FR" sz="1600" cap="small" dirty="0" err="1"/>
              <a:t>Gaüzère</a:t>
            </a:r>
            <a:r>
              <a:rPr lang="fr-FR" sz="1600" cap="small" dirty="0"/>
              <a:t>, </a:t>
            </a:r>
            <a:r>
              <a:rPr lang="fr-FR" sz="1600" dirty="0"/>
              <a:t>F. (2021). « L’intelligence économique : un impensé français », in L</a:t>
            </a:r>
            <a:r>
              <a:rPr lang="fr-FR" sz="1600" i="1" dirty="0"/>
              <a:t>e vent se lève</a:t>
            </a:r>
            <a:r>
              <a:rPr lang="fr-FR" sz="1600" dirty="0"/>
              <a:t>. URL: </a:t>
            </a:r>
            <a:r>
              <a:rPr lang="fr-FR" sz="1600" dirty="0">
                <a:hlinkClick r:id="rId3"/>
              </a:rPr>
              <a:t>https://lvsl.fr/comment-la-france-perd-la-guerre-economique/</a:t>
            </a:r>
            <a:r>
              <a:rPr lang="fr-FR" sz="1600" dirty="0"/>
              <a:t> </a:t>
            </a:r>
          </a:p>
          <a:p>
            <a:pPr marL="452628" indent="-342900">
              <a:spcAft>
                <a:spcPts val="300"/>
              </a:spcAft>
              <a:buFontTx/>
              <a:buChar char="-"/>
            </a:pPr>
            <a:r>
              <a:rPr lang="fr-FR" sz="1600" cap="small" dirty="0" err="1"/>
              <a:t>Laïdi</a:t>
            </a:r>
            <a:r>
              <a:rPr lang="fr-FR" sz="1600" dirty="0"/>
              <a:t>, A. (2016). </a:t>
            </a:r>
            <a:r>
              <a:rPr lang="fr-FR" sz="1600" i="1" dirty="0"/>
              <a:t>Histoire mondiale de la guerre économique</a:t>
            </a:r>
            <a:r>
              <a:rPr lang="fr-FR" sz="1600" dirty="0"/>
              <a:t>, Perrin, Paris. URL: </a:t>
            </a:r>
            <a:r>
              <a:rPr lang="fr-FR" sz="1600" dirty="0">
                <a:hlinkClick r:id="rId4"/>
              </a:rPr>
              <a:t>https://www-cairn-info.ezscd.univ-lyon3.fr/histoire-mondiale-de-la-guerre-economique--9782262069285.htm</a:t>
            </a:r>
            <a:r>
              <a:rPr lang="fr-FR" sz="1600" dirty="0"/>
              <a:t> </a:t>
            </a:r>
          </a:p>
          <a:p>
            <a:pPr marL="452628" indent="-342900">
              <a:spcAft>
                <a:spcPts val="300"/>
              </a:spcAft>
              <a:buFontTx/>
              <a:buChar char="-"/>
            </a:pPr>
            <a:r>
              <a:rPr lang="fr-FR" sz="1600" cap="small" dirty="0"/>
              <a:t>Martre</a:t>
            </a:r>
            <a:r>
              <a:rPr lang="fr-FR" sz="1600" dirty="0"/>
              <a:t>, H. (1995). </a:t>
            </a:r>
            <a:r>
              <a:rPr lang="fr-FR" sz="1600" i="1" dirty="0"/>
              <a:t>L’intelligence économique et stratégie des entreprises, rapport du Commissariat général au Plan</a:t>
            </a:r>
            <a:r>
              <a:rPr lang="fr-FR" sz="1600" dirty="0"/>
              <a:t>, La Documentation française, Paris. URL: </a:t>
            </a:r>
            <a:r>
              <a:rPr lang="fr-FR" sz="1600" dirty="0">
                <a:hlinkClick r:id="rId5"/>
              </a:rPr>
              <a:t>http://www.ladocumentationfrancaise.fr/rapports-publics/074000410/index.shtml</a:t>
            </a:r>
            <a:r>
              <a:rPr lang="fr-FR" sz="1600" dirty="0"/>
              <a:t> </a:t>
            </a:r>
          </a:p>
          <a:p>
            <a:pPr marL="452628" indent="-342900">
              <a:spcAft>
                <a:spcPts val="300"/>
              </a:spcAft>
              <a:buFontTx/>
              <a:buChar char="-"/>
            </a:pPr>
            <a:r>
              <a:rPr lang="fr-FR" sz="1600" cap="small" dirty="0"/>
              <a:t>Rouach</a:t>
            </a:r>
            <a:r>
              <a:rPr lang="fr-FR" sz="1600" dirty="0"/>
              <a:t>, D. (2010, 5</a:t>
            </a:r>
            <a:r>
              <a:rPr lang="fr-FR" sz="1600" baseline="30000" dirty="0"/>
              <a:t>e</a:t>
            </a:r>
            <a:r>
              <a:rPr lang="fr-FR" sz="1600" dirty="0"/>
              <a:t> édition). </a:t>
            </a:r>
            <a:r>
              <a:rPr lang="fr-FR" sz="1600" i="1" dirty="0"/>
              <a:t>La veille technologique et l’intelligence économique de l’entreprise</a:t>
            </a:r>
            <a:r>
              <a:rPr lang="fr-FR" sz="1600" dirty="0"/>
              <a:t>, PUF, Paris. URL: </a:t>
            </a:r>
            <a:r>
              <a:rPr lang="fr-FR" sz="1600" dirty="0">
                <a:hlinkClick r:id="rId6"/>
              </a:rPr>
              <a:t>https://www-cairn-info.ezscd.univ-lyon3.fr/la-veille-technologique-et-l-intelligence-economiq--9782130585220.htm</a:t>
            </a:r>
            <a:r>
              <a:rPr lang="fr-FR" sz="1600" dirty="0"/>
              <a:t> </a:t>
            </a:r>
          </a:p>
          <a:p>
            <a:pPr marL="452628" indent="-342900">
              <a:spcAft>
                <a:spcPts val="300"/>
              </a:spcAft>
              <a:buFontTx/>
              <a:buChar char="-"/>
            </a:pPr>
            <a:r>
              <a:rPr lang="fr-FR" sz="1600" cap="small" dirty="0" err="1"/>
              <a:t>Thibout</a:t>
            </a:r>
            <a:r>
              <a:rPr lang="fr-FR" sz="1600" dirty="0"/>
              <a:t>, C. (2020). « La voie technologique du conflit sino-américain », </a:t>
            </a:r>
            <a:r>
              <a:rPr lang="fr-FR" sz="1600" i="1" dirty="0"/>
              <a:t>Revue internationale et stratégique</a:t>
            </a:r>
            <a:r>
              <a:rPr lang="fr-FR" sz="1600" dirty="0"/>
              <a:t>, 120, 59-70. </a:t>
            </a:r>
            <a:r>
              <a:rPr lang="fr-FR" sz="1600" dirty="0">
                <a:hlinkClick r:id="rId7"/>
              </a:rPr>
              <a:t>https://doi.org/10.3917/ris.120.0059</a:t>
            </a:r>
            <a:r>
              <a:rPr lang="fr-FR" sz="1600" dirty="0"/>
              <a:t> </a:t>
            </a:r>
          </a:p>
          <a:p>
            <a:pPr marL="452628" indent="-342900"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r>
              <a:rPr lang="fr-FR" sz="1600" dirty="0"/>
              <a:t>Ressources :</a:t>
            </a:r>
          </a:p>
          <a:p>
            <a:pPr marL="694944" lvl="2" indent="-342900">
              <a:buFontTx/>
              <a:buChar char="-"/>
            </a:pPr>
            <a:r>
              <a:rPr lang="fr-FR" sz="1000" dirty="0">
                <a:hlinkClick r:id="rId8"/>
              </a:rPr>
              <a:t>https://sisse.entreprises.gouv.fr</a:t>
            </a:r>
            <a:r>
              <a:rPr lang="fr-FR" sz="1000" dirty="0"/>
              <a:t> </a:t>
            </a:r>
          </a:p>
          <a:p>
            <a:pPr marL="694944" lvl="2" indent="-342900">
              <a:buFontTx/>
              <a:buChar char="-"/>
            </a:pPr>
            <a:r>
              <a:rPr lang="fr-FR" sz="1000" dirty="0">
                <a:hlinkClick r:id="rId9"/>
              </a:rPr>
              <a:t>https://www.entreprises.gouv.fr/fr</a:t>
            </a:r>
            <a:endParaRPr lang="fr-FR" sz="1000" dirty="0"/>
          </a:p>
          <a:p>
            <a:pPr marL="694944" lvl="2" indent="-342900">
              <a:buFontTx/>
              <a:buChar char="-"/>
            </a:pPr>
            <a:r>
              <a:rPr lang="fr-FR" sz="1000" dirty="0">
                <a:hlinkClick r:id="rId10"/>
              </a:rPr>
              <a:t>https://portail-ie.fr</a:t>
            </a:r>
            <a:r>
              <a:rPr lang="fr-FR" sz="1000" dirty="0"/>
              <a:t> </a:t>
            </a:r>
          </a:p>
          <a:p>
            <a:pPr marL="694944" lvl="2" indent="-342900">
              <a:buFontTx/>
              <a:buChar char="-"/>
            </a:pPr>
            <a:r>
              <a:rPr lang="fr-FR" sz="1000" dirty="0">
                <a:hlinkClick r:id="rId11"/>
              </a:rPr>
              <a:t>http://www.adbs.fr/</a:t>
            </a:r>
            <a:r>
              <a:rPr lang="fr-FR" sz="1000" dirty="0"/>
              <a:t> (Association des professionnels de l'information en France)</a:t>
            </a:r>
          </a:p>
          <a:p>
            <a:pPr marL="694944" lvl="2" indent="-342900">
              <a:buFontTx/>
              <a:buChar char="-"/>
            </a:pPr>
            <a:r>
              <a:rPr lang="fr-FR" sz="1000" dirty="0">
                <a:hlinkClick r:id="rId12"/>
              </a:rPr>
              <a:t>http://www.iris-france.org/</a:t>
            </a:r>
            <a:r>
              <a:rPr lang="fr-FR" sz="1000" dirty="0"/>
              <a:t> (Institut de Relations Internationales et Stratégiques)</a:t>
            </a:r>
          </a:p>
          <a:p>
            <a:pPr marL="694944" lvl="2" indent="-342900">
              <a:buFontTx/>
              <a:buChar char="-"/>
            </a:pPr>
            <a:r>
              <a:rPr lang="fr-FR" sz="1000" dirty="0">
                <a:hlinkClick r:id="rId13"/>
              </a:rPr>
              <a:t>https://www.synfie.fr/</a:t>
            </a:r>
            <a:r>
              <a:rPr lang="fr-FR" sz="1000" dirty="0"/>
              <a:t> (</a:t>
            </a:r>
            <a:r>
              <a:rPr lang="fr-FR" sz="1000" dirty="0" err="1"/>
              <a:t>SYNdicat</a:t>
            </a:r>
            <a:r>
              <a:rPr lang="fr-FR" sz="1000" dirty="0"/>
              <a:t> Français de l’Intelligence </a:t>
            </a:r>
            <a:r>
              <a:rPr lang="fr-FR" sz="1000" dirty="0" err="1"/>
              <a:t>Economique</a:t>
            </a:r>
            <a:r>
              <a:rPr lang="fr-F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601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Références bibliographiques &amp; 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628" indent="-342900">
              <a:buFontTx/>
              <a:buChar char="-"/>
            </a:pPr>
            <a:r>
              <a:rPr lang="fr-FR" sz="1800" dirty="0"/>
              <a:t>Banques de données publiques, scientifiques, techniques et/ou économiques (liste non exhaustive)  :</a:t>
            </a:r>
          </a:p>
          <a:p>
            <a:pPr marL="637794" lvl="2" indent="-285750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fr-FR" sz="1600" dirty="0"/>
              <a:t>Data Gouv : </a:t>
            </a:r>
            <a:r>
              <a:rPr lang="fr-FR" sz="1600" dirty="0">
                <a:hlinkClick r:id="rId2"/>
              </a:rPr>
              <a:t>https://www.data.gouv.fr/fr/</a:t>
            </a:r>
            <a:r>
              <a:rPr lang="fr-FR" sz="1600" dirty="0"/>
              <a:t> </a:t>
            </a:r>
          </a:p>
          <a:p>
            <a:pPr marL="637794" lvl="2" indent="-285750">
              <a:buFont typeface="Wingdings" panose="05000000000000000000" pitchFamily="2" charset="2"/>
              <a:buChar char="à"/>
            </a:pPr>
            <a:r>
              <a:rPr lang="fr-FR" sz="1600" dirty="0"/>
              <a:t>INSEE – </a:t>
            </a:r>
            <a:r>
              <a:rPr lang="fr-FR" sz="1600" dirty="0">
                <a:hlinkClick r:id="rId3"/>
              </a:rPr>
              <a:t>https://www.insee.fr/fr/information/2411675</a:t>
            </a:r>
            <a:r>
              <a:rPr lang="fr-FR" sz="1600" dirty="0"/>
              <a:t> </a:t>
            </a:r>
          </a:p>
          <a:p>
            <a:pPr marL="637794" lvl="2" indent="-285750">
              <a:buFont typeface="Wingdings" panose="05000000000000000000" pitchFamily="2" charset="2"/>
              <a:buChar char="à"/>
            </a:pPr>
            <a:r>
              <a:rPr lang="fr-FR" sz="1600" dirty="0"/>
              <a:t>Banque Mondiale – </a:t>
            </a:r>
            <a:r>
              <a:rPr lang="fr-FR" sz="1600" dirty="0">
                <a:hlinkClick r:id="rId4"/>
              </a:rPr>
              <a:t>http://donnees.banquemondiale.org/theme/science-et-technologie</a:t>
            </a:r>
            <a:r>
              <a:rPr lang="fr-FR" sz="1600" dirty="0"/>
              <a:t> </a:t>
            </a:r>
          </a:p>
          <a:p>
            <a:pPr marL="452628" indent="-342900">
              <a:spcBef>
                <a:spcPts val="1800"/>
              </a:spcBef>
              <a:spcAft>
                <a:spcPts val="600"/>
              </a:spcAft>
              <a:buFontTx/>
              <a:buChar char="-"/>
            </a:pPr>
            <a:r>
              <a:rPr lang="fr-FR" sz="1800" dirty="0"/>
              <a:t>Exemple d’annuaire professionnel :</a:t>
            </a:r>
          </a:p>
          <a:p>
            <a:pPr marL="352044" lvl="2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err="1"/>
              <a:t>Kompass</a:t>
            </a:r>
            <a:r>
              <a:rPr lang="fr-FR" sz="1600" dirty="0"/>
              <a:t> – </a:t>
            </a:r>
            <a:r>
              <a:rPr lang="fr-FR" sz="1600" dirty="0">
                <a:hlinkClick r:id="rId5"/>
              </a:rPr>
              <a:t>http://fr.kompass.com/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069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70" y="1087755"/>
            <a:ext cx="6591300" cy="50482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008" y="1347788"/>
            <a:ext cx="6829425" cy="46196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Japon et les États-Unis : les « pionniers » de l’intelligence économique</a:t>
            </a:r>
          </a:p>
          <a:p>
            <a:r>
              <a:rPr lang="fr-FR" dirty="0"/>
              <a:t>Une prise de conscience plus tardive en France</a:t>
            </a:r>
          </a:p>
          <a:p>
            <a:r>
              <a:rPr lang="fr-FR" dirty="0"/>
              <a:t>De la veille à l’intelligence économique</a:t>
            </a:r>
          </a:p>
          <a:p>
            <a:r>
              <a:rPr lang="fr-FR" dirty="0"/>
              <a:t>Acteurs et principes de la veille</a:t>
            </a:r>
          </a:p>
          <a:p>
            <a:r>
              <a:rPr lang="fr-FR" dirty="0"/>
              <a:t>Les types d’informations stratégiques</a:t>
            </a:r>
          </a:p>
        </p:txBody>
      </p:sp>
    </p:spTree>
    <p:extLst>
      <p:ext uri="{BB962C8B-B14F-4D97-AF65-F5344CB8AC3E}">
        <p14:creationId xmlns:p14="http://schemas.microsoft.com/office/powerpoint/2010/main" val="42429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/>
              <a:t>Le Japon et les États-Unis : les « pionniers » de l’intelligence économique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b="1" u="sng" dirty="0"/>
              <a:t>Le Japon </a:t>
            </a:r>
            <a:r>
              <a:rPr lang="fr-FR" sz="2200" dirty="0"/>
              <a:t>= référence (la Chine s’inspire largement de ce modèle)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900" dirty="0"/>
              <a:t>5 phases avant la commercialisation d’un produit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900" dirty="0"/>
              <a:t>Mise en place d’un partenariat de l’information à un niveau national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900" dirty="0"/>
              <a:t>Importance des </a:t>
            </a:r>
            <a:r>
              <a:rPr lang="fr-FR" sz="1900" i="1" dirty="0" err="1"/>
              <a:t>sogo</a:t>
            </a:r>
            <a:r>
              <a:rPr lang="fr-FR" sz="1900" i="1" dirty="0"/>
              <a:t> shoshas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b="1" u="sng" dirty="0">
                <a:hlinkClick r:id="rId2" action="ppaction://hlinksldjump"/>
              </a:rPr>
              <a:t>Les États-Unis</a:t>
            </a:r>
            <a:r>
              <a:rPr lang="fr-FR" sz="2200" dirty="0">
                <a:hlinkClick r:id="rId2" action="ppaction://hlinksldjump"/>
              </a:rPr>
              <a:t> </a:t>
            </a:r>
            <a:r>
              <a:rPr lang="fr-FR" sz="2200" dirty="0"/>
              <a:t>= veille facilitée par le </a:t>
            </a:r>
            <a:r>
              <a:rPr lang="fr-FR" sz="2200" i="1" dirty="0"/>
              <a:t>Free Flow of Information</a:t>
            </a:r>
            <a:r>
              <a:rPr lang="fr-FR" sz="2200" dirty="0"/>
              <a:t>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900" dirty="0"/>
              <a:t>« Arsenal » impressionnant et décentralisé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900" dirty="0"/>
              <a:t>Plus grand marché mondial des professionnels de l’information concurrentielle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900" dirty="0"/>
              <a:t>Importance du lobbying</a:t>
            </a:r>
          </a:p>
          <a:p>
            <a:pPr marL="0" lvl="1" indent="0" algn="ctr">
              <a:spcBef>
                <a:spcPts val="1200"/>
              </a:spcBef>
              <a:buNone/>
            </a:pPr>
            <a:r>
              <a:rPr lang="fr-FR" b="1" i="1" dirty="0">
                <a:solidFill>
                  <a:schemeClr val="accent1"/>
                </a:solidFill>
              </a:rPr>
              <a:t>De l’intelligence économique à l’espionnage industriel ?</a:t>
            </a:r>
          </a:p>
        </p:txBody>
      </p:sp>
    </p:spTree>
    <p:extLst>
      <p:ext uri="{BB962C8B-B14F-4D97-AF65-F5344CB8AC3E}">
        <p14:creationId xmlns:p14="http://schemas.microsoft.com/office/powerpoint/2010/main" val="31962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fr-FR" sz="2400" dirty="0"/>
              <a:t>Une prise de conscience plus tardive en France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000" b="1" dirty="0"/>
              <a:t>1992 </a:t>
            </a:r>
            <a:r>
              <a:rPr lang="fr-FR" sz="2000" dirty="0"/>
              <a:t>: premières impulsions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000" b="1" dirty="0"/>
              <a:t>1994</a:t>
            </a:r>
            <a:r>
              <a:rPr lang="fr-FR" sz="2000" dirty="0"/>
              <a:t> : publication du rapport Henri Martre, L’intelligence économique et stratégie des entreprises</a:t>
            </a:r>
            <a:br>
              <a:rPr lang="fr-FR" sz="2000" dirty="0"/>
            </a:br>
            <a:r>
              <a:rPr lang="fr-FR" sz="200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accent2"/>
                </a:solidFill>
              </a:rPr>
              <a:t>constat d’un « retard » français sur ce sujet</a:t>
            </a:r>
          </a:p>
          <a:p>
            <a:pPr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000" b="1" dirty="0"/>
              <a:t>2003</a:t>
            </a:r>
            <a:r>
              <a:rPr lang="fr-FR" sz="2000" dirty="0"/>
              <a:t> : nouvelle impulsion du Gouvernement Raffarin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1" dirty="0"/>
              <a:t>Approche globale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1" dirty="0"/>
              <a:t>Approche par les territoires</a:t>
            </a:r>
          </a:p>
          <a:p>
            <a:pPr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000" b="1" dirty="0"/>
              <a:t>2013</a:t>
            </a:r>
            <a:r>
              <a:rPr lang="fr-FR" sz="2000" dirty="0"/>
              <a:t> : rattachement direct du Délégué interministériel à l’intelligence économique au Premier ministre</a:t>
            </a:r>
          </a:p>
          <a:p>
            <a:pPr marL="411480" lvl="1" indent="0">
              <a:spcAft>
                <a:spcPts val="600"/>
              </a:spcAft>
              <a:buNone/>
            </a:pPr>
            <a:r>
              <a:rPr lang="fr-FR" sz="1600" b="1" dirty="0">
                <a:sym typeface="Wingdings" panose="05000000000000000000" pitchFamily="2" charset="2"/>
              </a:rPr>
              <a:t> </a:t>
            </a:r>
            <a:r>
              <a:rPr lang="fr-FR" sz="1600" b="1" dirty="0"/>
              <a:t>4 missions</a:t>
            </a:r>
          </a:p>
        </p:txBody>
      </p:sp>
    </p:spTree>
    <p:extLst>
      <p:ext uri="{BB962C8B-B14F-4D97-AF65-F5344CB8AC3E}">
        <p14:creationId xmlns:p14="http://schemas.microsoft.com/office/powerpoint/2010/main" val="44834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46" y="731520"/>
            <a:ext cx="6036034" cy="577232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8" y="582044"/>
            <a:ext cx="2972795" cy="4509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583" y="6124455"/>
            <a:ext cx="3079857" cy="52886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 Box 10">
            <a:extLst>
              <a:ext uri="{FF2B5EF4-FFF2-40B4-BE49-F238E27FC236}">
                <a16:creationId xmlns:a16="http://schemas.microsoft.com/office/drawing/2014/main" id="{991C6002-C716-4942-9260-14DA97A378F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239959" y="3725638"/>
            <a:ext cx="53101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ADBS, </a:t>
            </a:r>
            <a:r>
              <a:rPr lang="fr-FR" altLang="fr-FR" sz="1000" b="1" i="1" dirty="0">
                <a:solidFill>
                  <a:schemeClr val="accent2"/>
                </a:solidFill>
                <a:latin typeface="+mj-lt"/>
              </a:rPr>
              <a:t>Cartographie des métiers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. URL: 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  <a:hlinkClick r:id="rId5"/>
              </a:rPr>
              <a:t>https://www.adbs.fr/cartographie-metiers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49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fr-FR" sz="2400" dirty="0"/>
              <a:t>De la veille à l’intelligence économique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b="1" u="sng" dirty="0"/>
              <a:t>Veille</a:t>
            </a:r>
            <a:r>
              <a:rPr lang="fr-FR" sz="2200" dirty="0"/>
              <a:t> = moyen pour l’entreprise de faire émerger des éléments stratégiques de la masse d’informations disponibles</a:t>
            </a:r>
          </a:p>
          <a:p>
            <a:pPr lvl="3">
              <a:spcAft>
                <a:spcPts val="600"/>
              </a:spcAft>
              <a:buClr>
                <a:srgbClr val="438086"/>
              </a:buClr>
              <a:buFont typeface="Wingdings" panose="05000000000000000000" pitchFamily="2" charset="2"/>
              <a:buChar char="à"/>
            </a:pPr>
            <a:r>
              <a:rPr lang="fr-FR" sz="1700" b="1" dirty="0">
                <a:solidFill>
                  <a:srgbClr val="438086"/>
                </a:solidFill>
              </a:rPr>
              <a:t>3 niveaux de veille</a:t>
            </a:r>
          </a:p>
          <a:p>
            <a:pPr lvl="3">
              <a:spcAft>
                <a:spcPts val="600"/>
              </a:spcAft>
              <a:buClr>
                <a:srgbClr val="438086"/>
              </a:buClr>
              <a:buFont typeface="Wingdings" panose="05000000000000000000" pitchFamily="2" charset="2"/>
              <a:buChar char="à"/>
            </a:pPr>
            <a:r>
              <a:rPr lang="fr-FR" sz="1700" b="1" dirty="0">
                <a:solidFill>
                  <a:srgbClr val="438086"/>
                </a:solidFill>
              </a:rPr>
              <a:t>recherche active ou passive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b="1" dirty="0"/>
              <a:t>4 pôles </a:t>
            </a:r>
            <a:r>
              <a:rPr lang="fr-FR" dirty="0"/>
              <a:t>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Marché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Technologie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Stratégie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Produit</a:t>
            </a:r>
          </a:p>
          <a:p>
            <a:pPr marL="0" lvl="1" indent="0" algn="ctr">
              <a:spcBef>
                <a:spcPts val="1200"/>
              </a:spcBef>
              <a:buClr>
                <a:srgbClr val="438086"/>
              </a:buClr>
              <a:buNone/>
            </a:pPr>
            <a:r>
              <a:rPr lang="fr-FR" sz="1900" b="1" i="1" dirty="0">
                <a:solidFill>
                  <a:srgbClr val="53548A"/>
                </a:solidFill>
              </a:rPr>
              <a:t>Information visant la prise de décision</a:t>
            </a:r>
          </a:p>
        </p:txBody>
      </p:sp>
    </p:spTree>
    <p:extLst>
      <p:ext uri="{BB962C8B-B14F-4D97-AF65-F5344CB8AC3E}">
        <p14:creationId xmlns:p14="http://schemas.microsoft.com/office/powerpoint/2010/main" val="357510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720090"/>
            <a:ext cx="7334250" cy="54737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991C6002-C716-4942-9260-14DA97A3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6193790"/>
            <a:ext cx="36343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fr-FR" altLang="fr-FR" sz="1000" b="1" dirty="0" err="1">
                <a:solidFill>
                  <a:schemeClr val="accent2"/>
                </a:solidFill>
                <a:latin typeface="+mj-lt"/>
              </a:rPr>
              <a:t>Rouach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, 2010 – 5</a:t>
            </a:r>
            <a:r>
              <a:rPr lang="fr-FR" altLang="fr-FR" sz="1000" b="1" baseline="30000" dirty="0">
                <a:solidFill>
                  <a:schemeClr val="accent2"/>
                </a:solidFill>
                <a:latin typeface="+mj-lt"/>
              </a:rPr>
              <a:t>e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 édition)</a:t>
            </a:r>
          </a:p>
        </p:txBody>
      </p:sp>
    </p:spTree>
    <p:extLst>
      <p:ext uri="{BB962C8B-B14F-4D97-AF65-F5344CB8AC3E}">
        <p14:creationId xmlns:p14="http://schemas.microsoft.com/office/powerpoint/2010/main" val="202397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fr-FR" sz="2400" dirty="0"/>
              <a:t>Acteurs et principes de la veille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dirty="0"/>
              <a:t>5 types de veille selon </a:t>
            </a:r>
            <a:r>
              <a:rPr lang="fr-FR" sz="2200" dirty="0" err="1"/>
              <a:t>Rouach</a:t>
            </a:r>
            <a:r>
              <a:rPr lang="fr-FR" sz="2200" dirty="0"/>
              <a:t> :</a:t>
            </a:r>
            <a:endParaRPr lang="fr-FR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« Guerrier »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Offensif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Actif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Réactif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« Dormeur »</a:t>
            </a:r>
          </a:p>
        </p:txBody>
      </p:sp>
    </p:spTree>
    <p:extLst>
      <p:ext uri="{BB962C8B-B14F-4D97-AF65-F5344CB8AC3E}">
        <p14:creationId xmlns:p14="http://schemas.microsoft.com/office/powerpoint/2010/main" val="406050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991C6002-C716-4942-9260-14DA97A378F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64171" y="4573867"/>
            <a:ext cx="36343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fr-FR" altLang="fr-FR" sz="1000" b="1" dirty="0" err="1">
                <a:solidFill>
                  <a:schemeClr val="accent2"/>
                </a:solidFill>
                <a:latin typeface="+mj-lt"/>
              </a:rPr>
              <a:t>Rouach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, 2010 – 5</a:t>
            </a:r>
            <a:r>
              <a:rPr lang="fr-FR" altLang="fr-FR" sz="1000" b="1" baseline="30000" dirty="0">
                <a:solidFill>
                  <a:schemeClr val="accent2"/>
                </a:solidFill>
                <a:latin typeface="+mj-lt"/>
              </a:rPr>
              <a:t>e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 édition)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10" y="694373"/>
            <a:ext cx="6102350" cy="5819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327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vironnement-eco-entrepris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ronnement-eco-entreprise" id="{8BD3C096-C2D5-470B-958D-0BA8AF450835}" vid="{A575B3DD-98CF-40D7-BF70-512256E61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environnement-eco-entreprise</Template>
  <TotalTime>0</TotalTime>
  <Words>755</Words>
  <Application>Microsoft Office PowerPoint</Application>
  <PresentationFormat>Affichage à l'écran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Georgia</vt:lpstr>
      <vt:lpstr>Trebuchet MS</vt:lpstr>
      <vt:lpstr>Wingdings</vt:lpstr>
      <vt:lpstr>Wingdings 2</vt:lpstr>
      <vt:lpstr>environnement-eco-entreprise</vt:lpstr>
      <vt:lpstr>Environnement socio-économique de l’entreprise et des services d'information</vt:lpstr>
      <vt:lpstr>Plan</vt:lpstr>
      <vt:lpstr>Le Japon et les États-Unis : les « pionniers » de l’intelligence économique</vt:lpstr>
      <vt:lpstr>Une prise de conscience plus tardive en France</vt:lpstr>
      <vt:lpstr>Présentation PowerPoint</vt:lpstr>
      <vt:lpstr>De la veille à l’intelligence économique</vt:lpstr>
      <vt:lpstr>Présentation PowerPoint</vt:lpstr>
      <vt:lpstr>Acteurs et principes de la veille</vt:lpstr>
      <vt:lpstr>Présentation PowerPoint</vt:lpstr>
      <vt:lpstr>Présentation PowerPoint</vt:lpstr>
      <vt:lpstr>Les types d’informations stratégiques</vt:lpstr>
      <vt:lpstr>Références bibliographiques &amp; ressources</vt:lpstr>
      <vt:lpstr>Références bibliographiques &amp; ressources</vt:lpstr>
      <vt:lpstr>Présentation PowerPoint</vt:lpstr>
      <vt:lpstr>Présentation PowerPoint</vt:lpstr>
    </vt:vector>
  </TitlesOfParts>
  <Company>Université Jean Moulin Lyon3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 socio-économique de l'entreprise et des services d'information</dc:title>
  <dc:creator>PERTICOZ Lucien</dc:creator>
  <cp:lastModifiedBy>Lucien Perticoz</cp:lastModifiedBy>
  <cp:revision>61</cp:revision>
  <dcterms:created xsi:type="dcterms:W3CDTF">2019-09-09T13:23:45Z</dcterms:created>
  <dcterms:modified xsi:type="dcterms:W3CDTF">2021-11-16T11:57:11Z</dcterms:modified>
</cp:coreProperties>
</file>