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2" r:id="rId5"/>
    <p:sldId id="269" r:id="rId6"/>
    <p:sldId id="263" r:id="rId7"/>
    <p:sldId id="270" r:id="rId8"/>
    <p:sldId id="271" r:id="rId9"/>
    <p:sldId id="268" r:id="rId10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Modifier le style des sous-titres du masque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DD6FAF-CBBF-4E43-9498-CB555A98DF9D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949032" y="5749736"/>
            <a:ext cx="3744912" cy="609252"/>
          </a:xfrm>
          <a:prstGeom prst="rect">
            <a:avLst/>
          </a:prstGeom>
          <a:solidFill>
            <a:schemeClr val="bg1"/>
          </a:solidFill>
          <a:ln w="38100" cmpd="dbl" algn="ctr">
            <a:noFill/>
            <a:miter lim="800000"/>
            <a:headEnd/>
            <a:tailEnd/>
          </a:ln>
        </p:spPr>
        <p:txBody>
          <a:bodyPr lIns="162000" tIns="118800" rIns="162000" bIns="118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Enseignant : Lucien </a:t>
            </a:r>
            <a:r>
              <a:rPr lang="fr-FR" altLang="fr-FR" sz="1200" dirty="0" err="1">
                <a:solidFill>
                  <a:schemeClr val="accent2"/>
                </a:solidFill>
                <a:latin typeface="+mj-lt"/>
              </a:rPr>
              <a:t>Perticoz</a:t>
            </a:r>
            <a:br>
              <a:rPr lang="fr-FR" altLang="fr-FR" sz="1200" dirty="0">
                <a:solidFill>
                  <a:schemeClr val="accent2"/>
                </a:solidFill>
                <a:latin typeface="+mj-lt"/>
              </a:rPr>
            </a:b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lucien.perticoz@univ-lyon3.fr</a:t>
            </a:r>
          </a:p>
        </p:txBody>
      </p:sp>
    </p:spTree>
    <p:extLst>
      <p:ext uri="{BB962C8B-B14F-4D97-AF65-F5344CB8AC3E}">
        <p14:creationId xmlns:p14="http://schemas.microsoft.com/office/powerpoint/2010/main" val="41218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A79F-7C8A-41BA-B409-0D1470FE50CF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6129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5B1F-B19E-41AD-AEFB-DB51A67B080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38819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1228" indent="-571500">
              <a:buFont typeface="+mj-lt"/>
              <a:buAutoNum type="romanUcPeriod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0B27-CD88-4325-83B0-24858883326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5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ème</a:t>
            </a:r>
            <a:r>
              <a:rPr lang="fr-FR" altLang="fr-FR" sz="1100" i="1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96729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D6A-9AD4-401E-AE3B-DB5D119B42F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13218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76-026A-4E37-8996-5BDAD20FBAB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36617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4FE0FE-C259-46FF-B141-8DEC8E0BD37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3483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0D1536E-3A43-4F36-A54D-D05593B15E1B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03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5C3E-02C8-4F43-B8AA-62614D0589A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750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6EEF-53FD-497F-A771-B2CC80D4588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13427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38BD-4599-45B9-A6B0-9581C35A6D4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16532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8B372D-8DB6-4CB9-AA0D-32D550553163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89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petitivite.gouv.fr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ntreprises.gouv.fr/fr/innovation/poles-de-competitivite/presentation-des-poles-de-competitivi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reprises.gouv.fr/fr/innovation/poles-de-competitivite/presentation-des-poles-de-competitivite" TargetMode="External"/><Relationship Id="rId2" Type="http://schemas.openxmlformats.org/officeDocument/2006/relationships/hyperlink" Target="https://do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Environnement socio-économique de l’entreprise et des services d'information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5</a:t>
            </a:r>
            <a:r>
              <a:rPr lang="fr-FR" baseline="30000" dirty="0"/>
              <a:t>ème</a:t>
            </a:r>
            <a:r>
              <a:rPr lang="fr-FR" dirty="0"/>
              <a:t> partie – Innovation et ancrage territorial : entre permanence et renouvellement des enjeux</a:t>
            </a:r>
          </a:p>
        </p:txBody>
      </p:sp>
    </p:spTree>
    <p:extLst>
      <p:ext uri="{BB962C8B-B14F-4D97-AF65-F5344CB8AC3E}">
        <p14:creationId xmlns:p14="http://schemas.microsoft.com/office/powerpoint/2010/main" val="738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la prise en compte de l’espace et du territoire dans les théories économiques</a:t>
            </a:r>
          </a:p>
          <a:p>
            <a:r>
              <a:rPr lang="fr-FR" dirty="0"/>
              <a:t>Innovation et territoires</a:t>
            </a:r>
          </a:p>
          <a:p>
            <a:r>
              <a:rPr lang="fr-FR" dirty="0"/>
              <a:t>Vers le développement de dynamiques économiques territoriales</a:t>
            </a:r>
          </a:p>
        </p:txBody>
      </p:sp>
    </p:spTree>
    <p:extLst>
      <p:ext uri="{BB962C8B-B14F-4D97-AF65-F5344CB8AC3E}">
        <p14:creationId xmlns:p14="http://schemas.microsoft.com/office/powerpoint/2010/main" val="42429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/>
              <a:t>De la prise en compte de l’espace et du territoire dans les théories économiques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 algn="ctr">
              <a:spcBef>
                <a:spcPts val="1200"/>
              </a:spcBef>
              <a:spcAft>
                <a:spcPts val="1200"/>
              </a:spcAft>
              <a:buClr>
                <a:srgbClr val="438086"/>
              </a:buClr>
              <a:buNone/>
            </a:pPr>
            <a:r>
              <a:rPr lang="fr-FR" sz="1700" b="1" i="1" dirty="0">
                <a:solidFill>
                  <a:srgbClr val="53548A"/>
                </a:solidFill>
              </a:rPr>
              <a:t>L’espace et le territoire = </a:t>
            </a:r>
            <a:br>
              <a:rPr lang="fr-FR" sz="1700" b="1" i="1" dirty="0">
                <a:solidFill>
                  <a:srgbClr val="53548A"/>
                </a:solidFill>
              </a:rPr>
            </a:br>
            <a:r>
              <a:rPr lang="fr-FR" sz="1700" b="1" i="1" dirty="0">
                <a:solidFill>
                  <a:srgbClr val="53548A"/>
                </a:solidFill>
              </a:rPr>
              <a:t>longtemps un impensé des grands courants de la théorie économique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Plusieurs « théories de l’espace » à partir des années 1970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1600" dirty="0"/>
              <a:t>L’espace pris comme </a:t>
            </a:r>
            <a:r>
              <a:rPr lang="fr-FR" sz="1600" b="1" u="sng" dirty="0"/>
              <a:t>distance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1600" dirty="0"/>
              <a:t>L’espace pris comme </a:t>
            </a:r>
            <a:r>
              <a:rPr lang="fr-FR" sz="1600" b="1" u="sng" dirty="0"/>
              <a:t>surface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Montée en puissance de l’économie géographique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De l’espace au territoire</a:t>
            </a:r>
          </a:p>
          <a:p>
            <a:pPr marL="0" lvl="1" indent="0" algn="ctr">
              <a:spcBef>
                <a:spcPts val="1200"/>
              </a:spcBef>
              <a:buNone/>
            </a:pPr>
            <a:r>
              <a:rPr lang="fr-FR" sz="1600" b="1" i="1" dirty="0">
                <a:solidFill>
                  <a:schemeClr val="accent1"/>
                </a:solidFill>
              </a:rPr>
              <a:t>Territoire = système complexe et ouvert</a:t>
            </a:r>
          </a:p>
          <a:p>
            <a:pPr marL="0" lvl="1" indent="0" algn="ctr">
              <a:spcBef>
                <a:spcPts val="1200"/>
              </a:spcBef>
              <a:buNone/>
            </a:pPr>
            <a:r>
              <a:rPr lang="fr-FR" sz="1600" b="1" i="1" dirty="0">
                <a:solidFill>
                  <a:schemeClr val="accent1"/>
                </a:solidFill>
              </a:rPr>
              <a:t>Territoire = interactions non linéaires et incertitudes</a:t>
            </a:r>
          </a:p>
          <a:p>
            <a:pPr marL="0" lvl="1" indent="0" algn="ctr">
              <a:spcBef>
                <a:spcPts val="1200"/>
              </a:spcBef>
              <a:buNone/>
            </a:pPr>
            <a:r>
              <a:rPr lang="fr-FR" sz="1600" b="1" i="1" dirty="0">
                <a:solidFill>
                  <a:schemeClr val="accent1"/>
                </a:solidFill>
              </a:rPr>
              <a:t>Territoire = une histoire</a:t>
            </a:r>
          </a:p>
          <a:p>
            <a:pPr marL="0" lvl="1" indent="0" algn="ctr">
              <a:spcBef>
                <a:spcPts val="1200"/>
              </a:spcBef>
              <a:buNone/>
            </a:pPr>
            <a:r>
              <a:rPr lang="fr-FR" sz="1600" b="1" i="1" dirty="0">
                <a:solidFill>
                  <a:schemeClr val="accent1"/>
                </a:solidFill>
              </a:rPr>
              <a:t>Territoire = une action publique et des réglementations</a:t>
            </a:r>
          </a:p>
        </p:txBody>
      </p:sp>
    </p:spTree>
    <p:extLst>
      <p:ext uri="{BB962C8B-B14F-4D97-AF65-F5344CB8AC3E}">
        <p14:creationId xmlns:p14="http://schemas.microsoft.com/office/powerpoint/2010/main" val="31962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fr-FR" sz="2400" dirty="0"/>
              <a:t>Innovation et territoires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Informations et connaissances s’échangent difficilement</a:t>
            </a:r>
          </a:p>
          <a:p>
            <a:pPr marL="0" lvl="1" indent="0" algn="ctr">
              <a:spcBef>
                <a:spcPts val="1200"/>
              </a:spcBef>
              <a:spcAft>
                <a:spcPts val="1800"/>
              </a:spcAft>
              <a:buClr>
                <a:srgbClr val="438086"/>
              </a:buClr>
              <a:buNone/>
            </a:pPr>
            <a:r>
              <a:rPr lang="fr-FR" sz="1900" b="1" i="1" dirty="0">
                <a:solidFill>
                  <a:srgbClr val="53548A"/>
                </a:solidFill>
              </a:rPr>
              <a:t>Émergence des notions de « milieu innovateur » </a:t>
            </a:r>
            <a:br>
              <a:rPr lang="fr-FR" sz="1900" b="1" i="1" dirty="0">
                <a:solidFill>
                  <a:srgbClr val="53548A"/>
                </a:solidFill>
              </a:rPr>
            </a:br>
            <a:r>
              <a:rPr lang="fr-FR" sz="1900" b="1" i="1" dirty="0">
                <a:solidFill>
                  <a:srgbClr val="53548A"/>
                </a:solidFill>
              </a:rPr>
              <a:t>et de « classes créatives »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Se caractériserait par une concentration de ressources  technologiques et scientifiques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Émergence de la notion de « capitalisme cognitif »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Imbrication de + en + grande entre les notions :</a:t>
            </a:r>
          </a:p>
          <a:p>
            <a:pPr lvl="2">
              <a:spcAft>
                <a:spcPts val="600"/>
              </a:spcAft>
              <a:buClr>
                <a:srgbClr val="438086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438086"/>
                </a:solidFill>
              </a:rPr>
              <a:t>D’innovation</a:t>
            </a:r>
          </a:p>
          <a:p>
            <a:pPr lvl="2">
              <a:spcAft>
                <a:spcPts val="600"/>
              </a:spcAft>
              <a:buClr>
                <a:srgbClr val="438086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438086"/>
                </a:solidFill>
              </a:rPr>
              <a:t>De créativité</a:t>
            </a:r>
          </a:p>
          <a:p>
            <a:pPr marL="0" lvl="1" indent="0" algn="ctr">
              <a:spcBef>
                <a:spcPts val="1200"/>
              </a:spcBef>
              <a:spcAft>
                <a:spcPts val="1800"/>
              </a:spcAft>
              <a:buClr>
                <a:srgbClr val="438086"/>
              </a:buClr>
              <a:buNone/>
            </a:pPr>
            <a:r>
              <a:rPr lang="fr-FR" sz="1900" b="1" i="1" dirty="0">
                <a:solidFill>
                  <a:srgbClr val="53548A"/>
                </a:solidFill>
              </a:rPr>
              <a:t>Vers une logique dite d’ « écosystème »</a:t>
            </a:r>
          </a:p>
          <a:p>
            <a:pPr lvl="2">
              <a:spcAft>
                <a:spcPts val="600"/>
              </a:spcAft>
              <a:buClr>
                <a:srgbClr val="438086"/>
              </a:buClr>
              <a:buFont typeface="Wingdings" panose="05000000000000000000" pitchFamily="2" charset="2"/>
              <a:buChar char="§"/>
            </a:pPr>
            <a:endParaRPr lang="fr-FR" sz="1600" b="1" dirty="0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4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86" y="967536"/>
            <a:ext cx="5961628" cy="5190662"/>
          </a:xfrm>
          <a:ln>
            <a:solidFill>
              <a:schemeClr val="accent1"/>
            </a:solidFill>
          </a:ln>
        </p:spPr>
      </p:pic>
      <p:sp>
        <p:nvSpPr>
          <p:cNvPr id="9" name="Text Box 10">
            <a:extLst>
              <a:ext uri="{FF2B5EF4-FFF2-40B4-BE49-F238E27FC236}">
                <a16:creationId xmlns:a16="http://schemas.microsoft.com/office/drawing/2014/main" id="{991C6002-C716-4942-9260-14DA97A378F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41447" y="3825565"/>
            <a:ext cx="44190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(De </a:t>
            </a:r>
            <a:r>
              <a:rPr lang="fr-FR" altLang="fr-FR" sz="1000" b="1" dirty="0" err="1">
                <a:solidFill>
                  <a:schemeClr val="accent2"/>
                </a:solidFill>
                <a:latin typeface="+mj-lt"/>
              </a:rPr>
              <a:t>Benedittis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, Geindre, </a:t>
            </a:r>
            <a:r>
              <a:rPr lang="fr-FR" altLang="fr-FR" sz="1000" b="1" dirty="0" err="1">
                <a:solidFill>
                  <a:schemeClr val="accent2"/>
                </a:solidFill>
                <a:latin typeface="+mj-lt"/>
              </a:rPr>
              <a:t>Dominguez-Péry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, 2018)</a:t>
            </a:r>
          </a:p>
        </p:txBody>
      </p:sp>
    </p:spTree>
    <p:extLst>
      <p:ext uri="{BB962C8B-B14F-4D97-AF65-F5344CB8AC3E}">
        <p14:creationId xmlns:p14="http://schemas.microsoft.com/office/powerpoint/2010/main" val="244684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fr-FR" sz="2400" dirty="0"/>
              <a:t>Vers le développement de dynamiques économiques territoriales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dirty="0"/>
              <a:t>En tant qu’organisation spécifique, le territoire s’articule autour :</a:t>
            </a:r>
          </a:p>
          <a:p>
            <a:pPr lvl="3">
              <a:spcAft>
                <a:spcPts val="600"/>
              </a:spcAft>
              <a:buClr>
                <a:srgbClr val="438086"/>
              </a:buClr>
              <a:buFont typeface="Wingdings" panose="05000000000000000000" pitchFamily="2" charset="2"/>
              <a:buChar char="à"/>
            </a:pPr>
            <a:r>
              <a:rPr lang="fr-FR" sz="1700" b="1" dirty="0">
                <a:solidFill>
                  <a:srgbClr val="438086"/>
                </a:solidFill>
              </a:rPr>
              <a:t> Les stratégies privées</a:t>
            </a:r>
          </a:p>
          <a:p>
            <a:pPr lvl="3">
              <a:spcAft>
                <a:spcPts val="600"/>
              </a:spcAft>
              <a:buClr>
                <a:srgbClr val="438086"/>
              </a:buClr>
              <a:buFont typeface="Wingdings" panose="05000000000000000000" pitchFamily="2" charset="2"/>
              <a:buChar char="à"/>
            </a:pPr>
            <a:r>
              <a:rPr lang="fr-FR" sz="1700" b="1" dirty="0">
                <a:solidFill>
                  <a:srgbClr val="438086"/>
                </a:solidFill>
              </a:rPr>
              <a:t> Les interventions publiques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dirty="0"/>
              <a:t>Montée en puissance du </a:t>
            </a:r>
            <a:r>
              <a:rPr lang="fr-FR" sz="2200" b="1" dirty="0"/>
              <a:t>« marketing territorial »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dirty="0"/>
              <a:t>Les </a:t>
            </a:r>
            <a:r>
              <a:rPr lang="fr-FR" sz="2200" b="1" dirty="0"/>
              <a:t>pôles de compétitivité </a:t>
            </a:r>
            <a:r>
              <a:rPr lang="fr-FR" sz="2200"/>
              <a:t>s’inscrivent notamment dans </a:t>
            </a:r>
            <a:r>
              <a:rPr lang="fr-FR" sz="2200" dirty="0"/>
              <a:t>cette tendance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dirty="0"/>
              <a:t>Tous les secteurs industriels sont concernés</a:t>
            </a:r>
          </a:p>
          <a:p>
            <a:pPr marL="0" lvl="1" indent="0" algn="ctr">
              <a:spcBef>
                <a:spcPts val="1200"/>
              </a:spcBef>
              <a:spcAft>
                <a:spcPts val="1800"/>
              </a:spcAft>
              <a:buClr>
                <a:srgbClr val="438086"/>
              </a:buClr>
              <a:buNone/>
            </a:pPr>
            <a:r>
              <a:rPr lang="fr-FR" sz="1900" b="1" i="1" dirty="0">
                <a:solidFill>
                  <a:srgbClr val="53548A"/>
                </a:solidFill>
              </a:rPr>
              <a:t>3 phases depuis 2005 (début de la 4</a:t>
            </a:r>
            <a:r>
              <a:rPr lang="fr-FR" sz="1900" b="1" i="1" baseline="30000" dirty="0">
                <a:solidFill>
                  <a:srgbClr val="53548A"/>
                </a:solidFill>
              </a:rPr>
              <a:t>ème</a:t>
            </a:r>
            <a:r>
              <a:rPr lang="fr-FR" sz="1900" b="1" i="1" dirty="0">
                <a:solidFill>
                  <a:srgbClr val="53548A"/>
                </a:solidFill>
              </a:rPr>
              <a:t> phase en 2019)</a:t>
            </a:r>
          </a:p>
          <a:p>
            <a:pPr lvl="0">
              <a:spcAft>
                <a:spcPts val="600"/>
              </a:spcAft>
              <a:buClr>
                <a:srgbClr val="A04DA3"/>
              </a:buClr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prstClr val="black"/>
                </a:solidFill>
              </a:rPr>
              <a:t>Mais des disparités qui demeurent entre territoires</a:t>
            </a:r>
          </a:p>
        </p:txBody>
      </p:sp>
    </p:spTree>
    <p:extLst>
      <p:ext uri="{BB962C8B-B14F-4D97-AF65-F5344CB8AC3E}">
        <p14:creationId xmlns:p14="http://schemas.microsoft.com/office/powerpoint/2010/main" val="357510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>
            <a:extLst>
              <a:ext uri="{FF2B5EF4-FFF2-40B4-BE49-F238E27FC236}">
                <a16:creationId xmlns:a16="http://schemas.microsoft.com/office/drawing/2014/main" id="{991C6002-C716-4942-9260-14DA97A378F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8516" y="3858316"/>
            <a:ext cx="4419046" cy="17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550" dirty="0">
                <a:solidFill>
                  <a:schemeClr val="accent2"/>
                </a:solidFill>
                <a:latin typeface="+mj-lt"/>
              </a:rPr>
              <a:t>(Source: </a:t>
            </a:r>
            <a:r>
              <a:rPr lang="fr-FR" altLang="fr-FR" sz="550" dirty="0">
                <a:solidFill>
                  <a:schemeClr val="accent2"/>
                </a:solidFill>
                <a:latin typeface="+mj-lt"/>
                <a:hlinkClick r:id="rId3"/>
              </a:rPr>
              <a:t>http://competitivite.gouv.fr/</a:t>
            </a:r>
            <a:r>
              <a:rPr lang="fr-FR" altLang="fr-FR" sz="550" dirty="0">
                <a:solidFill>
                  <a:schemeClr val="accent2"/>
                </a:solidFill>
                <a:latin typeface="+mj-lt"/>
              </a:rPr>
              <a:t> - consulté le 10 novembre 2017)</a:t>
            </a: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54CC8B5B-6188-4F4B-8251-69D6BC989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267406"/>
              </p:ext>
            </p:extLst>
          </p:nvPr>
        </p:nvGraphicFramePr>
        <p:xfrm>
          <a:off x="2676525" y="701675"/>
          <a:ext cx="3790950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76525" y="701675"/>
                        <a:ext cx="3790950" cy="5454650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9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>
            <a:extLst>
              <a:ext uri="{FF2B5EF4-FFF2-40B4-BE49-F238E27FC236}">
                <a16:creationId xmlns:a16="http://schemas.microsoft.com/office/drawing/2014/main" id="{991C6002-C716-4942-9260-14DA97A378F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56060" y="3701387"/>
            <a:ext cx="5140791" cy="17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550" dirty="0">
                <a:solidFill>
                  <a:schemeClr val="accent2"/>
                </a:solidFill>
                <a:latin typeface="+mj-lt"/>
              </a:rPr>
              <a:t>(Source: </a:t>
            </a:r>
            <a:r>
              <a:rPr lang="fr-FR" altLang="fr-FR" sz="550" dirty="0">
                <a:solidFill>
                  <a:schemeClr val="accent2"/>
                </a:solidFill>
                <a:latin typeface="+mj-lt"/>
                <a:hlinkClick r:id="rId2"/>
              </a:rPr>
              <a:t>https://www.entreprises.gouv.fr/fr/innovation/poles-de-competitivite/presentation-des-poles-de-competitivite</a:t>
            </a:r>
            <a:r>
              <a:rPr lang="fr-FR" altLang="fr-FR" sz="550" dirty="0">
                <a:solidFill>
                  <a:schemeClr val="accent2"/>
                </a:solidFill>
                <a:latin typeface="+mj-lt"/>
              </a:rPr>
              <a:t> - consulté le 15 novembre 2021)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AC47D4-9877-4F2B-BF5C-166EB8B9D5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22" y="1219477"/>
            <a:ext cx="4738356" cy="51407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98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Références bibliographiques &amp; 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2628" indent="-342900">
              <a:buFontTx/>
              <a:buChar char="-"/>
            </a:pPr>
            <a:r>
              <a:rPr lang="fr-FR" sz="1600" cap="small" dirty="0" err="1"/>
              <a:t>Chantelot</a:t>
            </a:r>
            <a:r>
              <a:rPr lang="fr-FR" sz="1600" dirty="0"/>
              <a:t>, S. (2009). « La thèse de la « classe créative » : entre limites et développements », </a:t>
            </a:r>
            <a:r>
              <a:rPr lang="fr-FR" sz="1600" i="1" dirty="0"/>
              <a:t>Géographie, économie, société</a:t>
            </a:r>
            <a:r>
              <a:rPr lang="fr-FR" sz="1600" dirty="0"/>
              <a:t>, 11, 315-334. </a:t>
            </a:r>
            <a:r>
              <a:rPr lang="fr-FR" sz="1600" dirty="0">
                <a:hlinkClick r:id="rId2"/>
              </a:rPr>
              <a:t>https://doi.org/</a:t>
            </a:r>
            <a:endParaRPr lang="fr-FR" sz="1600" cap="small" dirty="0"/>
          </a:p>
          <a:p>
            <a:pPr marL="452628" indent="-342900">
              <a:buFontTx/>
              <a:buChar char="-"/>
            </a:pPr>
            <a:r>
              <a:rPr lang="fr-FR" sz="1600" cap="small" dirty="0" err="1"/>
              <a:t>Courlet</a:t>
            </a:r>
            <a:r>
              <a:rPr lang="fr-FR" sz="1600" dirty="0"/>
              <a:t>, C., </a:t>
            </a:r>
            <a:r>
              <a:rPr lang="fr-FR" sz="1600" cap="small" dirty="0"/>
              <a:t>Pecqueur</a:t>
            </a:r>
            <a:r>
              <a:rPr lang="fr-FR" sz="1600" dirty="0"/>
              <a:t>, B. (2013). </a:t>
            </a:r>
            <a:r>
              <a:rPr lang="fr-FR" sz="1600" i="1" dirty="0"/>
              <a:t>L’économie territoriale</a:t>
            </a:r>
            <a:r>
              <a:rPr lang="fr-FR" sz="1600" dirty="0"/>
              <a:t>, PUG, Grenoble.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De </a:t>
            </a:r>
            <a:r>
              <a:rPr lang="fr-FR" sz="1600" cap="small" dirty="0" err="1"/>
              <a:t>Benedittis</a:t>
            </a:r>
            <a:r>
              <a:rPr lang="fr-FR" sz="1600" dirty="0"/>
              <a:t>, J., </a:t>
            </a:r>
            <a:r>
              <a:rPr lang="fr-FR" sz="1600" cap="small" dirty="0"/>
              <a:t>Geindre</a:t>
            </a:r>
            <a:r>
              <a:rPr lang="fr-FR" sz="1600" dirty="0"/>
              <a:t>, S., </a:t>
            </a:r>
            <a:r>
              <a:rPr lang="fr-FR" sz="1600" cap="small" dirty="0" err="1"/>
              <a:t>Dominguez-Péry</a:t>
            </a:r>
            <a:r>
              <a:rPr lang="fr-FR" sz="1600" dirty="0"/>
              <a:t>, C. (2018). « Les écosystèmes des pôles de compétitivité : Dynamique et choix de modèle d’affaires », </a:t>
            </a:r>
            <a:r>
              <a:rPr lang="fr-FR" sz="1600" i="1" dirty="0"/>
              <a:t>Revue française de gestion</a:t>
            </a:r>
            <a:r>
              <a:rPr lang="fr-FR" sz="1600" dirty="0"/>
              <a:t>, 272(3), p. 139-154.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Durand</a:t>
            </a:r>
            <a:r>
              <a:rPr lang="fr-FR" sz="1600" dirty="0"/>
              <a:t>, C. (2020). </a:t>
            </a:r>
            <a:r>
              <a:rPr lang="fr-FR" sz="1600" i="1" dirty="0"/>
              <a:t>Techno-féodalisme. Critique de l’économie numérique</a:t>
            </a:r>
            <a:r>
              <a:rPr lang="fr-FR" sz="1600" dirty="0"/>
              <a:t>, </a:t>
            </a:r>
            <a:r>
              <a:rPr lang="fr-FR" sz="1600" dirty="0" err="1"/>
              <a:t>LaDécouverte</a:t>
            </a:r>
            <a:r>
              <a:rPr lang="fr-FR" sz="1600" dirty="0"/>
              <a:t>, Zones, Paris.</a:t>
            </a:r>
          </a:p>
          <a:p>
            <a:pPr marL="452628" indent="-342900">
              <a:buFontTx/>
              <a:buChar char="-"/>
            </a:pPr>
            <a:r>
              <a:rPr lang="en-US" sz="1600" cap="small" dirty="0"/>
              <a:t>Florida</a:t>
            </a:r>
            <a:r>
              <a:rPr lang="en-US" sz="1600" dirty="0"/>
              <a:t>, R. (2002). </a:t>
            </a:r>
            <a:r>
              <a:rPr lang="en-US" sz="1600" i="1" dirty="0"/>
              <a:t>The Rise of the Creative Class</a:t>
            </a:r>
            <a:r>
              <a:rPr lang="en-US" sz="1600" dirty="0"/>
              <a:t>, Basic Books, New York.</a:t>
            </a:r>
            <a:endParaRPr lang="fr-FR" sz="1600" dirty="0"/>
          </a:p>
          <a:p>
            <a:pPr marL="452628" indent="-342900">
              <a:buFontTx/>
              <a:buChar char="-"/>
            </a:pPr>
            <a:r>
              <a:rPr lang="fr-FR" sz="1600" cap="small" dirty="0"/>
              <a:t>Lachmann</a:t>
            </a:r>
            <a:r>
              <a:rPr lang="fr-FR" sz="1600" dirty="0"/>
              <a:t>, J. (2010). « Le développement des pôles de compétitivité : quelle implication des universités ? », </a:t>
            </a:r>
            <a:r>
              <a:rPr lang="fr-FR" sz="1600" i="1" dirty="0"/>
              <a:t>Innovations</a:t>
            </a:r>
            <a:r>
              <a:rPr lang="fr-FR" sz="1600" dirty="0"/>
              <a:t>, 33(3), p. 105-135. https://doi.org/10.3917/inno.033.0105 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Richard</a:t>
            </a:r>
            <a:r>
              <a:rPr lang="fr-FR" sz="1600" dirty="0"/>
              <a:t> </a:t>
            </a:r>
            <a:r>
              <a:rPr lang="fr-FR" sz="1600" cap="small" dirty="0"/>
              <a:t>Le</a:t>
            </a:r>
            <a:r>
              <a:rPr lang="fr-FR" sz="1600" dirty="0"/>
              <a:t> </a:t>
            </a:r>
            <a:r>
              <a:rPr lang="fr-FR" sz="1600" cap="small" dirty="0"/>
              <a:t>Goff</a:t>
            </a:r>
            <a:r>
              <a:rPr lang="fr-FR" sz="1600" dirty="0"/>
              <a:t>, « "Territorialisation" des formations à l’innovation et </a:t>
            </a:r>
            <a:r>
              <a:rPr lang="fr-FR" sz="1600" i="1" dirty="0" err="1"/>
              <a:t>learning</a:t>
            </a:r>
            <a:r>
              <a:rPr lang="fr-FR" sz="1600" dirty="0"/>
              <a:t> </a:t>
            </a:r>
            <a:r>
              <a:rPr lang="fr-FR" sz="1600" i="1" dirty="0"/>
              <a:t>by</a:t>
            </a:r>
            <a:r>
              <a:rPr lang="fr-FR" sz="1600" dirty="0"/>
              <a:t> </a:t>
            </a:r>
            <a:r>
              <a:rPr lang="fr-FR" sz="1600" i="1" dirty="0" err="1"/>
              <a:t>commuting</a:t>
            </a:r>
            <a:r>
              <a:rPr lang="fr-FR" sz="1600" dirty="0"/>
              <a:t> : les enseignements d’une étude de cas internationale », </a:t>
            </a:r>
            <a:r>
              <a:rPr lang="fr-FR" sz="1600" i="1" dirty="0"/>
              <a:t>Innovations</a:t>
            </a:r>
            <a:r>
              <a:rPr lang="fr-FR" sz="1600" dirty="0"/>
              <a:t> 2014/2 (n° 44), p. 33-55.</a:t>
            </a:r>
          </a:p>
          <a:p>
            <a:pPr marL="452628" indent="-342900">
              <a:spcAft>
                <a:spcPts val="1200"/>
              </a:spcAft>
              <a:buFontTx/>
              <a:buChar char="-"/>
            </a:pPr>
            <a:r>
              <a:rPr lang="fr-FR" sz="1600" cap="small" dirty="0" err="1"/>
              <a:t>Rolfo</a:t>
            </a:r>
            <a:r>
              <a:rPr lang="fr-FR" sz="1600" dirty="0"/>
              <a:t> S., </a:t>
            </a:r>
            <a:r>
              <a:rPr lang="fr-FR" sz="1600" cap="small" dirty="0" err="1"/>
              <a:t>Bonomi</a:t>
            </a:r>
            <a:r>
              <a:rPr lang="fr-FR" sz="1600" dirty="0"/>
              <a:t> A. (2014), « Coopération pour l'innovation au niveau local : un exemple italien de succès », </a:t>
            </a:r>
            <a:r>
              <a:rPr lang="fr-FR" sz="1600" i="1" dirty="0"/>
              <a:t>Innovations</a:t>
            </a:r>
            <a:r>
              <a:rPr lang="fr-FR" sz="1600" dirty="0"/>
              <a:t> 2014/2 (n° 44), p. 57-77. </a:t>
            </a:r>
          </a:p>
          <a:p>
            <a:pPr marL="452628" indent="-342900">
              <a:spcAft>
                <a:spcPts val="1200"/>
              </a:spcAft>
              <a:buFontTx/>
              <a:buChar char="-"/>
            </a:pPr>
            <a:r>
              <a:rPr lang="fr-FR" sz="1600" b="1" i="1" dirty="0"/>
              <a:t>Présentation des pôles de compétitivité : </a:t>
            </a:r>
            <a:r>
              <a:rPr lang="fr-FR" sz="1600" dirty="0">
                <a:hlinkClick r:id="rId3"/>
              </a:rPr>
              <a:t>https://www.entreprises.gouv.fr/fr/innovation/poles-de-competitivite/presentation-des-poles-de-competitivite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2601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vironnement-eco-entrepris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ronnement-eco-entreprise" id="{8BD3C096-C2D5-470B-958D-0BA8AF450835}" vid="{A575B3DD-98CF-40D7-BF70-512256E61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environnement-eco-entreprise</Template>
  <TotalTime>0</TotalTime>
  <Words>593</Words>
  <Application>Microsoft Office PowerPoint</Application>
  <PresentationFormat>Affichage à l'écran (4:3)</PresentationFormat>
  <Paragraphs>48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Georgia</vt:lpstr>
      <vt:lpstr>Trebuchet MS</vt:lpstr>
      <vt:lpstr>Wingdings</vt:lpstr>
      <vt:lpstr>Wingdings 2</vt:lpstr>
      <vt:lpstr>environnement-eco-entreprise</vt:lpstr>
      <vt:lpstr>PDF</vt:lpstr>
      <vt:lpstr>Environnement socio-économique de l’entreprise et des services d'information</vt:lpstr>
      <vt:lpstr>Plan</vt:lpstr>
      <vt:lpstr>De la prise en compte de l’espace et du territoire dans les théories économiques</vt:lpstr>
      <vt:lpstr>Innovation et territoires</vt:lpstr>
      <vt:lpstr>Présentation PowerPoint</vt:lpstr>
      <vt:lpstr>Vers le développement de dynamiques économiques territoriales</vt:lpstr>
      <vt:lpstr>Présentation PowerPoint</vt:lpstr>
      <vt:lpstr>Présentation PowerPoint</vt:lpstr>
      <vt:lpstr>Références bibliographiques &amp; ressources</vt:lpstr>
    </vt:vector>
  </TitlesOfParts>
  <Company>Université Jean Moulin Lyon3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 socio-économique de l'entreprise et des services d'information</dc:title>
  <dc:creator>PERTICOZ Lucien</dc:creator>
  <cp:lastModifiedBy>Lucien Perticoz</cp:lastModifiedBy>
  <cp:revision>72</cp:revision>
  <dcterms:created xsi:type="dcterms:W3CDTF">2019-09-09T13:23:45Z</dcterms:created>
  <dcterms:modified xsi:type="dcterms:W3CDTF">2021-11-16T11:57:24Z</dcterms:modified>
</cp:coreProperties>
</file>