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62" r:id="rId5"/>
    <p:sldId id="263" r:id="rId6"/>
    <p:sldId id="268" r:id="rId7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6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1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Modifier le style des sous-titres du masque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6DD6FAF-CBBF-4E43-9498-CB555A98DF9D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4949032" y="5749736"/>
            <a:ext cx="3744912" cy="609252"/>
          </a:xfrm>
          <a:prstGeom prst="rect">
            <a:avLst/>
          </a:prstGeom>
          <a:solidFill>
            <a:schemeClr val="bg1"/>
          </a:solidFill>
          <a:ln w="38100" cmpd="dbl" algn="ctr">
            <a:noFill/>
            <a:miter lim="800000"/>
            <a:headEnd/>
            <a:tailEnd/>
          </a:ln>
        </p:spPr>
        <p:txBody>
          <a:bodyPr lIns="162000" tIns="118800" rIns="162000" bIns="118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fr-FR" sz="1200" dirty="0">
                <a:solidFill>
                  <a:schemeClr val="accent2"/>
                </a:solidFill>
                <a:latin typeface="+mj-lt"/>
              </a:rPr>
              <a:t>Enseignant : Lucien </a:t>
            </a:r>
            <a:r>
              <a:rPr lang="fr-FR" altLang="fr-FR" sz="1200" dirty="0" err="1">
                <a:solidFill>
                  <a:schemeClr val="accent2"/>
                </a:solidFill>
                <a:latin typeface="+mj-lt"/>
              </a:rPr>
              <a:t>Perticoz</a:t>
            </a:r>
            <a:br>
              <a:rPr lang="fr-FR" altLang="fr-FR" sz="1200" dirty="0">
                <a:solidFill>
                  <a:schemeClr val="accent2"/>
                </a:solidFill>
                <a:latin typeface="+mj-lt"/>
              </a:rPr>
            </a:br>
            <a:r>
              <a:rPr lang="fr-FR" altLang="fr-FR" sz="1200" dirty="0">
                <a:solidFill>
                  <a:schemeClr val="accent2"/>
                </a:solidFill>
                <a:latin typeface="+mj-lt"/>
              </a:rPr>
              <a:t>lucien.perticoz@univ-lyon3.fr</a:t>
            </a:r>
          </a:p>
        </p:txBody>
      </p:sp>
    </p:spTree>
    <p:extLst>
      <p:ext uri="{BB962C8B-B14F-4D97-AF65-F5344CB8AC3E}">
        <p14:creationId xmlns:p14="http://schemas.microsoft.com/office/powerpoint/2010/main" val="412185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A79F-7C8A-41BA-B409-0D1470FE50CF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</a:t>
            </a:r>
            <a:r>
              <a:rPr lang="fr-FR" altLang="fr-FR" sz="1100" i="1" kern="1200" baseline="300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</a:p>
        </p:txBody>
      </p:sp>
    </p:spTree>
    <p:extLst>
      <p:ext uri="{BB962C8B-B14F-4D97-AF65-F5344CB8AC3E}">
        <p14:creationId xmlns:p14="http://schemas.microsoft.com/office/powerpoint/2010/main" val="61291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dirty="0"/>
              <a:t>Modifier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5B1F-B19E-41AD-AEFB-DB51A67B0801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</a:t>
            </a:r>
            <a:r>
              <a:rPr lang="fr-FR" altLang="fr-FR" sz="1100" i="1" kern="1200" baseline="300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</a:p>
        </p:txBody>
      </p:sp>
    </p:spTree>
    <p:extLst>
      <p:ext uri="{BB962C8B-B14F-4D97-AF65-F5344CB8AC3E}">
        <p14:creationId xmlns:p14="http://schemas.microsoft.com/office/powerpoint/2010/main" val="388194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81228" indent="-571500">
              <a:buFont typeface="+mj-lt"/>
              <a:buAutoNum type="romanUcPeriod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fr-FR" dirty="0"/>
              <a:t>Modifier les styles du texte du masque</a:t>
            </a:r>
          </a:p>
          <a:p>
            <a:pPr lvl="1" eaLnBrk="1" latinLnBrk="0" hangingPunct="1"/>
            <a:r>
              <a:rPr lang="fr-FR" dirty="0"/>
              <a:t>Deuxième niveau</a:t>
            </a:r>
          </a:p>
          <a:p>
            <a:pPr lvl="2" eaLnBrk="1" latinLnBrk="0" hangingPunct="1"/>
            <a:r>
              <a:rPr lang="fr-FR" dirty="0"/>
              <a:t>Troisième niveau</a:t>
            </a:r>
          </a:p>
          <a:p>
            <a:pPr lvl="3" eaLnBrk="1" latinLnBrk="0" hangingPunct="1"/>
            <a:r>
              <a:rPr lang="fr-FR" dirty="0"/>
              <a:t>Quatrième niveau</a:t>
            </a:r>
          </a:p>
          <a:p>
            <a:pPr lvl="4" eaLnBrk="1" latinLnBrk="0" hangingPunct="1"/>
            <a:r>
              <a:rPr lang="fr-FR" dirty="0"/>
              <a:t>Cinquième niveau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0B27-CD88-4325-83B0-248588833266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6</a:t>
            </a:r>
            <a:r>
              <a:rPr lang="fr-FR" altLang="fr-FR" sz="1100" i="1" baseline="30000" dirty="0">
                <a:solidFill>
                  <a:schemeClr val="bg1"/>
                </a:solidFill>
                <a:latin typeface="+mj-lt"/>
              </a:rPr>
              <a:t>ème</a:t>
            </a:r>
            <a:r>
              <a:rPr lang="fr-FR" altLang="fr-FR" sz="1100" i="1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partie</a:t>
            </a:r>
          </a:p>
        </p:txBody>
      </p:sp>
    </p:spTree>
    <p:extLst>
      <p:ext uri="{BB962C8B-B14F-4D97-AF65-F5344CB8AC3E}">
        <p14:creationId xmlns:p14="http://schemas.microsoft.com/office/powerpoint/2010/main" val="296729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AD6A-9AD4-401E-AE3B-DB5D119B42FE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</a:t>
            </a:r>
            <a:r>
              <a:rPr lang="fr-FR" altLang="fr-FR" sz="1100" i="1" kern="1200" baseline="300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</a:p>
        </p:txBody>
      </p:sp>
    </p:spTree>
    <p:extLst>
      <p:ext uri="{BB962C8B-B14F-4D97-AF65-F5344CB8AC3E}">
        <p14:creationId xmlns:p14="http://schemas.microsoft.com/office/powerpoint/2010/main" val="132181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2076-026A-4E37-8996-5BDAD20FBAB0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</a:t>
            </a:r>
            <a:r>
              <a:rPr lang="fr-FR" altLang="fr-FR" sz="1100" i="1" kern="1200" baseline="300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</a:p>
        </p:txBody>
      </p:sp>
    </p:spTree>
    <p:extLst>
      <p:ext uri="{BB962C8B-B14F-4D97-AF65-F5344CB8AC3E}">
        <p14:creationId xmlns:p14="http://schemas.microsoft.com/office/powerpoint/2010/main" val="366176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Modifier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E4FE0FE-C259-46FF-B141-8DEC8E0BD376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fr-FR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13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</a:t>
            </a:r>
            <a:r>
              <a:rPr lang="fr-FR" altLang="fr-FR" sz="1100" i="1" kern="1200" baseline="300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</a:p>
        </p:txBody>
      </p:sp>
    </p:spTree>
    <p:extLst>
      <p:ext uri="{BB962C8B-B14F-4D97-AF65-F5344CB8AC3E}">
        <p14:creationId xmlns:p14="http://schemas.microsoft.com/office/powerpoint/2010/main" val="234831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0D1536E-3A43-4F36-A54D-D05593B15E1B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</a:t>
            </a:r>
            <a:r>
              <a:rPr lang="fr-FR" altLang="fr-FR" sz="1100" i="1" kern="1200" baseline="300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</a:p>
        </p:txBody>
      </p:sp>
    </p:spTree>
    <p:extLst>
      <p:ext uri="{BB962C8B-B14F-4D97-AF65-F5344CB8AC3E}">
        <p14:creationId xmlns:p14="http://schemas.microsoft.com/office/powerpoint/2010/main" val="403110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5C3E-02C8-4F43-B8AA-62614D0589A0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</a:t>
            </a:r>
            <a:r>
              <a:rPr lang="fr-FR" altLang="fr-FR" sz="1100" i="1" kern="1200" baseline="300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</a:p>
        </p:txBody>
      </p:sp>
    </p:spTree>
    <p:extLst>
      <p:ext uri="{BB962C8B-B14F-4D97-AF65-F5344CB8AC3E}">
        <p14:creationId xmlns:p14="http://schemas.microsoft.com/office/powerpoint/2010/main" val="47506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76EEF-53FD-497F-A771-B2CC80D45881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</a:t>
            </a:r>
            <a:r>
              <a:rPr lang="fr-FR" altLang="fr-FR" sz="1100" i="1" kern="1200" baseline="300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</a:p>
        </p:txBody>
      </p:sp>
    </p:spTree>
    <p:extLst>
      <p:ext uri="{BB962C8B-B14F-4D97-AF65-F5344CB8AC3E}">
        <p14:creationId xmlns:p14="http://schemas.microsoft.com/office/powerpoint/2010/main" val="134270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A38BD-4599-45B9-A6B0-9581C35A6D45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fr-FR" altLang="fr-FR" sz="1100" i="1" dirty="0">
                <a:solidFill>
                  <a:schemeClr val="bg1"/>
                </a:solidFill>
                <a:latin typeface="+mj-lt"/>
              </a:rPr>
              <a:t>Environnement socio-économique de l’entreprise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383756" y="6574536"/>
            <a:ext cx="23764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100" dirty="0">
                <a:solidFill>
                  <a:schemeClr val="accent2"/>
                </a:solidFill>
                <a:latin typeface="+mj-lt"/>
              </a:rPr>
              <a:t>Semestre 3</a:t>
            </a: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5349240" y="2272"/>
            <a:ext cx="3596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</a:t>
            </a:r>
            <a:r>
              <a:rPr lang="fr-FR" altLang="fr-FR" sz="1100" i="1" kern="1200" baseline="300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ème</a:t>
            </a:r>
            <a:r>
              <a:rPr lang="fr-FR" altLang="fr-FR" sz="1100" i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altLang="fr-FR" sz="1100" i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partie</a:t>
            </a:r>
          </a:p>
        </p:txBody>
      </p:sp>
    </p:spTree>
    <p:extLst>
      <p:ext uri="{BB962C8B-B14F-4D97-AF65-F5344CB8AC3E}">
        <p14:creationId xmlns:p14="http://schemas.microsoft.com/office/powerpoint/2010/main" val="4165324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98B372D-8DB6-4CB9-AA0D-32D550553163}" type="slidenum">
              <a:rPr lang="fr-FR" altLang="fr-FR" smtClean="0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08905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ge.fr/" TargetMode="External"/><Relationship Id="rId2" Type="http://schemas.openxmlformats.org/officeDocument/2006/relationships/hyperlink" Target="http://www.infoguerre.f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Environnement socio-économique de l’entreprise et des services d'information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6</a:t>
            </a:r>
            <a:r>
              <a:rPr lang="fr-FR" baseline="30000" dirty="0"/>
              <a:t>ème</a:t>
            </a:r>
            <a:r>
              <a:rPr lang="fr-FR" dirty="0"/>
              <a:t> partie – De l’intelligence économique à la guerre économique ?</a:t>
            </a:r>
          </a:p>
        </p:txBody>
      </p:sp>
    </p:spTree>
    <p:extLst>
      <p:ext uri="{BB962C8B-B14F-4D97-AF65-F5344CB8AC3E}">
        <p14:creationId xmlns:p14="http://schemas.microsoft.com/office/powerpoint/2010/main" val="7384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 la notion de « guerre économique »</a:t>
            </a:r>
          </a:p>
          <a:p>
            <a:r>
              <a:rPr lang="fr-FR" dirty="0"/>
              <a:t>Nouveauté ou dynamique au cœur du capitalisme ?</a:t>
            </a:r>
          </a:p>
          <a:p>
            <a:r>
              <a:rPr lang="fr-FR" dirty="0"/>
              <a:t>La guerre économique comme préalable à de futurs conflits armés ?</a:t>
            </a:r>
          </a:p>
        </p:txBody>
      </p:sp>
    </p:spTree>
    <p:extLst>
      <p:ext uri="{BB962C8B-B14F-4D97-AF65-F5344CB8AC3E}">
        <p14:creationId xmlns:p14="http://schemas.microsoft.com/office/powerpoint/2010/main" val="424295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sz="2400" dirty="0"/>
              <a:t>De la notion de « guerre économique »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  <a:buClr>
                <a:srgbClr val="A04DA3"/>
              </a:buClr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prstClr val="black"/>
                </a:solidFill>
              </a:rPr>
              <a:t>Depuis les années 1970-80 : nouvelle forme de guerre moderne</a:t>
            </a:r>
            <a:br>
              <a:rPr lang="fr-FR" sz="2000" dirty="0">
                <a:solidFill>
                  <a:prstClr val="black"/>
                </a:solidFill>
              </a:rPr>
            </a:br>
            <a:r>
              <a:rPr lang="fr-FR" sz="2000" dirty="0">
                <a:solidFill>
                  <a:prstClr val="black"/>
                </a:solidFill>
                <a:sym typeface="Wingdings" panose="05000000000000000000" pitchFamily="2" charset="2"/>
              </a:rPr>
              <a:t></a:t>
            </a:r>
            <a:r>
              <a:rPr lang="fr-FR" sz="2000" dirty="0">
                <a:solidFill>
                  <a:prstClr val="black"/>
                </a:solidFill>
              </a:rPr>
              <a:t> Point de départ : crise des années 1970</a:t>
            </a:r>
          </a:p>
          <a:p>
            <a:pPr lvl="0">
              <a:spcBef>
                <a:spcPts val="1200"/>
              </a:spcBef>
              <a:spcAft>
                <a:spcPts val="1200"/>
              </a:spcAft>
              <a:buClr>
                <a:srgbClr val="A04DA3"/>
              </a:buClr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prstClr val="black"/>
                </a:solidFill>
              </a:rPr>
              <a:t>Début de années 1990 : diffusion de la notion</a:t>
            </a:r>
          </a:p>
          <a:p>
            <a:pPr marL="0" lvl="1" indent="0" algn="ctr">
              <a:spcBef>
                <a:spcPts val="1200"/>
              </a:spcBef>
              <a:spcAft>
                <a:spcPts val="1200"/>
              </a:spcAft>
              <a:buClr>
                <a:srgbClr val="438086"/>
              </a:buClr>
              <a:buNone/>
            </a:pPr>
            <a:r>
              <a:rPr lang="fr-FR" sz="1800" b="1" i="1" dirty="0">
                <a:solidFill>
                  <a:srgbClr val="53548A"/>
                </a:solidFill>
              </a:rPr>
              <a:t>Guerre militaire entre États vs. Guerre économique entre firmes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2000" dirty="0"/>
              <a:t>Exacerbation de la concurrence au niveau mondial</a:t>
            </a:r>
          </a:p>
          <a:p>
            <a:pPr marL="0" lvl="1" indent="0" algn="ctr">
              <a:spcBef>
                <a:spcPts val="1200"/>
              </a:spcBef>
              <a:buNone/>
            </a:pPr>
            <a:r>
              <a:rPr lang="fr-FR" sz="1800" b="1" i="1" dirty="0">
                <a:solidFill>
                  <a:schemeClr val="accent1"/>
                </a:solidFill>
              </a:rPr>
              <a:t>De la conquête des territoires à celle des marchés</a:t>
            </a:r>
          </a:p>
          <a:p>
            <a:pPr marL="0" lvl="1" indent="0" algn="ctr">
              <a:spcBef>
                <a:spcPts val="1200"/>
              </a:spcBef>
              <a:buNone/>
            </a:pPr>
            <a:r>
              <a:rPr lang="fr-FR" sz="1800" b="1" i="1" dirty="0">
                <a:solidFill>
                  <a:schemeClr val="accent1"/>
                </a:solidFill>
              </a:rPr>
              <a:t>Les données comme nouvelle arme ?</a:t>
            </a:r>
          </a:p>
        </p:txBody>
      </p:sp>
    </p:spTree>
    <p:extLst>
      <p:ext uri="{BB962C8B-B14F-4D97-AF65-F5344CB8AC3E}">
        <p14:creationId xmlns:p14="http://schemas.microsoft.com/office/powerpoint/2010/main" val="319623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fr-FR" sz="2400" dirty="0"/>
              <a:t>Nouveauté ou dynamique au cœur du capitalisme ?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 algn="ctr">
              <a:spcBef>
                <a:spcPts val="1200"/>
              </a:spcBef>
              <a:spcAft>
                <a:spcPts val="1800"/>
              </a:spcAft>
              <a:buClr>
                <a:srgbClr val="438086"/>
              </a:buClr>
              <a:buNone/>
            </a:pPr>
            <a:r>
              <a:rPr lang="fr-FR" sz="1900" b="1" i="1" dirty="0">
                <a:solidFill>
                  <a:srgbClr val="53548A"/>
                </a:solidFill>
              </a:rPr>
              <a:t>Un concept si nouveau…?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2000" b="1" dirty="0"/>
              <a:t>XVIII</a:t>
            </a:r>
            <a:r>
              <a:rPr lang="fr-FR" sz="2000" b="1" baseline="30000" dirty="0"/>
              <a:t>e</a:t>
            </a:r>
            <a:r>
              <a:rPr lang="fr-FR" sz="2000" b="1" dirty="0"/>
              <a:t> s</a:t>
            </a:r>
            <a:r>
              <a:rPr lang="fr-FR" sz="2000" dirty="0"/>
              <a:t>. : l’économie française et l’espionnage industriel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2000" b="1" dirty="0"/>
              <a:t>1915</a:t>
            </a:r>
            <a:r>
              <a:rPr lang="fr-FR" sz="2000" dirty="0"/>
              <a:t> : </a:t>
            </a:r>
            <a:r>
              <a:rPr lang="fr-FR" sz="2000" b="1" i="1" dirty="0"/>
              <a:t>Le plan de guerre commerciale de l’Allemagne</a:t>
            </a:r>
            <a:r>
              <a:rPr lang="fr-FR" sz="2000" dirty="0"/>
              <a:t>, Stefan Herzog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2000" b="1" dirty="0"/>
              <a:t>Entre-deux guerres  </a:t>
            </a:r>
            <a:r>
              <a:rPr lang="fr-FR" sz="2000" dirty="0"/>
              <a:t>= moment d’intense guerre économique</a:t>
            </a:r>
          </a:p>
        </p:txBody>
      </p:sp>
    </p:spTree>
    <p:extLst>
      <p:ext uri="{BB962C8B-B14F-4D97-AF65-F5344CB8AC3E}">
        <p14:creationId xmlns:p14="http://schemas.microsoft.com/office/powerpoint/2010/main" val="44834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fr-FR" sz="2400" dirty="0"/>
              <a:t>La guerre économique comme préalable à de futurs conflits armés ?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 algn="ctr">
              <a:spcBef>
                <a:spcPts val="1200"/>
              </a:spcBef>
              <a:spcAft>
                <a:spcPts val="1800"/>
              </a:spcAft>
              <a:buClr>
                <a:srgbClr val="438086"/>
              </a:buClr>
              <a:buNone/>
            </a:pPr>
            <a:r>
              <a:rPr lang="fr-FR" sz="1900" b="1" i="1" dirty="0">
                <a:solidFill>
                  <a:srgbClr val="53548A"/>
                </a:solidFill>
              </a:rPr>
              <a:t>Une mutation des conflits armés ?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sz="2200" dirty="0"/>
              <a:t>Une remise en cause de l’hégémonie nord-américaine</a:t>
            </a:r>
            <a:br>
              <a:rPr lang="fr-FR" sz="2200" dirty="0"/>
            </a:br>
            <a:r>
              <a:rPr lang="fr-FR" sz="2200" dirty="0">
                <a:sym typeface="Wingdings" panose="05000000000000000000" pitchFamily="2" charset="2"/>
              </a:rPr>
              <a:t> </a:t>
            </a:r>
            <a:r>
              <a:rPr lang="fr-FR" sz="2200" b="1" dirty="0"/>
              <a:t>déplacement progressif du centre de gravité de l’économie mondiale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sz="2200" dirty="0"/>
              <a:t>Interdépendance économique internationale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sz="2200" dirty="0"/>
              <a:t>Montée en puissance des BRICS et des PVD</a:t>
            </a:r>
          </a:p>
          <a:p>
            <a:pPr marL="0" lvl="1" indent="0" algn="ctr">
              <a:spcBef>
                <a:spcPts val="1200"/>
              </a:spcBef>
              <a:spcAft>
                <a:spcPts val="1800"/>
              </a:spcAft>
              <a:buClr>
                <a:srgbClr val="438086"/>
              </a:buClr>
              <a:buNone/>
            </a:pPr>
            <a:r>
              <a:rPr lang="fr-FR" sz="1900" b="1" i="1" dirty="0">
                <a:solidFill>
                  <a:srgbClr val="53548A"/>
                </a:solidFill>
              </a:rPr>
              <a:t>Plusieurs scénarios possibles…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sz="2200" dirty="0"/>
              <a:t>Des tendances récentes qui doivent retenir l’attention</a:t>
            </a:r>
          </a:p>
          <a:p>
            <a:pPr marL="0" lvl="1" indent="0" algn="ctr">
              <a:spcBef>
                <a:spcPts val="1200"/>
              </a:spcBef>
              <a:spcAft>
                <a:spcPts val="1800"/>
              </a:spcAft>
              <a:buClr>
                <a:srgbClr val="438086"/>
              </a:buClr>
              <a:buNone/>
            </a:pPr>
            <a:r>
              <a:rPr lang="fr-FR" sz="1900" b="1" i="1" dirty="0">
                <a:solidFill>
                  <a:srgbClr val="53548A"/>
                </a:solidFill>
              </a:rPr>
              <a:t>Vers un retour du </a:t>
            </a:r>
            <a:r>
              <a:rPr lang="fr-FR" sz="1900" b="1" i="1" dirty="0">
                <a:solidFill>
                  <a:schemeClr val="accent1"/>
                </a:solidFill>
              </a:rPr>
              <a:t>politique</a:t>
            </a:r>
            <a:r>
              <a:rPr lang="fr-FR" sz="2200" b="1" i="1" dirty="0">
                <a:solidFill>
                  <a:schemeClr val="accent1"/>
                </a:solidFill>
              </a:rPr>
              <a:t> ?</a:t>
            </a:r>
            <a:endParaRPr lang="fr-FR" sz="1900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102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Références bibliographiques &amp; ressources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2628" indent="-342900">
              <a:buFontTx/>
              <a:buChar char="-"/>
            </a:pPr>
            <a:r>
              <a:rPr lang="fr-FR" sz="1600" cap="small" dirty="0" err="1"/>
              <a:t>Bosserelle</a:t>
            </a:r>
            <a:r>
              <a:rPr lang="fr-FR" sz="1600" dirty="0"/>
              <a:t> É., (2011). « La guerre économique, forme moderne de la guerre ? », </a:t>
            </a:r>
            <a:r>
              <a:rPr lang="fr-FR" sz="1600" i="1" dirty="0"/>
              <a:t>Revue Française de Socio-Économie</a:t>
            </a:r>
            <a:r>
              <a:rPr lang="fr-FR" sz="1600" dirty="0"/>
              <a:t>, 2011/2 n° 8, p. 167-186.</a:t>
            </a:r>
          </a:p>
          <a:p>
            <a:pPr marL="452628" indent="-342900">
              <a:buFontTx/>
              <a:buChar char="-"/>
            </a:pPr>
            <a:r>
              <a:rPr lang="fr-FR" sz="1600" cap="small" dirty="0"/>
              <a:t>Dahan</a:t>
            </a:r>
            <a:r>
              <a:rPr lang="fr-FR" sz="1600" dirty="0"/>
              <a:t> M. (2014). « Une guerre économique d'une violence inédite », </a:t>
            </a:r>
            <a:r>
              <a:rPr lang="fr-FR" sz="1600" i="1" dirty="0"/>
              <a:t>Le journal de l'école de Paris du management</a:t>
            </a:r>
            <a:r>
              <a:rPr lang="fr-FR" sz="1600" dirty="0"/>
              <a:t> 2014/3 (N° 107), p. 36-42.</a:t>
            </a:r>
          </a:p>
          <a:p>
            <a:pPr marL="452628" indent="-342900">
              <a:buFontTx/>
              <a:buChar char="-"/>
            </a:pPr>
            <a:r>
              <a:rPr lang="fr-FR" sz="1600" cap="small" dirty="0"/>
              <a:t>Collectif</a:t>
            </a:r>
            <a:r>
              <a:rPr lang="fr-FR" sz="1600" dirty="0"/>
              <a:t> (2013). « La face sombre de l’économie numérique », </a:t>
            </a:r>
            <a:r>
              <a:rPr lang="fr-FR" sz="1600" i="1" dirty="0"/>
              <a:t>Problèmes économiques</a:t>
            </a:r>
            <a:r>
              <a:rPr lang="fr-FR" sz="1600" dirty="0"/>
              <a:t>, n° 3062, février 2013 (2</a:t>
            </a:r>
            <a:r>
              <a:rPr lang="fr-FR" sz="1600" baseline="30000" dirty="0"/>
              <a:t>ème</a:t>
            </a:r>
            <a:r>
              <a:rPr lang="fr-FR" sz="1600" dirty="0"/>
              <a:t> quinzaine), La documentation Française.</a:t>
            </a:r>
          </a:p>
          <a:p>
            <a:pPr marL="452628" indent="-342900">
              <a:buFontTx/>
              <a:buChar char="-"/>
            </a:pPr>
            <a:r>
              <a:rPr lang="fr-FR" sz="1600" dirty="0"/>
              <a:t>Centre de réflexion sur la guerre économique, URL : </a:t>
            </a:r>
            <a:r>
              <a:rPr lang="fr-FR" sz="1600" dirty="0">
                <a:hlinkClick r:id="rId2"/>
              </a:rPr>
              <a:t>http://www.infoguerre.fr</a:t>
            </a:r>
            <a:r>
              <a:rPr lang="fr-FR" sz="1600" dirty="0"/>
              <a:t> </a:t>
            </a:r>
          </a:p>
          <a:p>
            <a:pPr marL="452628" indent="-342900">
              <a:buFontTx/>
              <a:buChar char="-"/>
            </a:pPr>
            <a:r>
              <a:rPr lang="fr-FR" sz="1600" dirty="0"/>
              <a:t>École de Guerre économique : </a:t>
            </a:r>
            <a:r>
              <a:rPr lang="fr-FR" sz="1600" dirty="0">
                <a:hlinkClick r:id="rId3"/>
              </a:rPr>
              <a:t>http://www.ege.fr/</a:t>
            </a:r>
            <a:r>
              <a:rPr lang="fr-FR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6012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vironnement-eco-entreprise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ronnement-eco-entreprise" id="{8BD3C096-C2D5-470B-958D-0BA8AF450835}" vid="{A575B3DD-98CF-40D7-BF70-512256E61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environnement-eco-entreprise</Template>
  <TotalTime>722</TotalTime>
  <Words>138</Words>
  <Application>Microsoft Office PowerPoint</Application>
  <PresentationFormat>Affichage à l'écran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Georgia</vt:lpstr>
      <vt:lpstr>Trebuchet MS</vt:lpstr>
      <vt:lpstr>Wingdings</vt:lpstr>
      <vt:lpstr>Wingdings 2</vt:lpstr>
      <vt:lpstr>environnement-eco-entreprise</vt:lpstr>
      <vt:lpstr>Environnement socio-économique de l’entreprise et des services d'information</vt:lpstr>
      <vt:lpstr>Plan</vt:lpstr>
      <vt:lpstr>De la notion de « guerre économique »</vt:lpstr>
      <vt:lpstr>Nouveauté ou dynamique au cœur du capitalisme ?</vt:lpstr>
      <vt:lpstr>La guerre économique comme préalable à de futurs conflits armés ?</vt:lpstr>
      <vt:lpstr>Références bibliographiques &amp; ressources</vt:lpstr>
    </vt:vector>
  </TitlesOfParts>
  <Company>Université Jean Moulin Lyon3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Environnement socio-économique de l'entreprise et des services d'information</dc:title>
  <dc:creator>PERTICOZ Lucien</dc:creator>
  <cp:lastModifiedBy>PERTICOZ Lucien</cp:lastModifiedBy>
  <cp:revision>68</cp:revision>
  <dcterms:created xsi:type="dcterms:W3CDTF">2019-09-09T13:23:45Z</dcterms:created>
  <dcterms:modified xsi:type="dcterms:W3CDTF">2021-11-30T08:48:32Z</dcterms:modified>
</cp:coreProperties>
</file>