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0" r:id="rId6"/>
    <p:sldId id="28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3215" autoAdjust="0"/>
  </p:normalViewPr>
  <p:slideViewPr>
    <p:cSldViewPr snapToGrid="0">
      <p:cViewPr varScale="1">
        <p:scale>
          <a:sx n="61" d="100"/>
          <a:sy n="61" d="100"/>
        </p:scale>
        <p:origin x="70" y="138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6:32:28.881"/>
    </inkml:context>
    <inkml:brush xml:id="br0">
      <inkml:brushProperty name="width" value="0.05" units="cm"/>
      <inkml:brushProperty name="height" value="0.05" units="cm"/>
      <inkml:brushProperty name="color" value="#B50F39"/>
    </inkml:brush>
  </inkml:definitions>
  <inkml:trace contextRef="#ctx0" brushRef="#br0">1 1 24575,'0'2130'-1365,"0"-2110"-5461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2T11:10:55.31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002" y="0"/>
            <a:ext cx="586099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Presentation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41EA989-1CA0-4B64-B0B9-723F8F27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00" y="2893630"/>
            <a:ext cx="4370530" cy="1070740"/>
          </a:xfrm>
          <a:prstGeom prst="rect">
            <a:avLst/>
          </a:prstGeom>
        </p:spPr>
      </p:pic>
      <p:pic>
        <p:nvPicPr>
          <p:cNvPr id="9" name="Picture 8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CE832B14-CEBC-4841-9603-A35A2CD92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" b="1149"/>
          <a:stretch/>
        </p:blipFill>
        <p:spPr>
          <a:xfrm>
            <a:off x="10819655" y="2893630"/>
            <a:ext cx="707343" cy="975581"/>
          </a:xfrm>
          <a:prstGeom prst="rect">
            <a:avLst/>
          </a:prstGeom>
        </p:spPr>
      </p:pic>
      <p:pic>
        <p:nvPicPr>
          <p:cNvPr id="11" name="Picture 10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6395405B-4F1D-4453-B8CC-0CB0A101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230" y="2926161"/>
            <a:ext cx="2392327" cy="943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04895D-4C74-4272-A164-7B1922786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882" y="3492534"/>
            <a:ext cx="353944" cy="36180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1B6D7057-DBE1-44FC-AA55-D0E625365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83" y="2893630"/>
            <a:ext cx="288791" cy="356477"/>
          </a:xfrm>
          <a:prstGeom prst="rect">
            <a:avLst/>
          </a:prstGeom>
        </p:spPr>
      </p:pic>
      <p:pic>
        <p:nvPicPr>
          <p:cNvPr id="18" name="Picture 17" descr="Text, logo&#10;&#10;Description automatically generated">
            <a:extLst>
              <a:ext uri="{FF2B5EF4-FFF2-40B4-BE49-F238E27FC236}">
                <a16:creationId xmlns:a16="http://schemas.microsoft.com/office/drawing/2014/main" id="{B34E2B65-A5CA-4781-A408-7063BE7EF2A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595700" y="3974439"/>
            <a:ext cx="2903536" cy="163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C0A14A4F-3179-4C7F-A3E2-0E19E3114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476" y="5962429"/>
            <a:ext cx="2171779" cy="9130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410B13-EB49-4D73-8B99-521D00594B62}"/>
              </a:ext>
            </a:extLst>
          </p:cNvPr>
          <p:cNvSpPr/>
          <p:nvPr/>
        </p:nvSpPr>
        <p:spPr>
          <a:xfrm>
            <a:off x="6219699" y="3961328"/>
            <a:ext cx="17089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a product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D0330F-A66D-4FCA-BE08-7020C5E76519}"/>
              </a:ext>
            </a:extLst>
          </p:cNvPr>
          <p:cNvSpPr/>
          <p:nvPr/>
        </p:nvSpPr>
        <p:spPr>
          <a:xfrm>
            <a:off x="7795756" y="3964370"/>
            <a:ext cx="62643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b</a:t>
            </a:r>
            <a:r>
              <a:rPr lang="en-US" sz="28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FC9B1C-F9D3-49A4-9909-646364206C94}"/>
              </a:ext>
            </a:extLst>
          </p:cNvPr>
          <p:cNvSpPr/>
          <p:nvPr/>
        </p:nvSpPr>
        <p:spPr>
          <a:xfrm>
            <a:off x="6790100" y="6160586"/>
            <a:ext cx="34799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designed in collaboration </a:t>
            </a:r>
            <a:r>
              <a:rPr lang="en-US" sz="2000" b="1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1.85185E-6 L -0.04323 -0.0007 " pathEditMode="fixed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3.7037E-7 L 0.01562 -3.7037E-7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0195 0.0763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81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7" dur="1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DA07-380F-4DC3-8C4F-6D405D4A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36BF2C-23B4-446B-BF12-E41AC73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" t="34431" r="4192" b="34903"/>
          <a:stretch/>
        </p:blipFill>
        <p:spPr>
          <a:xfrm>
            <a:off x="3878672" y="461042"/>
            <a:ext cx="8415782" cy="1542096"/>
          </a:xfrm>
          <a:prstGeom prst="rect">
            <a:avLst/>
          </a:prstGeom>
          <a:noFill/>
          <a:effectLst>
            <a:outerShdw blurRad="127000" dir="10800000" algn="ctr" rotWithShape="0">
              <a:schemeClr val="accent4">
                <a:lumMod val="20000"/>
                <a:lumOff val="80000"/>
              </a:scheme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2C7FCA-2112-432C-B15C-1B31266A3A2F}"/>
              </a:ext>
            </a:extLst>
          </p:cNvPr>
          <p:cNvSpPr/>
          <p:nvPr/>
        </p:nvSpPr>
        <p:spPr>
          <a:xfrm>
            <a:off x="4533580" y="2439890"/>
            <a:ext cx="76584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“Get your food the </a:t>
            </a:r>
            <a:r>
              <a:rPr lang="en-US" sz="4000" b="1" i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cooler</a:t>
            </a:r>
            <a:r>
              <a:rPr lang="en-US" sz="4000" b="1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 way”</a:t>
            </a:r>
          </a:p>
        </p:txBody>
      </p:sp>
    </p:spTree>
    <p:extLst>
      <p:ext uri="{BB962C8B-B14F-4D97-AF65-F5344CB8AC3E}">
        <p14:creationId xmlns:p14="http://schemas.microsoft.com/office/powerpoint/2010/main" val="34940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over/>
      </p:transition>
    </mc:Choice>
    <mc:Fallback xmlns="">
      <p:transition spd="slow" advTm="3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Product</a:t>
            </a:r>
            <a:r>
              <a:rPr lang="en-US" sz="900" dirty="0">
                <a:latin typeface="+mn-lt"/>
              </a:rPr>
              <a:t>1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GB" dirty="0"/>
              <a:t>Refrigerator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i="1" dirty="0"/>
              <a:t>+ Connecting funnel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Smartphone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Autofit/>
          </a:bodyPr>
          <a:lstStyle/>
          <a:p>
            <a:r>
              <a:rPr lang="en-US" i="1" dirty="0"/>
              <a:t>+ Website</a:t>
            </a:r>
          </a:p>
          <a:p>
            <a:r>
              <a:rPr lang="en-US" i="1" dirty="0">
                <a:sym typeface="Wingdings" panose="05000000000000000000" pitchFamily="2" charset="2"/>
              </a:rPr>
              <a:t> Order food and supplies</a:t>
            </a:r>
            <a:endParaRPr lang="en-US" i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7" y="4790587"/>
            <a:ext cx="6752870" cy="365760"/>
          </a:xfrm>
        </p:spPr>
        <p:txBody>
          <a:bodyPr/>
          <a:lstStyle/>
          <a:p>
            <a:pPr algn="ctr"/>
            <a:r>
              <a:rPr lang="en-US" dirty="0"/>
              <a:t>Drone delivery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6" y="5203301"/>
            <a:ext cx="6752870" cy="359444"/>
          </a:xfrm>
        </p:spPr>
        <p:txBody>
          <a:bodyPr>
            <a:noAutofit/>
          </a:bodyPr>
          <a:lstStyle/>
          <a:p>
            <a:pPr algn="ctr"/>
            <a:r>
              <a:rPr lang="en-US" i="1" dirty="0"/>
              <a:t>Developed by Amazon® and Zipline®</a:t>
            </a:r>
          </a:p>
          <a:p>
            <a:pPr lvl="1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/>
          <a:lstStyle/>
          <a:p>
            <a:r>
              <a:rPr lang="en-US" dirty="0"/>
              <a:t>Elevator platform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6" y="2486550"/>
            <a:ext cx="3264183" cy="7315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Mounted on extendable actuators</a:t>
            </a:r>
          </a:p>
          <a:p>
            <a:r>
              <a:rPr lang="en-US" i="1" dirty="0"/>
              <a:t>+   Security hatches</a:t>
            </a:r>
          </a:p>
          <a:p>
            <a:endParaRPr lang="en-US" i="1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417082"/>
            <a:ext cx="3200400" cy="365760"/>
          </a:xfrm>
        </p:spPr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Frigid’Air </a:t>
            </a:r>
            <a:r>
              <a:rPr lang="en-US" sz="1400" dirty="0"/>
              <a:t>—  </a:t>
            </a:r>
            <a:r>
              <a:rPr lang="en-US" i="1" dirty="0"/>
              <a:t>Insider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Frigid’Air </a:t>
            </a:r>
            <a:r>
              <a:rPr lang="en-US" sz="1400" dirty="0"/>
              <a:t>—</a:t>
            </a:r>
            <a:r>
              <a:rPr lang="en-US" i="1" dirty="0"/>
              <a:t> Outsider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5100C-B013-42C1-A70D-FDC878C6035B}"/>
              </a:ext>
            </a:extLst>
          </p:cNvPr>
          <p:cNvSpPr txBox="1"/>
          <p:nvPr/>
        </p:nvSpPr>
        <p:spPr>
          <a:xfrm>
            <a:off x="4933746" y="5577204"/>
            <a:ext cx="320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Small drone (current)</a:t>
            </a:r>
          </a:p>
          <a:p>
            <a:pPr lvl="1" algn="r"/>
            <a:r>
              <a:rPr lang="en-US" sz="1400" dirty="0"/>
              <a:t>10 miles — 16 km</a:t>
            </a:r>
          </a:p>
          <a:p>
            <a:pPr lvl="1" algn="r"/>
            <a:r>
              <a:rPr lang="en-US" sz="1400" dirty="0"/>
              <a:t>5lbs — 2.25 kg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10CC4-F453-41F0-8979-36F2B0537F0C}"/>
              </a:ext>
            </a:extLst>
          </p:cNvPr>
          <p:cNvSpPr txBox="1"/>
          <p:nvPr/>
        </p:nvSpPr>
        <p:spPr>
          <a:xfrm>
            <a:off x="8138160" y="5592593"/>
            <a:ext cx="32044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Large drone (project)	</a:t>
            </a:r>
          </a:p>
          <a:p>
            <a:r>
              <a:rPr lang="en-US" sz="1400" dirty="0"/>
              <a:t>25 miles — 40 km</a:t>
            </a:r>
          </a:p>
          <a:p>
            <a:r>
              <a:rPr lang="en-US" sz="1400" dirty="0"/>
              <a:t>15lbs — 7.75 kg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0E1328-6B6E-4CF0-9AC4-751746B9FC8A}"/>
                  </a:ext>
                </a:extLst>
              </p14:cNvPr>
              <p14:cNvContentPartPr/>
              <p14:nvPr/>
            </p14:nvContentPartPr>
            <p14:xfrm>
              <a:off x="8138160" y="5609699"/>
              <a:ext cx="360" cy="77467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0E1328-6B6E-4CF0-9AC4-751746B9F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9160" y="5600695"/>
                <a:ext cx="18000" cy="792321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picture containing furniture, transport, seat&#10;&#10;Description automatically generated">
            <a:extLst>
              <a:ext uri="{FF2B5EF4-FFF2-40B4-BE49-F238E27FC236}">
                <a16:creationId xmlns:a16="http://schemas.microsoft.com/office/drawing/2014/main" id="{E8917B0F-C1AC-49E1-B016-3DCC064F5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551" y="5220907"/>
            <a:ext cx="3051818" cy="1507957"/>
          </a:xfrm>
          <a:prstGeom prst="rect">
            <a:avLst/>
          </a:prstGeom>
          <a:noFill/>
          <a:effectLst>
            <a:glow rad="165100">
              <a:schemeClr val="bg1"/>
            </a:glow>
          </a:effectLst>
          <a:scene3d>
            <a:camera prst="orthographicFront"/>
            <a:lightRig rig="threePt" dir="t">
              <a:rot lat="0" lon="0" rev="0"/>
            </a:lightRig>
          </a:scene3d>
          <a:sp3d extrusionH="88900" prstMaterial="dkEdge">
            <a:bevelT w="152400" h="152400"/>
            <a:bevelB w="152400" h="152400"/>
          </a:sp3d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build="p"/>
      <p:bldP spid="6" grpId="0" build="p"/>
      <p:bldP spid="5" grpId="0" build="p"/>
      <p:bldP spid="27" grpId="0" build="p"/>
      <p:bldP spid="26" grpId="0" build="p"/>
      <p:bldP spid="29" grpId="0" build="p"/>
      <p:bldP spid="28" grpId="0" uiExpand="1" build="p"/>
      <p:bldP spid="31" grpId="0" build="p"/>
      <p:bldP spid="30" grpId="0" build="p"/>
      <p:bldP spid="3" grpId="0" uiExpand="1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dirty="0"/>
              <a:t>product</a:t>
            </a:r>
            <a:r>
              <a:rPr lang="en-US" sz="900" dirty="0"/>
              <a:t>2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1190" y="1858645"/>
            <a:ext cx="3200400" cy="365760"/>
          </a:xfrm>
        </p:spPr>
        <p:txBody>
          <a:bodyPr/>
          <a:lstStyle/>
          <a:p>
            <a:r>
              <a:rPr lang="en-US" dirty="0"/>
              <a:t>Frigid’Air – </a:t>
            </a:r>
            <a:r>
              <a:rPr lang="en-US" i="1" dirty="0"/>
              <a:t>Insider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8330" y="2270125"/>
            <a:ext cx="3200400" cy="14492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Installed inside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funnel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Piercing through the 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4200" y="1858645"/>
            <a:ext cx="3200400" cy="365760"/>
          </a:xfrm>
        </p:spPr>
        <p:txBody>
          <a:bodyPr/>
          <a:lstStyle/>
          <a:p>
            <a:r>
              <a:rPr lang="en-US" dirty="0"/>
              <a:t>Frigid’Air – </a:t>
            </a:r>
            <a:r>
              <a:rPr lang="en-US" i="1" dirty="0"/>
              <a:t>Outsider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1347" y="2270125"/>
            <a:ext cx="3588876" cy="14492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Installed outside (no funnel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PIN code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Complete clearance (5ft. Radius)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                                   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(1.5 meters)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5B7D5B-1D30-442C-9E7B-35C11E7F0A07}"/>
              </a:ext>
            </a:extLst>
          </p:cNvPr>
          <p:cNvSpPr/>
          <p:nvPr/>
        </p:nvSpPr>
        <p:spPr>
          <a:xfrm>
            <a:off x="2743200" y="2496312"/>
            <a:ext cx="1321653" cy="43616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B91D0E-6C6B-4D56-AED4-4B64549618E0}"/>
                  </a:ext>
                </a:extLst>
              </p14:cNvPr>
              <p14:cNvContentPartPr/>
              <p14:nvPr/>
            </p14:nvContentPartPr>
            <p14:xfrm>
              <a:off x="3880367" y="4948185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B91D0E-6C6B-4D56-AED4-4B64549618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7367" y="4570185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741A892-A2FA-4CA3-B96D-D556DE330D80}"/>
              </a:ext>
            </a:extLst>
          </p:cNvPr>
          <p:cNvSpPr txBox="1"/>
          <p:nvPr/>
        </p:nvSpPr>
        <p:spPr>
          <a:xfrm>
            <a:off x="5728530" y="3862214"/>
            <a:ext cx="254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latin typeface="Bradley Hand ITC" panose="03070402050302030203" pitchFamily="66" charset="0"/>
              </a:rPr>
              <a:t>Products’ concept arts</a:t>
            </a:r>
            <a:endParaRPr lang="en-GB" sz="2000" b="1" i="1" dirty="0">
              <a:latin typeface="Bradley Hand ITC" panose="03070402050302030203" pitchFamily="66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0FE31A7-CBD2-47CD-9D75-D8FFF18A54F4}"/>
              </a:ext>
            </a:extLst>
          </p:cNvPr>
          <p:cNvGrpSpPr/>
          <p:nvPr/>
        </p:nvGrpSpPr>
        <p:grpSpPr>
          <a:xfrm>
            <a:off x="2806677" y="3339991"/>
            <a:ext cx="2525283" cy="3444811"/>
            <a:chOff x="2806677" y="3339991"/>
            <a:chExt cx="2525283" cy="3444811"/>
          </a:xfrm>
        </p:grpSpPr>
        <p:pic>
          <p:nvPicPr>
            <p:cNvPr id="8" name="Picture 7" descr="A picture containing text, chain&#10;&#10;Description automatically generated">
              <a:extLst>
                <a:ext uri="{FF2B5EF4-FFF2-40B4-BE49-F238E27FC236}">
                  <a16:creationId xmlns:a16="http://schemas.microsoft.com/office/drawing/2014/main" id="{C630F580-40F7-4305-8116-2BE1ABE2A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002" t="4789" r="11759" b="4192"/>
            <a:stretch/>
          </p:blipFill>
          <p:spPr>
            <a:xfrm>
              <a:off x="2806677" y="3339991"/>
              <a:ext cx="1857997" cy="3444811"/>
            </a:xfrm>
            <a:prstGeom prst="rect">
              <a:avLst/>
            </a:prstGeom>
            <a:effectLst>
              <a:glow rad="127000">
                <a:schemeClr val="bg1">
                  <a:lumMod val="85000"/>
                  <a:alpha val="96000"/>
                </a:schemeClr>
              </a:glow>
              <a:innerShdw blurRad="431800" dist="50800" dir="8100000">
                <a:prstClr val="black">
                  <a:alpha val="93000"/>
                </a:prstClr>
              </a:innerShdw>
            </a:effectLst>
          </p:spPr>
        </p:pic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65E8C956-4081-4A23-A758-598CE4A8307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64855" y="4563092"/>
              <a:ext cx="1267105" cy="290328"/>
            </a:xfrm>
            <a:prstGeom prst="bentConnector3">
              <a:avLst>
                <a:gd name="adj1" fmla="val 2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ontent Placeholder 2">
              <a:extLst>
                <a:ext uri="{FF2B5EF4-FFF2-40B4-BE49-F238E27FC236}">
                  <a16:creationId xmlns:a16="http://schemas.microsoft.com/office/drawing/2014/main" id="{97EDE345-2DC3-4302-8B17-8021DD72312B}"/>
                </a:ext>
              </a:extLst>
            </p:cNvPr>
            <p:cNvSpPr txBox="1">
              <a:spLocks/>
            </p:cNvSpPr>
            <p:nvPr/>
          </p:nvSpPr>
          <p:spPr>
            <a:xfrm>
              <a:off x="4504733" y="4538816"/>
              <a:ext cx="809224" cy="3145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ts val="18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i="1" dirty="0">
                  <a:solidFill>
                    <a:schemeClr val="bg2">
                      <a:lumMod val="10000"/>
                    </a:schemeClr>
                  </a:solidFill>
                  <a:latin typeface="Bradley Hand ITC" panose="03070402050302030203" pitchFamily="66" charset="0"/>
                </a:rPr>
                <a:t>Funnel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CDE490-F1D8-464F-8567-98FC31232B78}"/>
              </a:ext>
            </a:extLst>
          </p:cNvPr>
          <p:cNvGrpSpPr/>
          <p:nvPr/>
        </p:nvGrpSpPr>
        <p:grpSpPr>
          <a:xfrm>
            <a:off x="8198571" y="3866125"/>
            <a:ext cx="3181355" cy="2879458"/>
            <a:chOff x="8198571" y="3866125"/>
            <a:chExt cx="3181355" cy="2879458"/>
          </a:xfrm>
        </p:grpSpPr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6DCF501-9848-4F30-AB60-4CB8BAB2B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1928" y="3866125"/>
              <a:ext cx="1857998" cy="2879458"/>
            </a:xfrm>
            <a:prstGeom prst="rect">
              <a:avLst/>
            </a:prstGeom>
            <a:effectLst>
              <a:glow rad="228600">
                <a:schemeClr val="bg1">
                  <a:lumMod val="85000"/>
                  <a:alpha val="96000"/>
                </a:schemeClr>
              </a:glow>
              <a:innerShdw blurRad="127000" dir="8100000">
                <a:prstClr val="black">
                  <a:alpha val="94000"/>
                </a:prstClr>
              </a:innerShdw>
            </a:effectLst>
          </p:spPr>
        </p:pic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B85C9542-0C60-418C-9EA2-32821F47DB0D}"/>
                </a:ext>
              </a:extLst>
            </p:cNvPr>
            <p:cNvCxnSpPr>
              <a:cxnSpLocks/>
            </p:cNvCxnSpPr>
            <p:nvPr/>
          </p:nvCxnSpPr>
          <p:spPr>
            <a:xfrm>
              <a:off x="8291661" y="4538816"/>
              <a:ext cx="1897553" cy="257688"/>
            </a:xfrm>
            <a:prstGeom prst="bentConnector3">
              <a:avLst>
                <a:gd name="adj1" fmla="val 59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BD1854C-EB90-493F-9C99-09BE19C58593}"/>
                </a:ext>
              </a:extLst>
            </p:cNvPr>
            <p:cNvCxnSpPr>
              <a:cxnSpLocks/>
            </p:cNvCxnSpPr>
            <p:nvPr/>
          </p:nvCxnSpPr>
          <p:spPr>
            <a:xfrm>
              <a:off x="8235070" y="5486078"/>
              <a:ext cx="2614971" cy="391749"/>
            </a:xfrm>
            <a:prstGeom prst="bentConnector3">
              <a:avLst>
                <a:gd name="adj1" fmla="val -24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7A9E4C03-8D4A-4635-90A0-744DECEA9BBD}"/>
                </a:ext>
              </a:extLst>
            </p:cNvPr>
            <p:cNvSpPr txBox="1">
              <a:spLocks/>
            </p:cNvSpPr>
            <p:nvPr/>
          </p:nvSpPr>
          <p:spPr>
            <a:xfrm>
              <a:off x="8256935" y="4510382"/>
              <a:ext cx="1389368" cy="3145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ts val="18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i="1" dirty="0">
                  <a:solidFill>
                    <a:schemeClr val="bg2">
                      <a:lumMod val="10000"/>
                    </a:schemeClr>
                  </a:solidFill>
                  <a:latin typeface="Bradley Hand ITC" panose="03070402050302030203" pitchFamily="66" charset="0"/>
                </a:rPr>
                <a:t>Pin code lock</a:t>
              </a:r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DA2BBC70-8814-4050-B3CC-3D7D4B87DABB}"/>
                </a:ext>
              </a:extLst>
            </p:cNvPr>
            <p:cNvSpPr txBox="1">
              <a:spLocks/>
            </p:cNvSpPr>
            <p:nvPr/>
          </p:nvSpPr>
          <p:spPr>
            <a:xfrm>
              <a:off x="8198571" y="5363474"/>
              <a:ext cx="1389368" cy="54902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ts val="18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i="1" dirty="0">
                  <a:solidFill>
                    <a:schemeClr val="bg2">
                      <a:lumMod val="10000"/>
                    </a:schemeClr>
                  </a:solidFill>
                  <a:latin typeface="Bradley Hand ITC" panose="03070402050302030203" pitchFamily="66" charset="0"/>
                </a:rPr>
                <a:t>Hardened external shell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3" grpId="0" uiExpand="1" build="p"/>
      <p:bldP spid="67" grpId="0" build="p"/>
      <p:bldP spid="65" grpId="0" uiExpand="1" build="p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Frigid'Air Theme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194077"/>
      </a:accent1>
      <a:accent2>
        <a:srgbClr val="2256A2"/>
      </a:accent2>
      <a:accent3>
        <a:srgbClr val="DC1247"/>
      </a:accent3>
      <a:accent4>
        <a:srgbClr val="EC1A4F"/>
      </a:accent4>
      <a:accent5>
        <a:srgbClr val="670922"/>
      </a:accent5>
      <a:accent6>
        <a:srgbClr val="958EA2"/>
      </a:accent6>
      <a:hlink>
        <a:srgbClr val="2967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470</TotalTime>
  <Words>143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Song Std L</vt:lpstr>
      <vt:lpstr>Arial</vt:lpstr>
      <vt:lpstr>Avenir Next LT Pro</vt:lpstr>
      <vt:lpstr>Bradley Hand ITC</vt:lpstr>
      <vt:lpstr>Calibri</vt:lpstr>
      <vt:lpstr>Office Theme</vt:lpstr>
      <vt:lpstr>Product Presentation</vt:lpstr>
      <vt:lpstr>PowerPoint Presentation</vt:lpstr>
      <vt:lpstr>Product1 </vt:lpstr>
      <vt:lpstr>product2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Presentation</dc:title>
  <dc:creator>Yann Marty</dc:creator>
  <cp:lastModifiedBy>Yann Marty</cp:lastModifiedBy>
  <cp:revision>13</cp:revision>
  <dcterms:created xsi:type="dcterms:W3CDTF">2022-03-22T05:00:33Z</dcterms:created>
  <dcterms:modified xsi:type="dcterms:W3CDTF">2022-03-23T12:22:04Z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