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7" r:id="rId3"/>
    <p:sldId id="269" r:id="rId4"/>
    <p:sldId id="268" r:id="rId5"/>
    <p:sldId id="257" r:id="rId6"/>
    <p:sldId id="258" r:id="rId7"/>
    <p:sldId id="259" r:id="rId8"/>
    <p:sldId id="260" r:id="rId9"/>
    <p:sldId id="270" r:id="rId10"/>
    <p:sldId id="261" r:id="rId11"/>
    <p:sldId id="262" r:id="rId12"/>
    <p:sldId id="263" r:id="rId13"/>
    <p:sldId id="265" r:id="rId14"/>
    <p:sldId id="266" r:id="rId15"/>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DCF1D-858D-42BB-A65B-ABCDDD51E00D}" v="1143" dt="2021-09-23T13:44:02.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speth Martin" userId="6bacc1747045b9f1" providerId="LiveId" clId="{886DCF1D-858D-42BB-A65B-ABCDDD51E00D}"/>
    <pc:docChg chg="custSel addSld delSld modSld sldOrd">
      <pc:chgData name="Elspeth Martin" userId="6bacc1747045b9f1" providerId="LiveId" clId="{886DCF1D-858D-42BB-A65B-ABCDDD51E00D}" dt="2021-09-27T17:01:51.957" v="1697" actId="20577"/>
      <pc:docMkLst>
        <pc:docMk/>
      </pc:docMkLst>
      <pc:sldChg chg="addSp modSp mod">
        <pc:chgData name="Elspeth Martin" userId="6bacc1747045b9f1" providerId="LiveId" clId="{886DCF1D-858D-42BB-A65B-ABCDDD51E00D}" dt="2021-09-23T13:43:34.608" v="1550" actId="1036"/>
        <pc:sldMkLst>
          <pc:docMk/>
          <pc:sldMk cId="372714320" sldId="256"/>
        </pc:sldMkLst>
        <pc:spChg chg="add mod">
          <ac:chgData name="Elspeth Martin" userId="6bacc1747045b9f1" providerId="LiveId" clId="{886DCF1D-858D-42BB-A65B-ABCDDD51E00D}" dt="2021-09-23T13:43:28.470" v="1548" actId="1076"/>
          <ac:spMkLst>
            <pc:docMk/>
            <pc:sldMk cId="372714320" sldId="256"/>
            <ac:spMk id="5" creationId="{3CF033ED-7E0A-461F-A1D5-0942BE694373}"/>
          </ac:spMkLst>
        </pc:spChg>
        <pc:picChg chg="mod">
          <ac:chgData name="Elspeth Martin" userId="6bacc1747045b9f1" providerId="LiveId" clId="{886DCF1D-858D-42BB-A65B-ABCDDD51E00D}" dt="2021-09-23T13:43:34.608" v="1550" actId="1036"/>
          <ac:picMkLst>
            <pc:docMk/>
            <pc:sldMk cId="372714320" sldId="256"/>
            <ac:picMk id="4" creationId="{5E0D6EF3-A270-4D22-AFB0-2AE6A17F8237}"/>
          </ac:picMkLst>
        </pc:picChg>
      </pc:sldChg>
      <pc:sldChg chg="modSp mod modAnim">
        <pc:chgData name="Elspeth Martin" userId="6bacc1747045b9f1" providerId="LiveId" clId="{886DCF1D-858D-42BB-A65B-ABCDDD51E00D}" dt="2021-09-17T16:38:58.362" v="540" actId="20577"/>
        <pc:sldMkLst>
          <pc:docMk/>
          <pc:sldMk cId="3941164855" sldId="258"/>
        </pc:sldMkLst>
        <pc:spChg chg="mod">
          <ac:chgData name="Elspeth Martin" userId="6bacc1747045b9f1" providerId="LiveId" clId="{886DCF1D-858D-42BB-A65B-ABCDDD51E00D}" dt="2021-09-17T16:38:58.362" v="540" actId="20577"/>
          <ac:spMkLst>
            <pc:docMk/>
            <pc:sldMk cId="3941164855" sldId="258"/>
            <ac:spMk id="3" creationId="{83D7A694-2B3F-F743-8F61-1A2FF35C78F2}"/>
          </ac:spMkLst>
        </pc:spChg>
      </pc:sldChg>
      <pc:sldChg chg="modSp mod modAnim">
        <pc:chgData name="Elspeth Martin" userId="6bacc1747045b9f1" providerId="LiveId" clId="{886DCF1D-858D-42BB-A65B-ABCDDD51E00D}" dt="2021-09-23T12:32:36.302" v="807" actId="20577"/>
        <pc:sldMkLst>
          <pc:docMk/>
          <pc:sldMk cId="4149189981" sldId="260"/>
        </pc:sldMkLst>
        <pc:spChg chg="mod">
          <ac:chgData name="Elspeth Martin" userId="6bacc1747045b9f1" providerId="LiveId" clId="{886DCF1D-858D-42BB-A65B-ABCDDD51E00D}" dt="2021-09-15T11:05:55.535" v="256" actId="20577"/>
          <ac:spMkLst>
            <pc:docMk/>
            <pc:sldMk cId="4149189981" sldId="260"/>
            <ac:spMk id="2" creationId="{B288A474-7564-A548-81C6-E19699B37393}"/>
          </ac:spMkLst>
        </pc:spChg>
        <pc:spChg chg="mod">
          <ac:chgData name="Elspeth Martin" userId="6bacc1747045b9f1" providerId="LiveId" clId="{886DCF1D-858D-42BB-A65B-ABCDDD51E00D}" dt="2021-09-23T12:32:36.302" v="807" actId="20577"/>
          <ac:spMkLst>
            <pc:docMk/>
            <pc:sldMk cId="4149189981" sldId="260"/>
            <ac:spMk id="3" creationId="{864D9EFC-C89A-1A44-A0F5-19B46CD75CDD}"/>
          </ac:spMkLst>
        </pc:spChg>
      </pc:sldChg>
      <pc:sldChg chg="del">
        <pc:chgData name="Elspeth Martin" userId="6bacc1747045b9f1" providerId="LiveId" clId="{886DCF1D-858D-42BB-A65B-ABCDDD51E00D}" dt="2021-09-23T13:02:45.387" v="1021" actId="47"/>
        <pc:sldMkLst>
          <pc:docMk/>
          <pc:sldMk cId="3763444324" sldId="264"/>
        </pc:sldMkLst>
      </pc:sldChg>
      <pc:sldChg chg="modSp mod">
        <pc:chgData name="Elspeth Martin" userId="6bacc1747045b9f1" providerId="LiveId" clId="{886DCF1D-858D-42BB-A65B-ABCDDD51E00D}" dt="2021-09-27T17:01:51.957" v="1697" actId="20577"/>
        <pc:sldMkLst>
          <pc:docMk/>
          <pc:sldMk cId="1361633151" sldId="266"/>
        </pc:sldMkLst>
        <pc:spChg chg="mod">
          <ac:chgData name="Elspeth Martin" userId="6bacc1747045b9f1" providerId="LiveId" clId="{886DCF1D-858D-42BB-A65B-ABCDDD51E00D}" dt="2021-09-27T17:01:51.957" v="1697" actId="20577"/>
          <ac:spMkLst>
            <pc:docMk/>
            <pc:sldMk cId="1361633151" sldId="266"/>
            <ac:spMk id="2" creationId="{2B97B873-FF30-394F-9226-10ABD65C6AA1}"/>
          </ac:spMkLst>
        </pc:spChg>
        <pc:spChg chg="mod">
          <ac:chgData name="Elspeth Martin" userId="6bacc1747045b9f1" providerId="LiveId" clId="{886DCF1D-858D-42BB-A65B-ABCDDD51E00D}" dt="2021-09-21T13:43:54.845" v="615" actId="1076"/>
          <ac:spMkLst>
            <pc:docMk/>
            <pc:sldMk cId="1361633151" sldId="266"/>
            <ac:spMk id="3" creationId="{DEB842AA-4B19-1B46-8547-B8F4AC8DEB6D}"/>
          </ac:spMkLst>
        </pc:spChg>
      </pc:sldChg>
      <pc:sldChg chg="modSp new mod">
        <pc:chgData name="Elspeth Martin" userId="6bacc1747045b9f1" providerId="LiveId" clId="{886DCF1D-858D-42BB-A65B-ABCDDD51E00D}" dt="2021-09-23T13:47:17.062" v="1676" actId="20577"/>
        <pc:sldMkLst>
          <pc:docMk/>
          <pc:sldMk cId="3729795628" sldId="267"/>
        </pc:sldMkLst>
        <pc:spChg chg="mod">
          <ac:chgData name="Elspeth Martin" userId="6bacc1747045b9f1" providerId="LiveId" clId="{886DCF1D-858D-42BB-A65B-ABCDDD51E00D}" dt="2021-09-23T12:17:22.636" v="663" actId="20577"/>
          <ac:spMkLst>
            <pc:docMk/>
            <pc:sldMk cId="3729795628" sldId="267"/>
            <ac:spMk id="2" creationId="{6908CF1F-9D65-41A4-94D5-9BAA93B611D2}"/>
          </ac:spMkLst>
        </pc:spChg>
        <pc:spChg chg="mod">
          <ac:chgData name="Elspeth Martin" userId="6bacc1747045b9f1" providerId="LiveId" clId="{886DCF1D-858D-42BB-A65B-ABCDDD51E00D}" dt="2021-09-23T13:47:17.062" v="1676" actId="20577"/>
          <ac:spMkLst>
            <pc:docMk/>
            <pc:sldMk cId="3729795628" sldId="267"/>
            <ac:spMk id="3" creationId="{91C7638B-6D7B-432E-AE93-7CADD2D45C24}"/>
          </ac:spMkLst>
        </pc:spChg>
      </pc:sldChg>
      <pc:sldChg chg="modSp add mod">
        <pc:chgData name="Elspeth Martin" userId="6bacc1747045b9f1" providerId="LiveId" clId="{886DCF1D-858D-42BB-A65B-ABCDDD51E00D}" dt="2021-09-23T12:21:25.708" v="801" actId="20577"/>
        <pc:sldMkLst>
          <pc:docMk/>
          <pc:sldMk cId="2281997879" sldId="268"/>
        </pc:sldMkLst>
        <pc:spChg chg="mod">
          <ac:chgData name="Elspeth Martin" userId="6bacc1747045b9f1" providerId="LiveId" clId="{886DCF1D-858D-42BB-A65B-ABCDDD51E00D}" dt="2021-09-23T12:21:25.708" v="801" actId="20577"/>
          <ac:spMkLst>
            <pc:docMk/>
            <pc:sldMk cId="2281997879" sldId="268"/>
            <ac:spMk id="3" creationId="{91C7638B-6D7B-432E-AE93-7CADD2D45C24}"/>
          </ac:spMkLst>
        </pc:spChg>
      </pc:sldChg>
      <pc:sldChg chg="add">
        <pc:chgData name="Elspeth Martin" userId="6bacc1747045b9f1" providerId="LiveId" clId="{886DCF1D-858D-42BB-A65B-ABCDDD51E00D}" dt="2021-09-23T12:17:08.462" v="616" actId="2890"/>
        <pc:sldMkLst>
          <pc:docMk/>
          <pc:sldMk cId="1735131610" sldId="269"/>
        </pc:sldMkLst>
      </pc:sldChg>
      <pc:sldChg chg="modSp add mod modAnim">
        <pc:chgData name="Elspeth Martin" userId="6bacc1747045b9f1" providerId="LiveId" clId="{886DCF1D-858D-42BB-A65B-ABCDDD51E00D}" dt="2021-09-23T13:44:02.397" v="1552" actId="20577"/>
        <pc:sldMkLst>
          <pc:docMk/>
          <pc:sldMk cId="1362273430" sldId="270"/>
        </pc:sldMkLst>
        <pc:spChg chg="mod">
          <ac:chgData name="Elspeth Martin" userId="6bacc1747045b9f1" providerId="LiveId" clId="{886DCF1D-858D-42BB-A65B-ABCDDD51E00D}" dt="2021-09-23T12:36:20.579" v="867" actId="20577"/>
          <ac:spMkLst>
            <pc:docMk/>
            <pc:sldMk cId="1362273430" sldId="270"/>
            <ac:spMk id="2" creationId="{B288A474-7564-A548-81C6-E19699B37393}"/>
          </ac:spMkLst>
        </pc:spChg>
        <pc:spChg chg="mod">
          <ac:chgData name="Elspeth Martin" userId="6bacc1747045b9f1" providerId="LiveId" clId="{886DCF1D-858D-42BB-A65B-ABCDDD51E00D}" dt="2021-09-23T13:44:02.397" v="1552" actId="20577"/>
          <ac:spMkLst>
            <pc:docMk/>
            <pc:sldMk cId="1362273430" sldId="270"/>
            <ac:spMk id="3" creationId="{864D9EFC-C89A-1A44-A0F5-19B46CD75CDD}"/>
          </ac:spMkLst>
        </pc:spChg>
      </pc:sldChg>
      <pc:sldChg chg="modSp add del mod ord modAnim">
        <pc:chgData name="Elspeth Martin" userId="6bacc1747045b9f1" providerId="LiveId" clId="{886DCF1D-858D-42BB-A65B-ABCDDD51E00D}" dt="2021-09-27T17:01:34.946" v="1677" actId="47"/>
        <pc:sldMkLst>
          <pc:docMk/>
          <pc:sldMk cId="2746116820" sldId="271"/>
        </pc:sldMkLst>
        <pc:spChg chg="mod">
          <ac:chgData name="Elspeth Martin" userId="6bacc1747045b9f1" providerId="LiveId" clId="{886DCF1D-858D-42BB-A65B-ABCDDD51E00D}" dt="2021-09-23T13:42:16.221" v="1519" actId="20577"/>
          <ac:spMkLst>
            <pc:docMk/>
            <pc:sldMk cId="2746116820" sldId="271"/>
            <ac:spMk id="3" creationId="{36E3679C-9C29-684D-98C6-CDB6DBF247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58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42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3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61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1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89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6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7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5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9/27/2021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4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9/27/2021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59614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l2lea@univ-lyon3.fr" TargetMode="External"/><Relationship Id="rId2" Type="http://schemas.openxmlformats.org/officeDocument/2006/relationships/hyperlink" Target="mailto:elspeth.martin@univ-lyon3.fr" TargetMode="External"/><Relationship Id="rId1" Type="http://schemas.openxmlformats.org/officeDocument/2006/relationships/slideLayout" Target="../slideLayouts/slideLayout2.xml"/><Relationship Id="rId4" Type="http://schemas.openxmlformats.org/officeDocument/2006/relationships/hyperlink" Target="mailto:marie.moreau1@univ-lyon3.f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red geometric pattern">
            <a:extLst>
              <a:ext uri="{FF2B5EF4-FFF2-40B4-BE49-F238E27FC236}">
                <a16:creationId xmlns:a16="http://schemas.microsoft.com/office/drawing/2014/main" id="{5E0D6EF3-A270-4D22-AFB0-2AE6A17F8237}"/>
              </a:ext>
            </a:extLst>
          </p:cNvPr>
          <p:cNvPicPr>
            <a:picLocks noChangeAspect="1"/>
          </p:cNvPicPr>
          <p:nvPr/>
        </p:nvPicPr>
        <p:blipFill rotWithShape="1">
          <a:blip r:embed="rId2">
            <a:duotone>
              <a:schemeClr val="accent1">
                <a:shade val="45000"/>
                <a:satMod val="135000"/>
              </a:schemeClr>
              <a:prstClr val="white"/>
            </a:duotone>
            <a:alphaModFix amt="35000"/>
          </a:blip>
          <a:srcRect t="11484" b="4247"/>
          <a:stretch/>
        </p:blipFill>
        <p:spPr>
          <a:xfrm>
            <a:off x="20" y="7025"/>
            <a:ext cx="12191980" cy="6858000"/>
          </a:xfrm>
          <a:prstGeom prst="rect">
            <a:avLst/>
          </a:prstGeom>
        </p:spPr>
      </p:pic>
      <p:sp>
        <p:nvSpPr>
          <p:cNvPr id="2" name="Title 1">
            <a:extLst>
              <a:ext uri="{FF2B5EF4-FFF2-40B4-BE49-F238E27FC236}">
                <a16:creationId xmlns:a16="http://schemas.microsoft.com/office/drawing/2014/main" id="{D891A803-0F05-8D4E-81A9-BF7F6926DCE8}"/>
              </a:ext>
            </a:extLst>
          </p:cNvPr>
          <p:cNvSpPr>
            <a:spLocks noGrp="1"/>
          </p:cNvSpPr>
          <p:nvPr>
            <p:ph type="ctrTitle"/>
          </p:nvPr>
        </p:nvSpPr>
        <p:spPr>
          <a:xfrm>
            <a:off x="3880430" y="583345"/>
            <a:ext cx="7160357" cy="4164820"/>
          </a:xfrm>
        </p:spPr>
        <p:txBody>
          <a:bodyPr anchor="t">
            <a:normAutofit/>
          </a:bodyPr>
          <a:lstStyle/>
          <a:p>
            <a:pPr algn="r"/>
            <a:r>
              <a:rPr lang="en-GB" sz="7200" dirty="0">
                <a:solidFill>
                  <a:srgbClr val="FFFFFF"/>
                </a:solidFill>
              </a:rPr>
              <a:t>Pratique </a:t>
            </a:r>
            <a:r>
              <a:rPr lang="en-GB" sz="7200" dirty="0" err="1">
                <a:solidFill>
                  <a:srgbClr val="FFFFFF"/>
                </a:solidFill>
              </a:rPr>
              <a:t>orale</a:t>
            </a:r>
            <a:br>
              <a:rPr lang="en-GB" sz="7200" dirty="0">
                <a:solidFill>
                  <a:srgbClr val="FFFFFF"/>
                </a:solidFill>
              </a:rPr>
            </a:br>
            <a:r>
              <a:rPr lang="en-GB" sz="7200" dirty="0">
                <a:solidFill>
                  <a:srgbClr val="FFFFFF"/>
                </a:solidFill>
              </a:rPr>
              <a:t>LEA2</a:t>
            </a:r>
          </a:p>
        </p:txBody>
      </p:sp>
      <p:sp>
        <p:nvSpPr>
          <p:cNvPr id="3" name="Subtitle 2">
            <a:extLst>
              <a:ext uri="{FF2B5EF4-FFF2-40B4-BE49-F238E27FC236}">
                <a16:creationId xmlns:a16="http://schemas.microsoft.com/office/drawing/2014/main" id="{8D515EAD-6B14-4644-BECF-830AAF44F34E}"/>
              </a:ext>
            </a:extLst>
          </p:cNvPr>
          <p:cNvSpPr>
            <a:spLocks noGrp="1"/>
          </p:cNvSpPr>
          <p:nvPr>
            <p:ph type="subTitle" idx="1"/>
          </p:nvPr>
        </p:nvSpPr>
        <p:spPr>
          <a:xfrm>
            <a:off x="1208228" y="5972174"/>
            <a:ext cx="8578699" cy="504825"/>
          </a:xfrm>
        </p:spPr>
        <p:txBody>
          <a:bodyPr>
            <a:normAutofit/>
          </a:bodyPr>
          <a:lstStyle/>
          <a:p>
            <a:r>
              <a:rPr lang="en-GB" sz="2800">
                <a:solidFill>
                  <a:srgbClr val="FFFFFF"/>
                </a:solidFill>
              </a:rPr>
              <a:t>WEEK 1</a:t>
            </a:r>
            <a:endParaRPr lang="en-GB" sz="2800" dirty="0">
              <a:solidFill>
                <a:srgbClr val="FFFFFF"/>
              </a:solidFill>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 name="TextBox 4">
            <a:extLst>
              <a:ext uri="{FF2B5EF4-FFF2-40B4-BE49-F238E27FC236}">
                <a16:creationId xmlns:a16="http://schemas.microsoft.com/office/drawing/2014/main" id="{3CF033ED-7E0A-461F-A1D5-0942BE694373}"/>
              </a:ext>
            </a:extLst>
          </p:cNvPr>
          <p:cNvSpPr txBox="1"/>
          <p:nvPr/>
        </p:nvSpPr>
        <p:spPr>
          <a:xfrm>
            <a:off x="8034452" y="4086970"/>
            <a:ext cx="2953509" cy="646331"/>
          </a:xfrm>
          <a:prstGeom prst="rect">
            <a:avLst/>
          </a:prstGeom>
          <a:noFill/>
        </p:spPr>
        <p:txBody>
          <a:bodyPr wrap="square" rtlCol="0">
            <a:spAutoFit/>
          </a:bodyPr>
          <a:lstStyle/>
          <a:p>
            <a:r>
              <a:rPr lang="en-GB" sz="3600" dirty="0">
                <a:solidFill>
                  <a:schemeClr val="bg1"/>
                </a:solidFill>
              </a:rPr>
              <a:t>Elspeth Martin</a:t>
            </a:r>
          </a:p>
        </p:txBody>
      </p:sp>
    </p:spTree>
    <p:extLst>
      <p:ext uri="{BB962C8B-B14F-4D97-AF65-F5344CB8AC3E}">
        <p14:creationId xmlns:p14="http://schemas.microsoft.com/office/powerpoint/2010/main" val="37271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2B97B873-FF30-394F-9226-10ABD65C6AA1}"/>
              </a:ext>
            </a:extLst>
          </p:cNvPr>
          <p:cNvSpPr>
            <a:spLocks noGrp="1"/>
          </p:cNvSpPr>
          <p:nvPr>
            <p:ph type="title"/>
          </p:nvPr>
        </p:nvSpPr>
        <p:spPr>
          <a:xfrm>
            <a:off x="1245072" y="1289765"/>
            <a:ext cx="3651101" cy="4270963"/>
          </a:xfrm>
        </p:spPr>
        <p:txBody>
          <a:bodyPr anchor="ctr">
            <a:normAutofit/>
          </a:bodyPr>
          <a:lstStyle/>
          <a:p>
            <a:pPr algn="ctr"/>
            <a:r>
              <a:rPr lang="en-GB" sz="4000" dirty="0" err="1">
                <a:solidFill>
                  <a:schemeClr val="bg1"/>
                </a:solidFill>
              </a:rPr>
              <a:t>Méthodologie</a:t>
            </a:r>
            <a:r>
              <a:rPr lang="en-GB" sz="4000" dirty="0">
                <a:solidFill>
                  <a:schemeClr val="bg1"/>
                </a:solidFill>
              </a:rPr>
              <a:t> de la prise de notes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EB842AA-4B19-1B46-8547-B8F4AC8DEB6D}"/>
              </a:ext>
            </a:extLst>
          </p:cNvPr>
          <p:cNvSpPr>
            <a:spLocks noGrp="1"/>
          </p:cNvSpPr>
          <p:nvPr>
            <p:ph idx="1"/>
          </p:nvPr>
        </p:nvSpPr>
        <p:spPr>
          <a:xfrm>
            <a:off x="6176672" y="374394"/>
            <a:ext cx="5409483" cy="5974415"/>
          </a:xfrm>
        </p:spPr>
        <p:txBody>
          <a:bodyPr lIns="90000" anchor="ctr" anchorCtr="0">
            <a:normAutofit/>
          </a:bodyPr>
          <a:lstStyle/>
          <a:p>
            <a:pPr algn="just"/>
            <a:r>
              <a:rPr lang="fr-FR" dirty="0"/>
              <a:t>3 écoutes : pas le même travail sur les trois écoutes : </a:t>
            </a:r>
          </a:p>
          <a:p>
            <a:pPr marL="0" indent="0" algn="just">
              <a:buNone/>
            </a:pPr>
            <a:endParaRPr lang="fr-FR" dirty="0"/>
          </a:p>
          <a:p>
            <a:pPr algn="just">
              <a:buFont typeface="Wingdings" pitchFamily="2" charset="2"/>
              <a:buChar char="à"/>
            </a:pPr>
            <a:r>
              <a:rPr lang="fr-FR" dirty="0"/>
              <a:t>1</a:t>
            </a:r>
            <a:r>
              <a:rPr lang="fr-FR" baseline="30000" dirty="0"/>
              <a:t>ère</a:t>
            </a:r>
            <a:r>
              <a:rPr lang="fr-FR" dirty="0"/>
              <a:t> écoute : idée générale – WH-</a:t>
            </a:r>
          </a:p>
          <a:p>
            <a:pPr algn="just">
              <a:buFont typeface="Wingdings" pitchFamily="2" charset="2"/>
              <a:buChar char="à"/>
            </a:pPr>
            <a:r>
              <a:rPr lang="fr-FR" dirty="0"/>
              <a:t>2</a:t>
            </a:r>
            <a:r>
              <a:rPr lang="fr-FR" baseline="30000" dirty="0"/>
              <a:t>ème</a:t>
            </a:r>
            <a:r>
              <a:rPr lang="fr-FR" dirty="0"/>
              <a:t> écoute : structure et idées principales du document</a:t>
            </a:r>
          </a:p>
          <a:p>
            <a:pPr algn="just">
              <a:buFont typeface="Wingdings" pitchFamily="2" charset="2"/>
              <a:buChar char="à"/>
            </a:pPr>
            <a:r>
              <a:rPr lang="fr-FR" dirty="0"/>
              <a:t>3</a:t>
            </a:r>
            <a:r>
              <a:rPr lang="fr-FR" baseline="30000" dirty="0"/>
              <a:t>ème</a:t>
            </a:r>
            <a:r>
              <a:rPr lang="fr-FR" dirty="0"/>
              <a:t> écoute : détails</a:t>
            </a:r>
          </a:p>
          <a:p>
            <a:pPr marL="271463" lvl="1" indent="-258763" algn="just"/>
            <a:endParaRPr lang="fr-FR" sz="24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6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F54F-C4EC-E445-9CAF-F09E14620DCA}"/>
              </a:ext>
            </a:extLst>
          </p:cNvPr>
          <p:cNvSpPr>
            <a:spLocks noGrp="1"/>
          </p:cNvSpPr>
          <p:nvPr>
            <p:ph type="title"/>
          </p:nvPr>
        </p:nvSpPr>
        <p:spPr/>
        <p:txBody>
          <a:bodyPr/>
          <a:lstStyle/>
          <a:p>
            <a:r>
              <a:rPr lang="en-GB" dirty="0"/>
              <a:t>How to take notes</a:t>
            </a:r>
          </a:p>
        </p:txBody>
      </p:sp>
      <p:sp>
        <p:nvSpPr>
          <p:cNvPr id="3" name="Content Placeholder 2">
            <a:extLst>
              <a:ext uri="{FF2B5EF4-FFF2-40B4-BE49-F238E27FC236}">
                <a16:creationId xmlns:a16="http://schemas.microsoft.com/office/drawing/2014/main" id="{D9E72A06-BD0F-8E41-AF23-EFEC3E5662F9}"/>
              </a:ext>
            </a:extLst>
          </p:cNvPr>
          <p:cNvSpPr>
            <a:spLocks noGrp="1"/>
          </p:cNvSpPr>
          <p:nvPr>
            <p:ph idx="1"/>
          </p:nvPr>
        </p:nvSpPr>
        <p:spPr>
          <a:xfrm>
            <a:off x="838199" y="1825625"/>
            <a:ext cx="11101251" cy="4351338"/>
          </a:xfrm>
        </p:spPr>
        <p:txBody>
          <a:bodyPr/>
          <a:lstStyle/>
          <a:p>
            <a:pPr algn="just"/>
            <a:r>
              <a:rPr lang="en-GB" dirty="0"/>
              <a:t>Do not write everything down.</a:t>
            </a:r>
          </a:p>
          <a:p>
            <a:pPr algn="just"/>
            <a:endParaRPr lang="en-GB" dirty="0"/>
          </a:p>
          <a:p>
            <a:pPr marL="0" indent="0" algn="just">
              <a:buNone/>
            </a:pPr>
            <a:r>
              <a:rPr lang="en-GB" dirty="0"/>
              <a:t>You need to be able to determine what is relevant information and what is not. This will come with practice. </a:t>
            </a:r>
          </a:p>
          <a:p>
            <a:pPr marL="0" indent="0" algn="just">
              <a:buNone/>
            </a:pPr>
            <a:endParaRPr lang="en-GB" dirty="0"/>
          </a:p>
          <a:p>
            <a:pPr marL="0" indent="0" algn="just">
              <a:buNone/>
            </a:pPr>
            <a:r>
              <a:rPr lang="fr-FR" dirty="0">
                <a:sym typeface="Wingdings" pitchFamily="2" charset="2"/>
              </a:rPr>
              <a:t></a:t>
            </a:r>
            <a:r>
              <a:rPr lang="en-US" dirty="0"/>
              <a:t>Identify relevant pieces of information in the following text.</a:t>
            </a:r>
            <a:endParaRPr lang="en-FR" dirty="0"/>
          </a:p>
          <a:p>
            <a:pPr marL="0" indent="0" algn="just">
              <a:buNone/>
            </a:pPr>
            <a:endParaRPr lang="en-GB" dirty="0"/>
          </a:p>
        </p:txBody>
      </p:sp>
    </p:spTree>
    <p:extLst>
      <p:ext uri="{BB962C8B-B14F-4D97-AF65-F5344CB8AC3E}">
        <p14:creationId xmlns:p14="http://schemas.microsoft.com/office/powerpoint/2010/main" val="30585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FD201-F588-F14D-8644-76E7FBEBEE48}"/>
              </a:ext>
            </a:extLst>
          </p:cNvPr>
          <p:cNvSpPr/>
          <p:nvPr/>
        </p:nvSpPr>
        <p:spPr>
          <a:xfrm>
            <a:off x="705393" y="0"/>
            <a:ext cx="11486607" cy="6863417"/>
          </a:xfrm>
          <a:prstGeom prst="rect">
            <a:avLst/>
          </a:prstGeom>
        </p:spPr>
        <p:txBody>
          <a:bodyPr wrap="square">
            <a:spAutoFit/>
          </a:bodyPr>
          <a:lstStyle/>
          <a:p>
            <a:pPr algn="just"/>
            <a:r>
              <a:rPr lang="en-GB" sz="2000" dirty="0">
                <a:solidFill>
                  <a:srgbClr val="000000"/>
                </a:solidFill>
                <a:ea typeface="Calibri" panose="020F0502020204030204" pitchFamily="34" charset="0"/>
                <a:cs typeface="Calibri" panose="020F0502020204030204" pitchFamily="34" charset="0"/>
              </a:rPr>
              <a:t>Serena Williams added herself to the list of big-name withdrawals from the U.S. Open on Wednesday, pulling out of the year's last Grand Slam tournament because of a torn hamstring.</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Williams hasn't competed since injuring her right leg in the first set of her first-round match at Wimbledon in late June.</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The American, who turns 40 next month, announced her decision to sit out the U.S. Open via a social media post. She joins Roger Federer and Rafael Nadal in sitting out the competition in Flushing Meadows, where play begins next Monday, raising questions about what the future of tennis might look like without them. The draw for the tournament is Thursday.</a:t>
            </a:r>
            <a:r>
              <a:rPr lang="en-GB" sz="2000" dirty="0">
                <a:solidFill>
                  <a:srgbClr val="000000"/>
                </a:solidFill>
                <a:ea typeface="Calibri" panose="020F0502020204030204" pitchFamily="34" charset="0"/>
                <a:cs typeface="Times New Roman" panose="02020603050405020304" pitchFamily="18" charset="0"/>
              </a:rPr>
              <a:t> </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This will be the first major tournament since 1997 without any of Williams, Federer or Nadal in the singles brackets. Williams made her Grand Slam debut at the 1998 Australian Open; Federer made his the following year; Nadal in 2003.</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Williams has won 23 Grand Slam singles titles, a record in the professional era. Only one player in tennis history owns more, Margaret Court with 24.</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Federer, Nadal and Novak Djokovic share the men's record of 20.</a:t>
            </a:r>
            <a:endParaRPr lang="en-FR" sz="2000" dirty="0">
              <a:ea typeface="Calibri" panose="020F0502020204030204" pitchFamily="34" charset="0"/>
              <a:cs typeface="Times New Roman" panose="02020603050405020304" pitchFamily="18" charset="0"/>
            </a:endParaRPr>
          </a:p>
          <a:p>
            <a:pPr algn="just"/>
            <a:r>
              <a:rPr lang="en-GB" sz="2000" dirty="0">
                <a:solidFill>
                  <a:srgbClr val="000000"/>
                </a:solidFill>
                <a:ea typeface="Calibri" panose="020F0502020204030204" pitchFamily="34" charset="0"/>
                <a:cs typeface="Calibri" panose="020F0502020204030204" pitchFamily="34" charset="0"/>
              </a:rPr>
              <a:t>"After careful consideration and following the advice of my doctors and medical team, I have decided to withdraw from the US Open to allow my body to heal completely from a torn hamstring," Williams wrote in Wednesday's post.</a:t>
            </a:r>
            <a:endParaRPr lang="en-FR" sz="2000" dirty="0">
              <a:ea typeface="Calibri" panose="020F0502020204030204" pitchFamily="34" charset="0"/>
              <a:cs typeface="Times New Roman" panose="02020603050405020304" pitchFamily="18" charset="0"/>
            </a:endParaRPr>
          </a:p>
          <a:p>
            <a:pPr algn="just"/>
            <a:r>
              <a:rPr lang="en-FR" sz="2000" dirty="0">
                <a:solidFill>
                  <a:srgbClr val="000000"/>
                </a:solidFill>
                <a:ea typeface="Calibri" panose="020F0502020204030204" pitchFamily="34" charset="0"/>
                <a:cs typeface="Calibri" panose="020F0502020204030204" pitchFamily="34" charset="0"/>
              </a:rPr>
              <a:t>Williams' coach, Patrick Mouratoglou, also put up a post on social media, saying, "we've done everything we could" and adding: "It is heartbreaking, but this is the only possible decision."</a:t>
            </a:r>
            <a:endParaRPr lang="en-FR" sz="2000" dirty="0">
              <a:ea typeface="Calibri" panose="020F0502020204030204" pitchFamily="34" charset="0"/>
              <a:cs typeface="Times New Roman" panose="02020603050405020304" pitchFamily="18" charset="0"/>
            </a:endParaRPr>
          </a:p>
          <a:p>
            <a:pPr algn="just"/>
            <a:r>
              <a:rPr lang="en-FR" sz="2000" dirty="0">
                <a:solidFill>
                  <a:srgbClr val="000000"/>
                </a:solidFill>
                <a:ea typeface="Calibri" panose="020F0502020204030204" pitchFamily="34" charset="0"/>
                <a:cs typeface="Calibri" panose="020F0502020204030204" pitchFamily="34" charset="0"/>
              </a:rPr>
              <a:t>Williams has won six singles championships at the U.S. Open, most recently in 2014. In her five appearances at the hard-court tournament in New York since then, she has made it to the final twice — losing to Naomi Osaka in 2018 and Bianca Andreescu in 2019 — and the semifinals three other times, including last year.</a:t>
            </a:r>
            <a:endParaRPr lang="en-FR"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294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3679C-9C29-684D-98C6-CDB6DBF24748}"/>
              </a:ext>
            </a:extLst>
          </p:cNvPr>
          <p:cNvSpPr>
            <a:spLocks noGrp="1"/>
          </p:cNvSpPr>
          <p:nvPr>
            <p:ph idx="1"/>
          </p:nvPr>
        </p:nvSpPr>
        <p:spPr>
          <a:xfrm>
            <a:off x="838199" y="418010"/>
            <a:ext cx="10996749" cy="6257109"/>
          </a:xfrm>
        </p:spPr>
        <p:txBody>
          <a:bodyPr>
            <a:normAutofit fontScale="92500" lnSpcReduction="10000"/>
          </a:bodyPr>
          <a:lstStyle/>
          <a:p>
            <a:pPr lvl="0" algn="just"/>
            <a:r>
              <a:rPr lang="en-GB" dirty="0"/>
              <a:t>Do not write whole sentences, you can skip most grammatical words</a:t>
            </a:r>
            <a:endParaRPr lang="en-FR" dirty="0"/>
          </a:p>
          <a:p>
            <a:pPr algn="just"/>
            <a:r>
              <a:rPr lang="en-GB" dirty="0"/>
              <a:t>Ex: The world population has considerably increased in the past 50 years, which caused serious economic crisis.</a:t>
            </a:r>
            <a:endParaRPr lang="en-FR" dirty="0"/>
          </a:p>
          <a:p>
            <a:pPr marL="0" indent="0" algn="just">
              <a:buNone/>
            </a:pPr>
            <a:r>
              <a:rPr lang="en-GB" dirty="0">
                <a:sym typeface="Wingdings" pitchFamily="2" charset="2"/>
              </a:rPr>
              <a:t></a:t>
            </a:r>
            <a:r>
              <a:rPr lang="en-GB" dirty="0"/>
              <a:t> W pop. ↗︎↗︎ past 50y. </a:t>
            </a:r>
            <a:r>
              <a:rPr lang="en-GB" dirty="0">
                <a:sym typeface="Wingdings" pitchFamily="2" charset="2"/>
              </a:rPr>
              <a:t></a:t>
            </a:r>
            <a:r>
              <a:rPr lang="en-GB" dirty="0"/>
              <a:t> serious eco. crisis</a:t>
            </a:r>
            <a:endParaRPr lang="en-FR" dirty="0"/>
          </a:p>
          <a:p>
            <a:pPr marL="0" indent="0" algn="just">
              <a:buNone/>
            </a:pPr>
            <a:endParaRPr lang="en-FR" dirty="0"/>
          </a:p>
          <a:p>
            <a:pPr lvl="0" algn="just"/>
            <a:r>
              <a:rPr lang="en-GB" dirty="0"/>
              <a:t>Think about abbreviations: there are typical abbreviations (</a:t>
            </a:r>
            <a:r>
              <a:rPr lang="en-GB" dirty="0" err="1"/>
              <a:t>bw</a:t>
            </a:r>
            <a:r>
              <a:rPr lang="en-GB" dirty="0"/>
              <a:t>, w/, ASAP, etc.), but you can also have your own abbreviations. Think about mathematical symbols too. Cf. List of abbreviation sheet</a:t>
            </a:r>
            <a:endParaRPr lang="en-FR" dirty="0"/>
          </a:p>
          <a:p>
            <a:pPr marL="0" indent="0" algn="just">
              <a:buNone/>
            </a:pPr>
            <a:endParaRPr lang="en-FR" dirty="0"/>
          </a:p>
          <a:p>
            <a:pPr lvl="0" algn="just"/>
            <a:r>
              <a:rPr lang="en-GB" dirty="0"/>
              <a:t>Think about spacing up your notes, and you can also use different colours for the  different </a:t>
            </a:r>
            <a:r>
              <a:rPr lang="en-GB" dirty="0" err="1"/>
              <a:t>listenings</a:t>
            </a:r>
            <a:r>
              <a:rPr lang="en-GB" dirty="0"/>
              <a:t>. You can also leave a margin to the left or the right of the page to organise your thoughts and answers to the questions. </a:t>
            </a:r>
            <a:endParaRPr lang="en-FR" dirty="0"/>
          </a:p>
          <a:p>
            <a:pPr marL="0" indent="0" algn="just">
              <a:buNone/>
            </a:pPr>
            <a:endParaRPr lang="en-FR" dirty="0"/>
          </a:p>
          <a:p>
            <a:pPr algn="just"/>
            <a:endParaRPr lang="en-GB" dirty="0"/>
          </a:p>
        </p:txBody>
      </p:sp>
    </p:spTree>
    <p:extLst>
      <p:ext uri="{BB962C8B-B14F-4D97-AF65-F5344CB8AC3E}">
        <p14:creationId xmlns:p14="http://schemas.microsoft.com/office/powerpoint/2010/main" val="27354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2B97B873-FF30-394F-9226-10ABD65C6AA1}"/>
              </a:ext>
            </a:extLst>
          </p:cNvPr>
          <p:cNvSpPr>
            <a:spLocks noGrp="1"/>
          </p:cNvSpPr>
          <p:nvPr>
            <p:ph type="title"/>
          </p:nvPr>
        </p:nvSpPr>
        <p:spPr>
          <a:xfrm>
            <a:off x="1245072" y="1289765"/>
            <a:ext cx="3651101" cy="4270963"/>
          </a:xfrm>
        </p:spPr>
        <p:txBody>
          <a:bodyPr anchor="ctr">
            <a:normAutofit/>
          </a:bodyPr>
          <a:lstStyle/>
          <a:p>
            <a:pPr algn="ctr"/>
            <a:r>
              <a:rPr lang="en-GB" sz="4000" dirty="0">
                <a:solidFill>
                  <a:schemeClr val="bg1"/>
                </a:solidFill>
              </a:rPr>
              <a:t>Exercise:</a:t>
            </a:r>
            <a:br>
              <a:rPr lang="en-GB" sz="4000" dirty="0">
                <a:solidFill>
                  <a:schemeClr val="bg1"/>
                </a:solidFill>
              </a:rPr>
            </a:br>
            <a:r>
              <a:rPr lang="en-GB" sz="4000" dirty="0">
                <a:solidFill>
                  <a:schemeClr val="bg1"/>
                </a:solidFill>
              </a:rPr>
              <a:t>Listen to the recording about mental health and take notes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EB842AA-4B19-1B46-8547-B8F4AC8DEB6D}"/>
              </a:ext>
            </a:extLst>
          </p:cNvPr>
          <p:cNvSpPr>
            <a:spLocks noGrp="1"/>
          </p:cNvSpPr>
          <p:nvPr>
            <p:ph idx="1"/>
          </p:nvPr>
        </p:nvSpPr>
        <p:spPr>
          <a:xfrm>
            <a:off x="6176672" y="346114"/>
            <a:ext cx="5409483" cy="5974415"/>
          </a:xfrm>
        </p:spPr>
        <p:txBody>
          <a:bodyPr lIns="90000" anchor="ctr" anchorCtr="0">
            <a:normAutofit/>
          </a:bodyPr>
          <a:lstStyle/>
          <a:p>
            <a:r>
              <a:rPr lang="fr-FR" sz="2800" dirty="0"/>
              <a:t>3 écoutes : pas le même travail sur les trois écoutes : </a:t>
            </a:r>
          </a:p>
          <a:p>
            <a:pPr marL="0" indent="0">
              <a:buNone/>
            </a:pPr>
            <a:endParaRPr lang="fr-FR" sz="2800" dirty="0"/>
          </a:p>
          <a:p>
            <a:pPr marL="457200" lvl="1" indent="0">
              <a:buNone/>
            </a:pPr>
            <a:r>
              <a:rPr lang="fr-FR" dirty="0">
                <a:sym typeface="Wingdings" pitchFamily="2" charset="2"/>
              </a:rPr>
              <a:t> </a:t>
            </a:r>
            <a:r>
              <a:rPr lang="fr-FR" dirty="0"/>
              <a:t>1</a:t>
            </a:r>
            <a:r>
              <a:rPr lang="fr-FR" baseline="30000" dirty="0"/>
              <a:t>ère</a:t>
            </a:r>
            <a:r>
              <a:rPr lang="fr-FR" dirty="0"/>
              <a:t> écoute : idée générale – WH-</a:t>
            </a:r>
          </a:p>
          <a:p>
            <a:pPr marL="457200" lvl="1" indent="0">
              <a:buNone/>
            </a:pPr>
            <a:r>
              <a:rPr lang="fr-FR" dirty="0">
                <a:sym typeface="Wingdings" pitchFamily="2" charset="2"/>
              </a:rPr>
              <a:t> </a:t>
            </a:r>
            <a:r>
              <a:rPr lang="fr-FR" dirty="0"/>
              <a:t>2</a:t>
            </a:r>
            <a:r>
              <a:rPr lang="fr-FR" baseline="30000" dirty="0"/>
              <a:t>ème</a:t>
            </a:r>
            <a:r>
              <a:rPr lang="fr-FR" dirty="0"/>
              <a:t> écoute : structure et idées principales du document</a:t>
            </a:r>
          </a:p>
          <a:p>
            <a:pPr marL="457200" lvl="1" indent="0">
              <a:buNone/>
            </a:pPr>
            <a:r>
              <a:rPr lang="fr-FR" dirty="0">
                <a:sym typeface="Wingdings" pitchFamily="2" charset="2"/>
              </a:rPr>
              <a:t> </a:t>
            </a:r>
            <a:r>
              <a:rPr lang="fr-FR" dirty="0"/>
              <a:t>3</a:t>
            </a:r>
            <a:r>
              <a:rPr lang="fr-FR" baseline="30000" dirty="0"/>
              <a:t>ème</a:t>
            </a:r>
            <a:r>
              <a:rPr lang="fr-FR" dirty="0"/>
              <a:t> écoute : détails</a:t>
            </a:r>
          </a:p>
          <a:p>
            <a:pPr marL="271463" lvl="1" indent="-258763"/>
            <a:endParaRPr lang="fr-FR" sz="24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63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CF1F-9D65-41A4-94D5-9BAA93B611D2}"/>
              </a:ext>
            </a:extLst>
          </p:cNvPr>
          <p:cNvSpPr>
            <a:spLocks noGrp="1"/>
          </p:cNvSpPr>
          <p:nvPr>
            <p:ph type="title"/>
          </p:nvPr>
        </p:nvSpPr>
        <p:spPr/>
        <p:txBody>
          <a:bodyPr/>
          <a:lstStyle/>
          <a:p>
            <a:r>
              <a:rPr lang="en-GB" dirty="0"/>
              <a:t>Ice-breaker activity:</a:t>
            </a:r>
          </a:p>
        </p:txBody>
      </p:sp>
      <p:sp>
        <p:nvSpPr>
          <p:cNvPr id="3" name="Content Placeholder 2">
            <a:extLst>
              <a:ext uri="{FF2B5EF4-FFF2-40B4-BE49-F238E27FC236}">
                <a16:creationId xmlns:a16="http://schemas.microsoft.com/office/drawing/2014/main" id="{91C7638B-6D7B-432E-AE93-7CADD2D45C24}"/>
              </a:ext>
            </a:extLst>
          </p:cNvPr>
          <p:cNvSpPr>
            <a:spLocks noGrp="1"/>
          </p:cNvSpPr>
          <p:nvPr>
            <p:ph idx="1"/>
          </p:nvPr>
        </p:nvSpPr>
        <p:spPr/>
        <p:txBody>
          <a:bodyPr/>
          <a:lstStyle/>
          <a:p>
            <a:pPr marL="0" indent="0">
              <a:buNone/>
            </a:pPr>
            <a:r>
              <a:rPr lang="en-GB" dirty="0"/>
              <a:t>Tell the class…</a:t>
            </a:r>
          </a:p>
          <a:p>
            <a:pPr>
              <a:buFontTx/>
              <a:buChar char="-"/>
            </a:pPr>
            <a:r>
              <a:rPr lang="en-GB" dirty="0"/>
              <a:t>Your name </a:t>
            </a:r>
          </a:p>
          <a:p>
            <a:pPr>
              <a:buFontTx/>
              <a:buChar char="-"/>
            </a:pPr>
            <a:r>
              <a:rPr lang="en-GB" dirty="0"/>
              <a:t>Where you’re from</a:t>
            </a:r>
          </a:p>
          <a:p>
            <a:pPr>
              <a:buFontTx/>
              <a:buChar char="-"/>
            </a:pPr>
            <a:r>
              <a:rPr lang="en-GB" dirty="0"/>
              <a:t>What other language you study apart from English</a:t>
            </a:r>
          </a:p>
          <a:p>
            <a:pPr>
              <a:buFontTx/>
              <a:buChar char="-"/>
            </a:pPr>
            <a:r>
              <a:rPr lang="en-GB" dirty="0"/>
              <a:t>What your favourite thing about the UK is (e.g. a place, a particular food, a celebrity, a book/film/tv series etc.)</a:t>
            </a:r>
          </a:p>
        </p:txBody>
      </p:sp>
    </p:spTree>
    <p:extLst>
      <p:ext uri="{BB962C8B-B14F-4D97-AF65-F5344CB8AC3E}">
        <p14:creationId xmlns:p14="http://schemas.microsoft.com/office/powerpoint/2010/main" val="372979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CF1F-9D65-41A4-94D5-9BAA93B611D2}"/>
              </a:ext>
            </a:extLst>
          </p:cNvPr>
          <p:cNvSpPr>
            <a:spLocks noGrp="1"/>
          </p:cNvSpPr>
          <p:nvPr>
            <p:ph type="title"/>
          </p:nvPr>
        </p:nvSpPr>
        <p:spPr/>
        <p:txBody>
          <a:bodyPr/>
          <a:lstStyle/>
          <a:p>
            <a:r>
              <a:rPr lang="en-GB" dirty="0" err="1"/>
              <a:t>Informations</a:t>
            </a:r>
            <a:r>
              <a:rPr lang="en-GB" dirty="0"/>
              <a:t> </a:t>
            </a:r>
            <a:r>
              <a:rPr lang="en-GB" dirty="0" err="1"/>
              <a:t>importantes</a:t>
            </a:r>
            <a:endParaRPr lang="en-GB" dirty="0"/>
          </a:p>
        </p:txBody>
      </p:sp>
      <p:sp>
        <p:nvSpPr>
          <p:cNvPr id="3" name="Content Placeholder 2">
            <a:extLst>
              <a:ext uri="{FF2B5EF4-FFF2-40B4-BE49-F238E27FC236}">
                <a16:creationId xmlns:a16="http://schemas.microsoft.com/office/drawing/2014/main" id="{91C7638B-6D7B-432E-AE93-7CADD2D45C24}"/>
              </a:ext>
            </a:extLst>
          </p:cNvPr>
          <p:cNvSpPr>
            <a:spLocks noGrp="1"/>
          </p:cNvSpPr>
          <p:nvPr>
            <p:ph idx="1"/>
          </p:nvPr>
        </p:nvSpPr>
        <p:spPr/>
        <p:txBody>
          <a:bodyPr/>
          <a:lstStyle/>
          <a:p>
            <a:r>
              <a:rPr lang="fr-FR" dirty="0"/>
              <a:t>Mon adresse email: </a:t>
            </a:r>
            <a:r>
              <a:rPr lang="fr-FR" dirty="0">
                <a:hlinkClick r:id="rId2"/>
              </a:rPr>
              <a:t>elspeth.martin@univ-lyon3.fr</a:t>
            </a:r>
            <a:endParaRPr lang="fr-FR" dirty="0"/>
          </a:p>
          <a:p>
            <a:r>
              <a:rPr lang="fr-FR" dirty="0"/>
              <a:t>Le secrétariat: </a:t>
            </a:r>
            <a:r>
              <a:rPr lang="fr-FR" dirty="0">
                <a:hlinkClick r:id="rId3"/>
              </a:rPr>
              <a:t>l2lea@univ-lyon3.fr</a:t>
            </a:r>
            <a:r>
              <a:rPr lang="fr-FR" dirty="0"/>
              <a:t> </a:t>
            </a:r>
          </a:p>
          <a:p>
            <a:r>
              <a:rPr lang="fr-FR" dirty="0"/>
              <a:t>Le responsable du cours: </a:t>
            </a:r>
            <a:r>
              <a:rPr lang="fr-FR" dirty="0">
                <a:hlinkClick r:id="rId4"/>
              </a:rPr>
              <a:t>marie.moreau1@univ-lyon3.fr</a:t>
            </a:r>
            <a:endParaRPr lang="fr-FR" dirty="0"/>
          </a:p>
          <a:p>
            <a:r>
              <a:rPr lang="fr-FR" dirty="0"/>
              <a:t>N'hésitez pas à m'envoyer un courriel si vous avez des questions. Veuillez inclure votre nom complet et votre numéro de groupe (932, 951, ou 954) dans votre courriel.</a:t>
            </a:r>
          </a:p>
          <a:p>
            <a:endParaRPr lang="en-GB" dirty="0"/>
          </a:p>
        </p:txBody>
      </p:sp>
    </p:spTree>
    <p:extLst>
      <p:ext uri="{BB962C8B-B14F-4D97-AF65-F5344CB8AC3E}">
        <p14:creationId xmlns:p14="http://schemas.microsoft.com/office/powerpoint/2010/main" val="173513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CF1F-9D65-41A4-94D5-9BAA93B611D2}"/>
              </a:ext>
            </a:extLst>
          </p:cNvPr>
          <p:cNvSpPr>
            <a:spLocks noGrp="1"/>
          </p:cNvSpPr>
          <p:nvPr>
            <p:ph type="title"/>
          </p:nvPr>
        </p:nvSpPr>
        <p:spPr/>
        <p:txBody>
          <a:bodyPr/>
          <a:lstStyle/>
          <a:p>
            <a:r>
              <a:rPr lang="en-GB" dirty="0" err="1"/>
              <a:t>Informations</a:t>
            </a:r>
            <a:r>
              <a:rPr lang="en-GB" dirty="0"/>
              <a:t> </a:t>
            </a:r>
            <a:r>
              <a:rPr lang="en-GB" dirty="0" err="1"/>
              <a:t>importantes</a:t>
            </a:r>
            <a:endParaRPr lang="en-GB" dirty="0"/>
          </a:p>
        </p:txBody>
      </p:sp>
      <p:sp>
        <p:nvSpPr>
          <p:cNvPr id="3" name="Content Placeholder 2">
            <a:extLst>
              <a:ext uri="{FF2B5EF4-FFF2-40B4-BE49-F238E27FC236}">
                <a16:creationId xmlns:a16="http://schemas.microsoft.com/office/drawing/2014/main" id="{91C7638B-6D7B-432E-AE93-7CADD2D45C24}"/>
              </a:ext>
            </a:extLst>
          </p:cNvPr>
          <p:cNvSpPr>
            <a:spLocks noGrp="1"/>
          </p:cNvSpPr>
          <p:nvPr>
            <p:ph idx="1"/>
          </p:nvPr>
        </p:nvSpPr>
        <p:spPr/>
        <p:txBody>
          <a:bodyPr>
            <a:normAutofit/>
          </a:bodyPr>
          <a:lstStyle/>
          <a:p>
            <a:r>
              <a:rPr lang="fr-FR" dirty="0"/>
              <a:t>Votre présence à chaque cours est obligatoire. Toutefois, si vous devez vous absenter d'un cours, veuillez m'envoyer un courriel pour justifier votre absence avant le cours. Il est de votre responsabilité de rattraper le travail manqué.</a:t>
            </a:r>
          </a:p>
          <a:p>
            <a:pPr marL="0" indent="0">
              <a:buNone/>
            </a:pPr>
            <a:endParaRPr lang="fr-FR" dirty="0"/>
          </a:p>
          <a:p>
            <a:r>
              <a:rPr lang="fr-FR" dirty="0"/>
              <a:t>Si vous devez être absent pour un CC, vous devez justifier votre absence auprès de moi et des secrétariats. Vous avez 8 jours pour le faire. Si vous ne le faites pas, vous serez noté comme absent (0/20).</a:t>
            </a:r>
          </a:p>
          <a:p>
            <a:endParaRPr lang="en-GB" dirty="0"/>
          </a:p>
        </p:txBody>
      </p:sp>
    </p:spTree>
    <p:extLst>
      <p:ext uri="{BB962C8B-B14F-4D97-AF65-F5344CB8AC3E}">
        <p14:creationId xmlns:p14="http://schemas.microsoft.com/office/powerpoint/2010/main" val="228199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333D-8FC7-BC4C-9883-4D6D2B1BCD8C}"/>
              </a:ext>
            </a:extLst>
          </p:cNvPr>
          <p:cNvSpPr>
            <a:spLocks noGrp="1"/>
          </p:cNvSpPr>
          <p:nvPr>
            <p:ph type="title"/>
          </p:nvPr>
        </p:nvSpPr>
        <p:spPr/>
        <p:txBody>
          <a:bodyPr/>
          <a:lstStyle/>
          <a:p>
            <a:r>
              <a:rPr lang="en-GB" dirty="0" err="1"/>
              <a:t>Présentation</a:t>
            </a:r>
            <a:r>
              <a:rPr lang="en-GB" dirty="0"/>
              <a:t> </a:t>
            </a:r>
            <a:r>
              <a:rPr lang="en-GB" dirty="0" err="1"/>
              <a:t>cours</a:t>
            </a:r>
            <a:endParaRPr lang="en-GB" dirty="0"/>
          </a:p>
        </p:txBody>
      </p:sp>
      <p:sp>
        <p:nvSpPr>
          <p:cNvPr id="3" name="Content Placeholder 2">
            <a:extLst>
              <a:ext uri="{FF2B5EF4-FFF2-40B4-BE49-F238E27FC236}">
                <a16:creationId xmlns:a16="http://schemas.microsoft.com/office/drawing/2014/main" id="{BDFAFF55-BAFB-3142-98FD-6427A95F0226}"/>
              </a:ext>
            </a:extLst>
          </p:cNvPr>
          <p:cNvSpPr>
            <a:spLocks noGrp="1"/>
          </p:cNvSpPr>
          <p:nvPr>
            <p:ph idx="1"/>
          </p:nvPr>
        </p:nvSpPr>
        <p:spPr>
          <a:xfrm>
            <a:off x="838200" y="1580606"/>
            <a:ext cx="11166566" cy="5185953"/>
          </a:xfrm>
        </p:spPr>
        <p:txBody>
          <a:bodyPr>
            <a:normAutofit/>
          </a:bodyPr>
          <a:lstStyle/>
          <a:p>
            <a:pPr lvl="0" algn="just"/>
            <a:r>
              <a:rPr lang="fr-FR" dirty="0"/>
              <a:t>Améliorer la compréhension et l’expression orales en continu</a:t>
            </a:r>
            <a:endParaRPr lang="en-FR" dirty="0"/>
          </a:p>
          <a:p>
            <a:pPr lvl="0" algn="just"/>
            <a:r>
              <a:rPr lang="fr-FR" dirty="0"/>
              <a:t>Améliorer la prononciation, notamment l’accentuation de mots et l’intonation</a:t>
            </a:r>
            <a:endParaRPr lang="en-FR" dirty="0"/>
          </a:p>
          <a:p>
            <a:pPr lvl="0" algn="just"/>
            <a:r>
              <a:rPr lang="fr-FR" dirty="0"/>
              <a:t>Sensibiliser aux divers accents anglophones</a:t>
            </a:r>
            <a:endParaRPr lang="en-FR" dirty="0"/>
          </a:p>
          <a:p>
            <a:pPr lvl="0" algn="just"/>
            <a:r>
              <a:rPr lang="fr-FR" dirty="0"/>
              <a:t>Familiariser avec l’actualité économique, juridique, sociale et politique des pays anglo-saxons</a:t>
            </a:r>
            <a:endParaRPr lang="en-FR" dirty="0"/>
          </a:p>
          <a:p>
            <a:pPr lvl="0" algn="just"/>
            <a:r>
              <a:rPr lang="fr-FR" dirty="0"/>
              <a:t>Travailler l’esprit d’analyse et l’esprit critique </a:t>
            </a:r>
          </a:p>
          <a:p>
            <a:pPr lvl="0" algn="just"/>
            <a:r>
              <a:rPr lang="fr-FR" dirty="0"/>
              <a:t>Favoriser la prise de notes organisée en anglais</a:t>
            </a:r>
            <a:endParaRPr lang="en-FR" dirty="0"/>
          </a:p>
          <a:p>
            <a:pPr algn="just"/>
            <a:endParaRPr lang="en-GB" dirty="0"/>
          </a:p>
        </p:txBody>
      </p:sp>
    </p:spTree>
    <p:extLst>
      <p:ext uri="{BB962C8B-B14F-4D97-AF65-F5344CB8AC3E}">
        <p14:creationId xmlns:p14="http://schemas.microsoft.com/office/powerpoint/2010/main" val="28351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7A694-2B3F-F743-8F61-1A2FF35C78F2}"/>
              </a:ext>
            </a:extLst>
          </p:cNvPr>
          <p:cNvSpPr>
            <a:spLocks noGrp="1"/>
          </p:cNvSpPr>
          <p:nvPr>
            <p:ph idx="1"/>
          </p:nvPr>
        </p:nvSpPr>
        <p:spPr>
          <a:xfrm>
            <a:off x="838199" y="506276"/>
            <a:ext cx="11035937" cy="5611720"/>
          </a:xfrm>
        </p:spPr>
        <p:txBody>
          <a:bodyPr>
            <a:normAutofit fontScale="77500" lnSpcReduction="20000"/>
          </a:bodyPr>
          <a:lstStyle/>
          <a:p>
            <a:pPr marL="0" indent="0">
              <a:buNone/>
            </a:pPr>
            <a:r>
              <a:rPr lang="en-GB" sz="5600" dirty="0"/>
              <a:t>Déroulé du </a:t>
            </a:r>
            <a:r>
              <a:rPr lang="en-GB" sz="5600" dirty="0" err="1"/>
              <a:t>semestre</a:t>
            </a:r>
            <a:r>
              <a:rPr lang="en-GB" sz="5600" dirty="0"/>
              <a:t> </a:t>
            </a:r>
          </a:p>
          <a:p>
            <a:endParaRPr lang="fr-FR" dirty="0"/>
          </a:p>
          <a:p>
            <a:r>
              <a:rPr lang="fr-FR" dirty="0"/>
              <a:t>Deux premiers cours &gt; une initiation à la compréhension restitution</a:t>
            </a:r>
          </a:p>
          <a:p>
            <a:r>
              <a:rPr lang="fr-FR" dirty="0"/>
              <a:t>Le reste des cours &gt; chaque séance sera dédiée à un document audio (2-3mins)</a:t>
            </a:r>
            <a:endParaRPr lang="en-GB" dirty="0"/>
          </a:p>
          <a:p>
            <a:r>
              <a:rPr lang="en-GB" dirty="0"/>
              <a:t>Travail sur la </a:t>
            </a:r>
            <a:r>
              <a:rPr lang="en-GB" dirty="0" err="1"/>
              <a:t>compréhension</a:t>
            </a:r>
            <a:r>
              <a:rPr lang="en-GB" dirty="0"/>
              <a:t> </a:t>
            </a:r>
            <a:r>
              <a:rPr lang="en-GB" dirty="0" err="1"/>
              <a:t>orale</a:t>
            </a:r>
            <a:r>
              <a:rPr lang="en-GB" dirty="0"/>
              <a:t> des documents</a:t>
            </a:r>
          </a:p>
          <a:p>
            <a:pPr algn="just"/>
            <a:r>
              <a:rPr lang="en-GB" dirty="0"/>
              <a:t>Travail sur </a:t>
            </a:r>
            <a:r>
              <a:rPr lang="en-GB" dirty="0" err="1"/>
              <a:t>l’expression</a:t>
            </a:r>
            <a:r>
              <a:rPr lang="en-GB" dirty="0"/>
              <a:t> </a:t>
            </a:r>
            <a:r>
              <a:rPr lang="en-GB" dirty="0" err="1"/>
              <a:t>orale</a:t>
            </a:r>
            <a:r>
              <a:rPr lang="en-GB" dirty="0"/>
              <a:t> et </a:t>
            </a:r>
            <a:r>
              <a:rPr lang="en-GB" dirty="0" err="1"/>
              <a:t>l’esprit</a:t>
            </a:r>
            <a:r>
              <a:rPr lang="en-GB" dirty="0"/>
              <a:t> critique </a:t>
            </a:r>
            <a:r>
              <a:rPr lang="en-GB" dirty="0" err="1"/>
              <a:t>à</a:t>
            </a:r>
            <a:r>
              <a:rPr lang="en-GB" dirty="0"/>
              <a:t> </a:t>
            </a:r>
            <a:r>
              <a:rPr lang="en-GB" dirty="0" err="1"/>
              <a:t>partir</a:t>
            </a:r>
            <a:r>
              <a:rPr lang="en-GB" dirty="0"/>
              <a:t> de </a:t>
            </a:r>
            <a:r>
              <a:rPr lang="en-GB" dirty="0" err="1"/>
              <a:t>ces</a:t>
            </a:r>
            <a:r>
              <a:rPr lang="en-GB" dirty="0"/>
              <a:t> documents</a:t>
            </a:r>
          </a:p>
          <a:p>
            <a:pPr marL="0" indent="0" algn="just">
              <a:buNone/>
            </a:pPr>
            <a:endParaRPr lang="en-GB" dirty="0"/>
          </a:p>
          <a:p>
            <a:pPr marL="0" indent="0" algn="ctr">
              <a:buNone/>
            </a:pPr>
            <a:r>
              <a:rPr lang="en-GB" b="1" dirty="0"/>
              <a:t>Travail au </a:t>
            </a:r>
            <a:r>
              <a:rPr lang="en-GB" b="1" dirty="0" err="1"/>
              <a:t>préalable</a:t>
            </a:r>
            <a:r>
              <a:rPr lang="en-GB" b="1" dirty="0"/>
              <a:t> à faire à la </a:t>
            </a:r>
            <a:r>
              <a:rPr lang="en-GB" b="1" dirty="0" err="1"/>
              <a:t>maison</a:t>
            </a:r>
            <a:r>
              <a:rPr lang="en-GB" b="1" dirty="0"/>
              <a:t> :</a:t>
            </a:r>
          </a:p>
          <a:p>
            <a:pPr marL="0" indent="0" algn="ctr">
              <a:buNone/>
            </a:pPr>
            <a:r>
              <a:rPr lang="en-GB" b="1" dirty="0"/>
              <a:t> </a:t>
            </a:r>
          </a:p>
          <a:p>
            <a:pPr algn="ctr"/>
            <a:r>
              <a:rPr lang="fr-FR" b="1" dirty="0"/>
              <a:t>Trouvez le document audio sur </a:t>
            </a:r>
            <a:r>
              <a:rPr lang="fr-FR" b="1" dirty="0" err="1"/>
              <a:t>moodle</a:t>
            </a:r>
            <a:r>
              <a:rPr lang="fr-FR" b="1" dirty="0"/>
              <a:t>.</a:t>
            </a:r>
          </a:p>
          <a:p>
            <a:pPr algn="ctr"/>
            <a:r>
              <a:rPr lang="fr-FR" b="1" dirty="0"/>
              <a:t>Écoutez-le trois fois, prenez des notes, faites des recherches contextuelles sur les thèmes abordés dans le document.</a:t>
            </a:r>
          </a:p>
          <a:p>
            <a:pPr algn="ctr"/>
            <a:r>
              <a:rPr lang="fr-FR" b="1" dirty="0"/>
              <a:t>Apportez votre travail en classe, prêt à discuter.</a:t>
            </a:r>
            <a:endParaRPr lang="en-GB" b="1" dirty="0"/>
          </a:p>
        </p:txBody>
      </p:sp>
    </p:spTree>
    <p:extLst>
      <p:ext uri="{BB962C8B-B14F-4D97-AF65-F5344CB8AC3E}">
        <p14:creationId xmlns:p14="http://schemas.microsoft.com/office/powerpoint/2010/main" val="394116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87EF-53FA-0044-A480-D8F0BD56863C}"/>
              </a:ext>
            </a:extLst>
          </p:cNvPr>
          <p:cNvSpPr>
            <a:spLocks noGrp="1"/>
          </p:cNvSpPr>
          <p:nvPr>
            <p:ph type="title"/>
          </p:nvPr>
        </p:nvSpPr>
        <p:spPr/>
        <p:txBody>
          <a:bodyPr/>
          <a:lstStyle/>
          <a:p>
            <a:r>
              <a:rPr lang="en-GB" dirty="0"/>
              <a:t>Documents de </a:t>
            </a:r>
            <a:r>
              <a:rPr lang="en-GB" dirty="0" err="1"/>
              <a:t>cours</a:t>
            </a:r>
            <a:endParaRPr lang="en-GB" dirty="0"/>
          </a:p>
        </p:txBody>
      </p:sp>
      <p:sp>
        <p:nvSpPr>
          <p:cNvPr id="3" name="Content Placeholder 2">
            <a:extLst>
              <a:ext uri="{FF2B5EF4-FFF2-40B4-BE49-F238E27FC236}">
                <a16:creationId xmlns:a16="http://schemas.microsoft.com/office/drawing/2014/main" id="{21271E5A-4B46-8B43-8F84-DA6BBE1CDF2B}"/>
              </a:ext>
            </a:extLst>
          </p:cNvPr>
          <p:cNvSpPr>
            <a:spLocks noGrp="1"/>
          </p:cNvSpPr>
          <p:nvPr>
            <p:ph idx="1"/>
          </p:nvPr>
        </p:nvSpPr>
        <p:spPr/>
        <p:txBody>
          <a:bodyPr/>
          <a:lstStyle/>
          <a:p>
            <a:r>
              <a:rPr lang="en-GB" dirty="0"/>
              <a:t>Fascicule</a:t>
            </a:r>
          </a:p>
          <a:p>
            <a:pPr lvl="0"/>
            <a:r>
              <a:rPr lang="en-GB" dirty="0"/>
              <a:t>Grille de </a:t>
            </a:r>
            <a:r>
              <a:rPr lang="en-GB" dirty="0" err="1"/>
              <a:t>phonétique</a:t>
            </a:r>
            <a:r>
              <a:rPr lang="en-GB" dirty="0"/>
              <a:t>, </a:t>
            </a:r>
            <a:r>
              <a:rPr lang="en-GB" dirty="0" err="1"/>
              <a:t>recommandé</a:t>
            </a:r>
            <a:r>
              <a:rPr lang="en-GB" dirty="0"/>
              <a:t> </a:t>
            </a:r>
            <a:r>
              <a:rPr lang="en-GB" dirty="0" err="1"/>
              <a:t>d’imprimer</a:t>
            </a:r>
            <a:endParaRPr lang="en-FR" dirty="0"/>
          </a:p>
          <a:p>
            <a:pPr lvl="0" algn="just"/>
            <a:r>
              <a:rPr lang="fr-FR" dirty="0"/>
              <a:t>Check </a:t>
            </a:r>
            <a:r>
              <a:rPr lang="fr-FR" dirty="0" err="1"/>
              <a:t>list</a:t>
            </a:r>
            <a:r>
              <a:rPr lang="fr-FR" dirty="0"/>
              <a:t> des erreurs les plus courantes, recommandé d’imprimer</a:t>
            </a:r>
          </a:p>
          <a:p>
            <a:r>
              <a:rPr lang="fr-FR" dirty="0"/>
              <a:t>Liste d’abréviations</a:t>
            </a:r>
            <a:endParaRPr lang="en-FR" dirty="0"/>
          </a:p>
          <a:p>
            <a:pPr lvl="0"/>
            <a:r>
              <a:rPr lang="fr-FR" dirty="0"/>
              <a:t>(Bingo de la </a:t>
            </a:r>
            <a:r>
              <a:rPr lang="fr-FR" dirty="0" err="1"/>
              <a:t>réstitution</a:t>
            </a:r>
            <a:r>
              <a:rPr lang="fr-FR" dirty="0"/>
              <a:t> ; surtout utile au S4)</a:t>
            </a:r>
            <a:endParaRPr lang="en-FR" dirty="0"/>
          </a:p>
          <a:p>
            <a:endParaRPr lang="en-GB" dirty="0"/>
          </a:p>
        </p:txBody>
      </p:sp>
    </p:spTree>
    <p:extLst>
      <p:ext uri="{BB962C8B-B14F-4D97-AF65-F5344CB8AC3E}">
        <p14:creationId xmlns:p14="http://schemas.microsoft.com/office/powerpoint/2010/main" val="269975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A474-7564-A548-81C6-E19699B37393}"/>
              </a:ext>
            </a:extLst>
          </p:cNvPr>
          <p:cNvSpPr>
            <a:spLocks noGrp="1"/>
          </p:cNvSpPr>
          <p:nvPr>
            <p:ph type="title"/>
          </p:nvPr>
        </p:nvSpPr>
        <p:spPr/>
        <p:txBody>
          <a:bodyPr/>
          <a:lstStyle/>
          <a:p>
            <a:r>
              <a:rPr lang="en-GB" dirty="0"/>
              <a:t>Evaluation – 1 CC</a:t>
            </a:r>
          </a:p>
        </p:txBody>
      </p:sp>
      <p:sp>
        <p:nvSpPr>
          <p:cNvPr id="3" name="Content Placeholder 2">
            <a:extLst>
              <a:ext uri="{FF2B5EF4-FFF2-40B4-BE49-F238E27FC236}">
                <a16:creationId xmlns:a16="http://schemas.microsoft.com/office/drawing/2014/main" id="{864D9EFC-C89A-1A44-A0F5-19B46CD75CDD}"/>
              </a:ext>
            </a:extLst>
          </p:cNvPr>
          <p:cNvSpPr>
            <a:spLocks noGrp="1"/>
          </p:cNvSpPr>
          <p:nvPr>
            <p:ph idx="1"/>
          </p:nvPr>
        </p:nvSpPr>
        <p:spPr>
          <a:xfrm>
            <a:off x="838200" y="1589955"/>
            <a:ext cx="10515600" cy="4351338"/>
          </a:xfrm>
        </p:spPr>
        <p:txBody>
          <a:bodyPr>
            <a:normAutofit fontScale="92500" lnSpcReduction="20000"/>
          </a:bodyPr>
          <a:lstStyle/>
          <a:p>
            <a:r>
              <a:rPr lang="en-GB" dirty="0"/>
              <a:t>2 notes : </a:t>
            </a:r>
          </a:p>
          <a:p>
            <a:pPr lvl="1"/>
            <a:r>
              <a:rPr lang="en-GB" dirty="0"/>
              <a:t>Un quiz </a:t>
            </a:r>
            <a:r>
              <a:rPr lang="en-GB" dirty="0" err="1"/>
              <a:t>phonétique</a:t>
            </a:r>
            <a:r>
              <a:rPr lang="en-GB" dirty="0"/>
              <a:t> (</a:t>
            </a:r>
            <a:r>
              <a:rPr lang="en-GB" dirty="0" err="1"/>
              <a:t>coeff</a:t>
            </a:r>
            <a:r>
              <a:rPr lang="en-GB" dirty="0"/>
              <a:t>. 1)</a:t>
            </a:r>
          </a:p>
          <a:p>
            <a:pPr lvl="2">
              <a:buFont typeface="Wingdings" panose="05000000000000000000" pitchFamily="2" charset="2"/>
              <a:buChar char="Ø"/>
            </a:pPr>
            <a:r>
              <a:rPr lang="en-GB" dirty="0"/>
              <a:t> Questions QCM</a:t>
            </a:r>
          </a:p>
          <a:p>
            <a:pPr lvl="2">
              <a:buFont typeface="Wingdings" panose="05000000000000000000" pitchFamily="2" charset="2"/>
              <a:buChar char="Ø"/>
            </a:pPr>
            <a:r>
              <a:rPr lang="en-GB" dirty="0"/>
              <a:t> Mots et phrases à </a:t>
            </a:r>
            <a:r>
              <a:rPr lang="en-GB" dirty="0" err="1"/>
              <a:t>prononcer</a:t>
            </a:r>
            <a:r>
              <a:rPr lang="en-GB" dirty="0"/>
              <a:t> </a:t>
            </a:r>
          </a:p>
          <a:p>
            <a:pPr marL="914400" lvl="2" indent="0">
              <a:buNone/>
            </a:pPr>
            <a:endParaRPr lang="en-GB" dirty="0"/>
          </a:p>
          <a:p>
            <a:pPr lvl="1"/>
            <a:r>
              <a:rPr lang="en-GB" dirty="0"/>
              <a:t>Une </a:t>
            </a:r>
            <a:r>
              <a:rPr lang="fr-FR" dirty="0"/>
              <a:t>épreuve de compréhension restitution (</a:t>
            </a:r>
            <a:r>
              <a:rPr lang="fr-FR" dirty="0" err="1"/>
              <a:t>coeff</a:t>
            </a:r>
            <a:r>
              <a:rPr lang="fr-FR" dirty="0"/>
              <a:t> 2)</a:t>
            </a:r>
          </a:p>
          <a:p>
            <a:pPr lvl="2">
              <a:buFont typeface="Wingdings" panose="05000000000000000000" pitchFamily="2" charset="2"/>
              <a:buChar char="Ø"/>
            </a:pPr>
            <a:r>
              <a:rPr lang="fr-FR" dirty="0"/>
              <a:t> Document audio (2-3mins) </a:t>
            </a:r>
          </a:p>
          <a:p>
            <a:pPr lvl="2">
              <a:buFont typeface="Wingdings" panose="05000000000000000000" pitchFamily="2" charset="2"/>
              <a:buChar char="Ø"/>
            </a:pPr>
            <a:r>
              <a:rPr lang="fr-FR" dirty="0"/>
              <a:t> 3 écoutes</a:t>
            </a:r>
          </a:p>
          <a:p>
            <a:pPr lvl="2">
              <a:buFont typeface="Wingdings" panose="05000000000000000000" pitchFamily="2" charset="2"/>
              <a:buChar char="Ø"/>
            </a:pPr>
            <a:r>
              <a:rPr lang="fr-FR" dirty="0"/>
              <a:t> Réponses a l’orale et enregistrement des réponses</a:t>
            </a:r>
          </a:p>
          <a:p>
            <a:pPr lvl="1"/>
            <a:endParaRPr lang="en-GB" dirty="0"/>
          </a:p>
          <a:p>
            <a:pPr marL="231775" lvl="1" indent="-219075"/>
            <a:r>
              <a:rPr lang="en-FR" sz="3200" dirty="0"/>
              <a:t>Semaine 9</a:t>
            </a:r>
            <a:r>
              <a:rPr lang="en-GB" sz="3200" dirty="0"/>
              <a:t> : 	</a:t>
            </a:r>
            <a:r>
              <a:rPr lang="en-GB" sz="3200" dirty="0">
                <a:solidFill>
                  <a:srgbClr val="FF0000"/>
                </a:solidFill>
              </a:rPr>
              <a:t>25/11/21</a:t>
            </a:r>
            <a:r>
              <a:rPr lang="en-GB" sz="3200" dirty="0"/>
              <a:t> </a:t>
            </a:r>
            <a:r>
              <a:rPr lang="en-GB" sz="1800" dirty="0"/>
              <a:t>(</a:t>
            </a:r>
            <a:r>
              <a:rPr lang="en-GB" sz="1800" dirty="0" err="1"/>
              <a:t>groupe</a:t>
            </a:r>
            <a:r>
              <a:rPr lang="en-GB" sz="1800" dirty="0"/>
              <a:t> </a:t>
            </a:r>
            <a:r>
              <a:rPr lang="en-GB" sz="1800" dirty="0" err="1"/>
              <a:t>jeudi</a:t>
            </a:r>
            <a:r>
              <a:rPr lang="en-GB" sz="1800" dirty="0"/>
              <a:t> : 954) </a:t>
            </a:r>
          </a:p>
          <a:p>
            <a:pPr marL="12700" lvl="1" indent="0">
              <a:buNone/>
            </a:pPr>
            <a:r>
              <a:rPr lang="en-GB" sz="3200" dirty="0">
                <a:solidFill>
                  <a:srgbClr val="FF0000"/>
                </a:solidFill>
              </a:rPr>
              <a:t>			26/11/21</a:t>
            </a:r>
            <a:r>
              <a:rPr lang="en-GB" sz="3200" dirty="0"/>
              <a:t> </a:t>
            </a:r>
            <a:r>
              <a:rPr lang="en-GB" sz="1800" dirty="0"/>
              <a:t>(</a:t>
            </a:r>
            <a:r>
              <a:rPr lang="en-GB" sz="1800" dirty="0" err="1"/>
              <a:t>groupes</a:t>
            </a:r>
            <a:r>
              <a:rPr lang="en-GB" sz="1800" dirty="0"/>
              <a:t> </a:t>
            </a:r>
            <a:r>
              <a:rPr lang="en-GB" sz="1800" dirty="0" err="1"/>
              <a:t>vendredi</a:t>
            </a:r>
            <a:r>
              <a:rPr lang="en-GB" sz="1800" dirty="0"/>
              <a:t> : 932, 951)</a:t>
            </a:r>
          </a:p>
          <a:p>
            <a:pPr marL="231775" lvl="1" indent="-219075"/>
            <a:endParaRPr lang="en-GB" sz="3200" dirty="0"/>
          </a:p>
        </p:txBody>
      </p:sp>
    </p:spTree>
    <p:extLst>
      <p:ext uri="{BB962C8B-B14F-4D97-AF65-F5344CB8AC3E}">
        <p14:creationId xmlns:p14="http://schemas.microsoft.com/office/powerpoint/2010/main" val="414918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A474-7564-A548-81C6-E19699B37393}"/>
              </a:ext>
            </a:extLst>
          </p:cNvPr>
          <p:cNvSpPr>
            <a:spLocks noGrp="1"/>
          </p:cNvSpPr>
          <p:nvPr>
            <p:ph type="title"/>
          </p:nvPr>
        </p:nvSpPr>
        <p:spPr/>
        <p:txBody>
          <a:bodyPr/>
          <a:lstStyle/>
          <a:p>
            <a:r>
              <a:rPr lang="en-GB" dirty="0"/>
              <a:t>Comment utiliser le materiel ?</a:t>
            </a:r>
          </a:p>
        </p:txBody>
      </p:sp>
      <p:sp>
        <p:nvSpPr>
          <p:cNvPr id="3" name="Content Placeholder 2">
            <a:extLst>
              <a:ext uri="{FF2B5EF4-FFF2-40B4-BE49-F238E27FC236}">
                <a16:creationId xmlns:a16="http://schemas.microsoft.com/office/drawing/2014/main" id="{864D9EFC-C89A-1A44-A0F5-19B46CD75CDD}"/>
              </a:ext>
            </a:extLst>
          </p:cNvPr>
          <p:cNvSpPr>
            <a:spLocks noGrp="1"/>
          </p:cNvSpPr>
          <p:nvPr>
            <p:ph idx="1"/>
          </p:nvPr>
        </p:nvSpPr>
        <p:spPr>
          <a:xfrm>
            <a:off x="838200" y="1589955"/>
            <a:ext cx="10515600" cy="4351338"/>
          </a:xfrm>
        </p:spPr>
        <p:txBody>
          <a:bodyPr>
            <a:normAutofit/>
          </a:bodyPr>
          <a:lstStyle/>
          <a:p>
            <a:pPr marL="231775" lvl="1" indent="-219075"/>
            <a:endParaRPr lang="en-GB" sz="3200" dirty="0">
              <a:solidFill>
                <a:srgbClr val="FF0000"/>
              </a:solidFill>
            </a:endParaRPr>
          </a:p>
          <a:p>
            <a:pPr marL="231775" lvl="1" indent="-219075"/>
            <a:endParaRPr lang="en-GB" sz="3200" dirty="0">
              <a:solidFill>
                <a:srgbClr val="FF0000"/>
              </a:solidFill>
            </a:endParaRPr>
          </a:p>
          <a:p>
            <a:pPr marL="231775" lvl="1" indent="-219075"/>
            <a:r>
              <a:rPr lang="en-GB" sz="3200" dirty="0">
                <a:solidFill>
                  <a:srgbClr val="FF0000"/>
                </a:solidFill>
              </a:rPr>
              <a:t>Rouge </a:t>
            </a:r>
            <a:r>
              <a:rPr lang="en-GB" sz="3200" dirty="0"/>
              <a:t>= </a:t>
            </a:r>
            <a:r>
              <a:rPr lang="en-GB" sz="3200" dirty="0" err="1"/>
              <a:t>enregistrer</a:t>
            </a:r>
            <a:endParaRPr lang="en-GB" sz="3200" dirty="0"/>
          </a:p>
          <a:p>
            <a:pPr marL="231775" lvl="1" indent="-219075"/>
            <a:r>
              <a:rPr lang="en-GB" sz="3200" dirty="0">
                <a:solidFill>
                  <a:schemeClr val="accent2">
                    <a:lumMod val="75000"/>
                  </a:schemeClr>
                </a:solidFill>
              </a:rPr>
              <a:t>Bleu </a:t>
            </a:r>
            <a:r>
              <a:rPr lang="en-GB" sz="3200" dirty="0"/>
              <a:t>= stop</a:t>
            </a:r>
          </a:p>
          <a:p>
            <a:pPr marL="231775" lvl="1" indent="-219075"/>
            <a:r>
              <a:rPr lang="en-GB" sz="3200" dirty="0" err="1"/>
              <a:t>Retourner</a:t>
            </a:r>
            <a:r>
              <a:rPr lang="en-GB" sz="3200" dirty="0"/>
              <a:t> à 00:00 + </a:t>
            </a:r>
            <a:r>
              <a:rPr lang="en-GB" sz="3200" dirty="0">
                <a:solidFill>
                  <a:srgbClr val="00B050"/>
                </a:solidFill>
              </a:rPr>
              <a:t>Vert</a:t>
            </a:r>
            <a:r>
              <a:rPr lang="en-GB" sz="3200" dirty="0"/>
              <a:t> = </a:t>
            </a:r>
            <a:r>
              <a:rPr lang="en-GB" sz="3200" dirty="0" err="1"/>
              <a:t>réécouter</a:t>
            </a:r>
            <a:r>
              <a:rPr lang="en-GB" sz="3200" dirty="0"/>
              <a:t> </a:t>
            </a:r>
            <a:r>
              <a:rPr lang="en-GB" sz="3200" dirty="0" err="1"/>
              <a:t>votre</a:t>
            </a:r>
            <a:r>
              <a:rPr lang="en-GB" sz="3200" dirty="0"/>
              <a:t> </a:t>
            </a:r>
            <a:r>
              <a:rPr lang="en-GB" sz="3200" dirty="0" err="1"/>
              <a:t>enregistrement</a:t>
            </a:r>
            <a:endParaRPr lang="en-GB" sz="3200" dirty="0"/>
          </a:p>
        </p:txBody>
      </p:sp>
    </p:spTree>
    <p:extLst>
      <p:ext uri="{BB962C8B-B14F-4D97-AF65-F5344CB8AC3E}">
        <p14:creationId xmlns:p14="http://schemas.microsoft.com/office/powerpoint/2010/main" val="136227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1652</TotalTime>
  <Words>1107</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Nova</vt:lpstr>
      <vt:lpstr>Univers</vt:lpstr>
      <vt:lpstr>Wingdings</vt:lpstr>
      <vt:lpstr>GradientVTI</vt:lpstr>
      <vt:lpstr>Pratique orale LEA2</vt:lpstr>
      <vt:lpstr>Ice-breaker activity:</vt:lpstr>
      <vt:lpstr>Informations importantes</vt:lpstr>
      <vt:lpstr>Informations importantes</vt:lpstr>
      <vt:lpstr>Présentation cours</vt:lpstr>
      <vt:lpstr>PowerPoint Presentation</vt:lpstr>
      <vt:lpstr>Documents de cours</vt:lpstr>
      <vt:lpstr>Evaluation – 1 CC</vt:lpstr>
      <vt:lpstr>Comment utiliser le materiel ?</vt:lpstr>
      <vt:lpstr>Méthodologie de la prise de notes</vt:lpstr>
      <vt:lpstr>How to take notes</vt:lpstr>
      <vt:lpstr>PowerPoint Presentation</vt:lpstr>
      <vt:lpstr>PowerPoint Presentation</vt:lpstr>
      <vt:lpstr>Exercise: Listen to the recording about mental health and take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orale LEA2</dc:title>
  <dc:creator>claire-anne ferriere</dc:creator>
  <cp:lastModifiedBy>Elspeth Martin</cp:lastModifiedBy>
  <cp:revision>8</cp:revision>
  <dcterms:created xsi:type="dcterms:W3CDTF">2021-08-26T14:19:29Z</dcterms:created>
  <dcterms:modified xsi:type="dcterms:W3CDTF">2021-09-27T17:01:55Z</dcterms:modified>
</cp:coreProperties>
</file>