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0" r:id="rId5"/>
    <p:sldId id="261" r:id="rId6"/>
    <p:sldId id="262" r:id="rId7"/>
    <p:sldId id="263" r:id="rId8"/>
    <p:sldId id="264" r:id="rId9"/>
    <p:sldId id="266" r:id="rId10"/>
    <p:sldId id="271" r:id="rId11"/>
    <p:sldId id="267" r:id="rId12"/>
    <p:sldId id="268" r:id="rId13"/>
    <p:sldId id="269"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916E3A-F955-4ABA-8D30-6BFD86438B6A}" v="1" dt="2021-10-06T18:37:58.68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6384" autoAdjust="0"/>
  </p:normalViewPr>
  <p:slideViewPr>
    <p:cSldViewPr snapToGrid="0">
      <p:cViewPr varScale="1">
        <p:scale>
          <a:sx n="56" d="100"/>
          <a:sy n="56" d="100"/>
        </p:scale>
        <p:origin x="9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speth Martin" userId="6bacc1747045b9f1" providerId="LiveId" clId="{1B916E3A-F955-4ABA-8D30-6BFD86438B6A}"/>
    <pc:docChg chg="undo custSel addSld delSld modSld sldOrd">
      <pc:chgData name="Elspeth Martin" userId="6bacc1747045b9f1" providerId="LiveId" clId="{1B916E3A-F955-4ABA-8D30-6BFD86438B6A}" dt="2021-10-08T13:41:54.603" v="1907" actId="20577"/>
      <pc:docMkLst>
        <pc:docMk/>
      </pc:docMkLst>
      <pc:sldChg chg="modNotesTx">
        <pc:chgData name="Elspeth Martin" userId="6bacc1747045b9f1" providerId="LiveId" clId="{1B916E3A-F955-4ABA-8D30-6BFD86438B6A}" dt="2021-10-08T13:41:14.806" v="1896" actId="20577"/>
        <pc:sldMkLst>
          <pc:docMk/>
          <pc:sldMk cId="1321566985" sldId="256"/>
        </pc:sldMkLst>
      </pc:sldChg>
      <pc:sldChg chg="modNotesTx">
        <pc:chgData name="Elspeth Martin" userId="6bacc1747045b9f1" providerId="LiveId" clId="{1B916E3A-F955-4ABA-8D30-6BFD86438B6A}" dt="2021-10-08T13:41:17.761" v="1897" actId="20577"/>
        <pc:sldMkLst>
          <pc:docMk/>
          <pc:sldMk cId="136710721" sldId="257"/>
        </pc:sldMkLst>
      </pc:sldChg>
      <pc:sldChg chg="modSp del mod">
        <pc:chgData name="Elspeth Martin" userId="6bacc1747045b9f1" providerId="LiveId" clId="{1B916E3A-F955-4ABA-8D30-6BFD86438B6A}" dt="2021-10-07T12:46:24.872" v="1" actId="47"/>
        <pc:sldMkLst>
          <pc:docMk/>
          <pc:sldMk cId="3097827544" sldId="258"/>
        </pc:sldMkLst>
        <pc:spChg chg="mod">
          <ac:chgData name="Elspeth Martin" userId="6bacc1747045b9f1" providerId="LiveId" clId="{1B916E3A-F955-4ABA-8D30-6BFD86438B6A}" dt="2021-10-06T18:37:58.621" v="0" actId="20577"/>
          <ac:spMkLst>
            <pc:docMk/>
            <pc:sldMk cId="3097827544" sldId="258"/>
            <ac:spMk id="3" creationId="{EC17D777-8084-44E5-88BB-4F3462F2BFFE}"/>
          </ac:spMkLst>
        </pc:spChg>
      </pc:sldChg>
      <pc:sldChg chg="modNotesTx">
        <pc:chgData name="Elspeth Martin" userId="6bacc1747045b9f1" providerId="LiveId" clId="{1B916E3A-F955-4ABA-8D30-6BFD86438B6A}" dt="2021-10-08T13:41:20.240" v="1898" actId="20577"/>
        <pc:sldMkLst>
          <pc:docMk/>
          <pc:sldMk cId="1080621629" sldId="259"/>
        </pc:sldMkLst>
      </pc:sldChg>
      <pc:sldChg chg="modNotesTx">
        <pc:chgData name="Elspeth Martin" userId="6bacc1747045b9f1" providerId="LiveId" clId="{1B916E3A-F955-4ABA-8D30-6BFD86438B6A}" dt="2021-10-08T13:41:23.568" v="1899" actId="20577"/>
        <pc:sldMkLst>
          <pc:docMk/>
          <pc:sldMk cId="1637003536" sldId="260"/>
        </pc:sldMkLst>
      </pc:sldChg>
      <pc:sldChg chg="modNotesTx">
        <pc:chgData name="Elspeth Martin" userId="6bacc1747045b9f1" providerId="LiveId" clId="{1B916E3A-F955-4ABA-8D30-6BFD86438B6A}" dt="2021-10-08T13:41:26.124" v="1900" actId="20577"/>
        <pc:sldMkLst>
          <pc:docMk/>
          <pc:sldMk cId="77369339" sldId="261"/>
        </pc:sldMkLst>
      </pc:sldChg>
      <pc:sldChg chg="modNotesTx">
        <pc:chgData name="Elspeth Martin" userId="6bacc1747045b9f1" providerId="LiveId" clId="{1B916E3A-F955-4ABA-8D30-6BFD86438B6A}" dt="2021-10-08T13:41:29.199" v="1901" actId="20577"/>
        <pc:sldMkLst>
          <pc:docMk/>
          <pc:sldMk cId="2533386832" sldId="262"/>
        </pc:sldMkLst>
      </pc:sldChg>
      <pc:sldChg chg="modNotesTx">
        <pc:chgData name="Elspeth Martin" userId="6bacc1747045b9f1" providerId="LiveId" clId="{1B916E3A-F955-4ABA-8D30-6BFD86438B6A}" dt="2021-10-08T13:41:32.882" v="1902" actId="20577"/>
        <pc:sldMkLst>
          <pc:docMk/>
          <pc:sldMk cId="3476284357" sldId="263"/>
        </pc:sldMkLst>
      </pc:sldChg>
      <pc:sldChg chg="del modNotesTx">
        <pc:chgData name="Elspeth Martin" userId="6bacc1747045b9f1" providerId="LiveId" clId="{1B916E3A-F955-4ABA-8D30-6BFD86438B6A}" dt="2021-10-08T13:41:40.780" v="1903" actId="47"/>
        <pc:sldMkLst>
          <pc:docMk/>
          <pc:sldMk cId="1805655862" sldId="265"/>
        </pc:sldMkLst>
      </pc:sldChg>
      <pc:sldChg chg="modNotesTx">
        <pc:chgData name="Elspeth Martin" userId="6bacc1747045b9f1" providerId="LiveId" clId="{1B916E3A-F955-4ABA-8D30-6BFD86438B6A}" dt="2021-10-08T13:41:46.122" v="1904" actId="20577"/>
        <pc:sldMkLst>
          <pc:docMk/>
          <pc:sldMk cId="3967429356" sldId="266"/>
        </pc:sldMkLst>
      </pc:sldChg>
      <pc:sldChg chg="modNotesTx">
        <pc:chgData name="Elspeth Martin" userId="6bacc1747045b9f1" providerId="LiveId" clId="{1B916E3A-F955-4ABA-8D30-6BFD86438B6A}" dt="2021-10-08T13:41:51.700" v="1906" actId="20577"/>
        <pc:sldMkLst>
          <pc:docMk/>
          <pc:sldMk cId="34035604" sldId="267"/>
        </pc:sldMkLst>
      </pc:sldChg>
      <pc:sldChg chg="modNotesTx">
        <pc:chgData name="Elspeth Martin" userId="6bacc1747045b9f1" providerId="LiveId" clId="{1B916E3A-F955-4ABA-8D30-6BFD86438B6A}" dt="2021-10-08T13:41:54.603" v="1907" actId="20577"/>
        <pc:sldMkLst>
          <pc:docMk/>
          <pc:sldMk cId="2158507109" sldId="268"/>
        </pc:sldMkLst>
      </pc:sldChg>
      <pc:sldChg chg="modSp add mod ord modNotesTx">
        <pc:chgData name="Elspeth Martin" userId="6bacc1747045b9f1" providerId="LiveId" clId="{1B916E3A-F955-4ABA-8D30-6BFD86438B6A}" dt="2021-10-08T13:41:49.198" v="1905" actId="20577"/>
        <pc:sldMkLst>
          <pc:docMk/>
          <pc:sldMk cId="2890114850" sldId="271"/>
        </pc:sldMkLst>
        <pc:spChg chg="mod">
          <ac:chgData name="Elspeth Martin" userId="6bacc1747045b9f1" providerId="LiveId" clId="{1B916E3A-F955-4ABA-8D30-6BFD86438B6A}" dt="2021-10-07T13:05:29.688" v="1409" actId="20577"/>
          <ac:spMkLst>
            <pc:docMk/>
            <pc:sldMk cId="2890114850" sldId="271"/>
            <ac:spMk id="2" creationId="{88CD4A1C-7157-40E1-A0F2-D2C6F991EC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2557B-CDD4-49F9-B764-E01B24BDEE58}" type="datetimeFigureOut">
              <a:rPr lang="en-GB" smtClean="0"/>
              <a:t>07/10/2021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D71DF-AF56-42A1-B78F-6685A9E6E318}" type="slidenum">
              <a:rPr lang="en-GB" smtClean="0"/>
              <a:t>‹#›</a:t>
            </a:fld>
            <a:endParaRPr lang="en-GB"/>
          </a:p>
        </p:txBody>
      </p:sp>
    </p:spTree>
    <p:extLst>
      <p:ext uri="{BB962C8B-B14F-4D97-AF65-F5344CB8AC3E}">
        <p14:creationId xmlns:p14="http://schemas.microsoft.com/office/powerpoint/2010/main" val="4127991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1</a:t>
            </a:fld>
            <a:endParaRPr lang="en-GB"/>
          </a:p>
        </p:txBody>
      </p:sp>
    </p:spTree>
    <p:extLst>
      <p:ext uri="{BB962C8B-B14F-4D97-AF65-F5344CB8AC3E}">
        <p14:creationId xmlns:p14="http://schemas.microsoft.com/office/powerpoint/2010/main" val="618690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10</a:t>
            </a:fld>
            <a:endParaRPr lang="en-GB"/>
          </a:p>
        </p:txBody>
      </p:sp>
    </p:spTree>
    <p:extLst>
      <p:ext uri="{BB962C8B-B14F-4D97-AF65-F5344CB8AC3E}">
        <p14:creationId xmlns:p14="http://schemas.microsoft.com/office/powerpoint/2010/main" val="1071419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11</a:t>
            </a:fld>
            <a:endParaRPr lang="en-GB"/>
          </a:p>
        </p:txBody>
      </p:sp>
    </p:spTree>
    <p:extLst>
      <p:ext uri="{BB962C8B-B14F-4D97-AF65-F5344CB8AC3E}">
        <p14:creationId xmlns:p14="http://schemas.microsoft.com/office/powerpoint/2010/main" val="271637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12</a:t>
            </a:fld>
            <a:endParaRPr lang="en-GB"/>
          </a:p>
        </p:txBody>
      </p:sp>
    </p:spTree>
    <p:extLst>
      <p:ext uri="{BB962C8B-B14F-4D97-AF65-F5344CB8AC3E}">
        <p14:creationId xmlns:p14="http://schemas.microsoft.com/office/powerpoint/2010/main" val="92985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2</a:t>
            </a:fld>
            <a:endParaRPr lang="en-GB"/>
          </a:p>
        </p:txBody>
      </p:sp>
    </p:spTree>
    <p:extLst>
      <p:ext uri="{BB962C8B-B14F-4D97-AF65-F5344CB8AC3E}">
        <p14:creationId xmlns:p14="http://schemas.microsoft.com/office/powerpoint/2010/main" val="81791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3</a:t>
            </a:fld>
            <a:endParaRPr lang="en-GB"/>
          </a:p>
        </p:txBody>
      </p:sp>
    </p:spTree>
    <p:extLst>
      <p:ext uri="{BB962C8B-B14F-4D97-AF65-F5344CB8AC3E}">
        <p14:creationId xmlns:p14="http://schemas.microsoft.com/office/powerpoint/2010/main" val="292700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4</a:t>
            </a:fld>
            <a:endParaRPr lang="en-GB"/>
          </a:p>
        </p:txBody>
      </p:sp>
    </p:spTree>
    <p:extLst>
      <p:ext uri="{BB962C8B-B14F-4D97-AF65-F5344CB8AC3E}">
        <p14:creationId xmlns:p14="http://schemas.microsoft.com/office/powerpoint/2010/main" val="172329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5</a:t>
            </a:fld>
            <a:endParaRPr lang="en-GB"/>
          </a:p>
        </p:txBody>
      </p:sp>
    </p:spTree>
    <p:extLst>
      <p:ext uri="{BB962C8B-B14F-4D97-AF65-F5344CB8AC3E}">
        <p14:creationId xmlns:p14="http://schemas.microsoft.com/office/powerpoint/2010/main" val="25259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6</a:t>
            </a:fld>
            <a:endParaRPr lang="en-GB"/>
          </a:p>
        </p:txBody>
      </p:sp>
    </p:spTree>
    <p:extLst>
      <p:ext uri="{BB962C8B-B14F-4D97-AF65-F5344CB8AC3E}">
        <p14:creationId xmlns:p14="http://schemas.microsoft.com/office/powerpoint/2010/main" val="2945704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7</a:t>
            </a:fld>
            <a:endParaRPr lang="en-GB"/>
          </a:p>
        </p:txBody>
      </p:sp>
    </p:spTree>
    <p:extLst>
      <p:ext uri="{BB962C8B-B14F-4D97-AF65-F5344CB8AC3E}">
        <p14:creationId xmlns:p14="http://schemas.microsoft.com/office/powerpoint/2010/main" val="3585646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8</a:t>
            </a:fld>
            <a:endParaRPr lang="en-GB"/>
          </a:p>
        </p:txBody>
      </p:sp>
    </p:spTree>
    <p:extLst>
      <p:ext uri="{BB962C8B-B14F-4D97-AF65-F5344CB8AC3E}">
        <p14:creationId xmlns:p14="http://schemas.microsoft.com/office/powerpoint/2010/main" val="3824829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BD71DF-AF56-42A1-B78F-6685A9E6E318}" type="slidenum">
              <a:rPr lang="en-GB" smtClean="0"/>
              <a:t>9</a:t>
            </a:fld>
            <a:endParaRPr lang="en-GB"/>
          </a:p>
        </p:txBody>
      </p:sp>
    </p:spTree>
    <p:extLst>
      <p:ext uri="{BB962C8B-B14F-4D97-AF65-F5344CB8AC3E}">
        <p14:creationId xmlns:p14="http://schemas.microsoft.com/office/powerpoint/2010/main" val="267341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8E5F29-B79B-431E-85FB-04EE27654D0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4A81212-5D7B-412E-B4E9-2C5AC5D61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6B7944D-6BA8-44D5-996F-F2D3130F66D7}"/>
              </a:ext>
            </a:extLst>
          </p:cNvPr>
          <p:cNvSpPr>
            <a:spLocks noGrp="1"/>
          </p:cNvSpPr>
          <p:nvPr>
            <p:ph type="dt" sz="half" idx="10"/>
          </p:nvPr>
        </p:nvSpPr>
        <p:spPr/>
        <p:txBody>
          <a:bodyPr/>
          <a:lstStyle/>
          <a:p>
            <a:fld id="{BADE8A85-F0BC-4A98-B251-A09E67B834F7}"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E7536915-3A35-4634-90EA-1BD0449419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110855C-D75D-402B-BEA7-2CDA7CAA0333}"/>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417213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1DE7B1-5EB4-4B41-B300-D1E3178C871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AC18D98-7721-482E-A16B-72845433AD7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653E2E-3D38-471A-A401-4B249F33848A}"/>
              </a:ext>
            </a:extLst>
          </p:cNvPr>
          <p:cNvSpPr>
            <a:spLocks noGrp="1"/>
          </p:cNvSpPr>
          <p:nvPr>
            <p:ph type="dt" sz="half" idx="10"/>
          </p:nvPr>
        </p:nvSpPr>
        <p:spPr/>
        <p:txBody>
          <a:bodyPr/>
          <a:lstStyle/>
          <a:p>
            <a:fld id="{BADE8A85-F0BC-4A98-B251-A09E67B834F7}"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331E6C0D-B413-419B-9248-7573D0AF0F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86D2B4-AF9C-4821-9F7D-70A3ABE11BE3}"/>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171179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6F89F0E-46B4-464D-8F44-9968D35F9F3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6728548-94D9-426D-BE2F-0B1F7A2E51C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69FA97-20E2-4C25-BB60-0AB3EAD41E49}"/>
              </a:ext>
            </a:extLst>
          </p:cNvPr>
          <p:cNvSpPr>
            <a:spLocks noGrp="1"/>
          </p:cNvSpPr>
          <p:nvPr>
            <p:ph type="dt" sz="half" idx="10"/>
          </p:nvPr>
        </p:nvSpPr>
        <p:spPr/>
        <p:txBody>
          <a:bodyPr/>
          <a:lstStyle/>
          <a:p>
            <a:fld id="{BADE8A85-F0BC-4A98-B251-A09E67B834F7}"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31DB06E4-F594-4888-B259-D0A942033F6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DBA7CA-7CA8-47CA-B186-FE45CE3BCBD8}"/>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187535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D77E94-EC92-4554-8861-773E8930CB6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8663253-7743-482D-93DF-1A953628D78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C7CF46-D9D5-4BE7-BC0E-0949C3F6BE58}"/>
              </a:ext>
            </a:extLst>
          </p:cNvPr>
          <p:cNvSpPr>
            <a:spLocks noGrp="1"/>
          </p:cNvSpPr>
          <p:nvPr>
            <p:ph type="dt" sz="half" idx="10"/>
          </p:nvPr>
        </p:nvSpPr>
        <p:spPr/>
        <p:txBody>
          <a:bodyPr/>
          <a:lstStyle/>
          <a:p>
            <a:fld id="{BADE8A85-F0BC-4A98-B251-A09E67B834F7}"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7F7EA31B-9CB6-4C80-9952-9AA8CC4A39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E929D8-A699-4503-A230-E3AA0805105D}"/>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59936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697588-A221-4E20-8347-94F8E64EBE7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97A5D35-2C79-428A-B76A-E1FCB1AE75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A304B6D-3552-4D5C-9787-322DD0A1369E}"/>
              </a:ext>
            </a:extLst>
          </p:cNvPr>
          <p:cNvSpPr>
            <a:spLocks noGrp="1"/>
          </p:cNvSpPr>
          <p:nvPr>
            <p:ph type="dt" sz="half" idx="10"/>
          </p:nvPr>
        </p:nvSpPr>
        <p:spPr/>
        <p:txBody>
          <a:bodyPr/>
          <a:lstStyle/>
          <a:p>
            <a:fld id="{BADE8A85-F0BC-4A98-B251-A09E67B834F7}"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3C1E3755-CAE7-4649-8269-33373CDF2D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EF2E86-5110-4AC9-9C6B-ADA449D7D489}"/>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163796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40967-F2A7-4E60-9E02-90A73F131C7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713F80-2D54-4EA5-B496-E7F6C15200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E1F173D-F94F-4379-AC15-B96C096A168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67F47AF-B9A4-48A7-A3FE-AECA19F584E5}"/>
              </a:ext>
            </a:extLst>
          </p:cNvPr>
          <p:cNvSpPr>
            <a:spLocks noGrp="1"/>
          </p:cNvSpPr>
          <p:nvPr>
            <p:ph type="dt" sz="half" idx="10"/>
          </p:nvPr>
        </p:nvSpPr>
        <p:spPr/>
        <p:txBody>
          <a:bodyPr/>
          <a:lstStyle/>
          <a:p>
            <a:fld id="{BADE8A85-F0BC-4A98-B251-A09E67B834F7}" type="datetimeFigureOut">
              <a:rPr lang="fr-FR" smtClean="0"/>
              <a:t>06/10/2021</a:t>
            </a:fld>
            <a:endParaRPr lang="fr-FR"/>
          </a:p>
        </p:txBody>
      </p:sp>
      <p:sp>
        <p:nvSpPr>
          <p:cNvPr id="6" name="Espace réservé du pied de page 5">
            <a:extLst>
              <a:ext uri="{FF2B5EF4-FFF2-40B4-BE49-F238E27FC236}">
                <a16:creationId xmlns:a16="http://schemas.microsoft.com/office/drawing/2014/main" id="{1DFCA73C-1514-412C-A521-97C1427427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1EB3BF1-A240-4AB2-B800-3360D667F947}"/>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223257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609FA-4A4F-4FEE-BF92-F2CA12F943A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CCC94D9-08CA-456F-B1D8-E45498BE8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597AAF7-ACD8-4381-A8EC-E31789655DC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7B2C49B-1429-4DBB-B8F6-CCCF626EF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44D7FA2-6B1D-425C-8C8F-96467AFD5F3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449C5B6-0BDA-4C65-A468-B282ED8492B7}"/>
              </a:ext>
            </a:extLst>
          </p:cNvPr>
          <p:cNvSpPr>
            <a:spLocks noGrp="1"/>
          </p:cNvSpPr>
          <p:nvPr>
            <p:ph type="dt" sz="half" idx="10"/>
          </p:nvPr>
        </p:nvSpPr>
        <p:spPr/>
        <p:txBody>
          <a:bodyPr/>
          <a:lstStyle/>
          <a:p>
            <a:fld id="{BADE8A85-F0BC-4A98-B251-A09E67B834F7}" type="datetimeFigureOut">
              <a:rPr lang="fr-FR" smtClean="0"/>
              <a:t>06/10/2021</a:t>
            </a:fld>
            <a:endParaRPr lang="fr-FR"/>
          </a:p>
        </p:txBody>
      </p:sp>
      <p:sp>
        <p:nvSpPr>
          <p:cNvPr id="8" name="Espace réservé du pied de page 7">
            <a:extLst>
              <a:ext uri="{FF2B5EF4-FFF2-40B4-BE49-F238E27FC236}">
                <a16:creationId xmlns:a16="http://schemas.microsoft.com/office/drawing/2014/main" id="{B86CD727-9F1A-4620-95E5-9EE22AC6CA2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1062341-09C5-410B-8708-A25C2429F6F3}"/>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52783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51177D-F2EC-40DE-8AD1-5B77BB5433E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B6C2FE5-175F-411A-9907-84289CC70597}"/>
              </a:ext>
            </a:extLst>
          </p:cNvPr>
          <p:cNvSpPr>
            <a:spLocks noGrp="1"/>
          </p:cNvSpPr>
          <p:nvPr>
            <p:ph type="dt" sz="half" idx="10"/>
          </p:nvPr>
        </p:nvSpPr>
        <p:spPr/>
        <p:txBody>
          <a:bodyPr/>
          <a:lstStyle/>
          <a:p>
            <a:fld id="{BADE8A85-F0BC-4A98-B251-A09E67B834F7}" type="datetimeFigureOut">
              <a:rPr lang="fr-FR" smtClean="0"/>
              <a:t>06/10/2021</a:t>
            </a:fld>
            <a:endParaRPr lang="fr-FR"/>
          </a:p>
        </p:txBody>
      </p:sp>
      <p:sp>
        <p:nvSpPr>
          <p:cNvPr id="4" name="Espace réservé du pied de page 3">
            <a:extLst>
              <a:ext uri="{FF2B5EF4-FFF2-40B4-BE49-F238E27FC236}">
                <a16:creationId xmlns:a16="http://schemas.microsoft.com/office/drawing/2014/main" id="{A43FFCA6-891E-4CFA-9E11-7B7659834CD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24EE06A-1D8F-4857-B045-FC0CBC14352B}"/>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160671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3B892E3-CD3B-4AE2-A21F-2255624F4862}"/>
              </a:ext>
            </a:extLst>
          </p:cNvPr>
          <p:cNvSpPr>
            <a:spLocks noGrp="1"/>
          </p:cNvSpPr>
          <p:nvPr>
            <p:ph type="dt" sz="half" idx="10"/>
          </p:nvPr>
        </p:nvSpPr>
        <p:spPr/>
        <p:txBody>
          <a:bodyPr/>
          <a:lstStyle/>
          <a:p>
            <a:fld id="{BADE8A85-F0BC-4A98-B251-A09E67B834F7}" type="datetimeFigureOut">
              <a:rPr lang="fr-FR" smtClean="0"/>
              <a:t>06/10/2021</a:t>
            </a:fld>
            <a:endParaRPr lang="fr-FR"/>
          </a:p>
        </p:txBody>
      </p:sp>
      <p:sp>
        <p:nvSpPr>
          <p:cNvPr id="3" name="Espace réservé du pied de page 2">
            <a:extLst>
              <a:ext uri="{FF2B5EF4-FFF2-40B4-BE49-F238E27FC236}">
                <a16:creationId xmlns:a16="http://schemas.microsoft.com/office/drawing/2014/main" id="{3C4982A4-BD01-4BB9-96AE-9CB2D211CF8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389A96A-2748-42F5-B03A-F40512D82AD3}"/>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182253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5A25C3-2AEB-4261-BDFA-C467F56FB5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2C0EC3F-DE3F-49B0-A3EB-1525431E70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565147B-B9FE-49F8-9D9C-F888B5AF5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08DC7CF-B386-4EE0-B6EB-2F519C48A40F}"/>
              </a:ext>
            </a:extLst>
          </p:cNvPr>
          <p:cNvSpPr>
            <a:spLocks noGrp="1"/>
          </p:cNvSpPr>
          <p:nvPr>
            <p:ph type="dt" sz="half" idx="10"/>
          </p:nvPr>
        </p:nvSpPr>
        <p:spPr/>
        <p:txBody>
          <a:bodyPr/>
          <a:lstStyle/>
          <a:p>
            <a:fld id="{BADE8A85-F0BC-4A98-B251-A09E67B834F7}" type="datetimeFigureOut">
              <a:rPr lang="fr-FR" smtClean="0"/>
              <a:t>06/10/2021</a:t>
            </a:fld>
            <a:endParaRPr lang="fr-FR"/>
          </a:p>
        </p:txBody>
      </p:sp>
      <p:sp>
        <p:nvSpPr>
          <p:cNvPr id="6" name="Espace réservé du pied de page 5">
            <a:extLst>
              <a:ext uri="{FF2B5EF4-FFF2-40B4-BE49-F238E27FC236}">
                <a16:creationId xmlns:a16="http://schemas.microsoft.com/office/drawing/2014/main" id="{63FF8708-8C71-4B22-9EE8-5A313B282B1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C7DA75-C97D-4B18-92BF-5FE690CC8BF7}"/>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409540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448D3E-3F58-4B2E-A86C-D17D60DA04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B252684-0CCF-4C57-B5CB-BB0377D81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30B4D6F-BFCA-4FA1-92B5-CFE80667D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728BB35-175A-4DEE-964B-06237E3E45EC}"/>
              </a:ext>
            </a:extLst>
          </p:cNvPr>
          <p:cNvSpPr>
            <a:spLocks noGrp="1"/>
          </p:cNvSpPr>
          <p:nvPr>
            <p:ph type="dt" sz="half" idx="10"/>
          </p:nvPr>
        </p:nvSpPr>
        <p:spPr/>
        <p:txBody>
          <a:bodyPr/>
          <a:lstStyle/>
          <a:p>
            <a:fld id="{BADE8A85-F0BC-4A98-B251-A09E67B834F7}" type="datetimeFigureOut">
              <a:rPr lang="fr-FR" smtClean="0"/>
              <a:t>06/10/2021</a:t>
            </a:fld>
            <a:endParaRPr lang="fr-FR"/>
          </a:p>
        </p:txBody>
      </p:sp>
      <p:sp>
        <p:nvSpPr>
          <p:cNvPr id="6" name="Espace réservé du pied de page 5">
            <a:extLst>
              <a:ext uri="{FF2B5EF4-FFF2-40B4-BE49-F238E27FC236}">
                <a16:creationId xmlns:a16="http://schemas.microsoft.com/office/drawing/2014/main" id="{4E3B652A-50A7-4549-973F-39FBD48EF01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1C93368-F46D-43E8-BA6F-937F2B1A2CF8}"/>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424889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C223C3A-3BD5-4748-9650-52FA2F6BE9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B373EE5-4F52-4A93-A8EA-6A70CB75E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F3F0C19-722D-4145-A7C5-06C84D1BC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E8A85-F0BC-4A98-B251-A09E67B834F7}"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CB5F776F-E0F2-4DD3-8015-E861E94FA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B0956D9-7C9A-4FBE-9BED-6DFEF99C7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0938D-FF1E-4424-B5F7-99CAD66FC337}" type="slidenum">
              <a:rPr lang="fr-FR" smtClean="0"/>
              <a:t>‹#›</a:t>
            </a:fld>
            <a:endParaRPr lang="fr-FR"/>
          </a:p>
        </p:txBody>
      </p:sp>
    </p:spTree>
    <p:extLst>
      <p:ext uri="{BB962C8B-B14F-4D97-AF65-F5344CB8AC3E}">
        <p14:creationId xmlns:p14="http://schemas.microsoft.com/office/powerpoint/2010/main" val="125795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83632F-F889-4933-8A72-D5571A514F97}"/>
              </a:ext>
            </a:extLst>
          </p:cNvPr>
          <p:cNvSpPr>
            <a:spLocks noGrp="1"/>
          </p:cNvSpPr>
          <p:nvPr>
            <p:ph type="ctrTitle"/>
          </p:nvPr>
        </p:nvSpPr>
        <p:spPr/>
        <p:txBody>
          <a:bodyPr/>
          <a:lstStyle/>
          <a:p>
            <a:r>
              <a:rPr lang="fr-FR" dirty="0"/>
              <a:t>Pratique orale Anglais S3</a:t>
            </a:r>
          </a:p>
        </p:txBody>
      </p:sp>
      <p:sp>
        <p:nvSpPr>
          <p:cNvPr id="3" name="Sous-titre 2">
            <a:extLst>
              <a:ext uri="{FF2B5EF4-FFF2-40B4-BE49-F238E27FC236}">
                <a16:creationId xmlns:a16="http://schemas.microsoft.com/office/drawing/2014/main" id="{B1A6883B-40D5-4F01-BF5F-25C5AEA6AE61}"/>
              </a:ext>
            </a:extLst>
          </p:cNvPr>
          <p:cNvSpPr>
            <a:spLocks noGrp="1"/>
          </p:cNvSpPr>
          <p:nvPr>
            <p:ph type="subTitle" idx="1"/>
          </p:nvPr>
        </p:nvSpPr>
        <p:spPr/>
        <p:txBody>
          <a:bodyPr/>
          <a:lstStyle/>
          <a:p>
            <a:r>
              <a:rPr lang="fr-FR" dirty="0"/>
              <a:t>Week 3</a:t>
            </a:r>
          </a:p>
        </p:txBody>
      </p:sp>
    </p:spTree>
    <p:extLst>
      <p:ext uri="{BB962C8B-B14F-4D97-AF65-F5344CB8AC3E}">
        <p14:creationId xmlns:p14="http://schemas.microsoft.com/office/powerpoint/2010/main" val="1321566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D4A1C-7157-40E1-A0F2-D2C6F991ECEA}"/>
              </a:ext>
            </a:extLst>
          </p:cNvPr>
          <p:cNvSpPr>
            <a:spLocks noGrp="1"/>
          </p:cNvSpPr>
          <p:nvPr>
            <p:ph type="title"/>
          </p:nvPr>
        </p:nvSpPr>
        <p:spPr>
          <a:xfrm>
            <a:off x="838200" y="230587"/>
            <a:ext cx="10515600" cy="1059370"/>
          </a:xfrm>
        </p:spPr>
        <p:txBody>
          <a:bodyPr>
            <a:normAutofit fontScale="90000"/>
          </a:bodyPr>
          <a:lstStyle/>
          <a:p>
            <a:br>
              <a:rPr lang="en-GB" sz="3100" b="1" dirty="0">
                <a:effectLst/>
                <a:latin typeface="Calibri" panose="020F0502020204030204" pitchFamily="34" charset="0"/>
                <a:ea typeface="Calibri" panose="020F0502020204030204" pitchFamily="34" charset="0"/>
                <a:cs typeface="Times New Roman" panose="02020603050405020304" pitchFamily="18" charset="0"/>
              </a:rPr>
            </a:br>
            <a:br>
              <a:rPr lang="en-GB" sz="3100" b="1" dirty="0">
                <a:effectLst/>
                <a:latin typeface="Calibri" panose="020F0502020204030204" pitchFamily="34" charset="0"/>
                <a:ea typeface="Calibri" panose="020F0502020204030204" pitchFamily="34" charset="0"/>
                <a:cs typeface="Times New Roman" panose="02020603050405020304" pitchFamily="18" charset="0"/>
              </a:rPr>
            </a:br>
            <a:r>
              <a:rPr lang="en-GB" sz="3100" b="1" dirty="0">
                <a:effectLst/>
                <a:latin typeface="Calibri" panose="020F0502020204030204" pitchFamily="34" charset="0"/>
                <a:ea typeface="Calibri" panose="020F0502020204030204" pitchFamily="34" charset="0"/>
                <a:cs typeface="Times New Roman" panose="02020603050405020304" pitchFamily="18" charset="0"/>
              </a:rPr>
              <a:t>Record yourself answering the questions of ex b), paying attention to your pronunciation. </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49F4EB1C-07AA-4D61-9B6D-A6BE21BCF794}"/>
              </a:ext>
            </a:extLst>
          </p:cNvPr>
          <p:cNvSpPr>
            <a:spLocks noGrp="1"/>
          </p:cNvSpPr>
          <p:nvPr>
            <p:ph idx="1"/>
          </p:nvPr>
        </p:nvSpPr>
        <p:spPr>
          <a:xfrm>
            <a:off x="838200" y="1825625"/>
            <a:ext cx="10515600" cy="4801788"/>
          </a:xfrm>
        </p:spPr>
        <p:txBody>
          <a:bodyPr>
            <a:normAutofit/>
          </a:bodyPr>
          <a:lstStyle/>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Introduce the document : what type of document is this? What is the main topic? Who speaks about what?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did the main speaker do when the protests were right outside her place?</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did she feel at that time and why?</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How did her mum react when she expressed her feelings?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job did she quit and why?</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did she do the day after she decided to quit her job? How did people react?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is she planning to do and how?</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289011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89C59B6D-F23F-44CA-90EF-21AAEED5088A}"/>
              </a:ext>
            </a:extLst>
          </p:cNvPr>
          <p:cNvSpPr>
            <a:spLocks noGrp="1"/>
          </p:cNvSpPr>
          <p:nvPr>
            <p:ph idx="1"/>
          </p:nvPr>
        </p:nvSpPr>
        <p:spPr>
          <a:xfrm>
            <a:off x="157317" y="294968"/>
            <a:ext cx="11779044" cy="6282813"/>
          </a:xfrm>
        </p:spPr>
        <p:txBody>
          <a:bodyPr>
            <a:noAutofit/>
          </a:bodyPr>
          <a:lstStyle/>
          <a:p>
            <a:pPr marL="342900" lvl="0" indent="-342900">
              <a:lnSpc>
                <a:spcPct val="107000"/>
              </a:lnSpc>
              <a:buFont typeface="+mj-lt"/>
              <a:buAutoNum type="arabicParenR"/>
            </a:pPr>
            <a:r>
              <a:rPr lang="en-GB" sz="1400" dirty="0">
                <a:effectLst/>
                <a:latin typeface="Calibri" panose="020F0502020204030204" pitchFamily="34" charset="0"/>
                <a:ea typeface="Calibri" panose="020F0502020204030204" pitchFamily="34" charset="0"/>
                <a:cs typeface="Times New Roman" panose="02020603050405020304" pitchFamily="18" charset="0"/>
              </a:rPr>
              <a:t>Introduce the document : what type of document is this? What is the main topic? Who speaks about what?</a:t>
            </a:r>
          </a:p>
          <a:p>
            <a:pPr marL="0" lvl="0" indent="0">
              <a:lnSpc>
                <a:spcPct val="107000"/>
              </a:lnSpc>
              <a:buNone/>
            </a:pPr>
            <a:r>
              <a:rPr lang="en-GB" sz="1400" b="1" dirty="0">
                <a:latin typeface="Calibri" panose="020F0502020204030204" pitchFamily="34" charset="0"/>
                <a:ea typeface="Calibri" panose="020F0502020204030204" pitchFamily="34" charset="0"/>
                <a:cs typeface="Times New Roman" panose="02020603050405020304" pitchFamily="18" charset="0"/>
              </a:rPr>
              <a:t>This document is a speech by Renée Montgomery, a former professional basketball player, in which she explains that after the George Floyds protests she decided to put an end to her career in order to dedicate herself to activism in favour of helping young people from ethnic minorities, so that they can seize opportunities to develop their skills and fight oppression.</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2) What did the main speaker do when the protests were right outside her place?</a:t>
            </a:r>
          </a:p>
          <a:p>
            <a:pPr marL="0" indent="0">
              <a:lnSpc>
                <a:spcPct val="107000"/>
              </a:lnSpc>
              <a:buNone/>
            </a:pPr>
            <a:r>
              <a:rPr lang="en-GB" sz="1400" b="1" dirty="0"/>
              <a:t>She recorded the protests on her phone and posted the video on her Twitter account, as any millennial would do.</a:t>
            </a:r>
            <a:endParaRPr lang="fr-FR" sz="1400" b="1" dirty="0"/>
          </a:p>
          <a:p>
            <a:pPr marL="0" lvl="0" indent="0">
              <a:lnSpc>
                <a:spcPct val="107000"/>
              </a:lnSpc>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3) What did she feel at that time and why?</a:t>
            </a:r>
          </a:p>
          <a:p>
            <a:pPr marL="0" indent="0">
              <a:lnSpc>
                <a:spcPct val="107000"/>
              </a:lnSpc>
              <a:buNone/>
            </a:pPr>
            <a:r>
              <a:rPr lang="en-GB" sz="1400" b="1" dirty="0"/>
              <a:t>She felt worried because she was scared that the energy of the crowd would turn into violence.</a:t>
            </a:r>
          </a:p>
          <a:p>
            <a:pPr marL="0" lvl="0" indent="0">
              <a:lnSpc>
                <a:spcPct val="107000"/>
              </a:lnSpc>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4) How did her mum react when she expressed her feelings?</a:t>
            </a:r>
          </a:p>
          <a:p>
            <a:pPr marL="0" lvl="0" indent="0">
              <a:lnSpc>
                <a:spcPct val="107000"/>
              </a:lnSpc>
              <a:buNone/>
            </a:pPr>
            <a:r>
              <a:rPr lang="fr-FR" sz="1400" b="1" dirty="0">
                <a:effectLst/>
                <a:latin typeface="Calibri" panose="020F0502020204030204" pitchFamily="34" charset="0"/>
                <a:ea typeface="Calibri" panose="020F0502020204030204" pitchFamily="34" charset="0"/>
                <a:cs typeface="Times New Roman" panose="02020603050405020304" pitchFamily="18" charset="0"/>
              </a:rPr>
              <a:t>Her </a:t>
            </a:r>
            <a:r>
              <a:rPr lang="fr-FR" sz="1400" b="1" dirty="0" err="1">
                <a:effectLst/>
                <a:latin typeface="Calibri" panose="020F0502020204030204" pitchFamily="34" charset="0"/>
                <a:ea typeface="Calibri" panose="020F0502020204030204" pitchFamily="34" charset="0"/>
                <a:cs typeface="Times New Roman" panose="02020603050405020304" pitchFamily="18" charset="0"/>
              </a:rPr>
              <a:t>mum</a:t>
            </a:r>
            <a:r>
              <a:rPr lang="fr-FR" sz="1400" b="1" dirty="0">
                <a:effectLst/>
                <a:latin typeface="Calibri" panose="020F0502020204030204" pitchFamily="34" charset="0"/>
                <a:ea typeface="Calibri" panose="020F0502020204030204" pitchFamily="34" charset="0"/>
                <a:cs typeface="Times New Roman" panose="02020603050405020304" pitchFamily="18" charset="0"/>
              </a:rPr>
              <a:t> </a:t>
            </a:r>
            <a:r>
              <a:rPr lang="fr-FR" sz="1400" b="1" dirty="0" err="1">
                <a:effectLst/>
                <a:latin typeface="Calibri" panose="020F0502020204030204" pitchFamily="34" charset="0"/>
                <a:ea typeface="Calibri" panose="020F0502020204030204" pitchFamily="34" charset="0"/>
                <a:cs typeface="Times New Roman" panose="02020603050405020304" pitchFamily="18" charset="0"/>
              </a:rPr>
              <a:t>told</a:t>
            </a:r>
            <a:r>
              <a:rPr lang="fr-FR" sz="1400" b="1" dirty="0">
                <a:effectLst/>
                <a:latin typeface="Calibri" panose="020F0502020204030204" pitchFamily="34" charset="0"/>
                <a:ea typeface="Calibri" panose="020F0502020204030204" pitchFamily="34" charset="0"/>
                <a:cs typeface="Times New Roman" panose="02020603050405020304" pitchFamily="18" charset="0"/>
              </a:rPr>
              <a:t> </a:t>
            </a:r>
            <a:r>
              <a:rPr lang="fr-FR" sz="1400" b="1" dirty="0" err="1">
                <a:effectLst/>
                <a:latin typeface="Calibri" panose="020F0502020204030204" pitchFamily="34" charset="0"/>
                <a:ea typeface="Calibri" panose="020F0502020204030204" pitchFamily="34" charset="0"/>
                <a:cs typeface="Times New Roman" panose="02020603050405020304" pitchFamily="18" charset="0"/>
              </a:rPr>
              <a:t>her</a:t>
            </a:r>
            <a:r>
              <a:rPr lang="fr-FR" sz="1400" b="1" dirty="0">
                <a:effectLst/>
                <a:latin typeface="Calibri" panose="020F0502020204030204" pitchFamily="34" charset="0"/>
                <a:ea typeface="Calibri" panose="020F0502020204030204" pitchFamily="34" charset="0"/>
                <a:cs typeface="Times New Roman" panose="02020603050405020304" pitchFamily="18" charset="0"/>
              </a:rPr>
              <a:t> </a:t>
            </a:r>
            <a:r>
              <a:rPr lang="fr-FR" sz="1400" b="1" dirty="0" err="1">
                <a:effectLst/>
                <a:latin typeface="Calibri" panose="020F0502020204030204" pitchFamily="34" charset="0"/>
                <a:ea typeface="Calibri" panose="020F0502020204030204" pitchFamily="34" charset="0"/>
                <a:cs typeface="Times New Roman" panose="02020603050405020304" pitchFamily="18" charset="0"/>
              </a:rPr>
              <a:t>that</a:t>
            </a:r>
            <a:r>
              <a:rPr lang="fr-FR" sz="1400" b="1" dirty="0">
                <a:effectLst/>
                <a:latin typeface="Calibri" panose="020F0502020204030204" pitchFamily="34" charset="0"/>
                <a:ea typeface="Calibri" panose="020F0502020204030204" pitchFamily="34" charset="0"/>
                <a:cs typeface="Times New Roman" panose="02020603050405020304" pitchFamily="18" charset="0"/>
              </a:rPr>
              <a:t> </a:t>
            </a:r>
            <a:r>
              <a:rPr lang="fr-FR" sz="1400" b="1" dirty="0" err="1">
                <a:effectLst/>
                <a:latin typeface="Calibri" panose="020F0502020204030204" pitchFamily="34" charset="0"/>
                <a:ea typeface="Calibri" panose="020F0502020204030204" pitchFamily="34" charset="0"/>
                <a:cs typeface="Times New Roman" panose="02020603050405020304" pitchFamily="18" charset="0"/>
              </a:rPr>
              <a:t>she</a:t>
            </a:r>
            <a:r>
              <a:rPr lang="fr-FR" sz="1400" b="1" dirty="0">
                <a:effectLst/>
                <a:latin typeface="Calibri" panose="020F0502020204030204" pitchFamily="34" charset="0"/>
                <a:ea typeface="Calibri" panose="020F0502020204030204" pitchFamily="34" charset="0"/>
                <a:cs typeface="Times New Roman" panose="02020603050405020304" pitchFamily="18" charset="0"/>
              </a:rPr>
              <a:t> </a:t>
            </a:r>
            <a:r>
              <a:rPr lang="fr-FR" sz="1400" b="1" dirty="0" err="1">
                <a:effectLst/>
                <a:latin typeface="Calibri" panose="020F0502020204030204" pitchFamily="34" charset="0"/>
                <a:ea typeface="Calibri" panose="020F0502020204030204" pitchFamily="34" charset="0"/>
                <a:cs typeface="Times New Roman" panose="02020603050405020304" pitchFamily="18" charset="0"/>
              </a:rPr>
              <a:t>shouldn’t</a:t>
            </a:r>
            <a:r>
              <a:rPr lang="fr-FR" sz="1400" b="1" dirty="0">
                <a:effectLst/>
                <a:latin typeface="Calibri" panose="020F0502020204030204" pitchFamily="34" charset="0"/>
                <a:ea typeface="Calibri" panose="020F0502020204030204" pitchFamily="34" charset="0"/>
                <a:cs typeface="Times New Roman" panose="02020603050405020304" pitchFamily="18" charset="0"/>
              </a:rPr>
              <a:t> </a:t>
            </a:r>
            <a:r>
              <a:rPr lang="fr-FR" sz="1400" b="1" dirty="0" err="1">
                <a:effectLst/>
                <a:latin typeface="Calibri" panose="020F0502020204030204" pitchFamily="34" charset="0"/>
                <a:ea typeface="Calibri" panose="020F0502020204030204" pitchFamily="34" charset="0"/>
                <a:cs typeface="Times New Roman" panose="02020603050405020304" pitchFamily="18" charset="0"/>
              </a:rPr>
              <a:t>worry</a:t>
            </a:r>
            <a:r>
              <a:rPr lang="fr-FR" sz="1400" b="1" dirty="0">
                <a:latin typeface="Calibri" panose="020F0502020204030204" pitchFamily="34" charset="0"/>
                <a:ea typeface="Calibri" panose="020F0502020204030204" pitchFamily="34" charset="0"/>
                <a:cs typeface="Times New Roman" panose="02020603050405020304" pitchFamily="18" charset="0"/>
              </a:rPr>
              <a:t>, and </a:t>
            </a:r>
            <a:r>
              <a:rPr lang="fr-FR" sz="1400" b="1" dirty="0" err="1">
                <a:latin typeface="Calibri" panose="020F0502020204030204" pitchFamily="34" charset="0"/>
                <a:ea typeface="Calibri" panose="020F0502020204030204" pitchFamily="34" charset="0"/>
                <a:cs typeface="Times New Roman" panose="02020603050405020304" pitchFamily="18" charset="0"/>
              </a:rPr>
              <a:t>that</a:t>
            </a:r>
            <a:r>
              <a:rPr lang="fr-FR" sz="1400" b="1" dirty="0">
                <a:latin typeface="Calibri" panose="020F0502020204030204" pitchFamily="34" charset="0"/>
                <a:ea typeface="Calibri" panose="020F0502020204030204" pitchFamily="34" charset="0"/>
                <a:cs typeface="Times New Roman" panose="02020603050405020304" pitchFamily="18" charset="0"/>
              </a:rPr>
              <a:t> people </a:t>
            </a:r>
            <a:r>
              <a:rPr lang="fr-FR" sz="1400" b="1" dirty="0" err="1">
                <a:latin typeface="Calibri" panose="020F0502020204030204" pitchFamily="34" charset="0"/>
                <a:ea typeface="Calibri" panose="020F0502020204030204" pitchFamily="34" charset="0"/>
                <a:cs typeface="Times New Roman" panose="02020603050405020304" pitchFamily="18" charset="0"/>
              </a:rPr>
              <a:t>needed</a:t>
            </a:r>
            <a:r>
              <a:rPr lang="fr-FR" sz="1400" b="1" dirty="0">
                <a:latin typeface="Calibri" panose="020F0502020204030204" pitchFamily="34" charset="0"/>
                <a:ea typeface="Calibri" panose="020F0502020204030204" pitchFamily="34" charset="0"/>
                <a:cs typeface="Times New Roman" panose="02020603050405020304" pitchFamily="18" charset="0"/>
              </a:rPr>
              <a:t> to express </a:t>
            </a:r>
            <a:r>
              <a:rPr lang="fr-FR" sz="1400" b="1" dirty="0" err="1">
                <a:latin typeface="Calibri" panose="020F0502020204030204" pitchFamily="34" charset="0"/>
                <a:ea typeface="Calibri" panose="020F0502020204030204" pitchFamily="34" charset="0"/>
                <a:cs typeface="Times New Roman" panose="02020603050405020304" pitchFamily="18" charset="0"/>
              </a:rPr>
              <a:t>their</a:t>
            </a:r>
            <a:r>
              <a:rPr lang="fr-FR" sz="1400" b="1" dirty="0">
                <a:latin typeface="Calibri" panose="020F0502020204030204" pitchFamily="34" charset="0"/>
                <a:ea typeface="Calibri" panose="020F0502020204030204" pitchFamily="34" charset="0"/>
                <a:cs typeface="Times New Roman" panose="02020603050405020304" pitchFamily="18" charset="0"/>
              </a:rPr>
              <a:t> </a:t>
            </a:r>
            <a:r>
              <a:rPr lang="fr-FR" sz="1400" b="1" dirty="0" err="1">
                <a:latin typeface="Calibri" panose="020F0502020204030204" pitchFamily="34" charset="0"/>
                <a:ea typeface="Calibri" panose="020F0502020204030204" pitchFamily="34" charset="0"/>
                <a:cs typeface="Times New Roman" panose="02020603050405020304" pitchFamily="18" charset="0"/>
              </a:rPr>
              <a:t>anger</a:t>
            </a:r>
            <a:r>
              <a:rPr lang="fr-FR" sz="1400" b="1" dirty="0">
                <a:latin typeface="Calibri" panose="020F0502020204030204" pitchFamily="34" charset="0"/>
                <a:ea typeface="Calibri" panose="020F0502020204030204" pitchFamily="34" charset="0"/>
                <a:cs typeface="Times New Roman" panose="02020603050405020304" pitchFamily="18" charset="0"/>
              </a:rPr>
              <a:t> </a:t>
            </a:r>
            <a:r>
              <a:rPr lang="fr-FR" sz="1400" b="1" dirty="0" err="1">
                <a:latin typeface="Calibri" panose="020F0502020204030204" pitchFamily="34" charset="0"/>
                <a:ea typeface="Calibri" panose="020F0502020204030204" pitchFamily="34" charset="0"/>
                <a:cs typeface="Times New Roman" panose="02020603050405020304" pitchFamily="18" charset="0"/>
              </a:rPr>
              <a:t>loudly</a:t>
            </a:r>
            <a:r>
              <a:rPr lang="fr-FR" sz="1400" b="1" dirty="0">
                <a:latin typeface="Calibri" panose="020F0502020204030204" pitchFamily="34" charset="0"/>
                <a:ea typeface="Calibri" panose="020F0502020204030204" pitchFamily="34" charset="0"/>
                <a:cs typeface="Times New Roman" panose="02020603050405020304" pitchFamily="18" charset="0"/>
              </a:rPr>
              <a:t> in </a:t>
            </a:r>
            <a:r>
              <a:rPr lang="fr-FR" sz="1400" b="1" dirty="0" err="1">
                <a:latin typeface="Calibri" panose="020F0502020204030204" pitchFamily="34" charset="0"/>
                <a:ea typeface="Calibri" panose="020F0502020204030204" pitchFamily="34" charset="0"/>
                <a:cs typeface="Times New Roman" panose="02020603050405020304" pitchFamily="18" charset="0"/>
              </a:rPr>
              <a:t>order</a:t>
            </a:r>
            <a:r>
              <a:rPr lang="fr-FR" sz="1400" b="1" dirty="0">
                <a:latin typeface="Calibri" panose="020F0502020204030204" pitchFamily="34" charset="0"/>
                <a:ea typeface="Calibri" panose="020F0502020204030204" pitchFamily="34" charset="0"/>
                <a:cs typeface="Times New Roman" panose="02020603050405020304" pitchFamily="18" charset="0"/>
              </a:rPr>
              <a:t> to </a:t>
            </a:r>
            <a:r>
              <a:rPr lang="fr-FR" sz="1400" b="1" dirty="0" err="1">
                <a:latin typeface="Calibri" panose="020F0502020204030204" pitchFamily="34" charset="0"/>
                <a:ea typeface="Calibri" panose="020F0502020204030204" pitchFamily="34" charset="0"/>
                <a:cs typeface="Times New Roman" panose="02020603050405020304" pitchFamily="18" charset="0"/>
              </a:rPr>
              <a:t>be</a:t>
            </a:r>
            <a:r>
              <a:rPr lang="fr-FR" sz="1400" b="1" dirty="0">
                <a:latin typeface="Calibri" panose="020F0502020204030204" pitchFamily="34" charset="0"/>
                <a:ea typeface="Calibri" panose="020F0502020204030204" pitchFamily="34" charset="0"/>
                <a:cs typeface="Times New Roman" panose="02020603050405020304" pitchFamily="18" charset="0"/>
              </a:rPr>
              <a:t> </a:t>
            </a:r>
            <a:r>
              <a:rPr lang="fr-FR" sz="1400" b="1" dirty="0" err="1">
                <a:latin typeface="Calibri" panose="020F0502020204030204" pitchFamily="34" charset="0"/>
                <a:ea typeface="Calibri" panose="020F0502020204030204" pitchFamily="34" charset="0"/>
                <a:cs typeface="Times New Roman" panose="02020603050405020304" pitchFamily="18" charset="0"/>
              </a:rPr>
              <a:t>heard</a:t>
            </a:r>
            <a:r>
              <a:rPr lang="fr-FR" sz="1400" b="1" dirty="0">
                <a:latin typeface="Calibri" panose="020F0502020204030204" pitchFamily="34" charset="0"/>
                <a:ea typeface="Calibri" panose="020F0502020204030204" pitchFamily="34" charset="0"/>
                <a:cs typeface="Times New Roman" panose="02020603050405020304" pitchFamily="18" charset="0"/>
              </a:rPr>
              <a:t>.</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5) What job did she quit and why? </a:t>
            </a:r>
          </a:p>
          <a:p>
            <a:pPr marL="0" lvl="0" indent="0">
              <a:lnSpc>
                <a:spcPct val="107000"/>
              </a:lnSpc>
              <a:buNone/>
            </a:pPr>
            <a:r>
              <a:rPr lang="en-GB" sz="1400" b="1" dirty="0">
                <a:latin typeface="Calibri" panose="020F0502020204030204" pitchFamily="34" charset="0"/>
                <a:ea typeface="Calibri" panose="020F0502020204030204" pitchFamily="34" charset="0"/>
                <a:cs typeface="Times New Roman" panose="02020603050405020304" pitchFamily="18" charset="0"/>
              </a:rPr>
              <a:t>She used to be a professional basketball player, because she wanted to commit herself to changing the world for the better and use her notoriety to do so.</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6) What did she do the day after she decided to quit her job? How did people react?</a:t>
            </a:r>
          </a:p>
          <a:p>
            <a:pPr marL="0" lvl="0" indent="0">
              <a:lnSpc>
                <a:spcPct val="107000"/>
              </a:lnSpc>
              <a:buNone/>
            </a:pPr>
            <a:r>
              <a:rPr lang="en-GB" sz="1400" b="1" dirty="0">
                <a:latin typeface="Calibri" panose="020F0502020204030204" pitchFamily="34" charset="0"/>
                <a:ea typeface="Calibri" panose="020F0502020204030204" pitchFamily="34" charset="0"/>
                <a:cs typeface="Times New Roman" panose="02020603050405020304" pitchFamily="18" charset="0"/>
              </a:rPr>
              <a:t>She threw a Juneteenth event. At first, people didn’t understand her decision and thought she was stupid, but then, they realised that she could be a good spokesperson as she could use her fame to speak up for them and tell their tragic stories.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7) What is she planning to do and how?</a:t>
            </a:r>
          </a:p>
          <a:p>
            <a:pPr marL="0" indent="0">
              <a:lnSpc>
                <a:spcPct val="107000"/>
              </a:lnSpc>
              <a:spcAft>
                <a:spcPts val="800"/>
              </a:spcAft>
              <a:buNone/>
            </a:pPr>
            <a:r>
              <a:rPr lang="en-GB" sz="1400" b="1" dirty="0"/>
              <a:t>She wants to create positive change, by enabling everyone to have access to the same opportunities, regardless of race. To do this she wants to increase exposure to the young Black and brown youth, showing them explosive fields like tech and creating ways for them to develop those skills so they can seize the opportunities. She is creating a workshop and partnering with organizations already doing the work.</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400" dirty="0"/>
          </a:p>
        </p:txBody>
      </p:sp>
    </p:spTree>
    <p:extLst>
      <p:ext uri="{BB962C8B-B14F-4D97-AF65-F5344CB8AC3E}">
        <p14:creationId xmlns:p14="http://schemas.microsoft.com/office/powerpoint/2010/main" val="340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1EBC4-20F8-47F3-8DFF-0A61CC276A53}"/>
              </a:ext>
            </a:extLst>
          </p:cNvPr>
          <p:cNvSpPr>
            <a:spLocks noGrp="1"/>
          </p:cNvSpPr>
          <p:nvPr>
            <p:ph type="title"/>
          </p:nvPr>
        </p:nvSpPr>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Which of the following questions/ statements below could be an issue raised by the document? </a:t>
            </a:r>
            <a:endParaRPr lang="fr-FR" dirty="0"/>
          </a:p>
        </p:txBody>
      </p:sp>
      <p:sp>
        <p:nvSpPr>
          <p:cNvPr id="3" name="Espace réservé du contenu 2">
            <a:extLst>
              <a:ext uri="{FF2B5EF4-FFF2-40B4-BE49-F238E27FC236}">
                <a16:creationId xmlns:a16="http://schemas.microsoft.com/office/drawing/2014/main" id="{078C182A-092D-462E-A09F-3A75AC2D3B88}"/>
              </a:ext>
            </a:extLst>
          </p:cNvPr>
          <p:cNvSpPr>
            <a:spLocks noGrp="1"/>
          </p:cNvSpPr>
          <p:nvPr>
            <p:ph idx="1"/>
          </p:nvPr>
        </p:nvSpPr>
        <p:spPr/>
        <p:txBody>
          <a:bodyPr/>
          <a:lstStyle/>
          <a:p>
            <a:pPr marL="342900" lvl="0" indent="-342900">
              <a:lnSpc>
                <a:spcPct val="107000"/>
              </a:lnSpc>
              <a:buFont typeface="+mj-lt"/>
              <a:buAutoNum type="alphaLcParenR"/>
            </a:pPr>
            <a:r>
              <a:rPr lang="en-GB" sz="3200" dirty="0">
                <a:effectLst/>
                <a:latin typeface="Calibri" panose="020F0502020204030204" pitchFamily="34" charset="0"/>
                <a:ea typeface="Calibri" panose="020F0502020204030204" pitchFamily="34" charset="0"/>
                <a:cs typeface="Times New Roman" panose="02020603050405020304" pitchFamily="18" charset="0"/>
              </a:rPr>
              <a:t>What is the story of the George Floyd protests?</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GB" sz="3200" dirty="0">
                <a:effectLst/>
                <a:latin typeface="Calibri" panose="020F0502020204030204" pitchFamily="34" charset="0"/>
                <a:ea typeface="Calibri" panose="020F0502020204030204" pitchFamily="34" charset="0"/>
                <a:cs typeface="Times New Roman" panose="02020603050405020304" pitchFamily="18" charset="0"/>
              </a:rPr>
              <a:t>She was right in stopping her career as a basketball player in order to raise people’s awareness on racism.</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GB" sz="3200" dirty="0">
                <a:effectLst/>
                <a:latin typeface="Calibri" panose="020F0502020204030204" pitchFamily="34" charset="0"/>
                <a:ea typeface="Calibri" panose="020F0502020204030204" pitchFamily="34" charset="0"/>
                <a:cs typeface="Times New Roman" panose="02020603050405020304" pitchFamily="18" charset="0"/>
              </a:rPr>
              <a:t>Why is there so much police brutality in the US?</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GB" sz="3200" dirty="0">
                <a:effectLst/>
                <a:latin typeface="Calibri" panose="020F0502020204030204" pitchFamily="34" charset="0"/>
                <a:ea typeface="Calibri" panose="020F0502020204030204" pitchFamily="34" charset="0"/>
                <a:cs typeface="Times New Roman" panose="02020603050405020304" pitchFamily="18" charset="0"/>
              </a:rPr>
              <a:t>To what extent does celebrity help activism?</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arenR"/>
            </a:pPr>
            <a:r>
              <a:rPr lang="en-GB" sz="3200" dirty="0">
                <a:effectLst/>
                <a:latin typeface="Times New Roman" panose="02020603050405020304" pitchFamily="18" charset="0"/>
                <a:ea typeface="Times New Roman" panose="02020603050405020304" pitchFamily="18" charset="0"/>
                <a:cs typeface="Times New Roman" panose="02020603050405020304" pitchFamily="18" charset="0"/>
              </a:rPr>
              <a:t>How far can you go to make your voice felt?</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215850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1EBC4-20F8-47F3-8DFF-0A61CC276A53}"/>
              </a:ext>
            </a:extLst>
          </p:cNvPr>
          <p:cNvSpPr>
            <a:spLocks noGrp="1"/>
          </p:cNvSpPr>
          <p:nvPr>
            <p:ph type="title"/>
          </p:nvPr>
        </p:nvSpPr>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Which of the following questions/ statements below could be an issue raised by the document? </a:t>
            </a:r>
            <a:endParaRPr lang="fr-FR" dirty="0"/>
          </a:p>
        </p:txBody>
      </p:sp>
      <p:sp>
        <p:nvSpPr>
          <p:cNvPr id="3" name="Espace réservé du contenu 2">
            <a:extLst>
              <a:ext uri="{FF2B5EF4-FFF2-40B4-BE49-F238E27FC236}">
                <a16:creationId xmlns:a16="http://schemas.microsoft.com/office/drawing/2014/main" id="{078C182A-092D-462E-A09F-3A75AC2D3B88}"/>
              </a:ext>
            </a:extLst>
          </p:cNvPr>
          <p:cNvSpPr>
            <a:spLocks noGrp="1"/>
          </p:cNvSpPr>
          <p:nvPr>
            <p:ph idx="1"/>
          </p:nvPr>
        </p:nvSpPr>
        <p:spPr/>
        <p:txBody>
          <a:bodyPr/>
          <a:lstStyle/>
          <a:p>
            <a:pPr marL="342900" lvl="0" indent="-342900">
              <a:lnSpc>
                <a:spcPct val="107000"/>
              </a:lnSpc>
              <a:buFont typeface="+mj-lt"/>
              <a:buAutoNum type="alphaLcParenR"/>
            </a:pPr>
            <a:r>
              <a:rPr lang="en-GB" sz="3200" dirty="0">
                <a:effectLst/>
                <a:latin typeface="Calibri" panose="020F0502020204030204" pitchFamily="34" charset="0"/>
                <a:ea typeface="Calibri" panose="020F0502020204030204" pitchFamily="34" charset="0"/>
                <a:cs typeface="Times New Roman" panose="02020603050405020304" pitchFamily="18" charset="0"/>
              </a:rPr>
              <a:t>What is the story of the George Floyd protests?</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GB" sz="3200" dirty="0">
                <a:effectLst/>
                <a:latin typeface="Calibri" panose="020F0502020204030204" pitchFamily="34" charset="0"/>
                <a:ea typeface="Calibri" panose="020F0502020204030204" pitchFamily="34" charset="0"/>
                <a:cs typeface="Times New Roman" panose="02020603050405020304" pitchFamily="18" charset="0"/>
              </a:rPr>
              <a:t>She was right in stopping her career as a basketball player in order to raise people’s awareness on racism.</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GB" sz="3200" b="1" dirty="0">
                <a:effectLst/>
                <a:latin typeface="Calibri" panose="020F0502020204030204" pitchFamily="34" charset="0"/>
                <a:ea typeface="Calibri" panose="020F0502020204030204" pitchFamily="34" charset="0"/>
                <a:cs typeface="Times New Roman" panose="02020603050405020304" pitchFamily="18" charset="0"/>
              </a:rPr>
              <a:t>Why is there so much police brutality in the US?</a:t>
            </a:r>
            <a:endParaRPr lang="fr-FR" sz="3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GB" sz="3200" b="1" dirty="0">
                <a:effectLst/>
                <a:latin typeface="Calibri" panose="020F0502020204030204" pitchFamily="34" charset="0"/>
                <a:ea typeface="Calibri" panose="020F0502020204030204" pitchFamily="34" charset="0"/>
                <a:cs typeface="Times New Roman" panose="02020603050405020304" pitchFamily="18" charset="0"/>
              </a:rPr>
              <a:t>To what extent does celebrity help activism?</a:t>
            </a:r>
            <a:endParaRPr lang="fr-FR" sz="3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arenR"/>
            </a:pPr>
            <a:r>
              <a:rPr lang="en-GB" sz="3200" b="1" dirty="0">
                <a:effectLst/>
                <a:latin typeface="Times New Roman" panose="02020603050405020304" pitchFamily="18" charset="0"/>
                <a:ea typeface="Times New Roman" panose="02020603050405020304" pitchFamily="18" charset="0"/>
                <a:cs typeface="Times New Roman" panose="02020603050405020304" pitchFamily="18" charset="0"/>
              </a:rPr>
              <a:t>How far can you go to make your voice felt?</a:t>
            </a:r>
            <a:endParaRPr lang="fr-FR" sz="32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290015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9A886C-BEC5-4ADE-8D14-2ED27D2DC56B}"/>
              </a:ext>
            </a:extLst>
          </p:cNvPr>
          <p:cNvSpPr>
            <a:spLocks noGrp="1"/>
          </p:cNvSpPr>
          <p:nvPr>
            <p:ph type="title"/>
          </p:nvPr>
        </p:nvSpPr>
        <p:spPr/>
        <p:txBody>
          <a:bodyPr/>
          <a:lstStyle/>
          <a:p>
            <a:r>
              <a:rPr lang="fr-FR" dirty="0"/>
              <a:t>Homework</a:t>
            </a:r>
          </a:p>
        </p:txBody>
      </p:sp>
      <p:sp>
        <p:nvSpPr>
          <p:cNvPr id="3" name="Espace réservé du contenu 2">
            <a:extLst>
              <a:ext uri="{FF2B5EF4-FFF2-40B4-BE49-F238E27FC236}">
                <a16:creationId xmlns:a16="http://schemas.microsoft.com/office/drawing/2014/main" id="{B76695A0-E9D2-421F-BCF8-601395E4B549}"/>
              </a:ext>
            </a:extLst>
          </p:cNvPr>
          <p:cNvSpPr>
            <a:spLocks noGrp="1"/>
          </p:cNvSpPr>
          <p:nvPr>
            <p:ph idx="1"/>
          </p:nvPr>
        </p:nvSpPr>
        <p:spPr/>
        <p:txBody>
          <a:bodyPr/>
          <a:lstStyle/>
          <a:p>
            <a:pPr marL="457200">
              <a:lnSpc>
                <a:spcPct val="107000"/>
              </a:lnSpc>
              <a:spcAft>
                <a:spcPts val="800"/>
              </a:spcAft>
            </a:pPr>
            <a:r>
              <a:rPr lang="en-GB" sz="3600" dirty="0">
                <a:effectLst/>
                <a:latin typeface="Calibri" panose="020F0502020204030204" pitchFamily="34" charset="0"/>
                <a:ea typeface="Calibri" panose="020F0502020204030204" pitchFamily="34" charset="0"/>
                <a:cs typeface="Times New Roman" panose="02020603050405020304" pitchFamily="18" charset="0"/>
              </a:rPr>
              <a:t>Homework for week 4 : </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3600" dirty="0">
                <a:effectLst/>
                <a:latin typeface="Calibri" panose="020F0502020204030204" pitchFamily="34" charset="0"/>
                <a:ea typeface="Calibri" panose="020F0502020204030204" pitchFamily="34" charset="0"/>
                <a:cs typeface="Times New Roman" panose="02020603050405020304" pitchFamily="18" charset="0"/>
              </a:rPr>
              <a:t>Listen to the document “Audio week 4” twice and take notes. You will need to bring your notes in class.</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3600" dirty="0">
                <a:effectLst/>
                <a:latin typeface="Calibri" panose="020F0502020204030204" pitchFamily="34" charset="0"/>
                <a:ea typeface="Calibri" panose="020F0502020204030204" pitchFamily="34" charset="0"/>
                <a:cs typeface="Times New Roman" panose="02020603050405020304" pitchFamily="18" charset="0"/>
              </a:rPr>
              <a:t>Do some research on the following topics : Frederik Douglass, HBCU , Africana Studies</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60822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0631BE6-2161-4226-B03F-9B243C1DF5E2}"/>
              </a:ext>
            </a:extLst>
          </p:cNvPr>
          <p:cNvSpPr>
            <a:spLocks noGrp="1"/>
          </p:cNvSpPr>
          <p:nvPr>
            <p:ph idx="1"/>
          </p:nvPr>
        </p:nvSpPr>
        <p:spPr>
          <a:xfrm>
            <a:off x="838200" y="198783"/>
            <a:ext cx="10515600" cy="6440556"/>
          </a:xfrm>
        </p:spPr>
        <p:txBody>
          <a:bodyPr>
            <a:noAutofit/>
          </a:bodyPr>
          <a:lstStyle/>
          <a:p>
            <a:pPr marL="342900" lvl="0" indent="-342900">
              <a:lnSpc>
                <a:spcPct val="107000"/>
              </a:lnSpc>
              <a:buFont typeface="+mj-lt"/>
              <a:buAutoNum type="arabicParenR"/>
            </a:pPr>
            <a:r>
              <a:rPr lang="en-GB" sz="2000" b="1" dirty="0">
                <a:effectLst/>
                <a:latin typeface="Calibri" panose="020F0502020204030204" pitchFamily="34" charset="0"/>
                <a:ea typeface="Calibri" panose="020F0502020204030204" pitchFamily="34" charset="0"/>
                <a:cs typeface="Times New Roman" panose="02020603050405020304" pitchFamily="18" charset="0"/>
              </a:rPr>
              <a:t>What type of document is this?</a:t>
            </a:r>
            <a:endParaRPr lang="fr-FR"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2000" dirty="0">
                <a:effectLst/>
                <a:latin typeface="Calibri" panose="020F0502020204030204" pitchFamily="34" charset="0"/>
                <a:ea typeface="Calibri" panose="020F0502020204030204" pitchFamily="34" charset="0"/>
                <a:cs typeface="Times New Roman" panose="02020603050405020304" pitchFamily="18" charset="0"/>
              </a:rPr>
              <a:t>An interview		B) A news report		C) an obituary		D) a speech</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2000" b="1" dirty="0">
                <a:effectLst/>
                <a:latin typeface="Calibri" panose="020F0502020204030204" pitchFamily="34" charset="0"/>
                <a:ea typeface="Calibri" panose="020F0502020204030204" pitchFamily="34" charset="0"/>
                <a:cs typeface="Times New Roman" panose="02020603050405020304" pitchFamily="18" charset="0"/>
              </a:rPr>
              <a:t>2) How many speakers are there?</a:t>
            </a:r>
            <a:endParaRPr lang="fr-FR"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2000" dirty="0">
                <a:effectLst/>
                <a:latin typeface="Calibri" panose="020F0502020204030204" pitchFamily="34" charset="0"/>
                <a:ea typeface="Calibri" panose="020F0502020204030204" pitchFamily="34" charset="0"/>
                <a:cs typeface="Times New Roman" panose="02020603050405020304" pitchFamily="18" charset="0"/>
              </a:rPr>
              <a:t>1			B) 2				C) 3		D) more than 3</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3) Which is the correct statement?</a:t>
            </a:r>
            <a:endParaRPr lang="fr-FR"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2000" dirty="0">
                <a:effectLst/>
                <a:latin typeface="Calibri" panose="020F0502020204030204" pitchFamily="34" charset="0"/>
                <a:ea typeface="Calibri" panose="020F0502020204030204" pitchFamily="34" charset="0"/>
                <a:cs typeface="Times New Roman" panose="02020603050405020304" pitchFamily="18" charset="0"/>
              </a:rPr>
              <a:t>The WNBA was created at the same time as the NBA	B) The WNBA is a professional women’s baseball league 	C) The WNBA is a non-professional women’s basketball league	D) the WNBA is a professional women’s basketball league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2000" b="1" dirty="0">
                <a:effectLst/>
                <a:latin typeface="Calibri" panose="020F0502020204030204" pitchFamily="34" charset="0"/>
                <a:ea typeface="Calibri" panose="020F0502020204030204" pitchFamily="34" charset="0"/>
                <a:cs typeface="Times New Roman" panose="02020603050405020304" pitchFamily="18" charset="0"/>
              </a:rPr>
              <a:t>4) Which is the correct statement?</a:t>
            </a:r>
            <a:endParaRPr lang="fr-FR"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2000" dirty="0">
                <a:effectLst/>
                <a:latin typeface="Calibri" panose="020F0502020204030204" pitchFamily="34" charset="0"/>
                <a:ea typeface="Calibri" panose="020F0502020204030204" pitchFamily="34" charset="0"/>
                <a:cs typeface="Times New Roman" panose="02020603050405020304" pitchFamily="18" charset="0"/>
              </a:rPr>
              <a:t>Juneteenth is the contraction of June and 19</a:t>
            </a:r>
            <a:r>
              <a:rPr lang="en-GB" sz="20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2000" dirty="0">
                <a:effectLst/>
                <a:latin typeface="Calibri" panose="020F0502020204030204" pitchFamily="34" charset="0"/>
                <a:ea typeface="Calibri" panose="020F0502020204030204" pitchFamily="34" charset="0"/>
                <a:cs typeface="Times New Roman" panose="02020603050405020304" pitchFamily="18" charset="0"/>
              </a:rPr>
              <a:t> 	B) Juneteenth is a commemoration of the end of slavery in Texas 	C) Juneteenth is celebrated only in former slave states	D) A and B are correct, but not C</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2000" b="1" dirty="0">
                <a:effectLst/>
                <a:latin typeface="Calibri" panose="020F0502020204030204" pitchFamily="34" charset="0"/>
                <a:ea typeface="Calibri" panose="020F0502020204030204" pitchFamily="34" charset="0"/>
                <a:cs typeface="Times New Roman" panose="02020603050405020304" pitchFamily="18" charset="0"/>
              </a:rPr>
              <a:t>5) Where did the George Floyd protests start?</a:t>
            </a:r>
            <a:endParaRPr lang="fr-FR"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arenR"/>
            </a:pPr>
            <a:r>
              <a:rPr lang="en-GB" sz="2000" dirty="0">
                <a:effectLst/>
                <a:latin typeface="Calibri" panose="020F0502020204030204" pitchFamily="34" charset="0"/>
                <a:ea typeface="Calibri" panose="020F0502020204030204" pitchFamily="34" charset="0"/>
                <a:cs typeface="Times New Roman" panose="02020603050405020304" pitchFamily="18" charset="0"/>
              </a:rPr>
              <a:t>Minneapolis	B) Washington DC	C) Chicago	D) Los Angles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2000" dirty="0"/>
          </a:p>
        </p:txBody>
      </p:sp>
    </p:spTree>
    <p:extLst>
      <p:ext uri="{BB962C8B-B14F-4D97-AF65-F5344CB8AC3E}">
        <p14:creationId xmlns:p14="http://schemas.microsoft.com/office/powerpoint/2010/main" val="13671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BE0A0A2-CC3F-4B7F-8E9C-7AE871B5DAE3}"/>
              </a:ext>
            </a:extLst>
          </p:cNvPr>
          <p:cNvSpPr>
            <a:spLocks noGrp="1"/>
          </p:cNvSpPr>
          <p:nvPr>
            <p:ph idx="1"/>
          </p:nvPr>
        </p:nvSpPr>
        <p:spPr>
          <a:xfrm>
            <a:off x="838200" y="310101"/>
            <a:ext cx="10515600" cy="6130456"/>
          </a:xfrm>
        </p:spPr>
        <p:txBody>
          <a:bodyPr>
            <a:normAutofit/>
          </a:bodyPr>
          <a:lstStyle/>
          <a:p>
            <a:pPr marL="342900" lvl="0" indent="-342900">
              <a:lnSpc>
                <a:spcPct val="107000"/>
              </a:lnSpc>
              <a:buFont typeface="+mj-lt"/>
              <a:buAutoNum type="arabi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What type of document is this?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An interview		B) A news report		C) an obituary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D) a speech</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2) How many speakers are there?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1</a:t>
            </a:r>
            <a:r>
              <a:rPr lang="en-GB" sz="1800" dirty="0">
                <a:effectLst/>
                <a:latin typeface="Calibri" panose="020F0502020204030204" pitchFamily="34" charset="0"/>
                <a:ea typeface="Calibri" panose="020F0502020204030204" pitchFamily="34" charset="0"/>
                <a:cs typeface="Times New Roman" panose="02020603050405020304" pitchFamily="18" charset="0"/>
              </a:rPr>
              <a:t>			B) 2				C) 3		D) more than 3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3) Which is the correct statement?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WNBA was created at the same time as the NBA	B) The WNBA is a professional women’s baseball league 	C) The WNBA is a non-professional women’s basketball league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D) the WNBA is a professional women’s basketball league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4) Which is the correct statement?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Juneteenth is the contraction of June and 19</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1800" dirty="0">
                <a:effectLst/>
                <a:latin typeface="Calibri" panose="020F0502020204030204" pitchFamily="34" charset="0"/>
                <a:ea typeface="Calibri" panose="020F0502020204030204" pitchFamily="34" charset="0"/>
                <a:cs typeface="Times New Roman" panose="02020603050405020304" pitchFamily="18" charset="0"/>
              </a:rPr>
              <a:t> 	B) Juneteenth is a commemoration of the end of slavery in Texas 	C) Juneteenth is celebrated only in former slave states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D) A and B are correct, but not C</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5) Where did the George Floyd protests start?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aren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Minneapolis</a:t>
            </a:r>
            <a:r>
              <a:rPr lang="en-GB" sz="1800" dirty="0">
                <a:effectLst/>
                <a:latin typeface="Calibri" panose="020F0502020204030204" pitchFamily="34" charset="0"/>
                <a:ea typeface="Calibri" panose="020F0502020204030204" pitchFamily="34" charset="0"/>
                <a:cs typeface="Times New Roman" panose="02020603050405020304" pitchFamily="18" charset="0"/>
              </a:rPr>
              <a:t>	B) Washington DC	C) Chicago</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D) Los Angles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08062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D4A1C-7157-40E1-A0F2-D2C6F991ECEA}"/>
              </a:ext>
            </a:extLst>
          </p:cNvPr>
          <p:cNvSpPr>
            <a:spLocks noGrp="1"/>
          </p:cNvSpPr>
          <p:nvPr>
            <p:ph type="title"/>
          </p:nvPr>
        </p:nvSpPr>
        <p:spPr>
          <a:xfrm>
            <a:off x="838200" y="230587"/>
            <a:ext cx="10515600" cy="755374"/>
          </a:xfrm>
        </p:spPr>
        <p:txBody>
          <a:bodyPr>
            <a:normAutofit fontScale="90000"/>
          </a:bodyPr>
          <a:lstStyle/>
          <a:p>
            <a:br>
              <a:rPr lang="en-GB" sz="3100" b="1" dirty="0">
                <a:effectLst/>
                <a:latin typeface="Calibri" panose="020F0502020204030204" pitchFamily="34" charset="0"/>
                <a:ea typeface="Calibri" panose="020F0502020204030204" pitchFamily="34" charset="0"/>
                <a:cs typeface="Times New Roman" panose="02020603050405020304" pitchFamily="18" charset="0"/>
              </a:rPr>
            </a:br>
            <a:br>
              <a:rPr lang="en-GB" sz="3100" b="1" dirty="0">
                <a:effectLst/>
                <a:latin typeface="Calibri" panose="020F0502020204030204" pitchFamily="34" charset="0"/>
                <a:ea typeface="Calibri" panose="020F0502020204030204" pitchFamily="34" charset="0"/>
                <a:cs typeface="Times New Roman" panose="02020603050405020304" pitchFamily="18" charset="0"/>
              </a:rPr>
            </a:br>
            <a:r>
              <a:rPr lang="en-GB" sz="2700" b="1" dirty="0">
                <a:effectLst/>
                <a:latin typeface="Calibri" panose="020F0502020204030204" pitchFamily="34" charset="0"/>
                <a:ea typeface="Calibri" panose="020F0502020204030204" pitchFamily="34" charset="0"/>
                <a:cs typeface="Times New Roman" panose="02020603050405020304" pitchFamily="18" charset="0"/>
              </a:rPr>
              <a:t>Read the following questions. You are going to listen to the document once more. Answer the following questions with the help of your notes.</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49F4EB1C-07AA-4D61-9B6D-A6BE21BCF794}"/>
              </a:ext>
            </a:extLst>
          </p:cNvPr>
          <p:cNvSpPr>
            <a:spLocks noGrp="1"/>
          </p:cNvSpPr>
          <p:nvPr>
            <p:ph idx="1"/>
          </p:nvPr>
        </p:nvSpPr>
        <p:spPr>
          <a:xfrm>
            <a:off x="838200" y="1825625"/>
            <a:ext cx="10515600" cy="4801788"/>
          </a:xfrm>
        </p:spPr>
        <p:txBody>
          <a:bodyPr>
            <a:normAutofit/>
          </a:bodyPr>
          <a:lstStyle/>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Introduce the document : what type of document is this? What is the main topic? Who speaks about what?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did the main speaker do when the protests were right outside her place?</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did she feel at that time and why?</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How did her mum react when she expressed her feelings?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job did she quit and why?</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did she do the day after she decided to quit her job? How did people react?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is she planning to do and how?</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163700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5D64B-6359-48A5-9E56-6310A6F28EC3}"/>
              </a:ext>
            </a:extLst>
          </p:cNvPr>
          <p:cNvSpPr>
            <a:spLocks noGrp="1"/>
          </p:cNvSpPr>
          <p:nvPr>
            <p:ph type="title"/>
          </p:nvPr>
        </p:nvSpPr>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Look at the following words and pronounce them aloud, paying particular attention to the main stress </a:t>
            </a:r>
            <a:endParaRPr lang="fr-FR" dirty="0"/>
          </a:p>
        </p:txBody>
      </p:sp>
      <p:sp>
        <p:nvSpPr>
          <p:cNvPr id="3" name="Espace réservé du contenu 2">
            <a:extLst>
              <a:ext uri="{FF2B5EF4-FFF2-40B4-BE49-F238E27FC236}">
                <a16:creationId xmlns:a16="http://schemas.microsoft.com/office/drawing/2014/main" id="{FFD43462-8A13-47F9-BE21-8A00C9EA6A8D}"/>
              </a:ext>
            </a:extLst>
          </p:cNvPr>
          <p:cNvSpPr>
            <a:spLocks noGrp="1"/>
          </p:cNvSpPr>
          <p:nvPr>
            <p:ph sz="half" idx="1"/>
          </p:nvPr>
        </p:nvSpPr>
        <p:spPr/>
        <p:txBody>
          <a:bodyPr numCol="1"/>
          <a:lstStyle/>
          <a:p>
            <a:pPr marL="457200">
              <a:lnSpc>
                <a:spcPct val="107000"/>
              </a:lnSpc>
            </a:pPr>
            <a:r>
              <a:rPr lang="en-GB" sz="3600" b="1" dirty="0">
                <a:effectLst/>
                <a:latin typeface="Calibri" panose="020F0502020204030204" pitchFamily="34" charset="0"/>
                <a:ea typeface="Calibri" panose="020F0502020204030204" pitchFamily="34" charset="0"/>
                <a:cs typeface="Times New Roman" panose="02020603050405020304" pitchFamily="18" charset="0"/>
              </a:rPr>
              <a:t>Injustice</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600" b="1" dirty="0">
                <a:effectLst/>
                <a:latin typeface="Calibri" panose="020F0502020204030204" pitchFamily="34" charset="0"/>
                <a:ea typeface="Calibri" panose="020F0502020204030204" pitchFamily="34" charset="0"/>
                <a:cs typeface="Times New Roman" panose="02020603050405020304" pitchFamily="18" charset="0"/>
              </a:rPr>
              <a:t>Protest</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600" b="1" dirty="0">
                <a:effectLst/>
                <a:latin typeface="Calibri" panose="020F0502020204030204" pitchFamily="34" charset="0"/>
                <a:ea typeface="Calibri" panose="020F0502020204030204" pitchFamily="34" charset="0"/>
                <a:cs typeface="Times New Roman" panose="02020603050405020304" pitchFamily="18" charset="0"/>
              </a:rPr>
              <a:t>Protester</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600" b="1" dirty="0">
                <a:effectLst/>
                <a:latin typeface="Calibri" panose="020F0502020204030204" pitchFamily="34" charset="0"/>
                <a:ea typeface="Calibri" panose="020F0502020204030204" pitchFamily="34" charset="0"/>
                <a:cs typeface="Times New Roman" panose="02020603050405020304" pitchFamily="18" charset="0"/>
              </a:rPr>
              <a:t>profession</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600" b="1" dirty="0">
                <a:effectLst/>
                <a:latin typeface="Calibri" panose="020F0502020204030204" pitchFamily="34" charset="0"/>
                <a:ea typeface="Calibri" panose="020F0502020204030204" pitchFamily="34" charset="0"/>
                <a:cs typeface="Times New Roman" panose="02020603050405020304" pitchFamily="18" charset="0"/>
              </a:rPr>
              <a:t>professional</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contenu 3">
            <a:extLst>
              <a:ext uri="{FF2B5EF4-FFF2-40B4-BE49-F238E27FC236}">
                <a16:creationId xmlns:a16="http://schemas.microsoft.com/office/drawing/2014/main" id="{5D7A0ED8-AAF8-4A76-ACCB-5670365F749D}"/>
              </a:ext>
            </a:extLst>
          </p:cNvPr>
          <p:cNvSpPr>
            <a:spLocks noGrp="1"/>
          </p:cNvSpPr>
          <p:nvPr>
            <p:ph sz="half" idx="2"/>
          </p:nvPr>
        </p:nvSpPr>
        <p:spPr/>
        <p:txBody>
          <a:bodyPr/>
          <a:lstStyle/>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event</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energy</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slavery</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brutality</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3200" b="1" dirty="0">
                <a:effectLst/>
                <a:latin typeface="Calibri" panose="020F0502020204030204" pitchFamily="34" charset="0"/>
                <a:ea typeface="Calibri" panose="020F0502020204030204" pitchFamily="34" charset="0"/>
                <a:cs typeface="Times New Roman" panose="02020603050405020304" pitchFamily="18" charset="0"/>
              </a:rPr>
              <a:t>opportunity</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7736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F8BCA9-3E2A-41B5-920E-B423D4152479}"/>
              </a:ext>
            </a:extLst>
          </p:cNvPr>
          <p:cNvSpPr>
            <a:spLocks noGrp="1"/>
          </p:cNvSpPr>
          <p:nvPr>
            <p:ph type="title"/>
          </p:nvPr>
        </p:nvSpPr>
        <p:spPr/>
        <p:txBody>
          <a:bodyPr>
            <a:normAutofit/>
          </a:bodyPr>
          <a:lstStyle/>
          <a:p>
            <a:r>
              <a:rPr lang="en-GB" sz="2400" b="1" dirty="0">
                <a:effectLst/>
                <a:latin typeface="Calibri" panose="020F0502020204030204" pitchFamily="34" charset="0"/>
                <a:ea typeface="Calibri" panose="020F0502020204030204" pitchFamily="34" charset="0"/>
                <a:cs typeface="Times New Roman" panose="02020603050405020304" pitchFamily="18" charset="0"/>
              </a:rPr>
              <a:t>Now listen to them and underline the syllable that bears the main stress. Practice pronouncing them by recording yourself in the blanks. </a:t>
            </a:r>
            <a:endParaRPr lang="fr-FR" sz="2400" dirty="0"/>
          </a:p>
        </p:txBody>
      </p:sp>
      <p:sp>
        <p:nvSpPr>
          <p:cNvPr id="5" name="Espace réservé du contenu 4">
            <a:extLst>
              <a:ext uri="{FF2B5EF4-FFF2-40B4-BE49-F238E27FC236}">
                <a16:creationId xmlns:a16="http://schemas.microsoft.com/office/drawing/2014/main" id="{89AD2BE1-1B65-4498-8D5F-A0DFB61B34C8}"/>
              </a:ext>
            </a:extLst>
          </p:cNvPr>
          <p:cNvSpPr>
            <a:spLocks noGrp="1"/>
          </p:cNvSpPr>
          <p:nvPr>
            <p:ph idx="1"/>
          </p:nvPr>
        </p:nvSpPr>
        <p:spPr>
          <a:xfrm>
            <a:off x="838200" y="1825625"/>
            <a:ext cx="10515600" cy="3787996"/>
          </a:xfrm>
        </p:spPr>
        <p:txBody>
          <a:bodyPr numCol="2">
            <a:normAutofit fontScale="85000" lnSpcReduction="10000"/>
          </a:bodyPr>
          <a:lstStyle/>
          <a:p>
            <a:pPr marL="226695">
              <a:lnSpc>
                <a:spcPct val="107000"/>
              </a:lnSpc>
              <a:spcAft>
                <a:spcPts val="800"/>
              </a:spcAft>
            </a:pPr>
            <a:r>
              <a:rPr lang="fr-FR" sz="3800" b="1" dirty="0">
                <a:effectLst/>
                <a:latin typeface="Calibri" panose="020F0502020204030204" pitchFamily="34" charset="0"/>
                <a:ea typeface="Calibri" panose="020F0502020204030204" pitchFamily="34" charset="0"/>
                <a:cs typeface="Times New Roman" panose="02020603050405020304" pitchFamily="18" charset="0"/>
              </a:rPr>
              <a:t>In</a:t>
            </a:r>
            <a:r>
              <a:rPr lang="fr-FR" sz="3800" b="1" u="sng" dirty="0">
                <a:effectLst/>
                <a:latin typeface="Calibri" panose="020F0502020204030204" pitchFamily="34" charset="0"/>
                <a:ea typeface="Calibri" panose="020F0502020204030204" pitchFamily="34" charset="0"/>
                <a:cs typeface="Times New Roman" panose="02020603050405020304" pitchFamily="18" charset="0"/>
              </a:rPr>
              <a:t>jus</a:t>
            </a:r>
            <a:r>
              <a:rPr lang="fr-FR" sz="3800" b="1" dirty="0">
                <a:effectLst/>
                <a:latin typeface="Calibri" panose="020F0502020204030204" pitchFamily="34" charset="0"/>
                <a:ea typeface="Calibri" panose="020F0502020204030204" pitchFamily="34" charset="0"/>
                <a:cs typeface="Times New Roman" panose="02020603050405020304" pitchFamily="18" charset="0"/>
              </a:rPr>
              <a:t>tice</a:t>
            </a:r>
            <a:endParaRPr lang="fr-FR" sz="3800" dirty="0">
              <a:effectLst/>
              <a:latin typeface="Calibri" panose="020F0502020204030204" pitchFamily="34" charset="0"/>
              <a:ea typeface="Calibri" panose="020F0502020204030204" pitchFamily="34" charset="0"/>
              <a:cs typeface="Times New Roman" panose="02020603050405020304" pitchFamily="18" charset="0"/>
            </a:endParaRPr>
          </a:p>
          <a:p>
            <a:pPr marL="226695">
              <a:lnSpc>
                <a:spcPct val="107000"/>
              </a:lnSpc>
              <a:spcAft>
                <a:spcPts val="800"/>
              </a:spcAft>
            </a:pPr>
            <a:r>
              <a:rPr lang="fr-FR" sz="3800" b="1" u="sng" dirty="0" err="1">
                <a:effectLst/>
                <a:latin typeface="Calibri" panose="020F0502020204030204" pitchFamily="34" charset="0"/>
                <a:ea typeface="Calibri" panose="020F0502020204030204" pitchFamily="34" charset="0"/>
                <a:cs typeface="Times New Roman" panose="02020603050405020304" pitchFamily="18" charset="0"/>
              </a:rPr>
              <a:t>Pro</a:t>
            </a:r>
            <a:r>
              <a:rPr lang="fr-FR" sz="3800" b="1" dirty="0" err="1">
                <a:effectLst/>
                <a:latin typeface="Calibri" panose="020F0502020204030204" pitchFamily="34" charset="0"/>
                <a:ea typeface="Calibri" panose="020F0502020204030204" pitchFamily="34" charset="0"/>
                <a:cs typeface="Times New Roman" panose="02020603050405020304" pitchFamily="18" charset="0"/>
              </a:rPr>
              <a:t>test</a:t>
            </a:r>
            <a:r>
              <a:rPr lang="fr-FR" sz="3800" b="1" dirty="0">
                <a:effectLst/>
                <a:latin typeface="Calibri" panose="020F0502020204030204" pitchFamily="34" charset="0"/>
                <a:ea typeface="Calibri" panose="020F0502020204030204" pitchFamily="34" charset="0"/>
                <a:cs typeface="Times New Roman" panose="02020603050405020304" pitchFamily="18" charset="0"/>
              </a:rPr>
              <a:t> (</a:t>
            </a:r>
            <a:r>
              <a:rPr lang="fr-FR" sz="3800" b="1" dirty="0" err="1">
                <a:effectLst/>
                <a:latin typeface="Calibri" panose="020F0502020204030204" pitchFamily="34" charset="0"/>
                <a:ea typeface="Calibri" panose="020F0502020204030204" pitchFamily="34" charset="0"/>
                <a:cs typeface="Times New Roman" panose="02020603050405020304" pitchFamily="18" charset="0"/>
              </a:rPr>
              <a:t>noun</a:t>
            </a:r>
            <a:r>
              <a:rPr lang="fr-FR" sz="3800" b="1" dirty="0">
                <a:effectLst/>
                <a:latin typeface="Calibri" panose="020F0502020204030204" pitchFamily="34" charset="0"/>
                <a:ea typeface="Calibri" panose="020F0502020204030204" pitchFamily="34" charset="0"/>
                <a:cs typeface="Times New Roman" panose="02020603050405020304" pitchFamily="18" charset="0"/>
              </a:rPr>
              <a:t>) </a:t>
            </a:r>
            <a:r>
              <a:rPr lang="fr-FR" sz="3800" b="1" dirty="0" err="1">
                <a:effectLst/>
                <a:latin typeface="Calibri" panose="020F0502020204030204" pitchFamily="34" charset="0"/>
                <a:ea typeface="Calibri" panose="020F0502020204030204" pitchFamily="34" charset="0"/>
                <a:cs typeface="Times New Roman" panose="02020603050405020304" pitchFamily="18" charset="0"/>
              </a:rPr>
              <a:t>pro</a:t>
            </a:r>
            <a:r>
              <a:rPr lang="fr-FR" sz="3800" b="1" u="sng" dirty="0" err="1">
                <a:effectLst/>
                <a:latin typeface="Calibri" panose="020F0502020204030204" pitchFamily="34" charset="0"/>
                <a:ea typeface="Calibri" panose="020F0502020204030204" pitchFamily="34" charset="0"/>
                <a:cs typeface="Times New Roman" panose="02020603050405020304" pitchFamily="18" charset="0"/>
              </a:rPr>
              <a:t>test</a:t>
            </a:r>
            <a:r>
              <a:rPr lang="fr-FR" sz="3800" b="1" dirty="0">
                <a:effectLst/>
                <a:latin typeface="Calibri" panose="020F0502020204030204" pitchFamily="34" charset="0"/>
                <a:ea typeface="Calibri" panose="020F0502020204030204" pitchFamily="34" charset="0"/>
                <a:cs typeface="Times New Roman" panose="02020603050405020304" pitchFamily="18" charset="0"/>
              </a:rPr>
              <a:t> (</a:t>
            </a:r>
            <a:r>
              <a:rPr lang="fr-FR" sz="3800" b="1" dirty="0" err="1">
                <a:effectLst/>
                <a:latin typeface="Calibri" panose="020F0502020204030204" pitchFamily="34" charset="0"/>
                <a:ea typeface="Calibri" panose="020F0502020204030204" pitchFamily="34" charset="0"/>
                <a:cs typeface="Times New Roman" panose="02020603050405020304" pitchFamily="18" charset="0"/>
              </a:rPr>
              <a:t>verb</a:t>
            </a:r>
            <a:r>
              <a:rPr lang="fr-FR" sz="3800" b="1" dirty="0">
                <a:effectLst/>
                <a:latin typeface="Calibri" panose="020F0502020204030204" pitchFamily="34" charset="0"/>
                <a:ea typeface="Calibri" panose="020F0502020204030204" pitchFamily="34" charset="0"/>
                <a:cs typeface="Times New Roman" panose="02020603050405020304" pitchFamily="18" charset="0"/>
              </a:rPr>
              <a:t>)</a:t>
            </a:r>
            <a:endParaRPr lang="fr-FR" sz="3800" dirty="0">
              <a:effectLst/>
              <a:latin typeface="Calibri" panose="020F0502020204030204" pitchFamily="34" charset="0"/>
              <a:ea typeface="Calibri" panose="020F0502020204030204" pitchFamily="34" charset="0"/>
              <a:cs typeface="Times New Roman" panose="02020603050405020304" pitchFamily="18" charset="0"/>
            </a:endParaRPr>
          </a:p>
          <a:p>
            <a:pPr marL="226695">
              <a:lnSpc>
                <a:spcPct val="107000"/>
              </a:lnSpc>
              <a:spcAft>
                <a:spcPts val="800"/>
              </a:spcAft>
            </a:pPr>
            <a:r>
              <a:rPr lang="en-GB" sz="3800" b="1" dirty="0">
                <a:effectLst/>
                <a:latin typeface="Calibri" panose="020F0502020204030204" pitchFamily="34" charset="0"/>
                <a:ea typeface="Calibri" panose="020F0502020204030204" pitchFamily="34" charset="0"/>
                <a:cs typeface="Times New Roman" panose="02020603050405020304" pitchFamily="18" charset="0"/>
              </a:rPr>
              <a:t>Pro</a:t>
            </a:r>
            <a:r>
              <a:rPr lang="en-GB" sz="3800" b="1" u="sng" dirty="0">
                <a:effectLst/>
                <a:latin typeface="Calibri" panose="020F0502020204030204" pitchFamily="34" charset="0"/>
                <a:ea typeface="Calibri" panose="020F0502020204030204" pitchFamily="34" charset="0"/>
                <a:cs typeface="Times New Roman" panose="02020603050405020304" pitchFamily="18" charset="0"/>
              </a:rPr>
              <a:t>tes</a:t>
            </a:r>
            <a:r>
              <a:rPr lang="en-GB" sz="3800" b="1" dirty="0">
                <a:effectLst/>
                <a:latin typeface="Calibri" panose="020F0502020204030204" pitchFamily="34" charset="0"/>
                <a:ea typeface="Calibri" panose="020F0502020204030204" pitchFamily="34" charset="0"/>
                <a:cs typeface="Times New Roman" panose="02020603050405020304" pitchFamily="18" charset="0"/>
              </a:rPr>
              <a:t>ter</a:t>
            </a:r>
            <a:endParaRPr lang="fr-FR" sz="3800" dirty="0">
              <a:effectLst/>
              <a:latin typeface="Calibri" panose="020F0502020204030204" pitchFamily="34" charset="0"/>
              <a:ea typeface="Calibri" panose="020F0502020204030204" pitchFamily="34" charset="0"/>
              <a:cs typeface="Times New Roman" panose="02020603050405020304" pitchFamily="18" charset="0"/>
            </a:endParaRPr>
          </a:p>
          <a:p>
            <a:pPr marL="226695">
              <a:lnSpc>
                <a:spcPct val="107000"/>
              </a:lnSpc>
              <a:spcAft>
                <a:spcPts val="800"/>
              </a:spcAft>
            </a:pPr>
            <a:r>
              <a:rPr lang="en-GB" sz="3800" b="1" dirty="0">
                <a:effectLst/>
                <a:latin typeface="Calibri" panose="020F0502020204030204" pitchFamily="34" charset="0"/>
                <a:ea typeface="Calibri" panose="020F0502020204030204" pitchFamily="34" charset="0"/>
                <a:cs typeface="Times New Roman" panose="02020603050405020304" pitchFamily="18" charset="0"/>
              </a:rPr>
              <a:t>pro</a:t>
            </a:r>
            <a:r>
              <a:rPr lang="en-GB" sz="3800" b="1" u="sng" dirty="0">
                <a:effectLst/>
                <a:latin typeface="Calibri" panose="020F0502020204030204" pitchFamily="34" charset="0"/>
                <a:ea typeface="Calibri" panose="020F0502020204030204" pitchFamily="34" charset="0"/>
                <a:cs typeface="Times New Roman" panose="02020603050405020304" pitchFamily="18" charset="0"/>
              </a:rPr>
              <a:t>fe</a:t>
            </a:r>
            <a:r>
              <a:rPr lang="en-GB" sz="3800" b="1" dirty="0">
                <a:effectLst/>
                <a:latin typeface="Calibri" panose="020F0502020204030204" pitchFamily="34" charset="0"/>
                <a:ea typeface="Calibri" panose="020F0502020204030204" pitchFamily="34" charset="0"/>
                <a:cs typeface="Times New Roman" panose="02020603050405020304" pitchFamily="18" charset="0"/>
              </a:rPr>
              <a:t>ssion</a:t>
            </a:r>
            <a:endParaRPr lang="fr-FR" sz="3800" dirty="0">
              <a:effectLst/>
              <a:latin typeface="Calibri" panose="020F0502020204030204" pitchFamily="34" charset="0"/>
              <a:ea typeface="Calibri" panose="020F0502020204030204" pitchFamily="34" charset="0"/>
              <a:cs typeface="Times New Roman" panose="02020603050405020304" pitchFamily="18" charset="0"/>
            </a:endParaRPr>
          </a:p>
          <a:p>
            <a:pPr marL="226695">
              <a:lnSpc>
                <a:spcPct val="107000"/>
              </a:lnSpc>
              <a:spcAft>
                <a:spcPts val="800"/>
              </a:spcAft>
            </a:pPr>
            <a:r>
              <a:rPr lang="en-GB" sz="3800" b="1" dirty="0">
                <a:effectLst/>
                <a:latin typeface="Calibri" panose="020F0502020204030204" pitchFamily="34" charset="0"/>
                <a:ea typeface="Calibri" panose="020F0502020204030204" pitchFamily="34" charset="0"/>
                <a:cs typeface="Times New Roman" panose="02020603050405020304" pitchFamily="18" charset="0"/>
              </a:rPr>
              <a:t>pro</a:t>
            </a:r>
            <a:r>
              <a:rPr lang="en-GB" sz="3800" b="1" u="sng" dirty="0">
                <a:effectLst/>
                <a:latin typeface="Calibri" panose="020F0502020204030204" pitchFamily="34" charset="0"/>
                <a:ea typeface="Calibri" panose="020F0502020204030204" pitchFamily="34" charset="0"/>
                <a:cs typeface="Times New Roman" panose="02020603050405020304" pitchFamily="18" charset="0"/>
              </a:rPr>
              <a:t>fe</a:t>
            </a:r>
            <a:r>
              <a:rPr lang="en-GB" sz="3800" b="1" dirty="0">
                <a:effectLst/>
                <a:latin typeface="Calibri" panose="020F0502020204030204" pitchFamily="34" charset="0"/>
                <a:ea typeface="Calibri" panose="020F0502020204030204" pitchFamily="34" charset="0"/>
                <a:cs typeface="Times New Roman" panose="02020603050405020304" pitchFamily="18" charset="0"/>
              </a:rPr>
              <a:t>ssional</a:t>
            </a:r>
            <a:endParaRPr lang="fr-FR" sz="3800" dirty="0">
              <a:effectLst/>
              <a:latin typeface="Calibri" panose="020F0502020204030204" pitchFamily="34" charset="0"/>
              <a:ea typeface="Calibri" panose="020F0502020204030204" pitchFamily="34" charset="0"/>
              <a:cs typeface="Times New Roman" panose="02020603050405020304" pitchFamily="18" charset="0"/>
            </a:endParaRPr>
          </a:p>
          <a:p>
            <a:pPr marL="226695">
              <a:lnSpc>
                <a:spcPct val="107000"/>
              </a:lnSpc>
              <a:spcAft>
                <a:spcPts val="800"/>
              </a:spcAft>
            </a:pPr>
            <a:r>
              <a:rPr lang="en-GB" sz="3800" b="1" dirty="0">
                <a:effectLst/>
                <a:latin typeface="Calibri" panose="020F0502020204030204" pitchFamily="34" charset="0"/>
                <a:ea typeface="Calibri" panose="020F0502020204030204" pitchFamily="34" charset="0"/>
                <a:cs typeface="Times New Roman" panose="02020603050405020304" pitchFamily="18" charset="0"/>
              </a:rPr>
              <a:t>e</a:t>
            </a:r>
            <a:r>
              <a:rPr lang="en-GB" sz="3800" b="1" u="sng" dirty="0">
                <a:effectLst/>
                <a:latin typeface="Calibri" panose="020F0502020204030204" pitchFamily="34" charset="0"/>
                <a:ea typeface="Calibri" panose="020F0502020204030204" pitchFamily="34" charset="0"/>
                <a:cs typeface="Times New Roman" panose="02020603050405020304" pitchFamily="18" charset="0"/>
              </a:rPr>
              <a:t>vent</a:t>
            </a:r>
            <a:endParaRPr lang="fr-FR" sz="3800" dirty="0">
              <a:effectLst/>
              <a:latin typeface="Calibri" panose="020F0502020204030204" pitchFamily="34" charset="0"/>
              <a:ea typeface="Calibri" panose="020F0502020204030204" pitchFamily="34" charset="0"/>
              <a:cs typeface="Times New Roman" panose="02020603050405020304" pitchFamily="18" charset="0"/>
            </a:endParaRPr>
          </a:p>
          <a:p>
            <a:pPr marL="226695">
              <a:lnSpc>
                <a:spcPct val="107000"/>
              </a:lnSpc>
              <a:spcAft>
                <a:spcPts val="800"/>
              </a:spcAft>
            </a:pPr>
            <a:r>
              <a:rPr lang="en-GB" sz="3800" b="1" u="sng" dirty="0">
                <a:effectLst/>
                <a:latin typeface="Calibri" panose="020F0502020204030204" pitchFamily="34" charset="0"/>
                <a:ea typeface="Calibri" panose="020F0502020204030204" pitchFamily="34" charset="0"/>
                <a:cs typeface="Times New Roman" panose="02020603050405020304" pitchFamily="18" charset="0"/>
              </a:rPr>
              <a:t>e</a:t>
            </a:r>
            <a:r>
              <a:rPr lang="en-GB" sz="3800" b="1" dirty="0">
                <a:effectLst/>
                <a:latin typeface="Calibri" panose="020F0502020204030204" pitchFamily="34" charset="0"/>
                <a:ea typeface="Calibri" panose="020F0502020204030204" pitchFamily="34" charset="0"/>
                <a:cs typeface="Times New Roman" panose="02020603050405020304" pitchFamily="18" charset="0"/>
              </a:rPr>
              <a:t>nergy</a:t>
            </a:r>
            <a:endParaRPr lang="fr-FR" sz="3800" dirty="0">
              <a:effectLst/>
              <a:latin typeface="Calibri" panose="020F0502020204030204" pitchFamily="34" charset="0"/>
              <a:ea typeface="Calibri" panose="020F0502020204030204" pitchFamily="34" charset="0"/>
              <a:cs typeface="Times New Roman" panose="02020603050405020304" pitchFamily="18" charset="0"/>
            </a:endParaRPr>
          </a:p>
          <a:p>
            <a:pPr marL="226695">
              <a:lnSpc>
                <a:spcPct val="107000"/>
              </a:lnSpc>
              <a:spcAft>
                <a:spcPts val="800"/>
              </a:spcAft>
            </a:pPr>
            <a:r>
              <a:rPr lang="en-GB" sz="3800" b="1" u="sng" dirty="0">
                <a:effectLst/>
                <a:latin typeface="Calibri" panose="020F0502020204030204" pitchFamily="34" charset="0"/>
                <a:ea typeface="Calibri" panose="020F0502020204030204" pitchFamily="34" charset="0"/>
                <a:cs typeface="Times New Roman" panose="02020603050405020304" pitchFamily="18" charset="0"/>
              </a:rPr>
              <a:t>sla</a:t>
            </a:r>
            <a:r>
              <a:rPr lang="en-GB" sz="3800" b="1" dirty="0">
                <a:effectLst/>
                <a:latin typeface="Calibri" panose="020F0502020204030204" pitchFamily="34" charset="0"/>
                <a:ea typeface="Calibri" panose="020F0502020204030204" pitchFamily="34" charset="0"/>
                <a:cs typeface="Times New Roman" panose="02020603050405020304" pitchFamily="18" charset="0"/>
              </a:rPr>
              <a:t>very</a:t>
            </a:r>
            <a:endParaRPr lang="fr-FR" sz="3800" dirty="0">
              <a:effectLst/>
              <a:latin typeface="Calibri" panose="020F0502020204030204" pitchFamily="34" charset="0"/>
              <a:ea typeface="Calibri" panose="020F0502020204030204" pitchFamily="34" charset="0"/>
              <a:cs typeface="Times New Roman" panose="02020603050405020304" pitchFamily="18" charset="0"/>
            </a:endParaRPr>
          </a:p>
          <a:p>
            <a:pPr marL="226695">
              <a:lnSpc>
                <a:spcPct val="107000"/>
              </a:lnSpc>
              <a:spcAft>
                <a:spcPts val="800"/>
              </a:spcAft>
            </a:pPr>
            <a:r>
              <a:rPr lang="en-GB" sz="3800" b="1" dirty="0">
                <a:effectLst/>
                <a:latin typeface="Calibri" panose="020F0502020204030204" pitchFamily="34" charset="0"/>
                <a:ea typeface="Calibri" panose="020F0502020204030204" pitchFamily="34" charset="0"/>
                <a:cs typeface="Times New Roman" panose="02020603050405020304" pitchFamily="18" charset="0"/>
              </a:rPr>
              <a:t>bru</a:t>
            </a:r>
            <a:r>
              <a:rPr lang="en-GB" sz="3800" b="1" u="sng" dirty="0">
                <a:effectLst/>
                <a:latin typeface="Calibri" panose="020F0502020204030204" pitchFamily="34" charset="0"/>
                <a:ea typeface="Calibri" panose="020F0502020204030204" pitchFamily="34" charset="0"/>
                <a:cs typeface="Times New Roman" panose="02020603050405020304" pitchFamily="18" charset="0"/>
              </a:rPr>
              <a:t>ta</a:t>
            </a:r>
            <a:r>
              <a:rPr lang="en-GB" sz="3800" b="1" dirty="0">
                <a:effectLst/>
                <a:latin typeface="Calibri" panose="020F0502020204030204" pitchFamily="34" charset="0"/>
                <a:ea typeface="Calibri" panose="020F0502020204030204" pitchFamily="34" charset="0"/>
                <a:cs typeface="Times New Roman" panose="02020603050405020304" pitchFamily="18" charset="0"/>
              </a:rPr>
              <a:t>lity</a:t>
            </a:r>
            <a:endParaRPr lang="fr-FR" sz="3800" dirty="0">
              <a:effectLst/>
              <a:latin typeface="Calibri" panose="020F0502020204030204" pitchFamily="34" charset="0"/>
              <a:ea typeface="Calibri" panose="020F0502020204030204" pitchFamily="34" charset="0"/>
              <a:cs typeface="Times New Roman" panose="02020603050405020304" pitchFamily="18" charset="0"/>
            </a:endParaRPr>
          </a:p>
          <a:p>
            <a:pPr marL="226695">
              <a:lnSpc>
                <a:spcPct val="107000"/>
              </a:lnSpc>
              <a:spcAft>
                <a:spcPts val="800"/>
              </a:spcAft>
            </a:pPr>
            <a:r>
              <a:rPr lang="en-GB" sz="3800" b="1" dirty="0">
                <a:effectLst/>
                <a:latin typeface="Calibri" panose="020F0502020204030204" pitchFamily="34" charset="0"/>
                <a:ea typeface="Calibri" panose="020F0502020204030204" pitchFamily="34" charset="0"/>
                <a:cs typeface="Times New Roman" panose="02020603050405020304" pitchFamily="18" charset="0"/>
              </a:rPr>
              <a:t>oppor</a:t>
            </a:r>
            <a:r>
              <a:rPr lang="en-GB" sz="3800" b="1" u="sng" dirty="0">
                <a:effectLst/>
                <a:latin typeface="Calibri" panose="020F0502020204030204" pitchFamily="34" charset="0"/>
                <a:ea typeface="Calibri" panose="020F0502020204030204" pitchFamily="34" charset="0"/>
                <a:cs typeface="Times New Roman" panose="02020603050405020304" pitchFamily="18" charset="0"/>
              </a:rPr>
              <a:t>tu</a:t>
            </a:r>
            <a:r>
              <a:rPr lang="en-GB" sz="3800" b="1" dirty="0">
                <a:effectLst/>
                <a:latin typeface="Calibri" panose="020F0502020204030204" pitchFamily="34" charset="0"/>
                <a:ea typeface="Calibri" panose="020F0502020204030204" pitchFamily="34" charset="0"/>
                <a:cs typeface="Times New Roman" panose="02020603050405020304" pitchFamily="18" charset="0"/>
              </a:rPr>
              <a:t>nity</a:t>
            </a:r>
            <a:endParaRPr lang="fr-FR" sz="3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
        <p:nvSpPr>
          <p:cNvPr id="6" name="ZoneTexte 5">
            <a:extLst>
              <a:ext uri="{FF2B5EF4-FFF2-40B4-BE49-F238E27FC236}">
                <a16:creationId xmlns:a16="http://schemas.microsoft.com/office/drawing/2014/main" id="{BF0C45D3-3AD6-4EEC-8A3E-CB1314C79CB3}"/>
              </a:ext>
            </a:extLst>
          </p:cNvPr>
          <p:cNvSpPr txBox="1"/>
          <p:nvPr/>
        </p:nvSpPr>
        <p:spPr>
          <a:xfrm>
            <a:off x="771277" y="5486400"/>
            <a:ext cx="10416208" cy="1200329"/>
          </a:xfrm>
          <a:prstGeom prst="rect">
            <a:avLst/>
          </a:prstGeom>
          <a:noFill/>
        </p:spPr>
        <p:txBody>
          <a:bodyPr wrap="square" rtlCol="0">
            <a:spAutoFit/>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Have a look at the last 4, what pronunciation rule can you deduce from them?</a:t>
            </a:r>
          </a:p>
          <a:p>
            <a:endParaRPr lang="en-GB" b="1" dirty="0">
              <a:latin typeface="Calibri" panose="020F0502020204030204" pitchFamily="34" charset="0"/>
              <a:ea typeface="Calibri" panose="020F0502020204030204" pitchFamily="34" charset="0"/>
              <a:cs typeface="Times New Roman" panose="02020603050405020304" pitchFamily="18" charset="0"/>
            </a:endParaRPr>
          </a:p>
          <a:p>
            <a:r>
              <a:rPr lang="en-GB" b="1" dirty="0"/>
              <a:t>Words ending in &lt;-y&gt; have their main stress on the antepenultimate syllable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53338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48819-B497-4C80-B4FE-2B9DD86E4540}"/>
              </a:ext>
            </a:extLst>
          </p:cNvPr>
          <p:cNvSpPr>
            <a:spLocks noGrp="1"/>
          </p:cNvSpPr>
          <p:nvPr>
            <p:ph type="title"/>
          </p:nvPr>
        </p:nvSpPr>
        <p:spPr/>
        <p:txBody>
          <a:bodyPr>
            <a:normAutofit/>
          </a:bodyPr>
          <a:lstStyle/>
          <a:p>
            <a:r>
              <a:rPr lang="en-GB" sz="2400" b="1" dirty="0">
                <a:effectLst/>
                <a:latin typeface="Calibri" panose="020F0502020204030204" pitchFamily="34" charset="0"/>
                <a:ea typeface="Calibri" panose="020F0502020204030204" pitchFamily="34" charset="0"/>
                <a:cs typeface="Times New Roman" panose="02020603050405020304" pitchFamily="18" charset="0"/>
              </a:rPr>
              <a:t>Look at the following words and pronounce them aloud, then fill in the following grid according to the pronunciation on the underlined phonemes. </a:t>
            </a:r>
            <a:endParaRPr lang="fr-FR" sz="2400" dirty="0"/>
          </a:p>
        </p:txBody>
      </p:sp>
      <p:sp>
        <p:nvSpPr>
          <p:cNvPr id="3" name="Espace réservé du contenu 2">
            <a:extLst>
              <a:ext uri="{FF2B5EF4-FFF2-40B4-BE49-F238E27FC236}">
                <a16:creationId xmlns:a16="http://schemas.microsoft.com/office/drawing/2014/main" id="{1B27DF1F-D934-42FB-9CEB-9E33F9A44E96}"/>
              </a:ext>
            </a:extLst>
          </p:cNvPr>
          <p:cNvSpPr>
            <a:spLocks noGrp="1"/>
          </p:cNvSpPr>
          <p:nvPr>
            <p:ph idx="1"/>
          </p:nvPr>
        </p:nvSpPr>
        <p:spPr>
          <a:xfrm>
            <a:off x="838200" y="1439186"/>
            <a:ext cx="10515600" cy="4737777"/>
          </a:xfrm>
        </p:spPr>
        <p:txBody>
          <a:bodyPr/>
          <a:lstStyle/>
          <a:p>
            <a:pPr>
              <a:lnSpc>
                <a:spcPct val="200000"/>
              </a:lnSpc>
              <a:spcAft>
                <a:spcPts val="12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Cr</a:t>
            </a:r>
            <a:r>
              <a:rPr lang="en-GB" sz="1800" b="1" u="sng" dirty="0">
                <a:effectLst/>
                <a:latin typeface="Calibri" panose="020F0502020204030204" pitchFamily="34" charset="0"/>
                <a:ea typeface="Calibri" panose="020F0502020204030204" pitchFamily="34" charset="0"/>
                <a:cs typeface="Times New Roman" panose="02020603050405020304" pitchFamily="18" charset="0"/>
              </a:rPr>
              <a:t>ow</a:t>
            </a:r>
            <a:r>
              <a:rPr lang="en-GB" sz="1800" b="1" dirty="0">
                <a:effectLst/>
                <a:latin typeface="Calibri" panose="020F0502020204030204" pitchFamily="34" charset="0"/>
                <a:ea typeface="Calibri" panose="020F0502020204030204" pitchFamily="34" charset="0"/>
                <a:cs typeface="Times New Roman" panose="02020603050405020304" pitchFamily="18" charset="0"/>
              </a:rPr>
              <a:t>d	D</a:t>
            </a:r>
            <a:r>
              <a:rPr lang="en-GB" sz="1800" b="1" u="sng" dirty="0">
                <a:effectLst/>
                <a:latin typeface="Calibri" panose="020F0502020204030204" pitchFamily="34" charset="0"/>
                <a:ea typeface="Calibri" panose="020F0502020204030204" pitchFamily="34" charset="0"/>
                <a:cs typeface="Times New Roman" panose="02020603050405020304" pitchFamily="18" charset="0"/>
              </a:rPr>
              <a:t>ow</a:t>
            </a:r>
            <a:r>
              <a:rPr lang="en-GB" sz="1800" b="1" dirty="0">
                <a:effectLst/>
                <a:latin typeface="Calibri" panose="020F0502020204030204" pitchFamily="34" charset="0"/>
                <a:ea typeface="Calibri" panose="020F0502020204030204" pitchFamily="34" charset="0"/>
                <a:cs typeface="Times New Roman" panose="02020603050405020304" pitchFamily="18" charset="0"/>
              </a:rPr>
              <a:t>nt</a:t>
            </a:r>
            <a:r>
              <a:rPr lang="en-GB" sz="1800" b="1" u="sng" dirty="0">
                <a:effectLst/>
                <a:latin typeface="Calibri" panose="020F0502020204030204" pitchFamily="34" charset="0"/>
                <a:ea typeface="Calibri" panose="020F0502020204030204" pitchFamily="34" charset="0"/>
                <a:cs typeface="Times New Roman" panose="02020603050405020304" pitchFamily="18" charset="0"/>
              </a:rPr>
              <a:t>ow</a:t>
            </a:r>
            <a:r>
              <a:rPr lang="en-GB" sz="1800" b="1" dirty="0">
                <a:effectLst/>
                <a:latin typeface="Calibri" panose="020F0502020204030204" pitchFamily="34" charset="0"/>
                <a:ea typeface="Calibri" panose="020F0502020204030204" pitchFamily="34" charset="0"/>
                <a:cs typeface="Times New Roman" panose="02020603050405020304" pitchFamily="18" charset="0"/>
              </a:rPr>
              <a:t>n	</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Ph</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ne		P</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st 		L</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g		Gr</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w	</a:t>
            </a:r>
            <a:r>
              <a:rPr lang="en-GB"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O</a:t>
            </a:r>
            <a:r>
              <a:rPr lang="en-GB" sz="1800" b="1" dirty="0" err="1">
                <a:effectLst/>
                <a:latin typeface="Times New Roman" panose="02020603050405020304" pitchFamily="18" charset="0"/>
                <a:ea typeface="Times New Roman" panose="02020603050405020304" pitchFamily="18" charset="0"/>
                <a:cs typeface="Times New Roman" panose="02020603050405020304" pitchFamily="18" charset="0"/>
              </a:rPr>
              <a:t>pt</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   P</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eo</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ple 	F</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cus		W</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or</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ld		M</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st		Th</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ou</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gh	         M</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ney             W</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men	P</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lice 		L</a:t>
            </a: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se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graphicFrame>
        <p:nvGraphicFramePr>
          <p:cNvPr id="4" name="Tableau 3">
            <a:extLst>
              <a:ext uri="{FF2B5EF4-FFF2-40B4-BE49-F238E27FC236}">
                <a16:creationId xmlns:a16="http://schemas.microsoft.com/office/drawing/2014/main" id="{0763AF9F-9A96-4DC6-9465-64986181105E}"/>
              </a:ext>
            </a:extLst>
          </p:cNvPr>
          <p:cNvGraphicFramePr>
            <a:graphicFrameLocks noGrp="1"/>
          </p:cNvGraphicFramePr>
          <p:nvPr>
            <p:extLst>
              <p:ext uri="{D42A27DB-BD31-4B8C-83A1-F6EECF244321}">
                <p14:modId xmlns:p14="http://schemas.microsoft.com/office/powerpoint/2010/main" val="773465130"/>
              </p:ext>
            </p:extLst>
          </p:nvPr>
        </p:nvGraphicFramePr>
        <p:xfrm>
          <a:off x="648929" y="3429000"/>
          <a:ext cx="10835149" cy="2753357"/>
        </p:xfrm>
        <a:graphic>
          <a:graphicData uri="http://schemas.openxmlformats.org/drawingml/2006/table">
            <a:tbl>
              <a:tblPr firstRow="1" firstCol="1" bandRow="1">
                <a:tableStyleId>{5C22544A-7EE6-4342-B048-85BDC9FD1C3A}</a:tableStyleId>
              </a:tblPr>
              <a:tblGrid>
                <a:gridCol w="1119347">
                  <a:extLst>
                    <a:ext uri="{9D8B030D-6E8A-4147-A177-3AD203B41FA5}">
                      <a16:colId xmlns:a16="http://schemas.microsoft.com/office/drawing/2014/main" val="2305582024"/>
                    </a:ext>
                  </a:extLst>
                </a:gridCol>
                <a:gridCol w="1039239">
                  <a:extLst>
                    <a:ext uri="{9D8B030D-6E8A-4147-A177-3AD203B41FA5}">
                      <a16:colId xmlns:a16="http://schemas.microsoft.com/office/drawing/2014/main" val="1904815391"/>
                    </a:ext>
                  </a:extLst>
                </a:gridCol>
                <a:gridCol w="1112852">
                  <a:extLst>
                    <a:ext uri="{9D8B030D-6E8A-4147-A177-3AD203B41FA5}">
                      <a16:colId xmlns:a16="http://schemas.microsoft.com/office/drawing/2014/main" val="2783074557"/>
                    </a:ext>
                  </a:extLst>
                </a:gridCol>
                <a:gridCol w="1043569">
                  <a:extLst>
                    <a:ext uri="{9D8B030D-6E8A-4147-A177-3AD203B41FA5}">
                      <a16:colId xmlns:a16="http://schemas.microsoft.com/office/drawing/2014/main" val="3936435165"/>
                    </a:ext>
                  </a:extLst>
                </a:gridCol>
                <a:gridCol w="1107439">
                  <a:extLst>
                    <a:ext uri="{9D8B030D-6E8A-4147-A177-3AD203B41FA5}">
                      <a16:colId xmlns:a16="http://schemas.microsoft.com/office/drawing/2014/main" val="3215744162"/>
                    </a:ext>
                  </a:extLst>
                </a:gridCol>
                <a:gridCol w="1118264">
                  <a:extLst>
                    <a:ext uri="{9D8B030D-6E8A-4147-A177-3AD203B41FA5}">
                      <a16:colId xmlns:a16="http://schemas.microsoft.com/office/drawing/2014/main" val="466227524"/>
                    </a:ext>
                  </a:extLst>
                </a:gridCol>
                <a:gridCol w="1065220">
                  <a:extLst>
                    <a:ext uri="{9D8B030D-6E8A-4147-A177-3AD203B41FA5}">
                      <a16:colId xmlns:a16="http://schemas.microsoft.com/office/drawing/2014/main" val="2807579090"/>
                    </a:ext>
                  </a:extLst>
                </a:gridCol>
                <a:gridCol w="1133420">
                  <a:extLst>
                    <a:ext uri="{9D8B030D-6E8A-4147-A177-3AD203B41FA5}">
                      <a16:colId xmlns:a16="http://schemas.microsoft.com/office/drawing/2014/main" val="70881060"/>
                    </a:ext>
                  </a:extLst>
                </a:gridCol>
                <a:gridCol w="1066303">
                  <a:extLst>
                    <a:ext uri="{9D8B030D-6E8A-4147-A177-3AD203B41FA5}">
                      <a16:colId xmlns:a16="http://schemas.microsoft.com/office/drawing/2014/main" val="3824254553"/>
                    </a:ext>
                  </a:extLst>
                </a:gridCol>
                <a:gridCol w="1029496">
                  <a:extLst>
                    <a:ext uri="{9D8B030D-6E8A-4147-A177-3AD203B41FA5}">
                      <a16:colId xmlns:a16="http://schemas.microsoft.com/office/drawing/2014/main" val="2862245284"/>
                    </a:ext>
                  </a:extLst>
                </a:gridCol>
              </a:tblGrid>
              <a:tr h="661219">
                <a:tc>
                  <a:txBody>
                    <a:bodyPr/>
                    <a:lstStyle/>
                    <a:p>
                      <a:pPr>
                        <a:lnSpc>
                          <a:spcPct val="107000"/>
                        </a:lnSpc>
                        <a:spcAft>
                          <a:spcPts val="800"/>
                        </a:spcAft>
                      </a:pPr>
                      <a:r>
                        <a:rPr lang="en-GB" sz="2800" dirty="0">
                          <a:solidFill>
                            <a:schemeClr val="tx1"/>
                          </a:solidFill>
                          <a:effectLst/>
                        </a:rPr>
                        <a:t>/ ə/ about</a:t>
                      </a:r>
                      <a:endParaRPr lang="fr-FR"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2800">
                          <a:solidFill>
                            <a:schemeClr val="tx1"/>
                          </a:solidFill>
                          <a:effectLst/>
                        </a:rPr>
                        <a:t>/ ʌ/</a:t>
                      </a:r>
                      <a:endParaRPr lang="fr-FR" sz="2800">
                        <a:solidFill>
                          <a:schemeClr val="tx1"/>
                        </a:solidFill>
                        <a:effectLst/>
                      </a:endParaRPr>
                    </a:p>
                    <a:p>
                      <a:pPr>
                        <a:lnSpc>
                          <a:spcPct val="107000"/>
                        </a:lnSpc>
                        <a:spcAft>
                          <a:spcPts val="800"/>
                        </a:spcAft>
                      </a:pPr>
                      <a:r>
                        <a:rPr lang="en-GB" sz="2800">
                          <a:solidFill>
                            <a:schemeClr val="tx1"/>
                          </a:solidFill>
                          <a:effectLst/>
                        </a:rPr>
                        <a:t>bus</a:t>
                      </a:r>
                      <a:endParaRPr lang="fr-FR"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2800">
                          <a:solidFill>
                            <a:schemeClr val="tx1"/>
                          </a:solidFill>
                          <a:effectLst/>
                        </a:rPr>
                        <a:t>/ ɪ/</a:t>
                      </a:r>
                      <a:endParaRPr lang="fr-FR" sz="2800">
                        <a:solidFill>
                          <a:schemeClr val="tx1"/>
                        </a:solidFill>
                        <a:effectLst/>
                      </a:endParaRPr>
                    </a:p>
                    <a:p>
                      <a:pPr>
                        <a:lnSpc>
                          <a:spcPct val="107000"/>
                        </a:lnSpc>
                        <a:spcAft>
                          <a:spcPts val="800"/>
                        </a:spcAft>
                      </a:pPr>
                      <a:r>
                        <a:rPr lang="en-GB" sz="2800">
                          <a:solidFill>
                            <a:schemeClr val="tx1"/>
                          </a:solidFill>
                          <a:effectLst/>
                        </a:rPr>
                        <a:t>quick</a:t>
                      </a:r>
                      <a:endParaRPr lang="fr-FR"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2800">
                          <a:solidFill>
                            <a:schemeClr val="tx1"/>
                          </a:solidFill>
                          <a:effectLst/>
                        </a:rPr>
                        <a:t>/ ɒ/</a:t>
                      </a:r>
                      <a:endParaRPr lang="fr-FR" sz="2800">
                        <a:solidFill>
                          <a:schemeClr val="tx1"/>
                        </a:solidFill>
                        <a:effectLst/>
                      </a:endParaRPr>
                    </a:p>
                    <a:p>
                      <a:pPr>
                        <a:lnSpc>
                          <a:spcPct val="107000"/>
                        </a:lnSpc>
                        <a:spcAft>
                          <a:spcPts val="800"/>
                        </a:spcAft>
                      </a:pPr>
                      <a:r>
                        <a:rPr lang="en-GB" sz="2800">
                          <a:solidFill>
                            <a:schemeClr val="tx1"/>
                          </a:solidFill>
                          <a:effectLst/>
                        </a:rPr>
                        <a:t>dog</a:t>
                      </a:r>
                      <a:endParaRPr lang="fr-FR"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2800">
                          <a:solidFill>
                            <a:schemeClr val="tx1"/>
                          </a:solidFill>
                          <a:effectLst/>
                        </a:rPr>
                        <a:t>/ uː/</a:t>
                      </a:r>
                      <a:endParaRPr lang="fr-FR" sz="2800">
                        <a:solidFill>
                          <a:schemeClr val="tx1"/>
                        </a:solidFill>
                        <a:effectLst/>
                      </a:endParaRPr>
                    </a:p>
                    <a:p>
                      <a:pPr>
                        <a:lnSpc>
                          <a:spcPct val="107000"/>
                        </a:lnSpc>
                        <a:spcAft>
                          <a:spcPts val="800"/>
                        </a:spcAft>
                      </a:pPr>
                      <a:r>
                        <a:rPr lang="en-GB" sz="2800">
                          <a:solidFill>
                            <a:schemeClr val="tx1"/>
                          </a:solidFill>
                          <a:effectLst/>
                        </a:rPr>
                        <a:t>shoot</a:t>
                      </a:r>
                      <a:endParaRPr lang="fr-FR"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2800">
                          <a:solidFill>
                            <a:schemeClr val="tx1"/>
                          </a:solidFill>
                          <a:effectLst/>
                        </a:rPr>
                        <a:t>/ iː/</a:t>
                      </a:r>
                      <a:endParaRPr lang="fr-FR" sz="2800">
                        <a:solidFill>
                          <a:schemeClr val="tx1"/>
                        </a:solidFill>
                        <a:effectLst/>
                      </a:endParaRPr>
                    </a:p>
                    <a:p>
                      <a:pPr>
                        <a:lnSpc>
                          <a:spcPct val="107000"/>
                        </a:lnSpc>
                        <a:spcAft>
                          <a:spcPts val="800"/>
                        </a:spcAft>
                      </a:pPr>
                      <a:r>
                        <a:rPr lang="en-GB" sz="2800">
                          <a:solidFill>
                            <a:schemeClr val="tx1"/>
                          </a:solidFill>
                          <a:effectLst/>
                        </a:rPr>
                        <a:t>sheep</a:t>
                      </a:r>
                      <a:endParaRPr lang="fr-FR"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2800">
                          <a:solidFill>
                            <a:schemeClr val="tx1"/>
                          </a:solidFill>
                          <a:effectLst/>
                        </a:rPr>
                        <a:t>/ ɜː/</a:t>
                      </a:r>
                      <a:endParaRPr lang="fr-FR" sz="2800">
                        <a:solidFill>
                          <a:schemeClr val="tx1"/>
                        </a:solidFill>
                        <a:effectLst/>
                      </a:endParaRPr>
                    </a:p>
                    <a:p>
                      <a:pPr>
                        <a:lnSpc>
                          <a:spcPct val="107000"/>
                        </a:lnSpc>
                        <a:spcAft>
                          <a:spcPts val="800"/>
                        </a:spcAft>
                      </a:pPr>
                      <a:r>
                        <a:rPr lang="en-GB" sz="2800">
                          <a:solidFill>
                            <a:schemeClr val="tx1"/>
                          </a:solidFill>
                          <a:effectLst/>
                        </a:rPr>
                        <a:t>bird</a:t>
                      </a:r>
                      <a:endParaRPr lang="fr-FR"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2800">
                          <a:solidFill>
                            <a:schemeClr val="tx1"/>
                          </a:solidFill>
                          <a:effectLst/>
                        </a:rPr>
                        <a:t>/ ɔː/</a:t>
                      </a:r>
                      <a:endParaRPr lang="fr-FR" sz="2800">
                        <a:solidFill>
                          <a:schemeClr val="tx1"/>
                        </a:solidFill>
                        <a:effectLst/>
                      </a:endParaRPr>
                    </a:p>
                    <a:p>
                      <a:pPr>
                        <a:lnSpc>
                          <a:spcPct val="107000"/>
                        </a:lnSpc>
                        <a:spcAft>
                          <a:spcPts val="800"/>
                        </a:spcAft>
                      </a:pPr>
                      <a:r>
                        <a:rPr lang="en-GB" sz="2800">
                          <a:solidFill>
                            <a:schemeClr val="tx1"/>
                          </a:solidFill>
                          <a:effectLst/>
                        </a:rPr>
                        <a:t>board</a:t>
                      </a:r>
                      <a:endParaRPr lang="fr-FR"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2800">
                          <a:solidFill>
                            <a:schemeClr val="tx1"/>
                          </a:solidFill>
                          <a:effectLst/>
                        </a:rPr>
                        <a:t>/ aʊ/</a:t>
                      </a:r>
                      <a:endParaRPr lang="fr-FR" sz="2800">
                        <a:solidFill>
                          <a:schemeClr val="tx1"/>
                        </a:solidFill>
                        <a:effectLst/>
                      </a:endParaRPr>
                    </a:p>
                    <a:p>
                      <a:pPr>
                        <a:lnSpc>
                          <a:spcPct val="107000"/>
                        </a:lnSpc>
                        <a:spcAft>
                          <a:spcPts val="800"/>
                        </a:spcAft>
                      </a:pPr>
                      <a:r>
                        <a:rPr lang="en-GB" sz="2800">
                          <a:solidFill>
                            <a:schemeClr val="tx1"/>
                          </a:solidFill>
                          <a:effectLst/>
                        </a:rPr>
                        <a:t>how</a:t>
                      </a:r>
                      <a:endParaRPr lang="fr-FR"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2800" dirty="0">
                          <a:solidFill>
                            <a:schemeClr val="tx1"/>
                          </a:solidFill>
                          <a:effectLst/>
                        </a:rPr>
                        <a:t>/ </a:t>
                      </a:r>
                      <a:r>
                        <a:rPr lang="en-GB" sz="2800" dirty="0" err="1">
                          <a:solidFill>
                            <a:schemeClr val="tx1"/>
                          </a:solidFill>
                          <a:effectLst/>
                        </a:rPr>
                        <a:t>əʊ</a:t>
                      </a:r>
                      <a:r>
                        <a:rPr lang="en-GB" sz="2800" dirty="0">
                          <a:solidFill>
                            <a:schemeClr val="tx1"/>
                          </a:solidFill>
                          <a:effectLst/>
                        </a:rPr>
                        <a:t>/</a:t>
                      </a:r>
                      <a:endParaRPr lang="fr-FR" sz="2800" dirty="0">
                        <a:solidFill>
                          <a:schemeClr val="tx1"/>
                        </a:solidFill>
                        <a:effectLst/>
                      </a:endParaRPr>
                    </a:p>
                    <a:p>
                      <a:pPr>
                        <a:lnSpc>
                          <a:spcPct val="107000"/>
                        </a:lnSpc>
                        <a:spcAft>
                          <a:spcPts val="800"/>
                        </a:spcAft>
                      </a:pPr>
                      <a:r>
                        <a:rPr lang="en-GB" sz="2800" dirty="0">
                          <a:solidFill>
                            <a:schemeClr val="tx1"/>
                          </a:solidFill>
                          <a:effectLst/>
                        </a:rPr>
                        <a:t>go</a:t>
                      </a:r>
                      <a:endParaRPr lang="fr-FR"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268722"/>
                  </a:ext>
                </a:extLst>
              </a:tr>
              <a:tr h="1758883">
                <a:tc>
                  <a:txBody>
                    <a:bodyPr/>
                    <a:lstStyle/>
                    <a:p>
                      <a:pPr>
                        <a:lnSpc>
                          <a:spcPct val="107000"/>
                        </a:lnSpc>
                        <a:spcAft>
                          <a:spcPts val="800"/>
                        </a:spcAft>
                      </a:pPr>
                      <a:r>
                        <a:rPr lang="en-GB" sz="1200">
                          <a:solidFill>
                            <a:schemeClr val="tx1"/>
                          </a:solidFill>
                          <a:effectLst/>
                        </a:rPr>
                        <a:t>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200">
                          <a:solidFill>
                            <a:schemeClr val="tx1"/>
                          </a:solidFill>
                          <a:effectLst/>
                        </a:rPr>
                        <a:t>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200">
                          <a:solidFill>
                            <a:schemeClr val="tx1"/>
                          </a:solidFill>
                          <a:effectLst/>
                        </a:rPr>
                        <a:t>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200">
                          <a:solidFill>
                            <a:schemeClr val="tx1"/>
                          </a:solidFill>
                          <a:effectLst/>
                        </a:rPr>
                        <a:t>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200">
                          <a:solidFill>
                            <a:schemeClr val="tx1"/>
                          </a:solidFill>
                          <a:effectLst/>
                        </a:rPr>
                        <a:t>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200">
                          <a:solidFill>
                            <a:schemeClr val="tx1"/>
                          </a:solidFill>
                          <a:effectLst/>
                        </a:rPr>
                        <a:t>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200">
                          <a:solidFill>
                            <a:schemeClr val="tx1"/>
                          </a:solidFill>
                          <a:effectLst/>
                        </a:rPr>
                        <a:t>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200">
                          <a:solidFill>
                            <a:schemeClr val="tx1"/>
                          </a:solidFill>
                          <a:effectLst/>
                        </a:rPr>
                        <a:t>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200">
                          <a:solidFill>
                            <a:schemeClr val="tx1"/>
                          </a:solidFill>
                          <a:effectLst/>
                        </a:rPr>
                        <a:t>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200" dirty="0">
                          <a:solidFill>
                            <a:schemeClr val="tx1"/>
                          </a:solidFill>
                          <a:effectLst/>
                        </a:rPr>
                        <a:t>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3124590"/>
                  </a:ext>
                </a:extLst>
              </a:tr>
            </a:tbl>
          </a:graphicData>
        </a:graphic>
      </p:graphicFrame>
    </p:spTree>
    <p:extLst>
      <p:ext uri="{BB962C8B-B14F-4D97-AF65-F5344CB8AC3E}">
        <p14:creationId xmlns:p14="http://schemas.microsoft.com/office/powerpoint/2010/main" val="347628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4E319940-E586-4101-AD1A-E5C228E8388B}"/>
              </a:ext>
            </a:extLst>
          </p:cNvPr>
          <p:cNvGraphicFramePr>
            <a:graphicFrameLocks noGrp="1"/>
          </p:cNvGraphicFramePr>
          <p:nvPr>
            <p:ph idx="1"/>
            <p:extLst>
              <p:ext uri="{D42A27DB-BD31-4B8C-83A1-F6EECF244321}">
                <p14:modId xmlns:p14="http://schemas.microsoft.com/office/powerpoint/2010/main" val="2129659951"/>
              </p:ext>
            </p:extLst>
          </p:nvPr>
        </p:nvGraphicFramePr>
        <p:xfrm>
          <a:off x="255639" y="546100"/>
          <a:ext cx="11695060" cy="4134055"/>
        </p:xfrm>
        <a:graphic>
          <a:graphicData uri="http://schemas.openxmlformats.org/drawingml/2006/table">
            <a:tbl>
              <a:tblPr firstRow="1" firstCol="1" bandRow="1">
                <a:tableStyleId>{5C22544A-7EE6-4342-B048-85BDC9FD1C3A}</a:tableStyleId>
              </a:tblPr>
              <a:tblGrid>
                <a:gridCol w="786580">
                  <a:extLst>
                    <a:ext uri="{9D8B030D-6E8A-4147-A177-3AD203B41FA5}">
                      <a16:colId xmlns:a16="http://schemas.microsoft.com/office/drawing/2014/main" val="3391859679"/>
                    </a:ext>
                  </a:extLst>
                </a:gridCol>
                <a:gridCol w="952569">
                  <a:extLst>
                    <a:ext uri="{9D8B030D-6E8A-4147-A177-3AD203B41FA5}">
                      <a16:colId xmlns:a16="http://schemas.microsoft.com/office/drawing/2014/main" val="2009852676"/>
                    </a:ext>
                  </a:extLst>
                </a:gridCol>
                <a:gridCol w="1353644">
                  <a:extLst>
                    <a:ext uri="{9D8B030D-6E8A-4147-A177-3AD203B41FA5}">
                      <a16:colId xmlns:a16="http://schemas.microsoft.com/office/drawing/2014/main" val="3125077867"/>
                    </a:ext>
                  </a:extLst>
                </a:gridCol>
                <a:gridCol w="823957">
                  <a:extLst>
                    <a:ext uri="{9D8B030D-6E8A-4147-A177-3AD203B41FA5}">
                      <a16:colId xmlns:a16="http://schemas.microsoft.com/office/drawing/2014/main" val="3016704600"/>
                    </a:ext>
                  </a:extLst>
                </a:gridCol>
                <a:gridCol w="1051160">
                  <a:extLst>
                    <a:ext uri="{9D8B030D-6E8A-4147-A177-3AD203B41FA5}">
                      <a16:colId xmlns:a16="http://schemas.microsoft.com/office/drawing/2014/main" val="3335876766"/>
                    </a:ext>
                  </a:extLst>
                </a:gridCol>
                <a:gridCol w="1259201">
                  <a:extLst>
                    <a:ext uri="{9D8B030D-6E8A-4147-A177-3AD203B41FA5}">
                      <a16:colId xmlns:a16="http://schemas.microsoft.com/office/drawing/2014/main" val="1678570979"/>
                    </a:ext>
                  </a:extLst>
                </a:gridCol>
                <a:gridCol w="1163392">
                  <a:extLst>
                    <a:ext uri="{9D8B030D-6E8A-4147-A177-3AD203B41FA5}">
                      <a16:colId xmlns:a16="http://schemas.microsoft.com/office/drawing/2014/main" val="1801977025"/>
                    </a:ext>
                  </a:extLst>
                </a:gridCol>
                <a:gridCol w="1145601">
                  <a:extLst>
                    <a:ext uri="{9D8B030D-6E8A-4147-A177-3AD203B41FA5}">
                      <a16:colId xmlns:a16="http://schemas.microsoft.com/office/drawing/2014/main" val="4183419459"/>
                    </a:ext>
                  </a:extLst>
                </a:gridCol>
                <a:gridCol w="1824476">
                  <a:extLst>
                    <a:ext uri="{9D8B030D-6E8A-4147-A177-3AD203B41FA5}">
                      <a16:colId xmlns:a16="http://schemas.microsoft.com/office/drawing/2014/main" val="1533058457"/>
                    </a:ext>
                  </a:extLst>
                </a:gridCol>
                <a:gridCol w="1334480">
                  <a:extLst>
                    <a:ext uri="{9D8B030D-6E8A-4147-A177-3AD203B41FA5}">
                      <a16:colId xmlns:a16="http://schemas.microsoft.com/office/drawing/2014/main" val="1145655858"/>
                    </a:ext>
                  </a:extLst>
                </a:gridCol>
              </a:tblGrid>
              <a:tr h="1231147">
                <a:tc>
                  <a:txBody>
                    <a:bodyPr/>
                    <a:lstStyle/>
                    <a:p>
                      <a:pPr>
                        <a:lnSpc>
                          <a:spcPct val="107000"/>
                        </a:lnSpc>
                        <a:spcAft>
                          <a:spcPts val="800"/>
                        </a:spcAft>
                      </a:pPr>
                      <a:r>
                        <a:rPr lang="en-GB"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ə/ a</a:t>
                      </a:r>
                      <a:r>
                        <a:rPr lang="en-GB"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bout</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 ʌ/</a:t>
                      </a:r>
                      <a:endParaRPr lang="fr-FR" sz="1800">
                        <a:solidFill>
                          <a:schemeClr val="tx1"/>
                        </a:solidFill>
                        <a:effectLst/>
                      </a:endParaRPr>
                    </a:p>
                    <a:p>
                      <a:pPr>
                        <a:lnSpc>
                          <a:spcPct val="107000"/>
                        </a:lnSpc>
                        <a:spcAft>
                          <a:spcPts val="800"/>
                        </a:spcAft>
                      </a:pPr>
                      <a:r>
                        <a:rPr lang="en-GB" sz="1800">
                          <a:solidFill>
                            <a:schemeClr val="tx1"/>
                          </a:solidFill>
                          <a:effectLst/>
                        </a:rPr>
                        <a:t>bus</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 ɪ/</a:t>
                      </a:r>
                      <a:endParaRPr lang="fr-FR" sz="1800">
                        <a:solidFill>
                          <a:schemeClr val="tx1"/>
                        </a:solidFill>
                        <a:effectLst/>
                      </a:endParaRPr>
                    </a:p>
                    <a:p>
                      <a:pPr>
                        <a:lnSpc>
                          <a:spcPct val="107000"/>
                        </a:lnSpc>
                        <a:spcAft>
                          <a:spcPts val="800"/>
                        </a:spcAft>
                      </a:pPr>
                      <a:r>
                        <a:rPr lang="en-GB" sz="1800">
                          <a:solidFill>
                            <a:schemeClr val="tx1"/>
                          </a:solidFill>
                          <a:effectLst/>
                        </a:rPr>
                        <a:t>quick</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 ɒ/</a:t>
                      </a:r>
                      <a:endParaRPr lang="fr-FR" sz="1800">
                        <a:solidFill>
                          <a:schemeClr val="tx1"/>
                        </a:solidFill>
                        <a:effectLst/>
                      </a:endParaRPr>
                    </a:p>
                    <a:p>
                      <a:pPr>
                        <a:lnSpc>
                          <a:spcPct val="107000"/>
                        </a:lnSpc>
                        <a:spcAft>
                          <a:spcPts val="800"/>
                        </a:spcAft>
                      </a:pPr>
                      <a:r>
                        <a:rPr lang="en-GB" sz="1800">
                          <a:solidFill>
                            <a:schemeClr val="tx1"/>
                          </a:solidFill>
                          <a:effectLst/>
                        </a:rPr>
                        <a:t>dog</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 uː/</a:t>
                      </a:r>
                      <a:endParaRPr lang="fr-FR" sz="1800">
                        <a:solidFill>
                          <a:schemeClr val="tx1"/>
                        </a:solidFill>
                        <a:effectLst/>
                      </a:endParaRPr>
                    </a:p>
                    <a:p>
                      <a:pPr>
                        <a:lnSpc>
                          <a:spcPct val="107000"/>
                        </a:lnSpc>
                        <a:spcAft>
                          <a:spcPts val="800"/>
                        </a:spcAft>
                      </a:pPr>
                      <a:r>
                        <a:rPr lang="en-GB" sz="1800">
                          <a:solidFill>
                            <a:schemeClr val="tx1"/>
                          </a:solidFill>
                          <a:effectLst/>
                        </a:rPr>
                        <a:t>shoot</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 iː/</a:t>
                      </a:r>
                      <a:endParaRPr lang="fr-FR" sz="1800">
                        <a:solidFill>
                          <a:schemeClr val="tx1"/>
                        </a:solidFill>
                        <a:effectLst/>
                      </a:endParaRPr>
                    </a:p>
                    <a:p>
                      <a:pPr>
                        <a:lnSpc>
                          <a:spcPct val="107000"/>
                        </a:lnSpc>
                        <a:spcAft>
                          <a:spcPts val="800"/>
                        </a:spcAft>
                      </a:pPr>
                      <a:r>
                        <a:rPr lang="en-GB" sz="1800">
                          <a:solidFill>
                            <a:schemeClr val="tx1"/>
                          </a:solidFill>
                          <a:effectLst/>
                        </a:rPr>
                        <a:t>sheep</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 ɜː/</a:t>
                      </a:r>
                      <a:endParaRPr lang="fr-FR" sz="1800">
                        <a:solidFill>
                          <a:schemeClr val="tx1"/>
                        </a:solidFill>
                        <a:effectLst/>
                      </a:endParaRPr>
                    </a:p>
                    <a:p>
                      <a:pPr>
                        <a:lnSpc>
                          <a:spcPct val="107000"/>
                        </a:lnSpc>
                        <a:spcAft>
                          <a:spcPts val="800"/>
                        </a:spcAft>
                      </a:pPr>
                      <a:r>
                        <a:rPr lang="en-GB" sz="1800">
                          <a:solidFill>
                            <a:schemeClr val="tx1"/>
                          </a:solidFill>
                          <a:effectLst/>
                        </a:rPr>
                        <a:t>bird</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 ɔː/</a:t>
                      </a:r>
                      <a:endParaRPr lang="fr-FR" sz="1800">
                        <a:solidFill>
                          <a:schemeClr val="tx1"/>
                        </a:solidFill>
                        <a:effectLst/>
                      </a:endParaRPr>
                    </a:p>
                    <a:p>
                      <a:pPr>
                        <a:lnSpc>
                          <a:spcPct val="107000"/>
                        </a:lnSpc>
                        <a:spcAft>
                          <a:spcPts val="800"/>
                        </a:spcAft>
                      </a:pPr>
                      <a:r>
                        <a:rPr lang="en-GB" sz="1800">
                          <a:solidFill>
                            <a:schemeClr val="tx1"/>
                          </a:solidFill>
                          <a:effectLst/>
                        </a:rPr>
                        <a:t>board</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 aʊ/</a:t>
                      </a:r>
                      <a:endParaRPr lang="fr-FR" sz="1800">
                        <a:solidFill>
                          <a:schemeClr val="tx1"/>
                        </a:solidFill>
                        <a:effectLst/>
                      </a:endParaRPr>
                    </a:p>
                    <a:p>
                      <a:pPr>
                        <a:lnSpc>
                          <a:spcPct val="107000"/>
                        </a:lnSpc>
                        <a:spcAft>
                          <a:spcPts val="800"/>
                        </a:spcAft>
                      </a:pPr>
                      <a:r>
                        <a:rPr lang="en-GB" sz="1800">
                          <a:solidFill>
                            <a:schemeClr val="tx1"/>
                          </a:solidFill>
                          <a:effectLst/>
                        </a:rPr>
                        <a:t>how</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 əʊ/</a:t>
                      </a:r>
                      <a:endParaRPr lang="fr-FR" sz="1800">
                        <a:solidFill>
                          <a:schemeClr val="tx1"/>
                        </a:solidFill>
                        <a:effectLst/>
                      </a:endParaRPr>
                    </a:p>
                    <a:p>
                      <a:pPr>
                        <a:lnSpc>
                          <a:spcPct val="107000"/>
                        </a:lnSpc>
                        <a:spcAft>
                          <a:spcPts val="800"/>
                        </a:spcAft>
                      </a:pPr>
                      <a:r>
                        <a:rPr lang="en-GB" sz="1800">
                          <a:solidFill>
                            <a:schemeClr val="tx1"/>
                          </a:solidFill>
                          <a:effectLst/>
                        </a:rPr>
                        <a:t>go</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8768855"/>
                  </a:ext>
                </a:extLst>
              </a:tr>
              <a:tr h="2902908">
                <a:tc>
                  <a:txBody>
                    <a:bodyPr/>
                    <a:lstStyle/>
                    <a:p>
                      <a:pPr>
                        <a:lnSpc>
                          <a:spcPct val="107000"/>
                        </a:lnSpc>
                        <a:spcAft>
                          <a:spcPts val="800"/>
                        </a:spcAft>
                      </a:pPr>
                      <a:r>
                        <a:rPr lang="en-GB"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police</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dirty="0">
                          <a:solidFill>
                            <a:schemeClr val="tx1"/>
                          </a:solidFill>
                          <a:effectLst/>
                        </a:rPr>
                        <a:t>money</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women</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log</a:t>
                      </a:r>
                      <a:endParaRPr lang="fr-FR" sz="1800">
                        <a:solidFill>
                          <a:schemeClr val="tx1"/>
                        </a:solidFill>
                        <a:effectLst/>
                      </a:endParaRPr>
                    </a:p>
                    <a:p>
                      <a:pPr>
                        <a:lnSpc>
                          <a:spcPct val="107000"/>
                        </a:lnSpc>
                        <a:spcAft>
                          <a:spcPts val="800"/>
                        </a:spcAft>
                      </a:pPr>
                      <a:r>
                        <a:rPr lang="en-GB" sz="1800">
                          <a:solidFill>
                            <a:schemeClr val="tx1"/>
                          </a:solidFill>
                          <a:effectLst/>
                        </a:rPr>
                        <a:t>opt</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lose</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people</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dirty="0">
                          <a:solidFill>
                            <a:schemeClr val="tx1"/>
                          </a:solidFill>
                          <a:effectLst/>
                        </a:rPr>
                        <a:t>world</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a:solidFill>
                            <a:schemeClr val="tx1"/>
                          </a:solidFill>
                          <a:effectLst/>
                        </a:rPr>
                        <a:t> </a:t>
                      </a:r>
                      <a:endParaRPr lang="fr-F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dirty="0">
                          <a:solidFill>
                            <a:schemeClr val="tx1"/>
                          </a:solidFill>
                          <a:effectLst/>
                        </a:rPr>
                        <a:t>crowd</a:t>
                      </a:r>
                      <a:endParaRPr lang="fr-FR" sz="1800" dirty="0">
                        <a:solidFill>
                          <a:schemeClr val="tx1"/>
                        </a:solidFill>
                        <a:effectLst/>
                      </a:endParaRPr>
                    </a:p>
                    <a:p>
                      <a:pPr>
                        <a:lnSpc>
                          <a:spcPct val="107000"/>
                        </a:lnSpc>
                        <a:spcAft>
                          <a:spcPts val="800"/>
                        </a:spcAft>
                      </a:pPr>
                      <a:r>
                        <a:rPr lang="en-GB" sz="1800" dirty="0">
                          <a:solidFill>
                            <a:schemeClr val="tx1"/>
                          </a:solidFill>
                          <a:effectLst/>
                        </a:rPr>
                        <a:t>downtown</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1800" dirty="0">
                          <a:solidFill>
                            <a:schemeClr val="tx1"/>
                          </a:solidFill>
                          <a:effectLst/>
                        </a:rPr>
                        <a:t>phone</a:t>
                      </a:r>
                      <a:endParaRPr lang="fr-FR" sz="1800" dirty="0">
                        <a:solidFill>
                          <a:schemeClr val="tx1"/>
                        </a:solidFill>
                        <a:effectLst/>
                      </a:endParaRPr>
                    </a:p>
                    <a:p>
                      <a:pPr>
                        <a:lnSpc>
                          <a:spcPct val="107000"/>
                        </a:lnSpc>
                        <a:spcAft>
                          <a:spcPts val="800"/>
                        </a:spcAft>
                      </a:pPr>
                      <a:r>
                        <a:rPr lang="en-GB" sz="1800" dirty="0">
                          <a:solidFill>
                            <a:schemeClr val="tx1"/>
                          </a:solidFill>
                          <a:effectLst/>
                        </a:rPr>
                        <a:t>post</a:t>
                      </a:r>
                      <a:endParaRPr lang="fr-FR" sz="1800" dirty="0">
                        <a:solidFill>
                          <a:schemeClr val="tx1"/>
                        </a:solidFill>
                        <a:effectLst/>
                      </a:endParaRPr>
                    </a:p>
                    <a:p>
                      <a:pPr>
                        <a:lnSpc>
                          <a:spcPct val="107000"/>
                        </a:lnSpc>
                        <a:spcAft>
                          <a:spcPts val="800"/>
                        </a:spcAft>
                      </a:pPr>
                      <a:r>
                        <a:rPr lang="en-GB" sz="1800" dirty="0">
                          <a:solidFill>
                            <a:schemeClr val="tx1"/>
                          </a:solidFill>
                          <a:effectLst/>
                        </a:rPr>
                        <a:t>grow</a:t>
                      </a:r>
                      <a:endParaRPr lang="fr-FR" sz="1800" dirty="0">
                        <a:solidFill>
                          <a:schemeClr val="tx1"/>
                        </a:solidFill>
                        <a:effectLst/>
                      </a:endParaRPr>
                    </a:p>
                    <a:p>
                      <a:pPr>
                        <a:lnSpc>
                          <a:spcPct val="107000"/>
                        </a:lnSpc>
                        <a:spcAft>
                          <a:spcPts val="800"/>
                        </a:spcAft>
                      </a:pPr>
                      <a:r>
                        <a:rPr lang="en-GB" sz="1800" dirty="0">
                          <a:solidFill>
                            <a:schemeClr val="tx1"/>
                          </a:solidFill>
                          <a:effectLst/>
                        </a:rPr>
                        <a:t>focus</a:t>
                      </a:r>
                      <a:endParaRPr lang="fr-FR" sz="1800" dirty="0">
                        <a:solidFill>
                          <a:schemeClr val="tx1"/>
                        </a:solidFill>
                        <a:effectLst/>
                      </a:endParaRPr>
                    </a:p>
                    <a:p>
                      <a:pPr>
                        <a:lnSpc>
                          <a:spcPct val="107000"/>
                        </a:lnSpc>
                        <a:spcAft>
                          <a:spcPts val="800"/>
                        </a:spcAft>
                      </a:pPr>
                      <a:r>
                        <a:rPr lang="en-GB" sz="1800" dirty="0">
                          <a:solidFill>
                            <a:schemeClr val="tx1"/>
                          </a:solidFill>
                          <a:effectLst/>
                        </a:rPr>
                        <a:t>most</a:t>
                      </a:r>
                      <a:endParaRPr lang="fr-FR" sz="1800" dirty="0">
                        <a:solidFill>
                          <a:schemeClr val="tx1"/>
                        </a:solidFill>
                        <a:effectLst/>
                      </a:endParaRPr>
                    </a:p>
                    <a:p>
                      <a:pPr>
                        <a:lnSpc>
                          <a:spcPct val="107000"/>
                        </a:lnSpc>
                        <a:spcAft>
                          <a:spcPts val="800"/>
                        </a:spcAft>
                      </a:pPr>
                      <a:r>
                        <a:rPr lang="en-GB" sz="1800" dirty="0">
                          <a:solidFill>
                            <a:schemeClr val="tx1"/>
                          </a:solidFill>
                          <a:effectLst/>
                        </a:rPr>
                        <a:t>though</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9487591"/>
                  </a:ext>
                </a:extLst>
              </a:tr>
            </a:tbl>
          </a:graphicData>
        </a:graphic>
      </p:graphicFrame>
      <p:sp>
        <p:nvSpPr>
          <p:cNvPr id="5" name="ZoneTexte 4">
            <a:extLst>
              <a:ext uri="{FF2B5EF4-FFF2-40B4-BE49-F238E27FC236}">
                <a16:creationId xmlns:a16="http://schemas.microsoft.com/office/drawing/2014/main" id="{7D9C5420-282B-4AF3-AC00-4833E1879190}"/>
              </a:ext>
            </a:extLst>
          </p:cNvPr>
          <p:cNvSpPr txBox="1"/>
          <p:nvPr/>
        </p:nvSpPr>
        <p:spPr>
          <a:xfrm>
            <a:off x="344129" y="5093110"/>
            <a:ext cx="11606570" cy="1463606"/>
          </a:xfrm>
          <a:prstGeom prst="rect">
            <a:avLst/>
          </a:prstGeom>
          <a:noFill/>
        </p:spPr>
        <p:txBody>
          <a:bodyPr wrap="square" rtlCol="0">
            <a:spAutoFit/>
          </a:bodyPr>
          <a:lstStyle/>
          <a:p>
            <a:pPr marL="449580" indent="-222885">
              <a:lnSpc>
                <a:spcPct val="107000"/>
              </a:lnSpc>
              <a:spcAft>
                <a:spcPts val="800"/>
              </a:spcAf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26695">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At home, practice repeating those words. You can type them in </a:t>
            </a: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wordreference</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for example, listen to them, and repeat them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30491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5DE722-9E50-4919-8EEC-FF7EAFAD1517}"/>
              </a:ext>
            </a:extLst>
          </p:cNvPr>
          <p:cNvSpPr>
            <a:spLocks noGrp="1"/>
          </p:cNvSpPr>
          <p:nvPr>
            <p:ph type="title"/>
          </p:nvPr>
        </p:nvSpPr>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Record yourself pronouncing the following phonetic transcriptions :</a:t>
            </a:r>
            <a:endParaRPr lang="fr-FR" dirty="0"/>
          </a:p>
        </p:txBody>
      </p:sp>
      <p:sp>
        <p:nvSpPr>
          <p:cNvPr id="3" name="Espace réservé du contenu 2">
            <a:extLst>
              <a:ext uri="{FF2B5EF4-FFF2-40B4-BE49-F238E27FC236}">
                <a16:creationId xmlns:a16="http://schemas.microsoft.com/office/drawing/2014/main" id="{51B9BD1A-D309-4720-BC13-EA9E674FC3AC}"/>
              </a:ext>
            </a:extLst>
          </p:cNvPr>
          <p:cNvSpPr>
            <a:spLocks noGrp="1"/>
          </p:cNvSpPr>
          <p:nvPr>
            <p:ph sz="half" idx="1"/>
          </p:nvPr>
        </p:nvSpPr>
        <p:spPr/>
        <p:txBody>
          <a:bodyPr/>
          <a:lstStyle/>
          <a:p>
            <a:pPr marL="457200">
              <a:lnSpc>
                <a:spcPct val="107000"/>
              </a:lnSpc>
            </a:pPr>
            <a:r>
              <a:rPr lang="en-GB" sz="4800" dirty="0">
                <a:effectLst/>
                <a:latin typeface="Calibri" panose="020F0502020204030204" pitchFamily="34" charset="0"/>
                <a:ea typeface="Calibri" panose="020F0502020204030204" pitchFamily="34" charset="0"/>
                <a:cs typeface="Times New Roman" panose="02020603050405020304" pitchFamily="18" charset="0"/>
              </a:rPr>
              <a:t>/ˈ</a:t>
            </a:r>
            <a:r>
              <a:rPr lang="en-GB" sz="4800" dirty="0" err="1">
                <a:effectLst/>
                <a:latin typeface="Calibri" panose="020F0502020204030204" pitchFamily="34" charset="0"/>
                <a:ea typeface="Calibri" panose="020F0502020204030204" pitchFamily="34" charset="0"/>
                <a:cs typeface="Times New Roman" panose="02020603050405020304" pitchFamily="18" charset="0"/>
              </a:rPr>
              <a:t>vɜːʒən</a:t>
            </a:r>
            <a:r>
              <a:rPr lang="en-GB" sz="4800" dirty="0">
                <a:effectLst/>
                <a:latin typeface="Calibri" panose="020F0502020204030204" pitchFamily="34" charset="0"/>
                <a:ea typeface="Calibri" panose="020F0502020204030204" pitchFamily="34" charset="0"/>
                <a:cs typeface="Times New Roman" panose="02020603050405020304" pitchFamily="18" charset="0"/>
              </a:rPr>
              <a:t>/			</a:t>
            </a:r>
            <a:endParaRPr lang="fr-FR" sz="4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4800" dirty="0">
                <a:effectLst/>
                <a:latin typeface="Calibri" panose="020F0502020204030204" pitchFamily="34" charset="0"/>
                <a:ea typeface="Calibri" panose="020F0502020204030204" pitchFamily="34" charset="0"/>
                <a:cs typeface="Times New Roman" panose="02020603050405020304" pitchFamily="18" charset="0"/>
              </a:rPr>
              <a:t>/</a:t>
            </a:r>
            <a:r>
              <a:rPr lang="en-GB" sz="4800" dirty="0" err="1">
                <a:effectLst/>
                <a:latin typeface="Calibri" panose="020F0502020204030204" pitchFamily="34" charset="0"/>
                <a:ea typeface="Calibri" panose="020F0502020204030204" pitchFamily="34" charset="0"/>
                <a:cs typeface="Times New Roman" panose="02020603050405020304" pitchFamily="18" charset="0"/>
              </a:rPr>
              <a:t>pænˈdemik</a:t>
            </a:r>
            <a:r>
              <a:rPr lang="en-GB" sz="4800" dirty="0">
                <a:effectLst/>
                <a:latin typeface="Calibri" panose="020F0502020204030204" pitchFamily="34" charset="0"/>
                <a:ea typeface="Calibri" panose="020F0502020204030204" pitchFamily="34" charset="0"/>
                <a:cs typeface="Times New Roman" panose="02020603050405020304" pitchFamily="18" charset="0"/>
              </a:rPr>
              <a:t>/</a:t>
            </a:r>
            <a:endParaRPr lang="fr-FR" sz="4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4800" dirty="0">
                <a:effectLst/>
                <a:latin typeface="Calibri" panose="020F0502020204030204" pitchFamily="34" charset="0"/>
                <a:ea typeface="Calibri" panose="020F0502020204030204" pitchFamily="34" charset="0"/>
                <a:cs typeface="Times New Roman" panose="02020603050405020304" pitchFamily="18" charset="0"/>
              </a:rPr>
              <a:t>/ˈ</a:t>
            </a:r>
            <a:r>
              <a:rPr lang="en-GB" sz="4800" dirty="0" err="1">
                <a:effectLst/>
                <a:latin typeface="Calibri" panose="020F0502020204030204" pitchFamily="34" charset="0"/>
                <a:ea typeface="Calibri" panose="020F0502020204030204" pitchFamily="34" charset="0"/>
                <a:cs typeface="Times New Roman" panose="02020603050405020304" pitchFamily="18" charset="0"/>
              </a:rPr>
              <a:t>θaʊzənd</a:t>
            </a:r>
            <a:r>
              <a:rPr lang="en-GB" sz="4800" dirty="0">
                <a:effectLst/>
                <a:latin typeface="Calibri" panose="020F0502020204030204" pitchFamily="34" charset="0"/>
                <a:ea typeface="Calibri" panose="020F0502020204030204" pitchFamily="34" charset="0"/>
                <a:cs typeface="Times New Roman" panose="02020603050405020304" pitchFamily="18" charset="0"/>
              </a:rPr>
              <a:t>/</a:t>
            </a:r>
            <a:endParaRPr lang="fr-FR" sz="4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
        <p:nvSpPr>
          <p:cNvPr id="4" name="Espace réservé du contenu 3">
            <a:extLst>
              <a:ext uri="{FF2B5EF4-FFF2-40B4-BE49-F238E27FC236}">
                <a16:creationId xmlns:a16="http://schemas.microsoft.com/office/drawing/2014/main" id="{9CA14A8C-ABF1-49AF-8FDE-6B7DC5634564}"/>
              </a:ext>
            </a:extLst>
          </p:cNvPr>
          <p:cNvSpPr>
            <a:spLocks noGrp="1"/>
          </p:cNvSpPr>
          <p:nvPr>
            <p:ph sz="half" idx="2"/>
          </p:nvPr>
        </p:nvSpPr>
        <p:spPr/>
        <p:txBody>
          <a:bodyPr/>
          <a:lstStyle/>
          <a:p>
            <a:pPr marL="457200">
              <a:lnSpc>
                <a:spcPct val="107000"/>
              </a:lnSpc>
            </a:pPr>
            <a:r>
              <a:rPr lang="en-GB" sz="4800" dirty="0">
                <a:effectLst/>
                <a:latin typeface="Calibri" panose="020F0502020204030204" pitchFamily="34" charset="0"/>
                <a:ea typeface="Calibri" panose="020F0502020204030204" pitchFamily="34" charset="0"/>
                <a:cs typeface="Times New Roman" panose="02020603050405020304" pitchFamily="18" charset="0"/>
              </a:rPr>
              <a:t>version</a:t>
            </a:r>
            <a:endParaRPr lang="fr-FR" sz="4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4800" dirty="0">
                <a:effectLst/>
                <a:latin typeface="Calibri" panose="020F0502020204030204" pitchFamily="34" charset="0"/>
                <a:ea typeface="Calibri" panose="020F0502020204030204" pitchFamily="34" charset="0"/>
                <a:cs typeface="Times New Roman" panose="02020603050405020304" pitchFamily="18" charset="0"/>
              </a:rPr>
              <a:t>pandemic</a:t>
            </a:r>
            <a:endParaRPr lang="fr-FR" sz="4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4800" dirty="0">
                <a:effectLst/>
                <a:latin typeface="Calibri" panose="020F0502020204030204" pitchFamily="34" charset="0"/>
                <a:ea typeface="Calibri" panose="020F0502020204030204" pitchFamily="34" charset="0"/>
                <a:cs typeface="Times New Roman" panose="02020603050405020304" pitchFamily="18" charset="0"/>
              </a:rPr>
              <a:t>thousand</a:t>
            </a:r>
            <a:endParaRPr lang="fr-FR"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96742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2838</TotalTime>
  <Words>1537</Words>
  <Application>Microsoft Office PowerPoint</Application>
  <PresentationFormat>Widescreen</PresentationFormat>
  <Paragraphs>181</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Thème Office</vt:lpstr>
      <vt:lpstr>Pratique orale Anglais S3</vt:lpstr>
      <vt:lpstr>PowerPoint Presentation</vt:lpstr>
      <vt:lpstr>PowerPoint Presentation</vt:lpstr>
      <vt:lpstr>  Read the following questions. You are going to listen to the document once more. Answer the following questions with the help of your notes. </vt:lpstr>
      <vt:lpstr>Look at the following words and pronounce them aloud, paying particular attention to the main stress </vt:lpstr>
      <vt:lpstr>Now listen to them and underline the syllable that bears the main stress. Practice pronouncing them by recording yourself in the blanks. </vt:lpstr>
      <vt:lpstr>Look at the following words and pronounce them aloud, then fill in the following grid according to the pronunciation on the underlined phonemes. </vt:lpstr>
      <vt:lpstr>PowerPoint Presentation</vt:lpstr>
      <vt:lpstr>Record yourself pronouncing the following phonetic transcriptions :</vt:lpstr>
      <vt:lpstr>  Record yourself answering the questions of ex b), paying attention to your pronunciation.  </vt:lpstr>
      <vt:lpstr>PowerPoint Presentation</vt:lpstr>
      <vt:lpstr>Which of the following questions/ statements below could be an issue raised by the document? </vt:lpstr>
      <vt:lpstr>Which of the following questions/ statements below could be an issue raised by the document? </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Pratique orale Anglais S3</dc:title>
  <dc:creator>Caroline Blois</dc:creator>
  <cp:lastModifiedBy>Elspeth Martin</cp:lastModifiedBy>
  <cp:revision>11</cp:revision>
  <dcterms:created xsi:type="dcterms:W3CDTF">2021-06-30T09:34:19Z</dcterms:created>
  <dcterms:modified xsi:type="dcterms:W3CDTF">2021-10-08T13:41:58Z</dcterms:modified>
</cp:coreProperties>
</file>