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42.xml" ContentType="application/vnd.openxmlformats-officedocument.presentationml.notesSlide+xml"/>
  <Override PartName="/ppt/notesSlides/_rels/notesSlide72.xml.rels" ContentType="application/vnd.openxmlformats-package.relationships+xml"/>
  <Override PartName="/ppt/notesSlides/_rels/notesSlide52.xml.rels" ContentType="application/vnd.openxmlformats-package.relationships+xml"/>
  <Override PartName="/ppt/notesSlides/_rels/notesSlide58.xml.rels" ContentType="application/vnd.openxmlformats-package.relationships+xml"/>
  <Override PartName="/ppt/notesSlides/_rels/notesSlide28.xml.rels" ContentType="application/vnd.openxmlformats-package.relationships+xml"/>
  <Override PartName="/ppt/notesSlides/_rels/notesSlide53.xml.rels" ContentType="application/vnd.openxmlformats-package.relationships+xml"/>
  <Override PartName="/ppt/notesSlides/_rels/notesSlide42.xml.rels" ContentType="application/vnd.openxmlformats-package.relationships+xml"/>
  <Override PartName="/ppt/notesSlides/_rels/notesSlide26.xml.rels" ContentType="application/vnd.openxmlformats-package.relationships+xml"/>
  <Override PartName="/ppt/notesSlides/_rels/notesSlide9.xml.rels" ContentType="application/vnd.openxmlformats-package.relationships+xml"/>
  <Override PartName="/ppt/notesSlides/_rels/notesSlide37.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8.xml" ContentType="application/vnd.openxmlformats-officedocument.presentationml.notesSlide+xml"/>
  <Override PartName="/ppt/notesSlides/notesSlide7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tif" ContentType="image/tiff"/>
  <Override PartName="/ppt/media/image2.tif" ContentType="image/tiff"/>
  <Override PartName="/ppt/media/image3.tif" ContentType="image/tiff"/>
  <Override PartName="/ppt/media/image4.tif" ContentType="image/tiff"/>
  <Override PartName="/ppt/media/image5.tif" ContentType="image/tiff"/>
  <Override PartName="/ppt/media/image6.tif" ContentType="image/tif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6.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FR" sz="1800" spc="-1" strike="noStrike">
                <a:solidFill>
                  <a:srgbClr val="ffffff"/>
                </a:solidFill>
                <a:latin typeface="Tw Cen MT"/>
              </a:rPr>
              <a:t>Click to move the slide</a:t>
            </a:r>
            <a:endParaRPr b="0" lang="fr-FR" sz="1800" spc="-1" strike="noStrike">
              <a:solidFill>
                <a:srgbClr val="ffffff"/>
              </a:solidFill>
              <a:latin typeface="Tw Cen MT"/>
            </a:endParaRPr>
          </a:p>
        </p:txBody>
      </p:sp>
      <p:sp>
        <p:nvSpPr>
          <p:cNvPr id="92"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93"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94"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95"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9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0CE8D46-E049-40F5-85DC-49F293244D4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1143000" y="685800"/>
            <a:ext cx="4571640" cy="3428640"/>
          </a:xfrm>
          <a:prstGeom prst="rect">
            <a:avLst/>
          </a:prstGeom>
        </p:spPr>
      </p:sp>
      <p:sp>
        <p:nvSpPr>
          <p:cNvPr id="252"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5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7211318-D8B1-4B8A-A3CD-4AF40D4EC548}"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1143000" y="685800"/>
            <a:ext cx="4571640" cy="3428640"/>
          </a:xfrm>
          <a:prstGeom prst="rect">
            <a:avLst/>
          </a:prstGeom>
        </p:spPr>
      </p:sp>
      <p:sp>
        <p:nvSpPr>
          <p:cNvPr id="255"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5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C8018E2-3C3E-4370-A33A-5FEECEA5013C}"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1143000" y="685800"/>
            <a:ext cx="4571640" cy="3428640"/>
          </a:xfrm>
          <a:prstGeom prst="rect">
            <a:avLst/>
          </a:prstGeom>
        </p:spPr>
      </p:sp>
      <p:sp>
        <p:nvSpPr>
          <p:cNvPr id="258"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5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6F219D8-95AD-4A91-AE34-A91CA260F597}"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1143000" y="685800"/>
            <a:ext cx="4571640" cy="3428640"/>
          </a:xfrm>
          <a:prstGeom prst="rect">
            <a:avLst/>
          </a:prstGeom>
        </p:spPr>
      </p:sp>
      <p:sp>
        <p:nvSpPr>
          <p:cNvPr id="261"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6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51210E0-6981-4BBC-B130-CDB99063CA79}"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143000" y="685800"/>
            <a:ext cx="4571640" cy="3428640"/>
          </a:xfrm>
          <a:prstGeom prst="rect">
            <a:avLst/>
          </a:prstGeom>
        </p:spPr>
      </p:sp>
      <p:sp>
        <p:nvSpPr>
          <p:cNvPr id="264"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6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BE0B148-54B1-4A2C-9C69-BAC9AAADD0C8}"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143000" y="685800"/>
            <a:ext cx="4571640" cy="3428640"/>
          </a:xfrm>
          <a:prstGeom prst="rect">
            <a:avLst/>
          </a:prstGeom>
        </p:spPr>
      </p:sp>
      <p:sp>
        <p:nvSpPr>
          <p:cNvPr id="267"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6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F45BFE8-935B-45F8-8338-4F0EB91C8E3C}"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1143000" y="685800"/>
            <a:ext cx="4571640" cy="3428640"/>
          </a:xfrm>
          <a:prstGeom prst="rect">
            <a:avLst/>
          </a:prstGeom>
        </p:spPr>
      </p:sp>
      <p:sp>
        <p:nvSpPr>
          <p:cNvPr id="270"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7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3B5A441-B0BD-4BAB-A4BA-2BF42C821C14}"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143000" y="685800"/>
            <a:ext cx="4571640" cy="3428640"/>
          </a:xfrm>
          <a:prstGeom prst="rect">
            <a:avLst/>
          </a:prstGeom>
        </p:spPr>
      </p:sp>
      <p:sp>
        <p:nvSpPr>
          <p:cNvPr id="273"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7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41E04D6-D924-487F-A31F-E08E10E519BD}"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1143000" y="685800"/>
            <a:ext cx="4571640" cy="3428640"/>
          </a:xfrm>
          <a:prstGeom prst="rect">
            <a:avLst/>
          </a:prstGeom>
        </p:spPr>
      </p:sp>
      <p:sp>
        <p:nvSpPr>
          <p:cNvPr id="276"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7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287B5EB-DE2E-4AD2-B6FA-E78D5152BDA2}"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1143000" y="685800"/>
            <a:ext cx="4571640" cy="3428640"/>
          </a:xfrm>
          <a:prstGeom prst="rect">
            <a:avLst/>
          </a:prstGeom>
        </p:spPr>
      </p:sp>
      <p:sp>
        <p:nvSpPr>
          <p:cNvPr id="279"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8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751C804-0E80-4F20-815A-799E87358BC1}"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1143000" y="685800"/>
            <a:ext cx="4571640" cy="3428640"/>
          </a:xfrm>
          <a:prstGeom prst="rect">
            <a:avLst/>
          </a:prstGeom>
        </p:spPr>
      </p:sp>
      <p:sp>
        <p:nvSpPr>
          <p:cNvPr id="282"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8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A40108B-D4AE-451F-9DC5-2744B1E7B754}"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1143000" y="685800"/>
            <a:ext cx="4571640" cy="3428640"/>
          </a:xfrm>
          <a:prstGeom prst="rect">
            <a:avLst/>
          </a:prstGeom>
        </p:spPr>
      </p:sp>
      <p:sp>
        <p:nvSpPr>
          <p:cNvPr id="249" name="PlaceHolder 2"/>
          <p:cNvSpPr>
            <a:spLocks noGrp="1"/>
          </p:cNvSpPr>
          <p:nvPr>
            <p:ph type="body"/>
          </p:nvPr>
        </p:nvSpPr>
        <p:spPr>
          <a:xfrm>
            <a:off x="685800" y="4343400"/>
            <a:ext cx="5486040" cy="4114440"/>
          </a:xfrm>
          <a:prstGeom prst="rect">
            <a:avLst/>
          </a:prstGeom>
        </p:spPr>
        <p:txBody>
          <a:bodyPr>
            <a:noAutofit/>
          </a:bodyPr>
          <a:p>
            <a:endParaRPr b="0" lang="en-GB" sz="2000" spc="-1" strike="noStrike">
              <a:latin typeface="Arial"/>
            </a:endParaRPr>
          </a:p>
        </p:txBody>
      </p:sp>
      <p:sp>
        <p:nvSpPr>
          <p:cNvPr id="25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54CA21F-0846-41AE-9CF8-A50CA70FBB2D}" type="slidenum">
              <a:rPr b="0" lang="fr-FR" sz="1200" spc="-1" strike="noStrike">
                <a:solidFill>
                  <a:srgbClr val="000000"/>
                </a:solidFill>
                <a:latin typeface="+mn-lt"/>
                <a:ea typeface="+mn-ea"/>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33" name="PlaceHolder 2"/>
          <p:cNvSpPr>
            <a:spLocks noGrp="1"/>
          </p:cNvSpPr>
          <p:nvPr>
            <p:ph type="body"/>
          </p:nvPr>
        </p:nvSpPr>
        <p:spPr>
          <a:xfrm>
            <a:off x="612720" y="160020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4" name="PlaceHolder 3"/>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36"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7"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8"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9" name="PlaceHolder 5"/>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41" name="PlaceHolder 2"/>
          <p:cNvSpPr>
            <a:spLocks noGrp="1"/>
          </p:cNvSpPr>
          <p:nvPr>
            <p:ph type="body"/>
          </p:nvPr>
        </p:nvSpPr>
        <p:spPr>
          <a:xfrm>
            <a:off x="6127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2" name="PlaceHolder 3"/>
          <p:cNvSpPr>
            <a:spLocks noGrp="1"/>
          </p:cNvSpPr>
          <p:nvPr>
            <p:ph type="body"/>
          </p:nvPr>
        </p:nvSpPr>
        <p:spPr>
          <a:xfrm>
            <a:off x="336960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3" name="PlaceHolder 4"/>
          <p:cNvSpPr>
            <a:spLocks noGrp="1"/>
          </p:cNvSpPr>
          <p:nvPr>
            <p:ph type="body"/>
          </p:nvPr>
        </p:nvSpPr>
        <p:spPr>
          <a:xfrm>
            <a:off x="61261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4" name="PlaceHolder 5"/>
          <p:cNvSpPr>
            <a:spLocks noGrp="1"/>
          </p:cNvSpPr>
          <p:nvPr>
            <p:ph type="body"/>
          </p:nvPr>
        </p:nvSpPr>
        <p:spPr>
          <a:xfrm>
            <a:off x="6127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5" name="PlaceHolder 6"/>
          <p:cNvSpPr>
            <a:spLocks noGrp="1"/>
          </p:cNvSpPr>
          <p:nvPr>
            <p:ph type="body"/>
          </p:nvPr>
        </p:nvSpPr>
        <p:spPr>
          <a:xfrm>
            <a:off x="336960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6" name="PlaceHolder 7"/>
          <p:cNvSpPr>
            <a:spLocks noGrp="1"/>
          </p:cNvSpPr>
          <p:nvPr>
            <p:ph type="body"/>
          </p:nvPr>
        </p:nvSpPr>
        <p:spPr>
          <a:xfrm>
            <a:off x="61261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56" name="PlaceHolder 2"/>
          <p:cNvSpPr>
            <a:spLocks noGrp="1"/>
          </p:cNvSpPr>
          <p:nvPr>
            <p:ph type="subTitle"/>
          </p:nvPr>
        </p:nvSpPr>
        <p:spPr>
          <a:xfrm>
            <a:off x="612720" y="1600200"/>
            <a:ext cx="8152920" cy="4495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58" name="PlaceHolder 2"/>
          <p:cNvSpPr>
            <a:spLocks noGrp="1"/>
          </p:cNvSpPr>
          <p:nvPr>
            <p:ph type="body"/>
          </p:nvPr>
        </p:nvSpPr>
        <p:spPr>
          <a:xfrm>
            <a:off x="612720" y="1600200"/>
            <a:ext cx="815292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60"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61"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12720" y="228600"/>
            <a:ext cx="8152920" cy="45921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65"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66"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67"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12" name="PlaceHolder 2"/>
          <p:cNvSpPr>
            <a:spLocks noGrp="1"/>
          </p:cNvSpPr>
          <p:nvPr>
            <p:ph type="subTitle"/>
          </p:nvPr>
        </p:nvSpPr>
        <p:spPr>
          <a:xfrm>
            <a:off x="612720" y="1600200"/>
            <a:ext cx="8152920" cy="4495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69"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0"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1" name="PlaceHolder 4"/>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73"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4"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5" name="PlaceHolder 4"/>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77" name="PlaceHolder 2"/>
          <p:cNvSpPr>
            <a:spLocks noGrp="1"/>
          </p:cNvSpPr>
          <p:nvPr>
            <p:ph type="body"/>
          </p:nvPr>
        </p:nvSpPr>
        <p:spPr>
          <a:xfrm>
            <a:off x="612720" y="160020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8" name="PlaceHolder 3"/>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80"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1"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2"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3" name="PlaceHolder 5"/>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85" name="PlaceHolder 2"/>
          <p:cNvSpPr>
            <a:spLocks noGrp="1"/>
          </p:cNvSpPr>
          <p:nvPr>
            <p:ph type="body"/>
          </p:nvPr>
        </p:nvSpPr>
        <p:spPr>
          <a:xfrm>
            <a:off x="6127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6" name="PlaceHolder 3"/>
          <p:cNvSpPr>
            <a:spLocks noGrp="1"/>
          </p:cNvSpPr>
          <p:nvPr>
            <p:ph type="body"/>
          </p:nvPr>
        </p:nvSpPr>
        <p:spPr>
          <a:xfrm>
            <a:off x="336960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7" name="PlaceHolder 4"/>
          <p:cNvSpPr>
            <a:spLocks noGrp="1"/>
          </p:cNvSpPr>
          <p:nvPr>
            <p:ph type="body"/>
          </p:nvPr>
        </p:nvSpPr>
        <p:spPr>
          <a:xfrm>
            <a:off x="61261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8" name="PlaceHolder 5"/>
          <p:cNvSpPr>
            <a:spLocks noGrp="1"/>
          </p:cNvSpPr>
          <p:nvPr>
            <p:ph type="body"/>
          </p:nvPr>
        </p:nvSpPr>
        <p:spPr>
          <a:xfrm>
            <a:off x="6127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9" name="PlaceHolder 6"/>
          <p:cNvSpPr>
            <a:spLocks noGrp="1"/>
          </p:cNvSpPr>
          <p:nvPr>
            <p:ph type="body"/>
          </p:nvPr>
        </p:nvSpPr>
        <p:spPr>
          <a:xfrm>
            <a:off x="336960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90" name="PlaceHolder 7"/>
          <p:cNvSpPr>
            <a:spLocks noGrp="1"/>
          </p:cNvSpPr>
          <p:nvPr>
            <p:ph type="body"/>
          </p:nvPr>
        </p:nvSpPr>
        <p:spPr>
          <a:xfrm>
            <a:off x="61261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14" name="PlaceHolder 2"/>
          <p:cNvSpPr>
            <a:spLocks noGrp="1"/>
          </p:cNvSpPr>
          <p:nvPr>
            <p:ph type="body"/>
          </p:nvPr>
        </p:nvSpPr>
        <p:spPr>
          <a:xfrm>
            <a:off x="612720" y="1600200"/>
            <a:ext cx="815292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16"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17"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12720" y="228600"/>
            <a:ext cx="8152920" cy="45921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21"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2"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3"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25"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6"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7" name="PlaceHolder 4"/>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12720" y="228600"/>
            <a:ext cx="8152920" cy="990360"/>
          </a:xfrm>
          <a:prstGeom prst="rect">
            <a:avLst/>
          </a:prstGeom>
        </p:spPr>
        <p:txBody>
          <a:bodyPr lIns="0" rIns="0" tIns="0" bIns="0" anchor="ctr">
            <a:noAutofit/>
          </a:bodyPr>
          <a:p>
            <a:endParaRPr b="0" lang="fr-FR" sz="1800" spc="-1" strike="noStrike">
              <a:solidFill>
                <a:srgbClr val="000000"/>
              </a:solidFill>
              <a:latin typeface="Tw Cen MT"/>
            </a:endParaRPr>
          </a:p>
        </p:txBody>
      </p:sp>
      <p:sp>
        <p:nvSpPr>
          <p:cNvPr id="29"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0"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1" name="PlaceHolder 4"/>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5f55"/>
        </a:solidFill>
      </p:bgPr>
    </p:bg>
    <p:spTree>
      <p:nvGrpSpPr>
        <p:cNvPr id="1" name=""/>
        <p:cNvGrpSpPr/>
        <p:nvPr/>
      </p:nvGrpSpPr>
      <p:grpSpPr>
        <a:xfrm>
          <a:off x="0" y="0"/>
          <a:ext cx="0" cy="0"/>
          <a:chOff x="0" y="0"/>
          <a:chExt cx="0" cy="0"/>
        </a:xfrm>
      </p:grpSpPr>
      <p:sp>
        <p:nvSpPr>
          <p:cNvPr id="0" name="CustomShape 1" hidden="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rIns="90000" tIns="45000" bIns="45000" anchor="b">
            <a:noAutofit/>
          </a:bodyPr>
          <a:p>
            <a:pPr>
              <a:lnSpc>
                <a:spcPct val="100000"/>
              </a:lnSpc>
            </a:pPr>
            <a:r>
              <a:rPr b="0" lang="fr-FR" sz="4400" spc="-1" strike="noStrike" cap="all">
                <a:solidFill>
                  <a:srgbClr val="ebddc3"/>
                </a:solidFill>
                <a:latin typeface="Tw Cen MT"/>
              </a:rPr>
              <a:t>Cliquez et modifiez le titre</a:t>
            </a:r>
            <a:endParaRPr b="0" lang="fr-FR" sz="4400" spc="-1" strike="noStrike">
              <a:solidFill>
                <a:srgbClr val="ffffff"/>
              </a:solidFill>
              <a:latin typeface="Tw Cen MT"/>
            </a:endParaRPr>
          </a:p>
        </p:txBody>
      </p:sp>
      <p:sp>
        <p:nvSpPr>
          <p:cNvPr id="7" name="PlaceHolder 8"/>
          <p:cNvSpPr>
            <a:spLocks noGrp="1"/>
          </p:cNvSpPr>
          <p:nvPr>
            <p:ph type="dt"/>
          </p:nvPr>
        </p:nvSpPr>
        <p:spPr>
          <a:xfrm>
            <a:off x="76320" y="6068520"/>
            <a:ext cx="2057040" cy="685440"/>
          </a:xfrm>
          <a:prstGeom prst="rect">
            <a:avLst/>
          </a:prstGeom>
        </p:spPr>
        <p:txBody>
          <a:bodyPr lIns="90000" rIns="90000" tIns="45000" bIns="45000" anchor="ctr">
            <a:noAutofit/>
          </a:bodyPr>
          <a:p>
            <a:pPr algn="ctr">
              <a:lnSpc>
                <a:spcPct val="100000"/>
              </a:lnSpc>
            </a:pPr>
            <a:fld id="{62430A5B-1593-484F-8635-A937F1FF27CB}" type="datetime">
              <a:rPr b="0" lang="fr-FR" sz="2000" spc="-1" strike="noStrike">
                <a:solidFill>
                  <a:srgbClr val="ffffff"/>
                </a:solidFill>
                <a:latin typeface="Tw Cen MT"/>
              </a:rPr>
              <a:t>25/11/2021</a:t>
            </a:fld>
            <a:endParaRPr b="0" lang="en-GB" sz="2000" spc="-1" strike="noStrike">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rIns="90000" tIns="45000" bIns="45000" anchor="ctr">
            <a:noAutofit/>
          </a:bodyPr>
          <a:p>
            <a:endParaRPr b="0" lang="en-GB" sz="2400" spc="-1" strike="noStrike">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rIns="90000" tIns="45000" bIns="45000" anchor="ctr">
            <a:noAutofit/>
          </a:bodyPr>
          <a:p>
            <a:pPr algn="ctr">
              <a:lnSpc>
                <a:spcPct val="100000"/>
              </a:lnSpc>
            </a:pPr>
            <a:fld id="{4DDE61B5-2D85-456E-AEEE-775C820C5AB1}" type="slidenum">
              <a:rPr b="1" lang="fr-FR" sz="1400" spc="-1" strike="noStrike">
                <a:solidFill>
                  <a:srgbClr val="ebddc3"/>
                </a:solidFill>
                <a:latin typeface="Tw Cen MT"/>
              </a:rPr>
              <a:t>&lt;number&gt;</a:t>
            </a:fld>
            <a:endParaRPr b="0" lang="en-GB" sz="1400" spc="-1" strike="noStrike">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900" spc="-1" strike="noStrike">
                <a:solidFill>
                  <a:srgbClr val="ffffff"/>
                </a:solidFill>
                <a:latin typeface="Tw Cen MT"/>
              </a:rPr>
              <a:t>Click to edit the outline text format</a:t>
            </a:r>
            <a:endParaRPr b="0" lang="fr-FR" sz="2900" spc="-1" strike="noStrike">
              <a:solidFill>
                <a:srgbClr val="ffffff"/>
              </a:solidFill>
              <a:latin typeface="Tw Cen MT"/>
            </a:endParaRPr>
          </a:p>
          <a:p>
            <a:pPr lvl="1" marL="864000" indent="-324000">
              <a:spcBef>
                <a:spcPts val="1134"/>
              </a:spcBef>
              <a:buClr>
                <a:srgbClr val="000000"/>
              </a:buClr>
              <a:buSzPct val="75000"/>
              <a:buFont typeface="Symbol" charset="2"/>
              <a:buChar char=""/>
            </a:pPr>
            <a:r>
              <a:rPr b="0" lang="fr-FR" sz="2300" spc="-1" strike="noStrike">
                <a:solidFill>
                  <a:srgbClr val="ffffff"/>
                </a:solidFill>
                <a:latin typeface="Tw Cen MT"/>
              </a:rPr>
              <a:t>Second Outline Level</a:t>
            </a:r>
            <a:endParaRPr b="0" lang="fr-FR" sz="2300" spc="-1" strike="noStrike">
              <a:solidFill>
                <a:srgbClr val="ffffff"/>
              </a:solidFill>
              <a:latin typeface="Tw Cen MT"/>
            </a:endParaRPr>
          </a:p>
          <a:p>
            <a:pPr lvl="2" marL="1296000" indent="-288000">
              <a:spcBef>
                <a:spcPts val="850"/>
              </a:spcBef>
              <a:buClr>
                <a:srgbClr val="000000"/>
              </a:buClr>
              <a:buSzPct val="45000"/>
              <a:buFont typeface="Wingdings" charset="2"/>
              <a:buChar char=""/>
            </a:pPr>
            <a:r>
              <a:rPr b="0" lang="fr-FR" sz="2000" spc="-1" strike="noStrike">
                <a:solidFill>
                  <a:srgbClr val="ffffff"/>
                </a:solidFill>
                <a:latin typeface="Tw Cen MT"/>
              </a:rPr>
              <a:t>Third Outline Level</a:t>
            </a:r>
            <a:endParaRPr b="0" lang="fr-FR" sz="2000" spc="-1" strike="noStrike">
              <a:solidFill>
                <a:srgbClr val="ffffff"/>
              </a:solidFill>
              <a:latin typeface="Tw Cen MT"/>
            </a:endParaRPr>
          </a:p>
          <a:p>
            <a:pPr lvl="3" marL="1728000" indent="-216000">
              <a:spcBef>
                <a:spcPts val="567"/>
              </a:spcBef>
              <a:buClr>
                <a:srgbClr val="000000"/>
              </a:buClr>
              <a:buSzPct val="75000"/>
              <a:buFont typeface="Symbol" charset="2"/>
              <a:buChar char=""/>
            </a:pPr>
            <a:r>
              <a:rPr b="0" lang="fr-FR" sz="2000" spc="-1" strike="noStrike">
                <a:solidFill>
                  <a:srgbClr val="ffffff"/>
                </a:solidFill>
                <a:latin typeface="Tw Cen MT"/>
              </a:rPr>
              <a:t>Fourth Outline Level</a:t>
            </a:r>
            <a:endParaRPr b="0" lang="fr-FR" sz="2000" spc="-1" strike="noStrike">
              <a:solidFill>
                <a:srgbClr val="ffffff"/>
              </a:solidFill>
              <a:latin typeface="Tw Cen MT"/>
            </a:endParaRPr>
          </a:p>
          <a:p>
            <a:pPr lvl="4" marL="2160000" indent="-216000">
              <a:spcBef>
                <a:spcPts val="283"/>
              </a:spcBef>
              <a:buClr>
                <a:srgbClr val="000000"/>
              </a:buClr>
              <a:buSzPct val="45000"/>
              <a:buFont typeface="Wingdings" charset="2"/>
              <a:buChar char=""/>
            </a:pPr>
            <a:r>
              <a:rPr b="0" lang="fr-FR" sz="2000" spc="-1" strike="noStrike">
                <a:solidFill>
                  <a:srgbClr val="ffffff"/>
                </a:solidFill>
                <a:latin typeface="Tw Cen MT"/>
              </a:rPr>
              <a:t>Fifth Outline Level</a:t>
            </a:r>
            <a:endParaRPr b="0" lang="fr-FR" sz="2000" spc="-1" strike="noStrike">
              <a:solidFill>
                <a:srgbClr val="ffffff"/>
              </a:solidFill>
              <a:latin typeface="Tw Cen MT"/>
            </a:endParaRPr>
          </a:p>
          <a:p>
            <a:pPr lvl="5" marL="2592000" indent="-216000">
              <a:spcBef>
                <a:spcPts val="283"/>
              </a:spcBef>
              <a:buClr>
                <a:srgbClr val="000000"/>
              </a:buClr>
              <a:buSzPct val="45000"/>
              <a:buFont typeface="Wingdings" charset="2"/>
              <a:buChar char=""/>
            </a:pPr>
            <a:r>
              <a:rPr b="0" lang="fr-FR" sz="2000" spc="-1" strike="noStrike">
                <a:solidFill>
                  <a:srgbClr val="ffffff"/>
                </a:solidFill>
                <a:latin typeface="Tw Cen MT"/>
              </a:rPr>
              <a:t>Sixth Outline Level</a:t>
            </a:r>
            <a:endParaRPr b="0" lang="fr-FR" sz="2000" spc="-1" strike="noStrike">
              <a:solidFill>
                <a:srgbClr val="ffffff"/>
              </a:solidFill>
              <a:latin typeface="Tw Cen MT"/>
            </a:endParaRPr>
          </a:p>
          <a:p>
            <a:pPr lvl="6" marL="3024000" indent="-216000">
              <a:spcBef>
                <a:spcPts val="283"/>
              </a:spcBef>
              <a:buClr>
                <a:srgbClr val="000000"/>
              </a:buClr>
              <a:buSzPct val="45000"/>
              <a:buFont typeface="Wingdings" charset="2"/>
              <a:buChar char=""/>
            </a:pPr>
            <a:r>
              <a:rPr b="0" lang="fr-FR" sz="2000" spc="-1" strike="noStrike">
                <a:solidFill>
                  <a:srgbClr val="ffffff"/>
                </a:solidFill>
                <a:latin typeface="Tw Cen MT"/>
              </a:rPr>
              <a:t>Seventh Outline Level</a:t>
            </a:r>
            <a:endParaRPr b="0" lang="fr-FR"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title"/>
          </p:nvPr>
        </p:nvSpPr>
        <p:spPr>
          <a:xfrm>
            <a:off x="612720" y="228600"/>
            <a:ext cx="8152920" cy="990360"/>
          </a:xfrm>
          <a:prstGeom prst="rect">
            <a:avLst/>
          </a:prstGeom>
        </p:spPr>
        <p:txBody>
          <a:bodyPr lIns="90000" rIns="90000" tIns="45000" bIns="45000" anchor="ctr">
            <a:noAutofit/>
          </a:bodyPr>
          <a:p>
            <a:pPr>
              <a:lnSpc>
                <a:spcPct val="100000"/>
              </a:lnSpc>
            </a:pPr>
            <a:r>
              <a:rPr b="0" lang="fr-FR" sz="4400" spc="-1" strike="noStrike">
                <a:solidFill>
                  <a:srgbClr val="775f55"/>
                </a:solidFill>
                <a:latin typeface="Tw Cen MT"/>
              </a:rPr>
              <a:t>Cliquez et modifiez le titre</a:t>
            </a:r>
            <a:endParaRPr b="0" lang="fr-FR" sz="4400" spc="-1" strike="noStrike">
              <a:solidFill>
                <a:srgbClr val="000000"/>
              </a:solidFill>
              <a:latin typeface="Tw Cen MT"/>
            </a:endParaRPr>
          </a:p>
        </p:txBody>
      </p:sp>
      <p:sp>
        <p:nvSpPr>
          <p:cNvPr id="51" name="PlaceHolder 5"/>
          <p:cNvSpPr>
            <a:spLocks noGrp="1"/>
          </p:cNvSpPr>
          <p:nvPr>
            <p:ph type="dt"/>
          </p:nvPr>
        </p:nvSpPr>
        <p:spPr>
          <a:xfrm>
            <a:off x="6095880" y="6248520"/>
            <a:ext cx="2666520" cy="364680"/>
          </a:xfrm>
          <a:prstGeom prst="rect">
            <a:avLst/>
          </a:prstGeom>
        </p:spPr>
        <p:txBody>
          <a:bodyPr lIns="90000" rIns="90000" tIns="45000" bIns="45000" anchor="ctr">
            <a:noAutofit/>
          </a:bodyPr>
          <a:p>
            <a:pPr>
              <a:lnSpc>
                <a:spcPct val="100000"/>
              </a:lnSpc>
            </a:pPr>
            <a:fld id="{91ECBAF2-EFD7-49F8-883C-90FA6D836F6C}" type="datetime">
              <a:rPr b="0" lang="fr-FR" sz="1400" spc="-1" strike="noStrike">
                <a:solidFill>
                  <a:srgbClr val="775f55"/>
                </a:solidFill>
                <a:latin typeface="Tw Cen MT"/>
              </a:rPr>
              <a:t>25/11/2021</a:t>
            </a:fld>
            <a:endParaRPr b="0" lang="en-GB" sz="1400" spc="-1" strike="noStrike">
              <a:latin typeface="Times New Roman"/>
            </a:endParaRPr>
          </a:p>
        </p:txBody>
      </p:sp>
      <p:sp>
        <p:nvSpPr>
          <p:cNvPr id="52" name="PlaceHolder 6"/>
          <p:cNvSpPr>
            <a:spLocks noGrp="1"/>
          </p:cNvSpPr>
          <p:nvPr>
            <p:ph type="ftr"/>
          </p:nvPr>
        </p:nvSpPr>
        <p:spPr>
          <a:xfrm>
            <a:off x="609480" y="6248160"/>
            <a:ext cx="5420880" cy="364680"/>
          </a:xfrm>
          <a:prstGeom prst="rect">
            <a:avLst/>
          </a:prstGeom>
        </p:spPr>
        <p:txBody>
          <a:bodyPr lIns="90000" rIns="90000" tIns="45000" bIns="45000" anchor="ctr">
            <a:noAutofit/>
          </a:bodyPr>
          <a:p>
            <a:endParaRPr b="0" lang="en-GB" sz="2400" spc="-1" strike="noStrike">
              <a:latin typeface="Times New Roman"/>
            </a:endParaRPr>
          </a:p>
        </p:txBody>
      </p:sp>
      <p:sp>
        <p:nvSpPr>
          <p:cNvPr id="53" name="PlaceHolder 7"/>
          <p:cNvSpPr>
            <a:spLocks noGrp="1"/>
          </p:cNvSpPr>
          <p:nvPr>
            <p:ph type="sldNum"/>
          </p:nvPr>
        </p:nvSpPr>
        <p:spPr>
          <a:xfrm>
            <a:off x="0" y="1272240"/>
            <a:ext cx="533160" cy="244080"/>
          </a:xfrm>
          <a:prstGeom prst="rect">
            <a:avLst/>
          </a:prstGeom>
        </p:spPr>
        <p:txBody>
          <a:bodyPr lIns="90000" rIns="90000" tIns="45000" bIns="45000" anchor="ctr">
            <a:noAutofit/>
          </a:bodyPr>
          <a:p>
            <a:pPr algn="ctr">
              <a:lnSpc>
                <a:spcPct val="100000"/>
              </a:lnSpc>
            </a:pPr>
            <a:fld id="{5DD5A628-FF9F-462C-856A-1C4ED6ACD45F}" type="slidenum">
              <a:rPr b="1" lang="fr-FR" sz="1400" spc="-1" strike="noStrike">
                <a:solidFill>
                  <a:srgbClr val="ffffff"/>
                </a:solidFill>
                <a:latin typeface="Tw Cen MT"/>
              </a:rPr>
              <a:t>&lt;number&gt;</a:t>
            </a:fld>
            <a:endParaRPr b="0" lang="en-GB" sz="1400" spc="-1" strike="noStrike">
              <a:latin typeface="Times New Roman"/>
            </a:endParaRPr>
          </a:p>
        </p:txBody>
      </p:sp>
      <p:sp>
        <p:nvSpPr>
          <p:cNvPr id="54" name="PlaceHolder 8"/>
          <p:cNvSpPr>
            <a:spLocks noGrp="1"/>
          </p:cNvSpPr>
          <p:nvPr>
            <p:ph type="body"/>
          </p:nvPr>
        </p:nvSpPr>
        <p:spPr>
          <a:xfrm>
            <a:off x="612720" y="1600200"/>
            <a:ext cx="8152920" cy="4495320"/>
          </a:xfrm>
          <a:prstGeom prst="rect">
            <a:avLst/>
          </a:prstGeom>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Cliquez pour modifier les styles du texte du masque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Deuxième niveau</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Troisième niveau</a:t>
            </a:r>
            <a:endParaRPr b="0" lang="fr-FR" sz="2300" spc="-1" strike="noStrike">
              <a:solidFill>
                <a:srgbClr val="000000"/>
              </a:solidFill>
              <a:latin typeface="Tw Cen MT"/>
            </a:endParaRPr>
          </a:p>
          <a:p>
            <a:pPr lvl="3" marL="1371600" indent="-228240">
              <a:lnSpc>
                <a:spcPct val="100000"/>
              </a:lnSpc>
              <a:spcBef>
                <a:spcPts val="400"/>
              </a:spcBef>
              <a:buClr>
                <a:srgbClr val="a5ab81"/>
              </a:buClr>
              <a:buSzPct val="75000"/>
              <a:buFont typeface="Wingdings" charset="2"/>
              <a:buChar char=""/>
            </a:pPr>
            <a:r>
              <a:rPr b="0" lang="fr-FR" sz="2000" spc="-1" strike="noStrike">
                <a:solidFill>
                  <a:srgbClr val="000000"/>
                </a:solidFill>
                <a:latin typeface="Tw Cen MT"/>
              </a:rPr>
              <a:t>Quatrième niveau</a:t>
            </a:r>
            <a:endParaRPr b="0" lang="fr-FR" sz="2000" spc="-1" strike="noStrike">
              <a:solidFill>
                <a:srgbClr val="000000"/>
              </a:solidFill>
              <a:latin typeface="Tw Cen MT"/>
            </a:endParaRPr>
          </a:p>
          <a:p>
            <a:pPr lvl="4" marL="1828800" indent="-228240">
              <a:lnSpc>
                <a:spcPct val="100000"/>
              </a:lnSpc>
              <a:spcBef>
                <a:spcPts val="400"/>
              </a:spcBef>
              <a:buClr>
                <a:srgbClr val="d8b25c"/>
              </a:buClr>
              <a:buSzPct val="65000"/>
              <a:buFont typeface="Wingdings" charset="2"/>
              <a:buChar char=""/>
            </a:pPr>
            <a:r>
              <a:rPr b="0" lang="fr-FR" sz="2000" spc="-1" strike="noStrike">
                <a:solidFill>
                  <a:srgbClr val="000000"/>
                </a:solidFill>
                <a:latin typeface="Tw Cen MT"/>
              </a:rPr>
              <a:t>Cinquième niveau</a:t>
            </a:r>
            <a:endParaRPr b="0" lang="fr-FR"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https://www.cnrtl.fr/" TargetMode="External"/><Relationship Id="rId2" Type="http://schemas.openxmlformats.org/officeDocument/2006/relationships/hyperlink" Target="https://www.oqlf.gouv.qc.ca/ressources/bibliotheque/dictionnaires/20120701_jeu_video.pdf" TargetMode="External"/><Relationship Id="rId3" Type="http://schemas.openxmlformats.org/officeDocument/2006/relationships/image" Target="../media/image2.tif"/><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hyperlink" Target="file://fr.wikipedia.org/wiki/Paul_Otlet" TargetMode="External"/><Relationship Id="rId2" Type="http://schemas.openxmlformats.org/officeDocument/2006/relationships/hyperlink" Target="file://fr.wikipedia.org/wiki/Henry_La_Fontaine" TargetMode="External"/><Relationship Id="rId3" Type="http://schemas.openxmlformats.org/officeDocument/2006/relationships/hyperlink" Target="http://www.udcsummary.info/php/index.php?lang=fr" TargetMode="External"/><Relationship Id="rId4"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3.tif"/><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hyperlink" Target="http://www.tard-bourrichon.fr/documents/THESAURUSonline/tab/Thesauro-annuaire.html" TargetMode="External"/><Relationship Id="rId2" Type="http://schemas.openxmlformats.org/officeDocument/2006/relationships/hyperlink" Target="https://vocabs.dariah.eu/en/" TargetMode="External"/><Relationship Id="rId3" Type="http://schemas.openxmlformats.org/officeDocument/2006/relationships/image" Target="../media/image5.tif"/><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6.tif"/><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hyperlink" Target="https://doi.org/10.3917/comma.121.0047" TargetMode="External"/><Relationship Id="rId2" Type="http://schemas.openxmlformats.org/officeDocument/2006/relationships/slideLayout" Target="../slideLayouts/slideLayout13.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2362320" y="4038480"/>
            <a:ext cx="6476760" cy="1828440"/>
          </a:xfrm>
          <a:prstGeom prst="rect">
            <a:avLst/>
          </a:prstGeom>
          <a:noFill/>
          <a:ln>
            <a:noFill/>
          </a:ln>
        </p:spPr>
        <p:txBody>
          <a:bodyPr lIns="90000" rIns="90000" tIns="45000" bIns="45000" anchor="b">
            <a:normAutofit fontScale="82000"/>
          </a:bodyPr>
          <a:p>
            <a:pPr>
              <a:lnSpc>
                <a:spcPct val="100000"/>
              </a:lnSpc>
            </a:pPr>
            <a:r>
              <a:rPr b="0" lang="fr-FR" sz="4400" spc="-1" strike="noStrike" cap="all">
                <a:solidFill>
                  <a:srgbClr val="ebddc3"/>
                </a:solidFill>
                <a:latin typeface="Tw Cen MT"/>
              </a:rPr>
              <a:t>UEO </a:t>
            </a:r>
            <a:br/>
            <a:r>
              <a:rPr b="0" lang="fr-FR" sz="4400" spc="-1" strike="noStrike" cap="all">
                <a:solidFill>
                  <a:srgbClr val="ebddc3"/>
                </a:solidFill>
                <a:latin typeface="Tw Cen MT"/>
              </a:rPr>
              <a:t>Traitement documentaire</a:t>
            </a:r>
            <a:endParaRPr b="0" lang="fr-FR" sz="4400" spc="-1" strike="noStrike">
              <a:solidFill>
                <a:srgbClr val="ffffff"/>
              </a:solidFill>
              <a:latin typeface="Tw Cen MT"/>
            </a:endParaRPr>
          </a:p>
        </p:txBody>
      </p:sp>
      <p:sp>
        <p:nvSpPr>
          <p:cNvPr id="98" name="TextShape 2"/>
          <p:cNvSpPr txBox="1"/>
          <p:nvPr/>
        </p:nvSpPr>
        <p:spPr>
          <a:xfrm>
            <a:off x="2362320" y="6050160"/>
            <a:ext cx="6705360" cy="685440"/>
          </a:xfrm>
          <a:prstGeom prst="rect">
            <a:avLst/>
          </a:prstGeom>
          <a:noFill/>
          <a:ln>
            <a:noFill/>
          </a:ln>
        </p:spPr>
        <p:txBody>
          <a:bodyPr lIns="90000" rIns="90000" tIns="45000" bIns="45000" anchor="ctr">
            <a:normAutofit/>
          </a:bodyPr>
          <a:p>
            <a:pPr>
              <a:lnSpc>
                <a:spcPct val="100000"/>
              </a:lnSpc>
              <a:spcBef>
                <a:spcPts val="700"/>
              </a:spcBef>
              <a:tabLst>
                <a:tab algn="l" pos="0"/>
              </a:tabLst>
            </a:pPr>
            <a:r>
              <a:rPr b="0" lang="fr-FR" sz="2600" spc="-1" strike="noStrike">
                <a:solidFill>
                  <a:srgbClr val="ffffff"/>
                </a:solidFill>
                <a:latin typeface="Tw Cen MT"/>
              </a:rPr>
              <a:t>Angèle Stalder</a:t>
            </a:r>
            <a:r>
              <a:rPr b="0" lang="fr-FR" sz="2600" spc="-1" strike="noStrike">
                <a:solidFill>
                  <a:srgbClr val="ffffff"/>
                </a:solidFill>
                <a:latin typeface="Tw Cen MT"/>
              </a:rPr>
              <a:t>	</a:t>
            </a:r>
            <a:r>
              <a:rPr b="0" lang="fr-FR" sz="2600" spc="-1" strike="noStrike">
                <a:solidFill>
                  <a:srgbClr val="ffffff"/>
                </a:solidFill>
                <a:latin typeface="Tw Cen MT"/>
              </a:rPr>
              <a:t>	</a:t>
            </a:r>
            <a:r>
              <a:rPr b="0" lang="fr-FR" sz="2600" spc="-1" strike="noStrike">
                <a:solidFill>
                  <a:srgbClr val="ffffff"/>
                </a:solidFill>
                <a:latin typeface="Tw Cen MT"/>
              </a:rPr>
              <a:t>septembre 2021</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2.2 Des gestes professionnels de la chaîne documentaire : une activité normalisée</a:t>
            </a:r>
            <a:endParaRPr b="0" lang="fr-FR" sz="3200" spc="-1" strike="noStrike">
              <a:solidFill>
                <a:srgbClr val="000000"/>
              </a:solidFill>
              <a:latin typeface="Tw Cen MT"/>
            </a:endParaRPr>
          </a:p>
        </p:txBody>
      </p:sp>
      <p:sp>
        <p:nvSpPr>
          <p:cNvPr id="116" name="TextShape 2"/>
          <p:cNvSpPr txBox="1"/>
          <p:nvPr/>
        </p:nvSpPr>
        <p:spPr>
          <a:xfrm>
            <a:off x="612720" y="1600200"/>
            <a:ext cx="8152920" cy="4495320"/>
          </a:xfrm>
          <a:prstGeom prst="rect">
            <a:avLst/>
          </a:prstGeom>
          <a:noFill/>
          <a:ln>
            <a:noFill/>
          </a:ln>
        </p:spPr>
        <p:txBody>
          <a:bodyPr lIns="90000" rIns="90000" tIns="45000" bIns="45000">
            <a:normAutofit fontScale="35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Toutes les activités du traitement documentaire sont normalisées</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normes pour le catalogage, le catalogage d’une image fixe, le catalogage d’une image animée, le catalogage d’un document électronique.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normes pour l’indexation.</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1" lang="fr-FR" sz="2900" spc="-1" strike="noStrike">
                <a:solidFill>
                  <a:srgbClr val="ff6600"/>
                </a:solidFill>
                <a:latin typeface="Tw Cen MT"/>
              </a:rPr>
              <a:t>Qu’est-ce qu’une norme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Cnrtl </a:t>
            </a:r>
            <a:r>
              <a:rPr b="1" lang="fr-FR" sz="2600" spc="-1" strike="noStrike">
                <a:solidFill>
                  <a:srgbClr val="000000"/>
                </a:solidFill>
                <a:latin typeface="Tw Cen MT"/>
              </a:rPr>
              <a:t>« </a:t>
            </a:r>
            <a:r>
              <a:rPr b="0" lang="fr-FR" sz="2600" spc="-1" strike="noStrike">
                <a:solidFill>
                  <a:srgbClr val="000000"/>
                </a:solidFill>
                <a:latin typeface="Tw Cen MT"/>
              </a:rPr>
              <a:t>Règle, loi dans un domaine artistique, scientifique, technique; conditions que doit respecter une réalisation; prescription qu'il convient de suivre dans l'étude d'une science, la pratique d'une activité, d'un art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16">
                                            <p:txEl>
                                              <p:pRg st="0" end="0"/>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116">
                                            <p:txEl>
                                              <p:pRg st="1" end="1"/>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2.2 Des gestes professionnels de la chaîne documentaire : une activité normalisée</a:t>
            </a:r>
            <a:endParaRPr b="0" lang="fr-FR" sz="3200" spc="-1" strike="noStrike">
              <a:solidFill>
                <a:srgbClr val="000000"/>
              </a:solidFill>
              <a:latin typeface="Tw Cen MT"/>
            </a:endParaRPr>
          </a:p>
        </p:txBody>
      </p:sp>
      <p:sp>
        <p:nvSpPr>
          <p:cNvPr id="118" name="TextShape 2"/>
          <p:cNvSpPr txBox="1"/>
          <p:nvPr/>
        </p:nvSpPr>
        <p:spPr>
          <a:xfrm>
            <a:off x="612720" y="1600200"/>
            <a:ext cx="8152920" cy="4495320"/>
          </a:xfrm>
          <a:prstGeom prst="rect">
            <a:avLst/>
          </a:prstGeom>
          <a:noFill/>
          <a:ln>
            <a:noFill/>
          </a:ln>
        </p:spPr>
        <p:txBody>
          <a:bodyPr lIns="90000" rIns="90000" tIns="45000" bIns="45000">
            <a:normAutofit fontScale="86000"/>
          </a:bodyPr>
          <a:p>
            <a:pPr marL="320040" indent="-319680">
              <a:lnSpc>
                <a:spcPct val="100000"/>
              </a:lnSpc>
              <a:spcBef>
                <a:spcPts val="700"/>
              </a:spcBef>
              <a:buClr>
                <a:srgbClr val="dd8047"/>
              </a:buClr>
              <a:buSzPct val="60000"/>
              <a:buFont typeface="Wingdings" charset="2"/>
              <a:buChar char=""/>
            </a:pPr>
            <a:r>
              <a:rPr b="1" lang="fr-FR" sz="2900" spc="-1" strike="noStrike">
                <a:solidFill>
                  <a:srgbClr val="ff6600"/>
                </a:solidFill>
                <a:latin typeface="Tw Cen MT"/>
              </a:rPr>
              <a:t>A quoi sert une norme ? </a:t>
            </a:r>
            <a:r>
              <a:rPr b="0" lang="fr-FR" sz="2900" spc="-1" strike="noStrike">
                <a:solidFill>
                  <a:srgbClr val="000000"/>
                </a:solidFill>
                <a:latin typeface="Tw Cen MT"/>
              </a:rPr>
              <a:t>S’entendre sur un langage commun et harmoniser des pratiques. La norme facilite l’interopérabilité de systèmes.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Elles sont souvent perçues comme des contraintes, liberticides, des freins aux évolutions. Mais dans contexte d’infobésité (information volumineuse, accessible facilement) elles permettent une plus grande efficacité dans la recherche.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Cours 1 – Éléments définitionnels et  questionnements  professionnels</a:t>
            </a:r>
            <a:endParaRPr b="0" lang="fr-FR" sz="3200" spc="-1" strike="noStrike">
              <a:solidFill>
                <a:srgbClr val="000000"/>
              </a:solidFill>
              <a:latin typeface="Tw Cen MT"/>
            </a:endParaRPr>
          </a:p>
        </p:txBody>
      </p:sp>
      <p:sp>
        <p:nvSpPr>
          <p:cNvPr id="120"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gn="ctr">
              <a:lnSpc>
                <a:spcPct val="100000"/>
              </a:lnSpc>
              <a:spcBef>
                <a:spcPts val="700"/>
              </a:spcBef>
              <a:tabLst>
                <a:tab algn="l" pos="0"/>
              </a:tabLst>
            </a:pPr>
            <a:r>
              <a:rPr b="1" lang="fr-FR" sz="3800" spc="-1" strike="noStrike">
                <a:solidFill>
                  <a:srgbClr val="775f55"/>
                </a:solidFill>
                <a:latin typeface="Tw Cen MT"/>
              </a:rPr>
              <a:t>3 Deux questionnements professionnels</a:t>
            </a:r>
            <a:endParaRPr b="0" lang="fr-FR" sz="3800" spc="-1" strike="noStrike">
              <a:solidFill>
                <a:srgbClr val="000000"/>
              </a:solidFill>
              <a:latin typeface="Tw Cen MT"/>
            </a:endParaRPr>
          </a:p>
          <a:p>
            <a:pPr>
              <a:lnSpc>
                <a:spcPct val="100000"/>
              </a:lnSpc>
              <a:spcBef>
                <a:spcPts val="700"/>
              </a:spcBef>
              <a:tabLst>
                <a:tab algn="l" pos="0"/>
              </a:tabLst>
            </a:pPr>
            <a:endParaRPr b="0" lang="fr-FR" sz="3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3.1 Traitement documentaire et indexation automatique</a:t>
            </a:r>
            <a:endParaRPr b="0" lang="fr-FR" sz="3200" spc="-1" strike="noStrike">
              <a:solidFill>
                <a:srgbClr val="000000"/>
              </a:solidFill>
              <a:latin typeface="Tw Cen MT"/>
            </a:endParaRPr>
          </a:p>
        </p:txBody>
      </p:sp>
      <p:sp>
        <p:nvSpPr>
          <p:cNvPr id="122"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gn="ctr">
              <a:lnSpc>
                <a:spcPct val="100000"/>
              </a:lnSpc>
              <a:spcBef>
                <a:spcPts val="700"/>
              </a:spcBef>
              <a:tabLst>
                <a:tab algn="l" pos="0"/>
              </a:tabLst>
            </a:pPr>
            <a:r>
              <a:rPr b="0" lang="fr-FR" sz="2900" spc="-1" strike="noStrike">
                <a:solidFill>
                  <a:srgbClr val="000000"/>
                </a:solidFill>
                <a:latin typeface="Tw Cen MT"/>
              </a:rPr>
              <a:t>Le traitement automatique des documents ne va-t-il pas mettre fin au traitement humain du document ?</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3.1 Traitement documentaire et indexation automatique</a:t>
            </a:r>
            <a:endParaRPr b="0" lang="fr-FR" sz="3200" spc="-1" strike="noStrike">
              <a:solidFill>
                <a:srgbClr val="000000"/>
              </a:solidFill>
              <a:latin typeface="Tw Cen MT"/>
            </a:endParaRPr>
          </a:p>
        </p:txBody>
      </p:sp>
      <p:sp>
        <p:nvSpPr>
          <p:cNvPr id="124"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Tw Cen MT"/>
              </a:rPr>
              <a:t>Michel Melot à propos de la relation entre érudition et bibliothèques, évoque la fonction de décantation du savoir des documentalistes et bibliothécaires qui se traduit par les opérations de catalogage, d’indexation, de classification.</a:t>
            </a:r>
            <a:endParaRPr b="0" lang="fr-FR" sz="2900" spc="-1" strike="noStrike">
              <a:solidFill>
                <a:srgbClr val="000000"/>
              </a:solidFill>
              <a:latin typeface="Tw Cen MT"/>
            </a:endParaRPr>
          </a:p>
          <a:p>
            <a:pPr algn="ctr">
              <a:lnSpc>
                <a:spcPct val="100000"/>
              </a:lnSpc>
              <a:spcBef>
                <a:spcPts val="700"/>
              </a:spcBef>
              <a:tabLst>
                <a:tab algn="l" pos="0"/>
              </a:tabLst>
            </a:pPr>
            <a:endParaRPr b="0" lang="fr-FR" sz="2900" spc="-1" strike="noStrike">
              <a:solidFill>
                <a:srgbClr val="000000"/>
              </a:solidFill>
              <a:latin typeface="Tw Cen MT"/>
            </a:endParaRPr>
          </a:p>
          <a:p>
            <a:pPr algn="ctr">
              <a:lnSpc>
                <a:spcPct val="100000"/>
              </a:lnSpc>
              <a:spcBef>
                <a:spcPts val="700"/>
              </a:spcBef>
              <a:tabLst>
                <a:tab algn="l" pos="0"/>
              </a:tabLst>
            </a:pPr>
            <a:r>
              <a:rPr b="0" lang="fr-FR" sz="2900" spc="-1" strike="noStrike">
                <a:solidFill>
                  <a:srgbClr val="000000"/>
                </a:solidFill>
                <a:latin typeface="Tw Cen MT"/>
              </a:rPr>
              <a:t>Melot, M. (2020). Érudition et bibliothèques. </a:t>
            </a:r>
            <a:r>
              <a:rPr b="0" i="1" lang="fr-FR" sz="2900" spc="-1" strike="noStrike">
                <a:solidFill>
                  <a:srgbClr val="000000"/>
                </a:solidFill>
                <a:latin typeface="Tw Cen MT"/>
              </a:rPr>
              <a:t>Hermès, La Revue</a:t>
            </a:r>
            <a:r>
              <a:rPr b="0" lang="fr-FR" sz="2900" spc="-1" strike="noStrike">
                <a:solidFill>
                  <a:srgbClr val="000000"/>
                </a:solidFill>
                <a:latin typeface="Tw Cen MT"/>
              </a:rPr>
              <a:t>, n°87, p.176-180.</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3.2 Traitement documentaire et l’accès universel aux savoirs</a:t>
            </a:r>
            <a:endParaRPr b="0" lang="fr-FR" sz="3200" spc="-1" strike="noStrike">
              <a:solidFill>
                <a:srgbClr val="000000"/>
              </a:solidFill>
              <a:latin typeface="Tw Cen MT"/>
            </a:endParaRPr>
          </a:p>
        </p:txBody>
      </p:sp>
      <p:sp>
        <p:nvSpPr>
          <p:cNvPr id="126"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Tw Cen MT"/>
              </a:rPr>
              <a:t>L’accès universel n’est-il pas une utopie documentaire ?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3.2 Traitement documentaire et utopie de l’accès universel</a:t>
            </a:r>
            <a:endParaRPr b="0" lang="fr-FR" sz="3200" spc="-1" strike="noStrike">
              <a:solidFill>
                <a:srgbClr val="000000"/>
              </a:solidFill>
              <a:latin typeface="Tw Cen MT"/>
            </a:endParaRPr>
          </a:p>
        </p:txBody>
      </p:sp>
      <p:sp>
        <p:nvSpPr>
          <p:cNvPr id="128" name="TextShape 2"/>
          <p:cNvSpPr txBox="1"/>
          <p:nvPr/>
        </p:nvSpPr>
        <p:spPr>
          <a:xfrm>
            <a:off x="612720" y="1600200"/>
            <a:ext cx="8152920" cy="4495320"/>
          </a:xfrm>
          <a:prstGeom prst="rect">
            <a:avLst/>
          </a:prstGeom>
          <a:noFill/>
          <a:ln>
            <a:noFill/>
          </a:ln>
        </p:spPr>
        <p:txBody>
          <a:bodyPr lIns="90000" rIns="90000" tIns="45000" bIns="45000">
            <a:normAutofit fontScale="45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Depuis ses débuts la documentation est traversée par la question de l’accès universel : accès aux bâtiments, accès aux ressources (Otlet) pour tous à tout. C’est toute l’activité documentaire des professionnels : rendre accessibles les documents, l’information, le patrimoine informationnel des bibliothèques, centre de ressources, etc., in situ ou en ligne.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 cette utopie sont liées la question du classement du savoir. Une façon de classer universelle ?  Quels critères ? Aucune solution n’est satisfaisante, chaque classement est effectué selon la valeur que le professionnel donne aux documents : esthétique, patrimonial, affective, d’usage…</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3.2 Traitement documentaire et utopie de l’accès universel</a:t>
            </a:r>
            <a:endParaRPr b="0" lang="fr-FR" sz="3200" spc="-1" strike="noStrike">
              <a:solidFill>
                <a:srgbClr val="000000"/>
              </a:solidFill>
              <a:latin typeface="Tw Cen MT"/>
            </a:endParaRPr>
          </a:p>
        </p:txBody>
      </p:sp>
      <p:sp>
        <p:nvSpPr>
          <p:cNvPr id="130" name="TextShape 2"/>
          <p:cNvSpPr txBox="1"/>
          <p:nvPr/>
        </p:nvSpPr>
        <p:spPr>
          <a:xfrm>
            <a:off x="612720" y="1600200"/>
            <a:ext cx="8152920" cy="4495320"/>
          </a:xfrm>
          <a:prstGeom prst="rect">
            <a:avLst/>
          </a:prstGeom>
          <a:noFill/>
          <a:ln>
            <a:noFill/>
          </a:ln>
        </p:spPr>
        <p:txBody>
          <a:bodyPr lIns="90000" rIns="90000" tIns="45000" bIns="45000">
            <a:normAutofit fontScale="26000"/>
          </a:bodyPr>
          <a:p>
            <a:pPr>
              <a:lnSpc>
                <a:spcPct val="100000"/>
              </a:lnSpc>
              <a:spcBef>
                <a:spcPts val="700"/>
              </a:spcBef>
              <a:tabLst>
                <a:tab algn="l" pos="0"/>
              </a:tabLst>
            </a:pPr>
            <a:r>
              <a:rPr b="0" lang="fr-FR" sz="2900" spc="-1" strike="noStrike">
                <a:solidFill>
                  <a:srgbClr val="000000"/>
                </a:solidFill>
                <a:latin typeface="Tw Cen MT"/>
              </a:rPr>
              <a:t>Ce qu’en dit Georges Perec</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i="1" lang="fr-FR" sz="2900" spc="-1" strike="noStrike">
                <a:solidFill>
                  <a:srgbClr val="000000"/>
                </a:solidFill>
                <a:latin typeface="Tw Cen MT"/>
              </a:rPr>
              <a:t>Que me demande-t-on, au juste ? Si je pense avant de classer ? Si je classe avant de penser ? Comment je classe ce que je pense ? Comment je pense quand je veux classer ? (...) Tellement tentant de vouloir distribuer le monde entier selon un code unique ; une loi universelle régirait l'ensemble des phénomènes ; deux hémisphères, cinq continents, masculin et féminin, animal et végétal, singulier pluriel, droite gauche, quatre saisons, cinq sens, six voyelles, sept jours, douze mois, vingt-six lettres. Malheureusement ça ne marche pas, ça n'a même jamais commencé à marcher, ça ne marchera jamais. N'empêche que l'on continuera encore longtemps à catégoriser tel ou tel animal selon qu'il a un nombre impair de doigts ou de cornes creuses.</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gn="r">
              <a:lnSpc>
                <a:spcPct val="100000"/>
              </a:lnSpc>
              <a:spcBef>
                <a:spcPts val="700"/>
              </a:spcBef>
              <a:tabLst>
                <a:tab algn="l" pos="0"/>
              </a:tabLst>
            </a:pPr>
            <a:r>
              <a:rPr b="0" lang="fr-FR" sz="2900" spc="-1" strike="noStrike">
                <a:solidFill>
                  <a:srgbClr val="000000"/>
                </a:solidFill>
                <a:latin typeface="Tw Cen MT"/>
              </a:rPr>
              <a:t>Perec, G. (1985). </a:t>
            </a:r>
            <a:r>
              <a:rPr b="0" i="1" lang="fr-FR" sz="2900" spc="-1" strike="noStrike">
                <a:solidFill>
                  <a:srgbClr val="000000"/>
                </a:solidFill>
                <a:latin typeface="Tw Cen MT"/>
              </a:rPr>
              <a:t>Penser, classer</a:t>
            </a:r>
            <a:r>
              <a:rPr b="0" lang="fr-FR" sz="2900" spc="-1" strike="noStrike">
                <a:solidFill>
                  <a:srgbClr val="000000"/>
                </a:solidFill>
                <a:latin typeface="Tw Cen MT"/>
              </a:rPr>
              <a:t>. Paris : Hachette, 185p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3.2 Traitement documentaire et utopie de l’accès universel</a:t>
            </a:r>
            <a:endParaRPr b="0" lang="fr-FR" sz="3200" spc="-1" strike="noStrike">
              <a:solidFill>
                <a:srgbClr val="000000"/>
              </a:solidFill>
              <a:latin typeface="Tw Cen MT"/>
            </a:endParaRPr>
          </a:p>
        </p:txBody>
      </p:sp>
      <p:sp>
        <p:nvSpPr>
          <p:cNvPr id="132"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Aucune solution parfaite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Avoir conscience de la subjectivité de certaines pratiques, d’où la nécessité des normes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Enjeu sociétal fort pour les professionnels du traitement documentaire : faire évoluer certaines pratiques de traitement documentaire qui sont discriminantes (genre, race, orientation sexuelle…)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Cours CM « Traitement documentaire »</a:t>
            </a:r>
            <a:endParaRPr b="0" lang="fr-FR" sz="3200" spc="-1" strike="noStrike">
              <a:solidFill>
                <a:srgbClr val="000000"/>
              </a:solidFill>
              <a:latin typeface="Tw Cen MT"/>
            </a:endParaRPr>
          </a:p>
        </p:txBody>
      </p:sp>
      <p:sp>
        <p:nvSpPr>
          <p:cNvPr id="134" name="TextShape 2"/>
          <p:cNvSpPr txBox="1"/>
          <p:nvPr/>
        </p:nvSpPr>
        <p:spPr>
          <a:xfrm>
            <a:off x="612720" y="1600200"/>
            <a:ext cx="8152920" cy="4495320"/>
          </a:xfrm>
          <a:prstGeom prst="rect">
            <a:avLst/>
          </a:prstGeom>
          <a:noFill/>
          <a:ln>
            <a:noFill/>
          </a:ln>
        </p:spPr>
        <p:txBody>
          <a:bodyPr lIns="90000" rIns="90000" tIns="45000" bIns="45000">
            <a:norm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gn="ctr">
              <a:lnSpc>
                <a:spcPct val="100000"/>
              </a:lnSpc>
              <a:spcBef>
                <a:spcPts val="700"/>
              </a:spcBef>
              <a:tabLst>
                <a:tab algn="l" pos="0"/>
              </a:tabLst>
            </a:pPr>
            <a:r>
              <a:rPr b="1" lang="fr-FR" sz="3200" spc="-1" strike="noStrike">
                <a:solidFill>
                  <a:srgbClr val="775f55"/>
                </a:solidFill>
                <a:latin typeface="Tw Cen MT"/>
              </a:rPr>
              <a:t>CM 2 Les gestes du traitement documentaire</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Présentation du module</a:t>
            </a:r>
            <a:endParaRPr b="0" lang="fr-FR" sz="3200" spc="-1" strike="noStrike">
              <a:solidFill>
                <a:srgbClr val="000000"/>
              </a:solidFill>
              <a:latin typeface="Tw Cen MT"/>
            </a:endParaRPr>
          </a:p>
        </p:txBody>
      </p:sp>
      <p:sp>
        <p:nvSpPr>
          <p:cNvPr id="100" name="TextShape 2"/>
          <p:cNvSpPr txBox="1"/>
          <p:nvPr/>
        </p:nvSpPr>
        <p:spPr>
          <a:xfrm>
            <a:off x="612720" y="1600200"/>
            <a:ext cx="8152920" cy="4495320"/>
          </a:xfrm>
          <a:prstGeom prst="rect">
            <a:avLst/>
          </a:prstGeom>
          <a:noFill/>
          <a:ln>
            <a:noFill/>
          </a:ln>
        </p:spPr>
        <p:txBody>
          <a:bodyPr lIns="90000" rIns="90000" tIns="45000" bIns="45000">
            <a:normAutofit fontScale="73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ff6600"/>
                </a:solidFill>
                <a:latin typeface="Tw Cen MT"/>
              </a:rPr>
              <a:t>Enseignante</a:t>
            </a:r>
            <a:r>
              <a:rPr b="0" lang="fr-FR" sz="2900" spc="-1" strike="noStrike">
                <a:solidFill>
                  <a:srgbClr val="000000"/>
                </a:solidFill>
                <a:latin typeface="Tw Cen MT"/>
              </a:rPr>
              <a:t> : angele.stalder@univ-lyon3.fr</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ff6600"/>
                </a:solidFill>
                <a:latin typeface="Tw Cen MT"/>
              </a:rPr>
              <a:t>Objectifs</a:t>
            </a:r>
            <a:r>
              <a:rPr b="0" lang="fr-FR" sz="2900" spc="-1" strike="noStrike">
                <a:solidFill>
                  <a:srgbClr val="000000"/>
                </a:solidFill>
                <a:latin typeface="Tw Cen MT"/>
              </a:rPr>
              <a:t> du module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Connaissances : concepts, démarches, outils du traitement documentaire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Savoir-faire : s’approprier les gestes, les contextualiser à des situations </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ff6600"/>
                </a:solidFill>
                <a:latin typeface="Tw Cen MT"/>
              </a:rPr>
              <a:t>Organisation</a:t>
            </a:r>
            <a:r>
              <a:rPr b="0" lang="fr-FR" sz="2900" spc="-1" strike="noStrike">
                <a:solidFill>
                  <a:srgbClr val="000000"/>
                </a:solidFill>
                <a:latin typeface="Tw Cen MT"/>
              </a:rPr>
              <a:t> : 5 CM + 5 TD</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ff6600"/>
                </a:solidFill>
                <a:latin typeface="Tw Cen MT"/>
              </a:rPr>
              <a:t>Évaluation</a:t>
            </a:r>
            <a:r>
              <a:rPr b="0" lang="fr-FR" sz="2900" spc="-1" strike="noStrike">
                <a:solidFill>
                  <a:srgbClr val="000000"/>
                </a:solidFill>
                <a:latin typeface="Tw Cen MT"/>
              </a:rPr>
              <a:t>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Contrôle connaissances + réflexion à partir d’un texte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Exercice TD noté</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12720" y="228600"/>
            <a:ext cx="8152920" cy="990360"/>
          </a:xfrm>
          <a:prstGeom prst="rect">
            <a:avLst/>
          </a:prstGeom>
          <a:noFill/>
          <a:ln>
            <a:noFill/>
          </a:ln>
        </p:spPr>
        <p:txBody>
          <a:bodyPr lIns="90000" rIns="90000" tIns="45000" bIns="45000" anchor="ctr">
            <a:normAutofit fontScale="49000"/>
          </a:bodyPr>
          <a:p>
            <a:pPr>
              <a:lnSpc>
                <a:spcPct val="100000"/>
              </a:lnSpc>
            </a:pPr>
            <a:r>
              <a:rPr b="1" lang="fr-FR" sz="3200" spc="-1" strike="noStrike">
                <a:solidFill>
                  <a:srgbClr val="775f55"/>
                </a:solidFill>
                <a:latin typeface="Tw Cen MT"/>
              </a:rPr>
              <a:t>Rappels : traitement documentaire = gestes professionnels articulés entre eux</a:t>
            </a:r>
            <a:endParaRPr b="0" lang="fr-FR" sz="3200" spc="-1" strike="noStrike">
              <a:solidFill>
                <a:srgbClr val="000000"/>
              </a:solidFill>
              <a:latin typeface="Tw Cen MT"/>
            </a:endParaRPr>
          </a:p>
        </p:txBody>
      </p:sp>
      <p:sp>
        <p:nvSpPr>
          <p:cNvPr id="136" name="TextShape 2"/>
          <p:cNvSpPr txBox="1"/>
          <p:nvPr/>
        </p:nvSpPr>
        <p:spPr>
          <a:xfrm>
            <a:off x="612720" y="1600200"/>
            <a:ext cx="8152920" cy="4495320"/>
          </a:xfrm>
          <a:prstGeom prst="rect">
            <a:avLst/>
          </a:prstGeom>
          <a:noFill/>
          <a:ln>
            <a:noFill/>
          </a:ln>
        </p:spPr>
        <p:txBody>
          <a:bodyPr lIns="90000" rIns="90000" tIns="45000" bIns="45000">
            <a:normAutofit fontScale="73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opérations d’entrée </a:t>
            </a:r>
            <a:r>
              <a:rPr b="1" lang="fr-FR" sz="2900" spc="-1" strike="noStrike">
                <a:solidFill>
                  <a:srgbClr val="000000"/>
                </a:solidFill>
                <a:latin typeface="Tw Cen MT"/>
              </a:rPr>
              <a:t>(phase matérielle) </a:t>
            </a:r>
            <a:r>
              <a:rPr b="0" lang="fr-FR" sz="2900" spc="-1" strike="noStrike">
                <a:solidFill>
                  <a:srgbClr val="000000"/>
                </a:solidFill>
                <a:latin typeface="Tw Cen MT"/>
              </a:rPr>
              <a:t>: analyse des besoins, recherches de ressources, sélection, acquisition, enregistrement, catalogage.</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opérations de traitement </a:t>
            </a:r>
            <a:r>
              <a:rPr b="1" lang="fr-FR" sz="2900" spc="-1" strike="noStrike">
                <a:solidFill>
                  <a:srgbClr val="000000"/>
                </a:solidFill>
                <a:latin typeface="Tw Cen MT"/>
              </a:rPr>
              <a:t>(phase intellectuelle)</a:t>
            </a:r>
            <a:r>
              <a:rPr b="0" lang="fr-FR" sz="2900" spc="-1" strike="noStrike">
                <a:solidFill>
                  <a:srgbClr val="000000"/>
                </a:solidFill>
                <a:latin typeface="Tw Cen MT"/>
              </a:rPr>
              <a:t> : analyse documentaire (résumé, indexation du contenu)</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opérations de sortie </a:t>
            </a:r>
            <a:r>
              <a:rPr b="1" lang="fr-FR" sz="2900" spc="-1" strike="noStrike">
                <a:solidFill>
                  <a:srgbClr val="000000"/>
                </a:solidFill>
                <a:latin typeface="Tw Cen MT"/>
              </a:rPr>
              <a:t>(phase mécanique)</a:t>
            </a:r>
            <a:r>
              <a:rPr b="0" lang="fr-FR" sz="2900" spc="-1" strike="noStrike">
                <a:solidFill>
                  <a:srgbClr val="000000"/>
                </a:solidFill>
                <a:latin typeface="Tw Cen MT"/>
              </a:rPr>
              <a:t> : stockage (classer et mémoriser dans la base), diffusion, contrôle feed-back (satisfaction de l’utilisateur)</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Chaîne documentaire/chaîne de valeurs du document</a:t>
            </a:r>
            <a:endParaRPr b="0" lang="fr-FR" sz="3200" spc="-1" strike="noStrike">
              <a:solidFill>
                <a:srgbClr val="000000"/>
              </a:solidFill>
              <a:latin typeface="Tw Cen MT"/>
            </a:endParaRPr>
          </a:p>
        </p:txBody>
      </p:sp>
      <p:sp>
        <p:nvSpPr>
          <p:cNvPr id="138" name="TextShape 2"/>
          <p:cNvSpPr txBox="1"/>
          <p:nvPr/>
        </p:nvSpPr>
        <p:spPr>
          <a:xfrm>
            <a:off x="612720" y="1600200"/>
            <a:ext cx="8152920" cy="4495320"/>
          </a:xfrm>
          <a:prstGeom prst="rect">
            <a:avLst/>
          </a:prstGeom>
          <a:noFill/>
          <a:ln>
            <a:noFill/>
          </a:ln>
        </p:spPr>
        <p:txBody>
          <a:bodyPr lIns="90000" rIns="90000" tIns="45000" bIns="45000">
            <a:normAutofit fontScale="27000"/>
          </a:bodyPr>
          <a:p>
            <a:pPr>
              <a:lnSpc>
                <a:spcPct val="100000"/>
              </a:lnSpc>
              <a:spcBef>
                <a:spcPts val="700"/>
              </a:spcBef>
              <a:tabLst>
                <a:tab algn="l" pos="0"/>
              </a:tabLst>
            </a:pPr>
            <a:r>
              <a:rPr b="0" lang="fr-FR" sz="2900" spc="-1" strike="noStrike">
                <a:solidFill>
                  <a:srgbClr val="000000"/>
                </a:solidFill>
                <a:latin typeface="Tw Cen MT"/>
              </a:rPr>
              <a:t>Aujourd’hui on parle de « chaîne de valeurs du document » : certaines activités sont plus à même d’apporter de la valeur au document.</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sélection, collecte, enregistrement et classement des documents : </a:t>
            </a:r>
            <a:r>
              <a:rPr b="1" lang="fr-FR" sz="2900" spc="-1" strike="noStrike">
                <a:solidFill>
                  <a:srgbClr val="7030a0"/>
                </a:solidFill>
                <a:latin typeface="Tw Cen MT"/>
              </a:rPr>
              <a:t>pour construire une collection.</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dépouillement des documents et extraction de tous les éléments utilisables pour </a:t>
            </a:r>
            <a:r>
              <a:rPr b="1" lang="fr-FR" sz="2900" spc="-1" strike="noStrike">
                <a:solidFill>
                  <a:srgbClr val="7030a0"/>
                </a:solidFill>
                <a:latin typeface="Tw Cen MT"/>
              </a:rPr>
              <a:t>préparer des documents secondaires</a:t>
            </a:r>
            <a:r>
              <a:rPr b="0" lang="fr-FR" sz="2900" spc="-1" strike="noStrike">
                <a:solidFill>
                  <a:srgbClr val="000000"/>
                </a:solidFill>
                <a:latin typeface="Tw Cen MT"/>
              </a:rPr>
              <a:t>, notices bibliographiques (afin de constituer le catalogue), répertoires, dossiers, analyses, synthèses, </a:t>
            </a:r>
            <a:r>
              <a:rPr b="0" i="1" lang="fr-FR" sz="2900" spc="-1" strike="noStrike">
                <a:solidFill>
                  <a:srgbClr val="000000"/>
                </a:solidFill>
                <a:latin typeface="Tw Cen MT"/>
              </a:rPr>
              <a:t>etc</a:t>
            </a:r>
            <a:r>
              <a:rPr b="0" lang="fr-FR" sz="2900" spc="-1" strike="noStrike">
                <a:solidFill>
                  <a:srgbClr val="000000"/>
                </a:solidFill>
                <a:latin typeface="Tw Cen MT"/>
              </a:rPr>
              <a:t>.</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mise à disposition des documents pour </a:t>
            </a:r>
            <a:r>
              <a:rPr b="1" lang="fr-FR" sz="2900" spc="-1" strike="noStrike">
                <a:solidFill>
                  <a:srgbClr val="7030a0"/>
                </a:solidFill>
                <a:latin typeface="Tw Cen MT"/>
              </a:rPr>
              <a:t>donner accès au contenu </a:t>
            </a:r>
            <a:r>
              <a:rPr b="0" lang="fr-FR" sz="2900" spc="-1" strike="noStrike">
                <a:solidFill>
                  <a:srgbClr val="000000"/>
                </a:solidFill>
                <a:latin typeface="Tw Cen MT"/>
              </a:rPr>
              <a:t>aux utilisateurs, par information, communication, publication, reproduction, traduction, organisation, exposition…</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aide, conseil et orientation des utilisateurs dans leurs recherches pour </a:t>
            </a:r>
            <a:r>
              <a:rPr b="1" lang="fr-FR" sz="2900" spc="-1" strike="noStrike">
                <a:solidFill>
                  <a:srgbClr val="7030a0"/>
                </a:solidFill>
                <a:latin typeface="Tw Cen MT"/>
              </a:rPr>
              <a:t>anticiper les besoins</a:t>
            </a:r>
            <a:r>
              <a:rPr b="0" lang="fr-FR" sz="2900" spc="-1" strike="noStrike">
                <a:solidFill>
                  <a:srgbClr val="775f55"/>
                </a:solidFill>
                <a:latin typeface="Tw Cen MT"/>
              </a:rPr>
              <a:t>.</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1 Geste d’entrée : collecter</a:t>
            </a:r>
            <a:endParaRPr b="0" lang="fr-FR" sz="3200" spc="-1" strike="noStrike">
              <a:solidFill>
                <a:srgbClr val="000000"/>
              </a:solidFill>
              <a:latin typeface="Tw Cen MT"/>
            </a:endParaRPr>
          </a:p>
        </p:txBody>
      </p:sp>
      <p:sp>
        <p:nvSpPr>
          <p:cNvPr id="140" name="TextShape 2"/>
          <p:cNvSpPr txBox="1"/>
          <p:nvPr/>
        </p:nvSpPr>
        <p:spPr>
          <a:xfrm>
            <a:off x="612720" y="1600200"/>
            <a:ext cx="8152920" cy="4495320"/>
          </a:xfrm>
          <a:prstGeom prst="rect">
            <a:avLst/>
          </a:prstGeom>
          <a:noFill/>
          <a:ln>
            <a:noFill/>
          </a:ln>
        </p:spPr>
        <p:txBody>
          <a:bodyPr lIns="90000" rIns="90000" tIns="45000" bIns="45000">
            <a:normAutofit fontScale="35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Etape préliminaire : la </a:t>
            </a:r>
            <a:r>
              <a:rPr b="1" lang="fr-FR" sz="2900" spc="-1" strike="noStrike">
                <a:solidFill>
                  <a:srgbClr val="7030a0"/>
                </a:solidFill>
                <a:latin typeface="Tw Cen MT"/>
              </a:rPr>
              <a:t>définition des objectifs stratégiques </a:t>
            </a:r>
            <a:r>
              <a:rPr b="0" lang="fr-FR" sz="2900" spc="-1" strike="noStrike">
                <a:solidFill>
                  <a:srgbClr val="000000"/>
                </a:solidFill>
                <a:latin typeface="Tw Cen MT"/>
              </a:rPr>
              <a:t>à moyen-long terme </a:t>
            </a: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Wingdings"/>
              </a:rPr>
              <a:t></a:t>
            </a:r>
            <a:r>
              <a:rPr b="0" lang="fr-FR" sz="2900" spc="-1" strike="noStrike">
                <a:solidFill>
                  <a:srgbClr val="000000"/>
                </a:solidFill>
                <a:latin typeface="Tw Cen MT"/>
              </a:rPr>
              <a:t> </a:t>
            </a:r>
            <a:r>
              <a:rPr b="0" lang="fr-FR" sz="2900" spc="-1" strike="noStrike">
                <a:solidFill>
                  <a:srgbClr val="000000"/>
                </a:solidFill>
                <a:latin typeface="Tw Cen MT"/>
              </a:rPr>
              <a:t>définit les besoins en information et engage le processus de collecte.</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Quels besoins repérés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tabLst>
                <a:tab algn="l" pos="0"/>
              </a:tabLst>
            </a:pPr>
            <a:r>
              <a:rPr b="0" lang="fr-FR" sz="2600" spc="-1" strike="noStrike">
                <a:solidFill>
                  <a:srgbClr val="000000"/>
                </a:solidFill>
                <a:latin typeface="Tw Cen MT"/>
              </a:rPr>
              <a:t>Combler un déficit de connaissances ? </a:t>
            </a:r>
            <a:r>
              <a:rPr b="0" lang="fr-FR" sz="2600" spc="-1" strike="noStrike">
                <a:solidFill>
                  <a:srgbClr val="000000"/>
                </a:solidFill>
                <a:latin typeface="Wingdings"/>
              </a:rPr>
              <a:t></a:t>
            </a:r>
            <a:r>
              <a:rPr b="0" lang="fr-FR" sz="2600" spc="-1" strike="noStrike">
                <a:solidFill>
                  <a:srgbClr val="000000"/>
                </a:solidFill>
                <a:latin typeface="Tw Cen MT"/>
              </a:rPr>
              <a:t> induit des informations à trouver (définitions &amp; enjeux du champ, théories, dimension épistémologique,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tabLst>
                <a:tab algn="l" pos="0"/>
              </a:tabLst>
            </a:pPr>
            <a:r>
              <a:rPr b="0" lang="fr-FR" sz="2600" spc="-1" strike="noStrike">
                <a:solidFill>
                  <a:srgbClr val="000000"/>
                </a:solidFill>
                <a:latin typeface="Tw Cen MT"/>
              </a:rPr>
              <a:t>Mettre à jour ses connaissances ? </a:t>
            </a:r>
            <a:r>
              <a:rPr b="0" lang="fr-FR" sz="2600" spc="-1" strike="noStrike">
                <a:solidFill>
                  <a:srgbClr val="000000"/>
                </a:solidFill>
                <a:latin typeface="Wingdings"/>
              </a:rPr>
              <a:t></a:t>
            </a:r>
            <a:r>
              <a:rPr b="0" lang="fr-FR" sz="2600" spc="-1" strike="noStrike">
                <a:solidFill>
                  <a:srgbClr val="000000"/>
                </a:solidFill>
                <a:latin typeface="Tw Cen MT"/>
              </a:rPr>
              <a:t> induit des informations à trouver (actualités, réception de nouveaux travaux…)</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tabLst>
                <a:tab algn="l" pos="0"/>
              </a:tabLst>
            </a:pPr>
            <a:r>
              <a:rPr b="0" lang="fr-FR" sz="2600" spc="-1" strike="noStrike">
                <a:solidFill>
                  <a:srgbClr val="000000"/>
                </a:solidFill>
                <a:latin typeface="Tw Cen MT"/>
              </a:rPr>
              <a:t>Agir ? </a:t>
            </a:r>
            <a:r>
              <a:rPr b="0" lang="fr-FR" sz="2600" spc="-1" strike="noStrike">
                <a:solidFill>
                  <a:srgbClr val="000000"/>
                </a:solidFill>
                <a:latin typeface="Wingdings"/>
              </a:rPr>
              <a:t></a:t>
            </a:r>
            <a:r>
              <a:rPr b="0" lang="fr-FR" sz="2600" spc="-1" strike="noStrike">
                <a:solidFill>
                  <a:srgbClr val="000000"/>
                </a:solidFill>
                <a:latin typeface="Tw Cen MT"/>
              </a:rPr>
              <a:t> induit des informations à trouver avec dimension opérationnelle, professionnelle, …</a:t>
            </a:r>
            <a:endParaRPr b="0" lang="fr-FR" sz="26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Wingdings"/>
              </a:rPr>
              <a:t></a:t>
            </a:r>
            <a:r>
              <a:rPr b="0" lang="fr-FR" sz="2900" spc="-1" strike="noStrike">
                <a:solidFill>
                  <a:srgbClr val="000000"/>
                </a:solidFill>
                <a:latin typeface="Tw Cen MT"/>
              </a:rPr>
              <a:t> </a:t>
            </a:r>
            <a:r>
              <a:rPr b="0" lang="fr-FR" sz="2900" spc="-1" strike="noStrike">
                <a:solidFill>
                  <a:srgbClr val="000000"/>
                </a:solidFill>
                <a:latin typeface="Tw Cen MT"/>
              </a:rPr>
              <a:t>Induit usage d’outils de recherche différents (spécialisés/généralistes) et/ou à les interroger différemment (langage amateur/langage expert par ex.)</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childTnLst>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1.1 Analyser son besoin : constituer son thesaurus personnel</a:t>
            </a:r>
            <a:endParaRPr b="0" lang="fr-FR" sz="3200" spc="-1" strike="noStrike">
              <a:solidFill>
                <a:srgbClr val="000000"/>
              </a:solidFill>
              <a:latin typeface="Tw Cen MT"/>
            </a:endParaRPr>
          </a:p>
        </p:txBody>
      </p:sp>
      <p:sp>
        <p:nvSpPr>
          <p:cNvPr id="142" name="TextShape 2"/>
          <p:cNvSpPr txBox="1"/>
          <p:nvPr/>
        </p:nvSpPr>
        <p:spPr>
          <a:xfrm>
            <a:off x="612720" y="1600200"/>
            <a:ext cx="8152920" cy="4495320"/>
          </a:xfrm>
          <a:prstGeom prst="rect">
            <a:avLst/>
          </a:prstGeom>
          <a:noFill/>
          <a:ln>
            <a:noFill/>
          </a:ln>
        </p:spPr>
        <p:txBody>
          <a:bodyPr lIns="90000" rIns="90000" tIns="45000" bIns="45000">
            <a:normAutofit fontScale="61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La démarche : définir un thésaurus personnel à l’aide d’un dictionnaire ou d’un thésaurus</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permet de clarifier sa problématique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permet d’approcher le classement de la bibliothèque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permet une recherche documentaire plus efficace car mieux ciblée</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Principe du thesaurus : langage documentaire construit sur 1 structure hiérarchisée d’un domaine ; les notions ont des relations entre elles (générique ou spécifique ; associé; employé pour ;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42">
                                            <p:txEl>
                                              <p:pRg st="0" end="0"/>
                                            </p:txEl>
                                          </p:spTgt>
                                        </p:tgtEl>
                                        <p:attrNameLst>
                                          <p:attrName>style.visibility</p:attrName>
                                        </p:attrNameLst>
                                      </p:cBhvr>
                                      <p:to>
                                        <p:strVal val="visible"/>
                                      </p:to>
                                    </p:set>
                                  </p:childTnLst>
                                </p:cTn>
                              </p:par>
                              <p:par>
                                <p:cTn id="209" nodeType="withEffect" fill="hold" presetClass="entr" presetID="1">
                                  <p:stCondLst>
                                    <p:cond delay="0"/>
                                  </p:stCondLst>
                                  <p:childTnLst>
                                    <p:set>
                                      <p:cBhvr>
                                        <p:cTn id="210" dur="1" fill="hold">
                                          <p:stCondLst>
                                            <p:cond delay="0"/>
                                          </p:stCondLst>
                                        </p:cTn>
                                        <p:tgtEl>
                                          <p:spTgt spid="142">
                                            <p:txEl>
                                              <p:pRg st="1" end="1"/>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142">
                                            <p:txEl>
                                              <p:pRg st="2" end="2"/>
                                            </p:txEl>
                                          </p:spTgt>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1.2 Évaluer les documents pour les collecter </a:t>
            </a:r>
            <a:endParaRPr b="0" lang="fr-FR" sz="3200" spc="-1" strike="noStrike">
              <a:solidFill>
                <a:srgbClr val="000000"/>
              </a:solidFill>
              <a:latin typeface="Tw Cen MT"/>
            </a:endParaRPr>
          </a:p>
        </p:txBody>
      </p:sp>
      <p:sp>
        <p:nvSpPr>
          <p:cNvPr id="144" name="TextShape 2"/>
          <p:cNvSpPr txBox="1"/>
          <p:nvPr/>
        </p:nvSpPr>
        <p:spPr>
          <a:xfrm>
            <a:off x="612720" y="1600200"/>
            <a:ext cx="8152920" cy="4495320"/>
          </a:xfrm>
          <a:prstGeom prst="rect">
            <a:avLst/>
          </a:prstGeom>
          <a:noFill/>
          <a:ln>
            <a:noFill/>
          </a:ln>
        </p:spPr>
        <p:txBody>
          <a:bodyPr lIns="90000" rIns="90000" tIns="45000" bIns="45000">
            <a:normAutofit fontScale="66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Evaluer est une tâche complexe : il faut  considérer le contexte d’usage. On ne va pas procéder à l’évaluation d’une source d’information de la même façon selon qu’on soit dans une recherche documentaire universitaire, une recherche d’emploi, une recherche d’achat, etc.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Ce n’est pas une « habileté », une compétence technique ou procédurale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Opération qui mobilise : connaissances, compétences, valeurs personnelles, nos jugements, nos opinions.</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1.2 Évaluer dans un paysage informationnel mouvant</a:t>
            </a:r>
            <a:endParaRPr b="0" lang="fr-FR" sz="3200" spc="-1" strike="noStrike">
              <a:solidFill>
                <a:srgbClr val="000000"/>
              </a:solidFill>
              <a:latin typeface="Tw Cen MT"/>
            </a:endParaRPr>
          </a:p>
        </p:txBody>
      </p:sp>
      <p:sp>
        <p:nvSpPr>
          <p:cNvPr id="146" name="TextShape 2"/>
          <p:cNvSpPr txBox="1"/>
          <p:nvPr/>
        </p:nvSpPr>
        <p:spPr>
          <a:xfrm>
            <a:off x="612720" y="1600200"/>
            <a:ext cx="8152920" cy="4495320"/>
          </a:xfrm>
          <a:prstGeom prst="rect">
            <a:avLst/>
          </a:prstGeom>
          <a:noFill/>
          <a:ln>
            <a:noFill/>
          </a:ln>
        </p:spPr>
        <p:txBody>
          <a:bodyPr lIns="90000" rIns="90000" tIns="45000" bIns="45000">
            <a:normAutofit fontScale="81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Evaluer l’information dans un contexte de production de l’information qui a beaucoup évolué</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1" lang="fr-FR" sz="2600" spc="-1" strike="noStrike">
                <a:solidFill>
                  <a:srgbClr val="000000"/>
                </a:solidFill>
                <a:latin typeface="Tw Cen MT"/>
              </a:rPr>
              <a:t>contexte</a:t>
            </a:r>
            <a:r>
              <a:rPr b="0" lang="fr-FR" sz="2600" spc="-1" strike="noStrike">
                <a:solidFill>
                  <a:srgbClr val="000000"/>
                </a:solidFill>
                <a:latin typeface="Tw Cen MT"/>
              </a:rPr>
              <a:t> socio-politique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1" lang="fr-FR" sz="2600" spc="-1" strike="noStrike">
                <a:solidFill>
                  <a:srgbClr val="000000"/>
                </a:solidFill>
                <a:latin typeface="Tw Cen MT"/>
              </a:rPr>
              <a:t>contexte</a:t>
            </a:r>
            <a:r>
              <a:rPr b="0" lang="fr-FR" sz="2600" spc="-1" strike="noStrike">
                <a:solidFill>
                  <a:srgbClr val="000000"/>
                </a:solidFill>
                <a:latin typeface="Tw Cen MT"/>
              </a:rPr>
              <a:t> informationnel</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1" lang="fr-FR" sz="2600" spc="-1" strike="noStrike">
                <a:solidFill>
                  <a:srgbClr val="000000"/>
                </a:solidFill>
                <a:latin typeface="Tw Cen MT"/>
              </a:rPr>
              <a:t>contexte</a:t>
            </a:r>
            <a:r>
              <a:rPr b="0" lang="fr-FR" sz="2600" spc="-1" strike="noStrike">
                <a:solidFill>
                  <a:srgbClr val="000000"/>
                </a:solidFill>
                <a:latin typeface="Tw Cen MT"/>
              </a:rPr>
              <a:t> socio-technique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1" lang="fr-FR" sz="2600" spc="-1" strike="noStrike">
                <a:solidFill>
                  <a:srgbClr val="000000"/>
                </a:solidFill>
                <a:latin typeface="Tw Cen MT"/>
              </a:rPr>
              <a:t>contexte</a:t>
            </a:r>
            <a:r>
              <a:rPr b="0" lang="fr-FR" sz="2600" spc="-1" strike="noStrike">
                <a:solidFill>
                  <a:srgbClr val="000000"/>
                </a:solidFill>
                <a:latin typeface="Tw Cen MT"/>
              </a:rPr>
              <a:t> socio-culturel </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3200" spc="-1" strike="noStrike">
                <a:solidFill>
                  <a:srgbClr val="000000"/>
                </a:solidFill>
                <a:latin typeface="Tw Cen MT"/>
              </a:rPr>
              <a:t>Valeurs dominantes</a:t>
            </a:r>
            <a:endParaRPr b="0" lang="fr-FR" sz="32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Popularité</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instantanéité</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Affectif</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233" dur="indefinite" restart="never" nodeType="tmRoot">
          <p:childTnLst>
            <p:seq>
              <p:cTn id="234" dur="indefinite" nodeType="mainSeq">
                <p:childTnLst>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9"/>
                                          </p:stCondLst>
                                        </p:cTn>
                                        <p:tgtEl>
                                          <p:spTgt spid="146">
                                            <p:txEl>
                                              <p:pRg st="3" end="3"/>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146">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1.2 Évaluer dans un paysage informationnel mouvant</a:t>
            </a:r>
            <a:endParaRPr b="0" lang="fr-FR" sz="3200" spc="-1" strike="noStrike">
              <a:solidFill>
                <a:srgbClr val="000000"/>
              </a:solidFill>
              <a:latin typeface="Tw Cen MT"/>
            </a:endParaRPr>
          </a:p>
        </p:txBody>
      </p:sp>
      <p:sp>
        <p:nvSpPr>
          <p:cNvPr id="148" name="TextShape 2"/>
          <p:cNvSpPr txBox="1"/>
          <p:nvPr/>
        </p:nvSpPr>
        <p:spPr>
          <a:xfrm>
            <a:off x="612720" y="1600200"/>
            <a:ext cx="8152920" cy="4495320"/>
          </a:xfrm>
          <a:prstGeom prst="rect">
            <a:avLst/>
          </a:prstGeom>
          <a:noFill/>
          <a:ln>
            <a:noFill/>
          </a:ln>
        </p:spPr>
        <p:txBody>
          <a:bodyPr lIns="90000" rIns="90000" tIns="45000" bIns="45000">
            <a:normAutofit fontScale="61000"/>
          </a:bodyPr>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Constat : libéralisation de ce marché cognitif avec Internet = double révolution (G. Bronner)</a:t>
            </a:r>
            <a:endParaRPr b="0" lang="fr-FR" sz="24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 contexte politique d’une triple revendication démocratique (D. Cardon)</a:t>
            </a:r>
            <a:endParaRPr b="0" lang="fr-FR" sz="24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Conséquences</a:t>
            </a:r>
            <a:endParaRPr b="0" lang="fr-FR" sz="24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 </a:t>
            </a:r>
            <a:r>
              <a:rPr b="0" lang="fr-FR" sz="2100" spc="-1" strike="noStrike">
                <a:solidFill>
                  <a:srgbClr val="000000"/>
                </a:solidFill>
                <a:latin typeface="Tw Cen MT"/>
              </a:rPr>
              <a:t>des propositions intellectuelles différentes circulent désormais, accessibles. </a:t>
            </a:r>
            <a:endParaRPr b="0" lang="fr-FR" sz="21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Il y a à la fois massification des informations et perte de confiance dans les institutions.</a:t>
            </a:r>
            <a:endParaRPr b="0" lang="fr-FR" sz="21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Parmi la masse d’informations, des fausses informations, produites par 4 types de sources avec motivations différentes</a:t>
            </a:r>
            <a:endParaRPr b="0" lang="fr-FR" sz="24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pour générer un dysfonctionnement du système</a:t>
            </a:r>
            <a:endParaRPr b="0" lang="fr-FR" sz="21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par idéologie</a:t>
            </a:r>
            <a:endParaRPr b="0" lang="fr-FR" sz="21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par intérêt (politique, économique, philosophique)</a:t>
            </a:r>
            <a:endParaRPr b="0" lang="fr-FR" sz="21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 </a:t>
            </a:r>
            <a:endParaRPr b="0" lang="fr-FR" sz="21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271" dur="indefinite" restart="never" nodeType="tmRoot">
          <p:childTnLst>
            <p:seq>
              <p:cTn id="272" dur="indefinite" nodeType="mainSeq">
                <p:childTnLst>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148">
                                            <p:txEl>
                                              <p:pRg st="6" end="6"/>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148">
                                            <p:txEl>
                                              <p:pRg st="7" end="7"/>
                                            </p:txEl>
                                          </p:spTgt>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148">
                                            <p:txEl>
                                              <p:pRg st="8" end="8"/>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14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12720" y="228600"/>
            <a:ext cx="8152920" cy="990360"/>
          </a:xfrm>
          <a:prstGeom prst="rect">
            <a:avLst/>
          </a:prstGeom>
          <a:noFill/>
          <a:ln>
            <a:noFill/>
          </a:ln>
        </p:spPr>
        <p:txBody>
          <a:bodyPr lIns="90000" rIns="90000" tIns="45000" bIns="45000" anchor="ctr">
            <a:normAutofit fontScale="49000"/>
          </a:bodyPr>
          <a:p>
            <a:pPr>
              <a:lnSpc>
                <a:spcPct val="100000"/>
              </a:lnSpc>
            </a:pPr>
            <a:r>
              <a:rPr b="1" lang="fr-FR" sz="3200" spc="-1" strike="noStrike">
                <a:solidFill>
                  <a:srgbClr val="775f55"/>
                </a:solidFill>
                <a:latin typeface="Tw Cen MT"/>
              </a:rPr>
              <a:t>1.2 Évaluer dans un paysage informationnel mouvant : à retenir</a:t>
            </a:r>
            <a:endParaRPr b="0" lang="fr-FR" sz="3200" spc="-1" strike="noStrike">
              <a:solidFill>
                <a:srgbClr val="000000"/>
              </a:solidFill>
              <a:latin typeface="Tw Cen MT"/>
            </a:endParaRPr>
          </a:p>
        </p:txBody>
      </p:sp>
      <p:sp>
        <p:nvSpPr>
          <p:cNvPr id="150" name="TextShape 2"/>
          <p:cNvSpPr txBox="1"/>
          <p:nvPr/>
        </p:nvSpPr>
        <p:spPr>
          <a:xfrm>
            <a:off x="612720" y="1600200"/>
            <a:ext cx="8152920" cy="4495320"/>
          </a:xfrm>
          <a:prstGeom prst="rect">
            <a:avLst/>
          </a:prstGeom>
          <a:noFill/>
          <a:ln>
            <a:noFill/>
          </a:ln>
        </p:spPr>
        <p:txBody>
          <a:bodyPr lIns="90000" rIns="90000" tIns="45000" bIns="45000">
            <a:normAutofit fontScale="66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Une préoccupation majeure, au centre du traitement de l’information dans un contexte d’accès direct à un grand volume de documents (rappel accès direct et partage des connaissances : idéal des Lumières)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Finalité de l’évaluation en régime numérique se pose avec encore plus d’acuité : donner une valeur à l’information dans un contexte d’infobésité (cf chaîne documentaire = chaîne de valeurs)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313" dur="indefinite" restart="never" nodeType="tmRoot">
          <p:childTnLst>
            <p:seq>
              <p:cTn id="314" dur="indefinite" nodeType="mainSeq">
                <p:childTnLst>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1.2 Évaluation de l’information : démarche</a:t>
            </a:r>
            <a:endParaRPr b="0" lang="fr-FR" sz="3200" spc="-1" strike="noStrike">
              <a:solidFill>
                <a:srgbClr val="000000"/>
              </a:solidFill>
              <a:latin typeface="Tw Cen MT"/>
            </a:endParaRPr>
          </a:p>
        </p:txBody>
      </p:sp>
      <p:sp>
        <p:nvSpPr>
          <p:cNvPr id="152" name="TextShape 2"/>
          <p:cNvSpPr txBox="1"/>
          <p:nvPr/>
        </p:nvSpPr>
        <p:spPr>
          <a:xfrm>
            <a:off x="612720" y="1600200"/>
            <a:ext cx="8152920" cy="4495320"/>
          </a:xfrm>
          <a:prstGeom prst="rect">
            <a:avLst/>
          </a:prstGeom>
          <a:noFill/>
          <a:ln>
            <a:noFill/>
          </a:ln>
        </p:spPr>
        <p:txBody>
          <a:bodyPr lIns="90000" rIns="90000" tIns="45000" bIns="45000">
            <a:normAutofit fontScale="35000"/>
          </a:bodyPr>
          <a:p>
            <a:pPr marL="320040" indent="-319680">
              <a:lnSpc>
                <a:spcPct val="100000"/>
              </a:lnSpc>
              <a:spcBef>
                <a:spcPts val="700"/>
              </a:spcBef>
              <a:buClr>
                <a:srgbClr val="dd8047"/>
              </a:buClr>
              <a:buSzPct val="60000"/>
              <a:buFont typeface="Wingdings" charset="2"/>
              <a:buChar char=""/>
            </a:pPr>
            <a:r>
              <a:rPr b="0" lang="fr-FR" sz="3200" spc="-1" strike="noStrike">
                <a:solidFill>
                  <a:srgbClr val="000000"/>
                </a:solidFill>
                <a:latin typeface="Tw Cen MT"/>
              </a:rPr>
              <a:t>évaluation de l’information = opérations documentaires</a:t>
            </a:r>
            <a:endParaRPr b="0" lang="fr-FR" sz="32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filtrer les résultats d’une recherche en vérifiant la </a:t>
            </a:r>
            <a:r>
              <a:rPr b="1" lang="fr-FR" sz="2600" spc="-1" strike="noStrike">
                <a:solidFill>
                  <a:srgbClr val="775f55"/>
                </a:solidFill>
                <a:latin typeface="Tw Cen MT"/>
              </a:rPr>
              <a:t>pertinence</a:t>
            </a:r>
            <a:r>
              <a:rPr b="0" lang="fr-FR" sz="2600" spc="-1" strike="noStrike">
                <a:solidFill>
                  <a:srgbClr val="000000"/>
                </a:solidFill>
                <a:latin typeface="Tw Cen MT"/>
              </a:rPr>
              <a:t> des résultats par rapport à la requête, puis par rapport à l’axe de recherche, par rapport au besoin d’information (Savoir ? Agir ?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juger de la </a:t>
            </a:r>
            <a:r>
              <a:rPr b="1" lang="fr-FR" sz="2600" spc="-1" strike="noStrike">
                <a:solidFill>
                  <a:srgbClr val="775f55"/>
                </a:solidFill>
                <a:latin typeface="Tw Cen MT"/>
              </a:rPr>
              <a:t>crédibilité</a:t>
            </a:r>
            <a:r>
              <a:rPr b="0" lang="fr-FR" sz="2600" spc="-1" strike="noStrike">
                <a:solidFill>
                  <a:srgbClr val="000000"/>
                </a:solidFill>
                <a:latin typeface="Tw Cen MT"/>
              </a:rPr>
              <a:t> d’une source à partir d’indices</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500" spc="-1" strike="noStrike">
                <a:solidFill>
                  <a:srgbClr val="000000"/>
                </a:solidFill>
                <a:latin typeface="Tw Cen MT"/>
              </a:rPr>
              <a:t>identifier auteurs, savoir qui finance l’information et avec quelle intention</a:t>
            </a:r>
            <a:endParaRPr b="0" lang="fr-FR" sz="25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500" spc="-1" strike="noStrike">
                <a:solidFill>
                  <a:srgbClr val="000000"/>
                </a:solidFill>
                <a:latin typeface="Tw Cen MT"/>
              </a:rPr>
              <a:t>identifier supports et genres documentaires</a:t>
            </a:r>
            <a:endParaRPr b="0" lang="fr-FR" sz="25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mesurer autorité cognitive de l’auteur : quels indices ? </a:t>
            </a:r>
            <a:endParaRPr b="0" lang="fr-FR" sz="23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évaluer la </a:t>
            </a:r>
            <a:r>
              <a:rPr b="1" lang="fr-FR" sz="2600" spc="-1" strike="noStrike">
                <a:solidFill>
                  <a:srgbClr val="775f55"/>
                </a:solidFill>
                <a:latin typeface="Tw Cen MT"/>
              </a:rPr>
              <a:t>qualité</a:t>
            </a:r>
            <a:r>
              <a:rPr b="0" lang="fr-FR" sz="2600" spc="-1" strike="noStrike">
                <a:solidFill>
                  <a:srgbClr val="000000"/>
                </a:solidFill>
                <a:latin typeface="Tw Cen MT"/>
              </a:rPr>
              <a:t> de la source d’information : quels indices ? </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à jour</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Intelligible</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précise</a:t>
            </a:r>
            <a:endParaRPr b="0" lang="fr-FR" sz="23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152">
                                            <p:txEl>
                                              <p:pRg st="7" end="7"/>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152">
                                            <p:txEl>
                                              <p:pRg st="8" end="8"/>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152">
                                            <p:txEl>
                                              <p:pRg st="9" end="9"/>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152">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De la collecte au traitement</a:t>
            </a:r>
            <a:endParaRPr b="0" lang="fr-FR" sz="3200" spc="-1" strike="noStrike">
              <a:solidFill>
                <a:srgbClr val="000000"/>
              </a:solidFill>
              <a:latin typeface="Tw Cen MT"/>
            </a:endParaRPr>
          </a:p>
        </p:txBody>
      </p:sp>
      <p:sp>
        <p:nvSpPr>
          <p:cNvPr id="154" name="TextShape 2"/>
          <p:cNvSpPr txBox="1"/>
          <p:nvPr/>
        </p:nvSpPr>
        <p:spPr>
          <a:xfrm>
            <a:off x="612720" y="1600200"/>
            <a:ext cx="8152920" cy="4495320"/>
          </a:xfrm>
          <a:prstGeom prst="rect">
            <a:avLst/>
          </a:prstGeom>
          <a:noFill/>
          <a:ln>
            <a:noFill/>
          </a:ln>
        </p:spPr>
        <p:txBody>
          <a:bodyPr lIns="90000" rIns="90000" tIns="45000" bIns="45000">
            <a:norm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Tw Cen MT"/>
              </a:rPr>
              <a:t>Une fois les documents collectés et validés (évalués) il faut les catégoriser (les classer et les organiser par catégorie) en procédant au traitement intellectuel du document. C’est l’indexation.</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Cours 1 – Éléments définitionnels et  questionnements  professionnels</a:t>
            </a:r>
            <a:endParaRPr b="0" lang="fr-FR" sz="3200" spc="-1" strike="noStrike">
              <a:solidFill>
                <a:srgbClr val="000000"/>
              </a:solidFill>
              <a:latin typeface="Tw Cen MT"/>
            </a:endParaRPr>
          </a:p>
        </p:txBody>
      </p:sp>
      <p:sp>
        <p:nvSpPr>
          <p:cNvPr id="102" name="TextShape 2"/>
          <p:cNvSpPr txBox="1"/>
          <p:nvPr/>
        </p:nvSpPr>
        <p:spPr>
          <a:xfrm>
            <a:off x="612720" y="1600200"/>
            <a:ext cx="8152920" cy="4495320"/>
          </a:xfrm>
          <a:prstGeom prst="rect">
            <a:avLst/>
          </a:prstGeom>
          <a:noFill/>
          <a:ln>
            <a:noFill/>
          </a:ln>
        </p:spPr>
        <p:txBody>
          <a:bodyPr lIns="90000" rIns="90000" tIns="45000" bIns="45000">
            <a:norm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1" lang="fr-FR" sz="3800" spc="-1" strike="noStrike">
                <a:solidFill>
                  <a:srgbClr val="775f55"/>
                </a:solidFill>
                <a:latin typeface="Tw Cen MT"/>
              </a:rPr>
              <a:t>1 D’abord s’entendre sur les termes</a:t>
            </a:r>
            <a:endParaRPr b="0" lang="fr-FR" sz="3800" spc="-1" strike="noStrike">
              <a:solidFill>
                <a:srgbClr val="000000"/>
              </a:solidFill>
              <a:latin typeface="Tw Cen MT"/>
            </a:endParaRPr>
          </a:p>
          <a:p>
            <a:pPr>
              <a:lnSpc>
                <a:spcPct val="100000"/>
              </a:lnSpc>
              <a:spcBef>
                <a:spcPts val="700"/>
              </a:spcBef>
              <a:tabLst>
                <a:tab algn="l" pos="0"/>
              </a:tabLst>
            </a:pPr>
            <a:endParaRPr b="0" lang="fr-FR" sz="3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2 Geste de traitement : indexer </a:t>
            </a:r>
            <a:endParaRPr b="0" lang="fr-FR" sz="3200" spc="-1" strike="noStrike">
              <a:solidFill>
                <a:srgbClr val="000000"/>
              </a:solidFill>
              <a:latin typeface="Tw Cen MT"/>
            </a:endParaRPr>
          </a:p>
        </p:txBody>
      </p:sp>
      <p:sp>
        <p:nvSpPr>
          <p:cNvPr id="156" name="TextShape 2"/>
          <p:cNvSpPr txBox="1"/>
          <p:nvPr/>
        </p:nvSpPr>
        <p:spPr>
          <a:xfrm>
            <a:off x="612720" y="1600200"/>
            <a:ext cx="8152920" cy="4495320"/>
          </a:xfrm>
          <a:prstGeom prst="rect">
            <a:avLst/>
          </a:prstGeom>
          <a:noFill/>
          <a:ln>
            <a:noFill/>
          </a:ln>
        </p:spPr>
        <p:txBody>
          <a:bodyPr lIns="90000" rIns="90000" tIns="45000" bIns="45000">
            <a:norm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Tw Cen MT"/>
              </a:rPr>
              <a:t>Activité normalisée : « l’indexation est l’opération destinée à représenter par les éléments d’un langage documentaire ou naturel des données résultant de l’analyse du contenu d’un document ou d’une question » (norme ISO 5963).</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2.1 Éléments de définition : opération intellectuelle</a:t>
            </a:r>
            <a:endParaRPr b="0" lang="fr-FR" sz="3200" spc="-1" strike="noStrike">
              <a:solidFill>
                <a:srgbClr val="000000"/>
              </a:solidFill>
              <a:latin typeface="Tw Cen MT"/>
            </a:endParaRPr>
          </a:p>
        </p:txBody>
      </p:sp>
      <p:sp>
        <p:nvSpPr>
          <p:cNvPr id="158"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r>
              <a:rPr b="0" lang="fr-FR" sz="2900" spc="-1" strike="noStrike">
                <a:solidFill>
                  <a:srgbClr val="000000"/>
                </a:solidFill>
                <a:latin typeface="Tw Cen MT"/>
              </a:rPr>
              <a:t>"[...] toutes les opérations visant à représenter les concepts essentiels contenus dans des documents [...] à l'aide d'un langage documentaire, ce qui implique une transformation des éléments informatifs contenus dans les documents, sous une forme différente de leur forme originelle, pour faciliter leur mise en mémoire et leur recherche ultérieure" (Lamizet &amp; Silem 1997)</a:t>
            </a: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Wingdings"/>
              </a:rPr>
              <a:t></a:t>
            </a:r>
            <a:r>
              <a:rPr b="0" lang="fr-FR" sz="2900" spc="-1" strike="noStrike">
                <a:solidFill>
                  <a:srgbClr val="000000"/>
                </a:solidFill>
                <a:latin typeface="Tw Cen MT"/>
              </a:rPr>
              <a:t> </a:t>
            </a:r>
            <a:r>
              <a:rPr b="0" lang="fr-FR" sz="2900" spc="-1" strike="noStrike">
                <a:solidFill>
                  <a:srgbClr val="000000"/>
                </a:solidFill>
                <a:latin typeface="Tw Cen MT"/>
              </a:rPr>
              <a:t>On retrouve distinction document primaire/document secondaire</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2.1 Éléments de définition : avec outils intellectuels</a:t>
            </a:r>
            <a:endParaRPr b="0" lang="fr-FR" sz="3200" spc="-1" strike="noStrike">
              <a:solidFill>
                <a:srgbClr val="000000"/>
              </a:solidFill>
              <a:latin typeface="Tw Cen MT"/>
            </a:endParaRPr>
          </a:p>
        </p:txBody>
      </p:sp>
      <p:sp>
        <p:nvSpPr>
          <p:cNvPr id="160"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Tw Cen MT"/>
              </a:rPr>
              <a:t>« Indexer un document, c’est </a:t>
            </a:r>
            <a:r>
              <a:rPr b="1" lang="fr-FR" sz="2900" spc="-1" strike="noStrike">
                <a:solidFill>
                  <a:srgbClr val="7030a0"/>
                </a:solidFill>
                <a:latin typeface="Tw Cen MT"/>
              </a:rPr>
              <a:t>caractériser son contenu intellectuel par des moyens descriptifs visant à en rendre compte sous une forme condensée </a:t>
            </a:r>
            <a:r>
              <a:rPr b="0" lang="fr-FR" sz="2900" spc="-1" strike="noStrike">
                <a:solidFill>
                  <a:srgbClr val="000000"/>
                </a:solidFill>
                <a:latin typeface="Tw Cen MT"/>
              </a:rPr>
              <a:t>– descripteurs, mots-clés ou indices de classification. Une recherche par mots-clés permet de retrouver le document correspondant à l’information pertinente. »</a:t>
            </a: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Tw Cen MT"/>
              </a:rPr>
              <a:t>(J.-P. Accart)</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2.1 Éléments de définition : dans une double finalité</a:t>
            </a:r>
            <a:endParaRPr b="0" lang="fr-FR" sz="3200" spc="-1" strike="noStrike">
              <a:solidFill>
                <a:srgbClr val="000000"/>
              </a:solidFill>
              <a:latin typeface="Tw Cen MT"/>
            </a:endParaRPr>
          </a:p>
        </p:txBody>
      </p:sp>
      <p:sp>
        <p:nvSpPr>
          <p:cNvPr id="162" name="TextShape 2"/>
          <p:cNvSpPr txBox="1"/>
          <p:nvPr/>
        </p:nvSpPr>
        <p:spPr>
          <a:xfrm>
            <a:off x="612720" y="1600200"/>
            <a:ext cx="8152920" cy="4495320"/>
          </a:xfrm>
          <a:prstGeom prst="rect">
            <a:avLst/>
          </a:prstGeom>
          <a:noFill/>
          <a:ln>
            <a:noFill/>
          </a:ln>
        </p:spPr>
        <p:txBody>
          <a:bodyPr lIns="90000" rIns="90000" tIns="45000" bIns="45000">
            <a:normAutofit fontScale="25000"/>
          </a:bodyPr>
          <a:p>
            <a:pPr marL="320040" indent="-319680">
              <a:lnSpc>
                <a:spcPct val="100000"/>
              </a:lnSpc>
              <a:spcBef>
                <a:spcPts val="700"/>
              </a:spcBef>
              <a:buClr>
                <a:srgbClr val="dd8047"/>
              </a:buClr>
              <a:buSzPct val="60000"/>
              <a:buFont typeface="Wingdings" charset="2"/>
              <a:buChar char=""/>
            </a:pPr>
            <a:r>
              <a:rPr b="0" lang="fr-FR" sz="3600" spc="-1" strike="noStrike">
                <a:solidFill>
                  <a:srgbClr val="000000"/>
                </a:solidFill>
                <a:latin typeface="Tw Cen MT"/>
              </a:rPr>
              <a:t>L'indexation est une opération intellectuelle par laquelle on va codifier le contenu d'un document. </a:t>
            </a:r>
            <a:endParaRPr b="0" lang="fr-FR" sz="3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3300" spc="-1" strike="noStrike">
                <a:solidFill>
                  <a:srgbClr val="000000"/>
                </a:solidFill>
                <a:latin typeface="Tw Cen MT"/>
              </a:rPr>
              <a:t>analyser le contenu de ce document (quel que soit son support)</a:t>
            </a:r>
            <a:endParaRPr b="0" lang="fr-FR" sz="33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3300" spc="-1" strike="noStrike">
                <a:solidFill>
                  <a:srgbClr val="000000"/>
                </a:solidFill>
                <a:latin typeface="Tw Cen MT"/>
              </a:rPr>
              <a:t>transcrire le contenu dans un</a:t>
            </a:r>
            <a:r>
              <a:rPr b="0" i="1" lang="fr-FR" sz="3300" spc="-1" strike="noStrike">
                <a:solidFill>
                  <a:srgbClr val="000000"/>
                </a:solidFill>
                <a:latin typeface="Tw Cen MT"/>
              </a:rPr>
              <a:t> langage documentaire</a:t>
            </a:r>
            <a:r>
              <a:rPr b="0" lang="fr-FR" sz="3300" spc="-1" strike="noStrike">
                <a:solidFill>
                  <a:srgbClr val="000000"/>
                </a:solidFill>
                <a:latin typeface="Tw Cen MT"/>
              </a:rPr>
              <a:t>. </a:t>
            </a:r>
            <a:endParaRPr b="0" lang="fr-FR" sz="33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3600" spc="-1" strike="noStrike">
                <a:solidFill>
                  <a:srgbClr val="000000"/>
                </a:solidFill>
                <a:latin typeface="Tw Cen MT"/>
              </a:rPr>
              <a:t>La </a:t>
            </a:r>
            <a:r>
              <a:rPr b="0" i="1" lang="fr-FR" sz="3600" spc="-1" strike="noStrike">
                <a:solidFill>
                  <a:srgbClr val="000000"/>
                </a:solidFill>
                <a:latin typeface="Tw Cen MT"/>
              </a:rPr>
              <a:t>double</a:t>
            </a:r>
            <a:r>
              <a:rPr b="0" lang="fr-FR" sz="3600" spc="-1" strike="noStrike">
                <a:solidFill>
                  <a:srgbClr val="000000"/>
                </a:solidFill>
                <a:latin typeface="Tw Cen MT"/>
              </a:rPr>
              <a:t> finalité du processus d'indexation est donc :</a:t>
            </a:r>
            <a:endParaRPr b="0" lang="fr-FR" sz="3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3300" spc="-1" strike="noStrike">
                <a:solidFill>
                  <a:srgbClr val="000000"/>
                </a:solidFill>
                <a:latin typeface="Tw Cen MT"/>
              </a:rPr>
              <a:t>de normaliser la codification du contenu des documents </a:t>
            </a:r>
            <a:endParaRPr b="0" lang="fr-FR" sz="33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3300" spc="-1" strike="noStrike">
                <a:solidFill>
                  <a:srgbClr val="000000"/>
                </a:solidFill>
                <a:latin typeface="Tw Cen MT"/>
              </a:rPr>
              <a:t>de faciliter la recherche du document pour l'utilisateur </a:t>
            </a:r>
            <a:endParaRPr b="0" lang="fr-FR" sz="33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3200" spc="-1" strike="noStrike">
                <a:solidFill>
                  <a:srgbClr val="000000"/>
                </a:solidFill>
                <a:latin typeface="Tw Cen MT"/>
              </a:rPr>
              <a:t>A partir de cette indexation, on devra pouvoir effectuer une </a:t>
            </a:r>
            <a:r>
              <a:rPr b="0" i="1" lang="fr-FR" sz="3200" spc="-1" strike="noStrike">
                <a:solidFill>
                  <a:srgbClr val="000000"/>
                </a:solidFill>
                <a:latin typeface="Tw Cen MT"/>
              </a:rPr>
              <a:t>recherche</a:t>
            </a:r>
            <a:r>
              <a:rPr b="0" lang="fr-FR" sz="3200" spc="-1" strike="noStrike">
                <a:solidFill>
                  <a:srgbClr val="000000"/>
                </a:solidFill>
                <a:latin typeface="Tw Cen MT"/>
              </a:rPr>
              <a:t> des documents par leur </a:t>
            </a:r>
            <a:r>
              <a:rPr b="0" i="1" lang="fr-FR" sz="3200" spc="-1" strike="noStrike">
                <a:solidFill>
                  <a:srgbClr val="000000"/>
                </a:solidFill>
                <a:latin typeface="Tw Cen MT"/>
              </a:rPr>
              <a:t>sujet</a:t>
            </a:r>
            <a:r>
              <a:rPr b="0" lang="fr-FR" sz="3200" spc="-1" strike="noStrike">
                <a:solidFill>
                  <a:srgbClr val="000000"/>
                </a:solidFill>
                <a:latin typeface="Tw Cen MT"/>
              </a:rPr>
              <a:t> qui évite</a:t>
            </a:r>
            <a:endParaRPr b="0" lang="fr-FR" sz="32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bruit</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silence</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373" dur="indefinite" restart="never" nodeType="tmRoot">
          <p:childTnLst>
            <p:seq>
              <p:cTn id="374" dur="indefinite" nodeType="mainSeq">
                <p:childTnLst>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62">
                                            <p:txEl>
                                              <p:pRg st="0" end="0"/>
                                            </p:txEl>
                                          </p:spTgt>
                                        </p:tgtEl>
                                        <p:attrNameLst>
                                          <p:attrName>style.visibility</p:attrName>
                                        </p:attrNameLst>
                                      </p:cBhvr>
                                      <p:to>
                                        <p:strVal val="visible"/>
                                      </p:to>
                                    </p:set>
                                  </p:childTnLst>
                                </p:cTn>
                              </p:par>
                              <p:par>
                                <p:cTn id="379" nodeType="withEffect" fill="hold" presetClass="entr" presetID="1">
                                  <p:stCondLst>
                                    <p:cond delay="0"/>
                                  </p:stCondLst>
                                  <p:childTnLst>
                                    <p:set>
                                      <p:cBhvr>
                                        <p:cTn id="380" dur="1" fill="hold">
                                          <p:stCondLst>
                                            <p:cond delay="0"/>
                                          </p:stCondLst>
                                        </p:cTn>
                                        <p:tgtEl>
                                          <p:spTgt spid="162">
                                            <p:txEl>
                                              <p:pRg st="1" end="1"/>
                                            </p:txEl>
                                          </p:spTgt>
                                        </p:tgtEl>
                                        <p:attrNameLst>
                                          <p:attrName>style.visibility</p:attrName>
                                        </p:attrNameLst>
                                      </p:cBhvr>
                                      <p:to>
                                        <p:strVal val="visible"/>
                                      </p:to>
                                    </p:set>
                                  </p:childTnLst>
                                </p:cTn>
                              </p:par>
                              <p:par>
                                <p:cTn id="381" nodeType="withEffect" fill="hold" presetClass="entr" presetID="1">
                                  <p:stCondLst>
                                    <p:cond delay="0"/>
                                  </p:stCondLst>
                                  <p:childTnLst>
                                    <p:set>
                                      <p:cBhvr>
                                        <p:cTn id="382"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162">
                                            <p:txEl>
                                              <p:pRg st="3" end="3"/>
                                            </p:txEl>
                                          </p:spTgt>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162">
                                            <p:txEl>
                                              <p:pRg st="4" end="4"/>
                                            </p:txEl>
                                          </p:spTgt>
                                        </p:tgtEl>
                                        <p:attrNameLst>
                                          <p:attrName>style.visibility</p:attrName>
                                        </p:attrNameLst>
                                      </p:cBhvr>
                                      <p:to>
                                        <p:strVal val="visible"/>
                                      </p:to>
                                    </p:set>
                                  </p:childTnLst>
                                </p:cTn>
                              </p:par>
                              <p:par>
                                <p:cTn id="389" nodeType="withEffect" fill="hold" presetClass="entr" presetID="1">
                                  <p:stCondLst>
                                    <p:cond delay="0"/>
                                  </p:stCondLst>
                                  <p:childTnLst>
                                    <p:set>
                                      <p:cBhvr>
                                        <p:cTn id="390" dur="1" fill="hold">
                                          <p:stCondLst>
                                            <p:cond delay="0"/>
                                          </p:stCondLst>
                                        </p:cTn>
                                        <p:tgtEl>
                                          <p:spTgt spid="162">
                                            <p:txEl>
                                              <p:pRg st="5" end="5"/>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162">
                                            <p:txEl>
                                              <p:pRg st="6" end="6"/>
                                            </p:txEl>
                                          </p:spTgt>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162">
                                            <p:txEl>
                                              <p:pRg st="7" end="7"/>
                                            </p:txEl>
                                          </p:spTgt>
                                        </p:tgtEl>
                                        <p:attrNameLst>
                                          <p:attrName>style.visibility</p:attrName>
                                        </p:attrNameLst>
                                      </p:cBhvr>
                                      <p:to>
                                        <p:strVal val="visible"/>
                                      </p:to>
                                    </p:set>
                                  </p:childTnLst>
                                </p:cTn>
                              </p:par>
                              <p:par>
                                <p:cTn id="397" nodeType="withEffect" fill="hold" presetClass="entr" presetID="1">
                                  <p:stCondLst>
                                    <p:cond delay="0"/>
                                  </p:stCondLst>
                                  <p:childTnLst>
                                    <p:set>
                                      <p:cBhvr>
                                        <p:cTn id="398" dur="1" fill="hold">
                                          <p:stCondLst>
                                            <p:cond delay="0"/>
                                          </p:stCondLst>
                                        </p:cTn>
                                        <p:tgtEl>
                                          <p:spTgt spid="16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2.1 Éléments de définition : illustration</a:t>
            </a:r>
            <a:endParaRPr b="0" lang="fr-FR" sz="3200" spc="-1" strike="noStrike">
              <a:solidFill>
                <a:srgbClr val="000000"/>
              </a:solidFill>
              <a:latin typeface="Tw Cen MT"/>
            </a:endParaRPr>
          </a:p>
        </p:txBody>
      </p:sp>
      <p:sp>
        <p:nvSpPr>
          <p:cNvPr id="164"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Document sur la thématique de la « Traduction automatique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Référence du document électronique indexé : </a:t>
            </a:r>
            <a:endParaRPr b="0" lang="fr-FR" sz="2900" spc="-1" strike="noStrike">
              <a:solidFill>
                <a:srgbClr val="000000"/>
              </a:solidFill>
              <a:latin typeface="Tw Cen MT"/>
            </a:endParaRPr>
          </a:p>
          <a:p>
            <a:pPr algn="ctr">
              <a:lnSpc>
                <a:spcPct val="100000"/>
              </a:lnSpc>
              <a:spcBef>
                <a:spcPts val="700"/>
              </a:spcBef>
              <a:tabLst>
                <a:tab algn="l" pos="0"/>
              </a:tabLst>
            </a:pPr>
            <a:r>
              <a:rPr b="0" lang="fr-FR" sz="1600" spc="-1" strike="noStrike">
                <a:solidFill>
                  <a:srgbClr val="000000"/>
                </a:solidFill>
                <a:latin typeface="Tw Cen MT"/>
              </a:rPr>
              <a:t>Has, G. (2015). Le fantasme de la traduction automatique : esquisse d'un imaginaire frelaté. </a:t>
            </a:r>
            <a:endParaRPr b="0" lang="fr-FR" sz="1600" spc="-1" strike="noStrike">
              <a:solidFill>
                <a:srgbClr val="000000"/>
              </a:solidFill>
              <a:latin typeface="Tw Cen MT"/>
            </a:endParaRPr>
          </a:p>
          <a:p>
            <a:pPr algn="ctr">
              <a:lnSpc>
                <a:spcPct val="100000"/>
              </a:lnSpc>
              <a:spcBef>
                <a:spcPts val="700"/>
              </a:spcBef>
              <a:tabLst>
                <a:tab algn="l" pos="0"/>
              </a:tabLst>
            </a:pPr>
            <a:r>
              <a:rPr b="0" i="1" lang="fr-FR" sz="1600" spc="-1" strike="noStrike">
                <a:solidFill>
                  <a:srgbClr val="000000"/>
                </a:solidFill>
                <a:latin typeface="Tw Cen MT"/>
              </a:rPr>
              <a:t>Sens public</a:t>
            </a:r>
            <a:r>
              <a:rPr b="0" lang="fr-FR" sz="1600" spc="-1" strike="noStrike">
                <a:solidFill>
                  <a:srgbClr val="000000"/>
                </a:solidFill>
                <a:latin typeface="Tw Cen MT"/>
              </a:rPr>
              <a:t>. https://doi.org/10.7202/1043637ar </a:t>
            </a:r>
            <a:endParaRPr b="0" lang="fr-FR" sz="1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800" spc="-1" strike="noStrike">
                <a:solidFill>
                  <a:srgbClr val="000000"/>
                </a:solidFill>
                <a:latin typeface="Tw Cen MT"/>
              </a:rPr>
              <a:t>Forme de l’indexation ? </a:t>
            </a:r>
            <a:endParaRPr b="0" lang="fr-FR" sz="2800" spc="-1" strike="noStrike">
              <a:solidFill>
                <a:srgbClr val="000000"/>
              </a:solidFill>
              <a:latin typeface="Tw Cen MT"/>
            </a:endParaRPr>
          </a:p>
          <a:p>
            <a:pPr>
              <a:lnSpc>
                <a:spcPct val="100000"/>
              </a:lnSpc>
              <a:spcBef>
                <a:spcPts val="700"/>
              </a:spcBef>
              <a:tabLst>
                <a:tab algn="l" pos="0"/>
              </a:tabLst>
            </a:pPr>
            <a:endParaRPr b="0" lang="fr-FR" sz="2800" spc="-1" strike="noStrike">
              <a:solidFill>
                <a:srgbClr val="000000"/>
              </a:solidFill>
              <a:latin typeface="Tw Cen MT"/>
            </a:endParaRPr>
          </a:p>
          <a:p>
            <a:pPr>
              <a:lnSpc>
                <a:spcPct val="100000"/>
              </a:lnSpc>
              <a:spcBef>
                <a:spcPts val="700"/>
              </a:spcBef>
              <a:tabLst>
                <a:tab algn="l" pos="0"/>
              </a:tabLst>
            </a:pPr>
            <a:endParaRPr b="0" lang="fr-FR" sz="2800" spc="-1" strike="noStrike">
              <a:solidFill>
                <a:srgbClr val="000000"/>
              </a:solidFill>
              <a:latin typeface="Tw Cen MT"/>
            </a:endParaRPr>
          </a:p>
          <a:p>
            <a:pPr algn="ctr">
              <a:lnSpc>
                <a:spcPct val="100000"/>
              </a:lnSpc>
              <a:spcBef>
                <a:spcPts val="700"/>
              </a:spcBef>
              <a:tabLst>
                <a:tab algn="l" pos="0"/>
              </a:tabLst>
            </a:pPr>
            <a:r>
              <a:rPr b="0" lang="fr-FR" sz="2800" spc="-1" strike="noStrike">
                <a:solidFill>
                  <a:srgbClr val="000000"/>
                </a:solidFill>
                <a:latin typeface="Wingdings"/>
              </a:rPr>
              <a:t></a:t>
            </a:r>
            <a:r>
              <a:rPr b="0" lang="fr-FR" sz="2800" spc="-1" strike="noStrike">
                <a:solidFill>
                  <a:srgbClr val="000000"/>
                </a:solidFill>
                <a:latin typeface="Tw Cen MT"/>
              </a:rPr>
              <a:t> </a:t>
            </a:r>
            <a:endParaRPr b="0" lang="fr-FR" sz="2800" spc="-1" strike="noStrike">
              <a:solidFill>
                <a:srgbClr val="000000"/>
              </a:solidFill>
              <a:latin typeface="Tw Cen MT"/>
            </a:endParaRPr>
          </a:p>
          <a:p>
            <a:pPr>
              <a:lnSpc>
                <a:spcPct val="100000"/>
              </a:lnSpc>
              <a:spcBef>
                <a:spcPts val="700"/>
              </a:spcBef>
              <a:tabLst>
                <a:tab algn="l" pos="0"/>
              </a:tabLst>
            </a:pP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2.1 Éléments de définition : illustration</a:t>
            </a:r>
            <a:endParaRPr b="0" lang="fr-FR" sz="3200" spc="-1" strike="noStrike">
              <a:solidFill>
                <a:srgbClr val="000000"/>
              </a:solidFill>
              <a:latin typeface="Tw Cen MT"/>
            </a:endParaRPr>
          </a:p>
        </p:txBody>
      </p:sp>
      <p:pic>
        <p:nvPicPr>
          <p:cNvPr id="166" name="Espace réservé du contenu 3" descr="TA_Indexation.tiff"/>
          <p:cNvPicPr/>
          <p:nvPr/>
        </p:nvPicPr>
        <p:blipFill>
          <a:blip r:embed="rId1"/>
          <a:srcRect l="0" t="-10635" r="0" b="-10635"/>
          <a:stretch/>
        </p:blipFill>
        <p:spPr>
          <a:xfrm>
            <a:off x="612720" y="1600200"/>
            <a:ext cx="8152920" cy="44953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2.2 Processus d’indexation : 3 étapes</a:t>
            </a:r>
            <a:endParaRPr b="0" lang="fr-FR" sz="3200" spc="-1" strike="noStrike">
              <a:solidFill>
                <a:srgbClr val="000000"/>
              </a:solidFill>
              <a:latin typeface="Tw Cen MT"/>
            </a:endParaRPr>
          </a:p>
        </p:txBody>
      </p:sp>
      <p:sp>
        <p:nvSpPr>
          <p:cNvPr id="168"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r>
              <a:rPr b="0" lang="fr-FR" sz="2900" spc="-1" strike="noStrike">
                <a:solidFill>
                  <a:srgbClr val="000000"/>
                </a:solidFill>
                <a:latin typeface="Tw Cen MT"/>
              </a:rPr>
              <a:t>Pour parvenir à ce résultat, il faut trois opérations</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Compréhension/analyse du contenu du document</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Extraction des mots clés du document</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399" dur="indefinite" restart="never" nodeType="tmRoot">
          <p:childTnLst>
            <p:seq>
              <p:cTn id="400" dur="indefinite" nodeType="mainSeq">
                <p:childTnLst>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br/>
            <a:r>
              <a:rPr b="1" lang="fr-FR" sz="3200" spc="-1" strike="noStrike">
                <a:solidFill>
                  <a:srgbClr val="775f55"/>
                </a:solidFill>
                <a:latin typeface="Tw Cen MT"/>
              </a:rPr>
              <a:t>2.2.1Compréhension </a:t>
            </a:r>
            <a:br/>
            <a:endParaRPr b="0" lang="fr-FR" sz="3200" spc="-1" strike="noStrike">
              <a:solidFill>
                <a:srgbClr val="000000"/>
              </a:solidFill>
              <a:latin typeface="Tw Cen MT"/>
            </a:endParaRPr>
          </a:p>
        </p:txBody>
      </p:sp>
      <p:sp>
        <p:nvSpPr>
          <p:cNvPr id="170" name="TextShape 2"/>
          <p:cNvSpPr txBox="1"/>
          <p:nvPr/>
        </p:nvSpPr>
        <p:spPr>
          <a:xfrm>
            <a:off x="612720" y="1600200"/>
            <a:ext cx="8152920" cy="4495320"/>
          </a:xfrm>
          <a:prstGeom prst="rect">
            <a:avLst/>
          </a:prstGeom>
          <a:noFill/>
          <a:ln>
            <a:noFill/>
          </a:ln>
        </p:spPr>
        <p:txBody>
          <a:bodyPr lIns="90000" rIns="90000" tIns="45000" bIns="45000">
            <a:normAutofit fontScale="55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Finalité : exprimer toutes les informations contenues dans le document en langage naturel</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Opération d’analyse du document. Comment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tout le paratexte (Gérard Genette) : tout ce qui fait passer le texte en livre / à transposer à d’autres natures de documents (y compris électronique) ; paratexte éditorial et paratexte auctorial</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structure/titraille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texte</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417" dur="indefinite" restart="never" nodeType="tmRoot">
          <p:childTnLst>
            <p:seq>
              <p:cTn id="418" dur="indefinite" nodeType="mainSeq">
                <p:childTnLst>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170">
                                            <p:txEl>
                                              <p:pRg st="2" end="2"/>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170">
                                            <p:txEl>
                                              <p:pRg st="3" end="3"/>
                                            </p:txEl>
                                          </p:spTgt>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
                                  <p:stCondLst>
                                    <p:cond delay="0"/>
                                  </p:stCondLst>
                                  <p:childTnLst>
                                    <p:set>
                                      <p:cBhvr>
                                        <p:cTn id="438" dur="1" fill="hold">
                                          <p:stCondLst>
                                            <p:cond delay="0"/>
                                          </p:stCondLst>
                                        </p:cTn>
                                        <p:tgtEl>
                                          <p:spTgt spid="170">
                                            <p:txEl>
                                              <p:pRg st="4" end="4"/>
                                            </p:txEl>
                                          </p:spTgt>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17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br/>
            <a:r>
              <a:rPr b="1" lang="fr-FR" sz="3200" spc="-1" strike="noStrike">
                <a:solidFill>
                  <a:srgbClr val="775f55"/>
                </a:solidFill>
                <a:latin typeface="Tw Cen MT"/>
              </a:rPr>
              <a:t>2.2.1Compréhension </a:t>
            </a:r>
            <a:br/>
            <a:endParaRPr b="0" lang="fr-FR" sz="3200" spc="-1" strike="noStrike">
              <a:solidFill>
                <a:srgbClr val="000000"/>
              </a:solidFill>
              <a:latin typeface="Tw Cen MT"/>
            </a:endParaRPr>
          </a:p>
        </p:txBody>
      </p:sp>
      <p:sp>
        <p:nvSpPr>
          <p:cNvPr id="172" name="TextShape 2"/>
          <p:cNvSpPr txBox="1"/>
          <p:nvPr/>
        </p:nvSpPr>
        <p:spPr>
          <a:xfrm>
            <a:off x="612720" y="1600200"/>
            <a:ext cx="8152920" cy="4495320"/>
          </a:xfrm>
          <a:prstGeom prst="rect">
            <a:avLst/>
          </a:prstGeom>
          <a:noFill/>
          <a:ln>
            <a:noFill/>
          </a:ln>
        </p:spPr>
        <p:txBody>
          <a:bodyPr lIns="90000" rIns="90000" tIns="45000" bIns="45000">
            <a:normAutofit fontScale="55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Donne lieu à 1 résumé dont finalité est de transmettre en quelques lignes le + d’informations sur le contenu d’1document.</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Règles : pas de mot vide, pas de reprise des titres sans explicitation, pas de redondance, exhaustivité des sujets.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Différents types de résumés</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signalétique ou indicatif : court, cf exemple de l’article sur la traduction automatique.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informatif ou analytique, normalisé. Parfois rend inutile le recours au document primaire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sélectif : pour une catégorie d’usagers, documentation spécialisée</a:t>
            </a:r>
            <a:endParaRPr b="0" lang="fr-FR" sz="2600" spc="-1" strike="noStrike">
              <a:solidFill>
                <a:srgbClr val="000000"/>
              </a:solidFill>
              <a:latin typeface="Tw Cen MT"/>
            </a:endParaRPr>
          </a:p>
          <a:p>
            <a:endParaRPr b="0" lang="fr-FR" sz="2600" spc="-1" strike="noStrike">
              <a:solidFill>
                <a:srgbClr val="000000"/>
              </a:solidFill>
              <a:latin typeface="Tw Cen MT"/>
            </a:endParaRPr>
          </a:p>
          <a:p>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443" dur="indefinite" restart="never" nodeType="tmRoot">
          <p:childTnLst>
            <p:seq>
              <p:cTn id="444" dur="indefinite" nodeType="mainSeq">
                <p:childTnLst>
                  <p:par>
                    <p:cTn id="445" fill="hold">
                      <p:stCondLst>
                        <p:cond delay="indefinite"/>
                      </p:stCondLst>
                      <p:childTnLst>
                        <p:par>
                          <p:cTn id="446" fill="hold">
                            <p:stCondLst>
                              <p:cond delay="0"/>
                            </p:stCondLst>
                            <p:childTnLst>
                              <p:par>
                                <p:cTn id="447" nodeType="clickEffect" fill="hold" presetClass="entr" presetID="1">
                                  <p:stCondLst>
                                    <p:cond delay="0"/>
                                  </p:stCondLst>
                                  <p:childTnLst>
                                    <p:set>
                                      <p:cBhvr>
                                        <p:cTn id="448"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1">
                                  <p:stCondLst>
                                    <p:cond delay="0"/>
                                  </p:stCondLst>
                                  <p:childTnLst>
                                    <p:set>
                                      <p:cBhvr>
                                        <p:cTn id="452"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br/>
            <a:r>
              <a:rPr b="1" lang="fr-FR" sz="3200" spc="-1" strike="noStrike">
                <a:solidFill>
                  <a:srgbClr val="775f55"/>
                </a:solidFill>
                <a:latin typeface="Tw Cen MT"/>
              </a:rPr>
              <a:t>2.2.2 Extraction </a:t>
            </a:r>
            <a:br/>
            <a:endParaRPr b="0" lang="fr-FR" sz="3200" spc="-1" strike="noStrike">
              <a:solidFill>
                <a:srgbClr val="000000"/>
              </a:solidFill>
              <a:latin typeface="Tw Cen MT"/>
            </a:endParaRPr>
          </a:p>
        </p:txBody>
      </p:sp>
      <p:sp>
        <p:nvSpPr>
          <p:cNvPr id="174" name="TextShape 2"/>
          <p:cNvSpPr txBox="1"/>
          <p:nvPr/>
        </p:nvSpPr>
        <p:spPr>
          <a:xfrm>
            <a:off x="612720" y="1600200"/>
            <a:ext cx="8152920" cy="4495320"/>
          </a:xfrm>
          <a:prstGeom prst="rect">
            <a:avLst/>
          </a:prstGeom>
          <a:noFill/>
          <a:ln>
            <a:noFill/>
          </a:ln>
        </p:spPr>
        <p:txBody>
          <a:bodyPr lIns="90000" rIns="90000" tIns="45000" bIns="45000">
            <a:normAutofit fontScale="94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Finalité : traduire en </a:t>
            </a:r>
            <a:r>
              <a:rPr b="1" lang="fr-FR" sz="2900" spc="-1" strike="noStrike">
                <a:solidFill>
                  <a:srgbClr val="775f55"/>
                </a:solidFill>
                <a:latin typeface="Tw Cen MT"/>
              </a:rPr>
              <a:t>mots clés </a:t>
            </a:r>
            <a:r>
              <a:rPr b="0" lang="fr-FR" sz="2900" spc="-1" strike="noStrike">
                <a:solidFill>
                  <a:srgbClr val="000000"/>
                </a:solidFill>
                <a:latin typeface="Tw Cen MT"/>
              </a:rPr>
              <a:t>tous les concepts et notions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Comment ? En langage naturel, à l’aide d’outils comme des lexiques ou des dictionnaires spécialisés</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u="sng">
                <a:solidFill>
                  <a:srgbClr val="f7b615"/>
                </a:solidFill>
                <a:uFillTx/>
                <a:latin typeface="Tw Cen MT"/>
                <a:hlinkClick r:id="rId1"/>
              </a:rPr>
              <a:t>Cnrtl</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Exemple pour le </a:t>
            </a:r>
            <a:r>
              <a:rPr b="0" lang="fr-FR" sz="2600" spc="-1" strike="noStrike" u="sng">
                <a:solidFill>
                  <a:srgbClr val="f7b615"/>
                </a:solidFill>
                <a:uFillTx/>
                <a:latin typeface="Tw Cen MT"/>
                <a:hlinkClick r:id="rId2"/>
              </a:rPr>
              <a:t>jeu vidéo</a:t>
            </a:r>
            <a:r>
              <a:rPr b="0" lang="fr-FR" sz="2600" spc="-1" strike="noStrike">
                <a:solidFill>
                  <a:srgbClr val="000000"/>
                </a:solidFill>
                <a:latin typeface="Tw Cen MT"/>
              </a:rPr>
              <a:t>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Exemple pour les termes </a:t>
            </a:r>
            <a:endParaRPr b="0" lang="fr-FR" sz="2600" spc="-1" strike="noStrike">
              <a:solidFill>
                <a:srgbClr val="000000"/>
              </a:solidFill>
              <a:latin typeface="Tw Cen MT"/>
            </a:endParaRPr>
          </a:p>
          <a:p>
            <a:pPr marL="365760">
              <a:lnSpc>
                <a:spcPct val="100000"/>
              </a:lnSpc>
              <a:spcBef>
                <a:spcPts val="550"/>
              </a:spcBef>
              <a:tabLst>
                <a:tab algn="l" pos="0"/>
              </a:tabLst>
            </a:pPr>
            <a:r>
              <a:rPr b="0" lang="fr-FR" sz="2600" spc="-1" strike="noStrike">
                <a:solidFill>
                  <a:srgbClr val="000000"/>
                </a:solidFill>
                <a:latin typeface="Tw Cen MT"/>
              </a:rPr>
              <a:t>juridiques : les lexiques Dalloz,</a:t>
            </a:r>
            <a:endParaRPr b="0" lang="fr-FR" sz="2600" spc="-1" strike="noStrike">
              <a:solidFill>
                <a:srgbClr val="000000"/>
              </a:solidFill>
              <a:latin typeface="Tw Cen MT"/>
            </a:endParaRPr>
          </a:p>
          <a:p>
            <a:pPr marL="365760">
              <a:lnSpc>
                <a:spcPct val="100000"/>
              </a:lnSpc>
              <a:spcBef>
                <a:spcPts val="550"/>
              </a:spcBef>
              <a:tabLst>
                <a:tab algn="l" pos="0"/>
              </a:tabLst>
            </a:pPr>
            <a:r>
              <a:rPr b="0" lang="fr-FR" sz="2600" spc="-1" strike="noStrike">
                <a:solidFill>
                  <a:srgbClr val="000000"/>
                </a:solidFill>
                <a:latin typeface="Tw Cen MT"/>
              </a:rPr>
              <a:t>accessibles via catalogue BU.</a:t>
            </a:r>
            <a:endParaRPr b="0" lang="fr-FR" sz="2600" spc="-1" strike="noStrike">
              <a:solidFill>
                <a:srgbClr val="000000"/>
              </a:solidFill>
              <a:latin typeface="Tw Cen MT"/>
            </a:endParaRPr>
          </a:p>
          <a:p>
            <a:endParaRPr b="0" lang="fr-FR" sz="2600" spc="-1" strike="noStrike">
              <a:solidFill>
                <a:srgbClr val="000000"/>
              </a:solidFill>
              <a:latin typeface="Tw Cen MT"/>
            </a:endParaRPr>
          </a:p>
        </p:txBody>
      </p:sp>
      <p:pic>
        <p:nvPicPr>
          <p:cNvPr id="175" name="Image 3" descr="Voc_Jeu.tiff"/>
          <p:cNvPicPr/>
          <p:nvPr/>
        </p:nvPicPr>
        <p:blipFill>
          <a:blip r:embed="rId3"/>
          <a:srcRect l="0" t="0" r="0" b="49698"/>
          <a:stretch/>
        </p:blipFill>
        <p:spPr>
          <a:xfrm>
            <a:off x="5725800" y="3772080"/>
            <a:ext cx="2658960" cy="21585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1.1 Définir le traitement documentaire</a:t>
            </a:r>
            <a:endParaRPr b="0" lang="fr-FR" sz="3200" spc="-1" strike="noStrike">
              <a:solidFill>
                <a:srgbClr val="000000"/>
              </a:solidFill>
              <a:latin typeface="Tw Cen MT"/>
            </a:endParaRPr>
          </a:p>
        </p:txBody>
      </p:sp>
      <p:sp>
        <p:nvSpPr>
          <p:cNvPr id="104" name="TextShape 2"/>
          <p:cNvSpPr txBox="1"/>
          <p:nvPr/>
        </p:nvSpPr>
        <p:spPr>
          <a:xfrm>
            <a:off x="612720" y="1600200"/>
            <a:ext cx="8152920" cy="4495320"/>
          </a:xfrm>
          <a:prstGeom prst="rect">
            <a:avLst/>
          </a:prstGeom>
          <a:noFill/>
          <a:ln>
            <a:noFill/>
          </a:ln>
        </p:spPr>
        <p:txBody>
          <a:bodyPr lIns="90000" rIns="90000" tIns="45000" bIns="45000">
            <a:normAutofit fontScale="37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Définition générale : le traitement documentaire c’est le repérage des documents et l’exploitation optimale des collections.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Définition plus précise : ce sont les m</a:t>
            </a:r>
            <a:r>
              <a:rPr b="1" lang="fr-FR" sz="2900" spc="-1" strike="noStrike">
                <a:solidFill>
                  <a:srgbClr val="000000"/>
                </a:solidFill>
                <a:latin typeface="Tw Cen MT"/>
              </a:rPr>
              <a:t>éthodes, procédures et outils utilisés pour traiter soit le support (traitement physique des documents), soit le contenu (traitement de l'information contenue dans les documents) &lt;Adbs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Objectif du traitement documentaire: rendre accessible le document physique et son contenu intellectuel pour un usager. Pour se faire on traite le document primaire en produisant un document secondaire (référence, notice catalographique, …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br/>
            <a:r>
              <a:rPr b="1" lang="fr-FR" sz="3200" spc="-1" strike="noStrike">
                <a:solidFill>
                  <a:srgbClr val="775f55"/>
                </a:solidFill>
                <a:latin typeface="Tw Cen MT"/>
              </a:rPr>
              <a:t>2.2.3 Transposition </a:t>
            </a:r>
            <a:br/>
            <a:endParaRPr b="0" lang="fr-FR" sz="3200" spc="-1" strike="noStrike">
              <a:solidFill>
                <a:srgbClr val="000000"/>
              </a:solidFill>
              <a:latin typeface="Tw Cen MT"/>
            </a:endParaRPr>
          </a:p>
        </p:txBody>
      </p:sp>
      <p:sp>
        <p:nvSpPr>
          <p:cNvPr id="177"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Finalité : traduire le langage naturel en langage documentaire, rechercher une </a:t>
            </a:r>
            <a:r>
              <a:rPr b="0" i="1" lang="fr-FR" sz="2900" spc="-1" strike="noStrike">
                <a:solidFill>
                  <a:srgbClr val="000000"/>
                </a:solidFill>
                <a:latin typeface="Tw Cen MT"/>
              </a:rPr>
              <a:t>équivalence</a:t>
            </a:r>
            <a:r>
              <a:rPr b="0" lang="fr-FR" sz="2900" spc="-1" strike="noStrike">
                <a:solidFill>
                  <a:srgbClr val="000000"/>
                </a:solidFill>
                <a:latin typeface="Tw Cen MT"/>
              </a:rPr>
              <a:t> dans le langage documentaire choisi.</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Langage documentaire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Soit une classification : traduire l’ensemble des mots clés en indice </a:t>
            </a:r>
            <a:r>
              <a:rPr b="0" i="1" lang="fr-FR" sz="2600" spc="-1" strike="noStrike">
                <a:solidFill>
                  <a:srgbClr val="000000"/>
                </a:solidFill>
                <a:latin typeface="Tw Cen MT"/>
              </a:rPr>
              <a:t>cf</a:t>
            </a:r>
            <a:r>
              <a:rPr b="0" lang="fr-FR" sz="2600" spc="-1" strike="noStrike">
                <a:solidFill>
                  <a:srgbClr val="000000"/>
                </a:solidFill>
                <a:latin typeface="Tw Cen MT"/>
              </a:rPr>
              <a:t> cours suivant</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Soit un langage analytique </a:t>
            </a:r>
            <a:r>
              <a:rPr b="0" i="1" lang="fr-FR" sz="2600" spc="-1" strike="noStrike">
                <a:solidFill>
                  <a:srgbClr val="000000"/>
                </a:solidFill>
                <a:latin typeface="Tw Cen MT"/>
              </a:rPr>
              <a:t>cf</a:t>
            </a:r>
            <a:r>
              <a:rPr b="0" i="1" lang="fr-FR" sz="2600" spc="-1" strike="noStrike">
                <a:solidFill>
                  <a:srgbClr val="000000"/>
                </a:solidFill>
                <a:latin typeface="Tw Cen MT"/>
              </a:rPr>
              <a:t> </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469" dur="indefinite" restart="never" nodeType="tmRoot">
          <p:childTnLst>
            <p:seq>
              <p:cTn id="470" dur="indefinite" nodeType="mainSeq">
                <p:childTnLst>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2.2.4 Processus d’indexation : 2 risques </a:t>
            </a:r>
            <a:endParaRPr b="0" lang="fr-FR" sz="3200" spc="-1" strike="noStrike">
              <a:solidFill>
                <a:srgbClr val="000000"/>
              </a:solidFill>
              <a:latin typeface="Tw Cen MT"/>
            </a:endParaRPr>
          </a:p>
        </p:txBody>
      </p:sp>
      <p:sp>
        <p:nvSpPr>
          <p:cNvPr id="179"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Indexation insuffisante : degré d’analyse insuffisant, trop généraliste.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Risque ?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Le document ne trouvera pas son usager (silence)</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Sur-indexation : on extrait plus de mots clés que de concepts ou notions contenus dans le document.</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Risque ?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Pas une vision fidèle du document originel</a:t>
            </a:r>
            <a:endParaRPr b="0" lang="fr-FR" sz="2600" spc="-1" strike="noStrike">
              <a:solidFill>
                <a:srgbClr val="000000"/>
              </a:solidFill>
              <a:latin typeface="Tw Cen MT"/>
            </a:endParaRPr>
          </a:p>
          <a:p>
            <a:endParaRPr b="0" lang="fr-FR" sz="2600" spc="-1" strike="noStrike">
              <a:solidFill>
                <a:srgbClr val="000000"/>
              </a:solidFill>
              <a:latin typeface="Tw Cen MT"/>
            </a:endParaRPr>
          </a:p>
          <a:p>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487" dur="indefinite" restart="never" nodeType="tmRoot">
          <p:childTnLst>
            <p:seq>
              <p:cTn id="488" dur="indefinite" nodeType="mainSeq">
                <p:childTnLst>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17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12720" y="228600"/>
            <a:ext cx="8152920" cy="990360"/>
          </a:xfrm>
          <a:prstGeom prst="rect">
            <a:avLst/>
          </a:prstGeom>
          <a:noFill/>
          <a:ln>
            <a:noFill/>
          </a:ln>
        </p:spPr>
        <p:txBody>
          <a:bodyPr lIns="90000" rIns="90000" tIns="45000" bIns="45000" anchor="ctr">
            <a:normAutofit fontScale="49000"/>
          </a:bodyPr>
          <a:p>
            <a:pPr>
              <a:lnSpc>
                <a:spcPct val="100000"/>
              </a:lnSpc>
            </a:pPr>
            <a:r>
              <a:rPr b="1" lang="fr-FR" sz="3200" spc="-1" strike="noStrike">
                <a:solidFill>
                  <a:srgbClr val="775f55"/>
                </a:solidFill>
                <a:latin typeface="Tw Cen MT"/>
              </a:rPr>
              <a:t>Deux questions pour conclure : indexation automatique et indexation d’images</a:t>
            </a:r>
            <a:endParaRPr b="0" lang="fr-FR" sz="3200" spc="-1" strike="noStrike">
              <a:solidFill>
                <a:srgbClr val="000000"/>
              </a:solidFill>
              <a:latin typeface="Tw Cen MT"/>
            </a:endParaRPr>
          </a:p>
        </p:txBody>
      </p:sp>
      <p:sp>
        <p:nvSpPr>
          <p:cNvPr id="181" name="TextShape 2"/>
          <p:cNvSpPr txBox="1"/>
          <p:nvPr/>
        </p:nvSpPr>
        <p:spPr>
          <a:xfrm>
            <a:off x="612720" y="1600200"/>
            <a:ext cx="8152920" cy="4495320"/>
          </a:xfrm>
          <a:prstGeom prst="rect">
            <a:avLst/>
          </a:prstGeom>
          <a:noFill/>
          <a:ln>
            <a:noFill/>
          </a:ln>
        </p:spPr>
        <p:txBody>
          <a:bodyPr lIns="90000" rIns="90000" tIns="45000" bIns="45000">
            <a:normAutofit fontScale="49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Indexation automatique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Solutions techniques pour indexer automatiquement</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Réserves</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Svt centration sur les mots et non la syntaxe : éventuels problèmes de sens</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trop de bruit à l’interrogation : sur-représentation</a:t>
            </a:r>
            <a:endParaRPr b="0" lang="fr-FR" sz="23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Indexer des images fixes/animées</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Pas de norme d’indexation, subjectivité de l’interprétation (notamment histoire de l’art)</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Protocole proposé</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Description du contenu : éléments techniques ; stylistiques ; thématiques</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Contexte de la production : </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interprétation</a:t>
            </a:r>
            <a:endParaRPr b="0" lang="fr-FR" sz="2300" spc="-1" strike="noStrike">
              <a:solidFill>
                <a:srgbClr val="000000"/>
              </a:solidFill>
              <a:latin typeface="Tw Cen MT"/>
            </a:endParaRPr>
          </a:p>
          <a:p>
            <a:endParaRPr b="0" lang="fr-FR" sz="23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513" dur="indefinite" restart="never" nodeType="tmRoot">
          <p:childTnLst>
            <p:seq>
              <p:cTn id="514" dur="indefinite" nodeType="mainSeq">
                <p:childTnLst>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181">
                                            <p:txEl>
                                              <p:pRg st="2" end="2"/>
                                            </p:txEl>
                                          </p:spTgt>
                                        </p:tgtEl>
                                        <p:attrNameLst>
                                          <p:attrName>style.visibility</p:attrName>
                                        </p:attrNameLst>
                                      </p:cBhvr>
                                      <p:to>
                                        <p:strVal val="visible"/>
                                      </p:to>
                                    </p:set>
                                  </p:childTnLst>
                                </p:cTn>
                              </p:par>
                              <p:par>
                                <p:cTn id="527" nodeType="withEffect" fill="hold" presetClass="entr" presetID="1">
                                  <p:stCondLst>
                                    <p:cond delay="0"/>
                                  </p:stCondLst>
                                  <p:childTnLst>
                                    <p:set>
                                      <p:cBhvr>
                                        <p:cTn id="528" dur="1" fill="hold">
                                          <p:stCondLst>
                                            <p:cond delay="0"/>
                                          </p:stCondLst>
                                        </p:cTn>
                                        <p:tgtEl>
                                          <p:spTgt spid="181">
                                            <p:txEl>
                                              <p:pRg st="3" end="3"/>
                                            </p:txEl>
                                          </p:spTgt>
                                        </p:tgtEl>
                                        <p:attrNameLst>
                                          <p:attrName>style.visibility</p:attrName>
                                        </p:attrNameLst>
                                      </p:cBhvr>
                                      <p:to>
                                        <p:strVal val="visible"/>
                                      </p:to>
                                    </p:set>
                                  </p:childTnLst>
                                </p:cTn>
                              </p:par>
                              <p:par>
                                <p:cTn id="529" nodeType="withEffect" fill="hold" presetClass="entr" presetID="1">
                                  <p:stCondLst>
                                    <p:cond delay="0"/>
                                  </p:stCondLst>
                                  <p:childTnLst>
                                    <p:set>
                                      <p:cBhvr>
                                        <p:cTn id="530"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nodeType="clickEffect" fill="hold" presetClass="entr" presetID="1">
                                  <p:stCondLst>
                                    <p:cond delay="0"/>
                                  </p:stCondLst>
                                  <p:childTnLst>
                                    <p:set>
                                      <p:cBhvr>
                                        <p:cTn id="534" dur="1" fill="hold">
                                          <p:stCondLst>
                                            <p:cond delay="0"/>
                                          </p:stCondLst>
                                        </p:cTn>
                                        <p:tgtEl>
                                          <p:spTgt spid="181">
                                            <p:txEl>
                                              <p:pRg st="5" end="5"/>
                                            </p:txEl>
                                          </p:spTgt>
                                        </p:tgtEl>
                                        <p:attrNameLst>
                                          <p:attrName>style.visibility</p:attrName>
                                        </p:attrNameLst>
                                      </p:cBhvr>
                                      <p:to>
                                        <p:strVal val="visible"/>
                                      </p:to>
                                    </p:set>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1">
                                  <p:stCondLst>
                                    <p:cond delay="0"/>
                                  </p:stCondLst>
                                  <p:childTnLst>
                                    <p:set>
                                      <p:cBhvr>
                                        <p:cTn id="538" dur="1" fill="hold">
                                          <p:stCondLst>
                                            <p:cond delay="0"/>
                                          </p:stCondLst>
                                        </p:cTn>
                                        <p:tgtEl>
                                          <p:spTgt spid="181">
                                            <p:txEl>
                                              <p:pRg st="6" end="6"/>
                                            </p:txEl>
                                          </p:spTgt>
                                        </p:tgtEl>
                                        <p:attrNameLst>
                                          <p:attrName>style.visibility</p:attrName>
                                        </p:attrNameLst>
                                      </p:cBhvr>
                                      <p:to>
                                        <p:strVal val="visible"/>
                                      </p:to>
                                    </p:set>
                                  </p:childTnLst>
                                </p:cTn>
                              </p:par>
                            </p:childTnLst>
                          </p:cTn>
                        </p:par>
                      </p:childTnLst>
                    </p:cTn>
                  </p:par>
                  <p:par>
                    <p:cTn id="539" fill="hold">
                      <p:stCondLst>
                        <p:cond delay="indefinite"/>
                      </p:stCondLst>
                      <p:childTnLst>
                        <p:par>
                          <p:cTn id="540" fill="hold">
                            <p:stCondLst>
                              <p:cond delay="0"/>
                            </p:stCondLst>
                            <p:childTnLst>
                              <p:par>
                                <p:cTn id="541" nodeType="clickEffect" fill="hold" presetClass="entr" presetID="1">
                                  <p:stCondLst>
                                    <p:cond delay="0"/>
                                  </p:stCondLst>
                                  <p:childTnLst>
                                    <p:set>
                                      <p:cBhvr>
                                        <p:cTn id="542" dur="1" fill="hold">
                                          <p:stCondLst>
                                            <p:cond delay="0"/>
                                          </p:stCondLst>
                                        </p:cTn>
                                        <p:tgtEl>
                                          <p:spTgt spid="181">
                                            <p:txEl>
                                              <p:pRg st="7" end="7"/>
                                            </p:txEl>
                                          </p:spTgt>
                                        </p:tgtEl>
                                        <p:attrNameLst>
                                          <p:attrName>style.visibility</p:attrName>
                                        </p:attrNameLst>
                                      </p:cBhvr>
                                      <p:to>
                                        <p:strVal val="visible"/>
                                      </p:to>
                                    </p:set>
                                  </p:childTnLst>
                                </p:cTn>
                              </p:par>
                              <p:par>
                                <p:cTn id="543" nodeType="withEffect" fill="hold" presetClass="entr" presetID="1">
                                  <p:stCondLst>
                                    <p:cond delay="0"/>
                                  </p:stCondLst>
                                  <p:childTnLst>
                                    <p:set>
                                      <p:cBhvr>
                                        <p:cTn id="544" dur="1" fill="hold">
                                          <p:stCondLst>
                                            <p:cond delay="0"/>
                                          </p:stCondLst>
                                        </p:cTn>
                                        <p:tgtEl>
                                          <p:spTgt spid="181">
                                            <p:txEl>
                                              <p:pRg st="8" end="8"/>
                                            </p:txEl>
                                          </p:spTgt>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181">
                                            <p:txEl>
                                              <p:pRg st="9" end="9"/>
                                            </p:txEl>
                                          </p:spTgt>
                                        </p:tgtEl>
                                        <p:attrNameLst>
                                          <p:attrName>style.visibility</p:attrName>
                                        </p:attrNameLst>
                                      </p:cBhvr>
                                      <p:to>
                                        <p:strVal val="visible"/>
                                      </p:to>
                                    </p:set>
                                  </p:childTnLst>
                                </p:cTn>
                              </p:par>
                              <p:par>
                                <p:cTn id="547" nodeType="withEffect" fill="hold" presetClass="entr" presetID="1">
                                  <p:stCondLst>
                                    <p:cond delay="0"/>
                                  </p:stCondLst>
                                  <p:childTnLst>
                                    <p:set>
                                      <p:cBhvr>
                                        <p:cTn id="548" dur="1" fill="hold">
                                          <p:stCondLst>
                                            <p:cond delay="0"/>
                                          </p:stCondLst>
                                        </p:cTn>
                                        <p:tgtEl>
                                          <p:spTgt spid="181">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Cours 3 – Indexer : du langage naturel au langage documentaire</a:t>
            </a:r>
            <a:endParaRPr b="0" lang="fr-FR" sz="3200" spc="-1" strike="noStrike">
              <a:solidFill>
                <a:srgbClr val="000000"/>
              </a:solidFill>
              <a:latin typeface="Tw Cen MT"/>
            </a:endParaRPr>
          </a:p>
        </p:txBody>
      </p:sp>
      <p:sp>
        <p:nvSpPr>
          <p:cNvPr id="183"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1" lang="fr-FR" sz="2900" spc="-1" strike="noStrike">
                <a:solidFill>
                  <a:srgbClr val="775f55"/>
                </a:solidFill>
                <a:latin typeface="Tw Cen MT"/>
              </a:rPr>
              <a:t>Les outils intellectuels pour classer et décrire les savoirs avec des langages documentaires</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1.1 Les langages documentaires : quoi et pourquoi ? </a:t>
            </a:r>
            <a:endParaRPr b="0" lang="fr-FR" sz="3200" spc="-1" strike="noStrike">
              <a:solidFill>
                <a:srgbClr val="000000"/>
              </a:solidFill>
              <a:latin typeface="Tw Cen MT"/>
            </a:endParaRPr>
          </a:p>
        </p:txBody>
      </p:sp>
      <p:sp>
        <p:nvSpPr>
          <p:cNvPr id="185"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gn="just">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Un langage documentaire permet de représenter de manière univoque les notions identifiées dans les documents et dans les demandes des utilisateurs, en prescrivant une liste de termes ou d'indices, et leurs règles d'utilisation.</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Wingdings"/>
              </a:rPr>
              <a:t></a:t>
            </a:r>
            <a:r>
              <a:rPr b="0" lang="fr-FR" sz="2600" spc="-1" strike="noStrike">
                <a:solidFill>
                  <a:srgbClr val="000000"/>
                </a:solidFill>
                <a:latin typeface="Tw Cen MT"/>
              </a:rPr>
              <a:t> </a:t>
            </a:r>
            <a:r>
              <a:rPr b="0" lang="fr-FR" sz="2600" spc="-1" strike="noStrike">
                <a:solidFill>
                  <a:srgbClr val="000000"/>
                </a:solidFill>
                <a:latin typeface="Tw Cen MT"/>
              </a:rPr>
              <a:t>servent à indexer ET à chercher les documents</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Wingdings"/>
              </a:rPr>
              <a:t></a:t>
            </a:r>
            <a:r>
              <a:rPr b="0" lang="fr-FR" sz="2600" spc="-1" strike="noStrike">
                <a:solidFill>
                  <a:srgbClr val="000000"/>
                </a:solidFill>
                <a:latin typeface="Tw Cen MT"/>
              </a:rPr>
              <a:t> </a:t>
            </a:r>
            <a:r>
              <a:rPr b="0" lang="fr-FR" sz="2600" spc="-1" strike="noStrike">
                <a:solidFill>
                  <a:srgbClr val="000000"/>
                </a:solidFill>
                <a:latin typeface="Tw Cen MT"/>
              </a:rPr>
              <a:t>évitent polysémie, synonymie et permettent précision</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1.2 Les langages documentaires : finalité</a:t>
            </a:r>
            <a:r>
              <a:rPr b="0" lang="fr-FR" sz="3200" spc="-1" strike="noStrike">
                <a:solidFill>
                  <a:srgbClr val="775f55"/>
                </a:solidFill>
                <a:latin typeface="Tw Cen MT"/>
              </a:rPr>
              <a:t> </a:t>
            </a:r>
            <a:endParaRPr b="0" lang="fr-FR" sz="3200" spc="-1" strike="noStrike">
              <a:solidFill>
                <a:srgbClr val="000000"/>
              </a:solidFill>
              <a:latin typeface="Tw Cen MT"/>
            </a:endParaRPr>
          </a:p>
        </p:txBody>
      </p:sp>
      <p:sp>
        <p:nvSpPr>
          <p:cNvPr id="187"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normés et contrôlés ils ont une visée pratique : permettre l’interrogation, donc la recherche d’information SANS AMBIGUITE (donc sans bruit).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549" dur="indefinite" restart="never" nodeType="tmRoot">
          <p:childTnLst>
            <p:seq>
              <p:cTn id="550" dur="indefinite" nodeType="mainSeq">
                <p:childTnLst>
                  <p:par>
                    <p:cTn id="551" fill="hold">
                      <p:stCondLst>
                        <p:cond delay="indefinite"/>
                      </p:stCondLst>
                      <p:childTnLst>
                        <p:par>
                          <p:cTn id="552" fill="hold">
                            <p:stCondLst>
                              <p:cond delay="0"/>
                            </p:stCondLst>
                            <p:childTnLst>
                              <p:par>
                                <p:cTn id="553" nodeType="clickEffect" fill="hold" presetClass="entr" presetID="1">
                                  <p:stCondLst>
                                    <p:cond delay="0"/>
                                  </p:stCondLst>
                                  <p:childTnLst>
                                    <p:set>
                                      <p:cBhvr>
                                        <p:cTn id="554"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1.3 Les langages documentaires : typologie</a:t>
            </a:r>
            <a:endParaRPr b="0" lang="fr-FR" sz="3200" spc="-1" strike="noStrike">
              <a:solidFill>
                <a:srgbClr val="000000"/>
              </a:solidFill>
              <a:latin typeface="Tw Cen MT"/>
            </a:endParaRPr>
          </a:p>
        </p:txBody>
      </p:sp>
      <p:sp>
        <p:nvSpPr>
          <p:cNvPr id="189" name="TextShape 2"/>
          <p:cNvSpPr txBox="1"/>
          <p:nvPr/>
        </p:nvSpPr>
        <p:spPr>
          <a:xfrm>
            <a:off x="612720" y="1600200"/>
            <a:ext cx="8152920" cy="4495320"/>
          </a:xfrm>
          <a:prstGeom prst="rect">
            <a:avLst/>
          </a:prstGeom>
          <a:noFill/>
          <a:ln>
            <a:noFill/>
          </a:ln>
        </p:spPr>
        <p:txBody>
          <a:bodyPr lIns="90000" rIns="90000" tIns="45000" bIns="45000">
            <a:normAutofit fontScale="42000"/>
          </a:bodyPr>
          <a:p>
            <a:pPr>
              <a:lnSpc>
                <a:spcPct val="100000"/>
              </a:lnSpc>
              <a:spcBef>
                <a:spcPts val="700"/>
              </a:spcBef>
              <a:tabLst>
                <a:tab algn="l" pos="0"/>
              </a:tabLst>
            </a:pPr>
            <a:r>
              <a:rPr b="0" lang="fr-FR" sz="2900" spc="-1" strike="noStrike">
                <a:solidFill>
                  <a:srgbClr val="000000"/>
                </a:solidFill>
                <a:latin typeface="Tw Cen MT"/>
              </a:rPr>
              <a:t>On distingue trois types de langages documentaires</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les </a:t>
            </a:r>
            <a:r>
              <a:rPr b="1" lang="fr-FR" sz="2900" spc="-1" strike="noStrike">
                <a:solidFill>
                  <a:srgbClr val="775f55"/>
                </a:solidFill>
                <a:latin typeface="Tw Cen MT"/>
              </a:rPr>
              <a:t>classifications</a:t>
            </a:r>
            <a:r>
              <a:rPr b="0" lang="fr-FR" sz="2900" spc="-1" strike="noStrike">
                <a:solidFill>
                  <a:srgbClr val="000000"/>
                </a:solidFill>
                <a:latin typeface="Tw Cen MT"/>
              </a:rPr>
              <a:t> : organisation d'un ou plusieurs domaines de la connaissance en un système ordonné de classes et sous-classes (CDU / Dewey)</a:t>
            </a:r>
            <a:endParaRPr b="0" lang="fr-FR"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les </a:t>
            </a:r>
            <a:r>
              <a:rPr b="1" lang="fr-FR" sz="2900" spc="-1" strike="noStrike">
                <a:solidFill>
                  <a:srgbClr val="775f55"/>
                </a:solidFill>
                <a:latin typeface="Tw Cen MT"/>
              </a:rPr>
              <a:t>liste d’autorités </a:t>
            </a:r>
            <a:r>
              <a:rPr b="0" lang="fr-FR" sz="2900" spc="-1" strike="noStrike">
                <a:solidFill>
                  <a:srgbClr val="000000"/>
                </a:solidFill>
                <a:latin typeface="Tw Cen MT"/>
              </a:rPr>
              <a:t>: liste des termes normalisés, soit des mots matières, soit des noms propres, qui doivent être obligatoirement et nécessairement utilisés dans l'indexation (RAMEAU).</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les </a:t>
            </a:r>
            <a:r>
              <a:rPr b="1" lang="fr-FR" sz="2900" spc="-1" strike="noStrike">
                <a:solidFill>
                  <a:srgbClr val="775f55"/>
                </a:solidFill>
                <a:latin typeface="Tw Cen MT"/>
              </a:rPr>
              <a:t>thesaurus</a:t>
            </a:r>
            <a:r>
              <a:rPr b="0" lang="fr-FR" sz="2900" spc="-1" strike="noStrike">
                <a:solidFill>
                  <a:srgbClr val="000000"/>
                </a:solidFill>
                <a:latin typeface="Tw Cen MT"/>
              </a:rPr>
              <a:t> : liste organisée de termes normalisés (descripteurs et non-descripteurs), reliés entre eux par des relations sémantiques (générique, associé, équivalent ou employé pour)</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559" dur="indefinite" restart="never" nodeType="tmRoot">
          <p:childTnLst>
            <p:seq>
              <p:cTn id="560" dur="indefinite" nodeType="mainSeq">
                <p:childTnLst>
                  <p:par>
                    <p:cTn id="561" fill="hold">
                      <p:stCondLst>
                        <p:cond delay="indefinite"/>
                      </p:stCondLst>
                      <p:childTnLst>
                        <p:par>
                          <p:cTn id="562" fill="hold">
                            <p:stCondLst>
                              <p:cond delay="0"/>
                            </p:stCondLst>
                            <p:childTnLst>
                              <p:par>
                                <p:cTn id="563" nodeType="clickEffect" fill="hold" presetClass="entr" presetID="1">
                                  <p:stCondLst>
                                    <p:cond delay="0"/>
                                  </p:stCondLst>
                                  <p:childTnLst>
                                    <p:set>
                                      <p:cBhvr>
                                        <p:cTn id="564"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189">
                                            <p:txEl>
                                              <p:pRg st="2" end="2"/>
                                            </p:txEl>
                                          </p:spTgt>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189">
                                            <p:txEl>
                                              <p:pRg st="3" end="3"/>
                                            </p:txEl>
                                          </p:spTgt>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18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2 Les classifications</a:t>
            </a:r>
            <a:endParaRPr b="0" lang="fr-FR" sz="3200" spc="-1" strike="noStrike">
              <a:solidFill>
                <a:srgbClr val="000000"/>
              </a:solidFill>
              <a:latin typeface="Tw Cen MT"/>
            </a:endParaRPr>
          </a:p>
        </p:txBody>
      </p:sp>
      <p:sp>
        <p:nvSpPr>
          <p:cNvPr id="191"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2900" spc="-1" strike="noStrike">
                <a:solidFill>
                  <a:srgbClr val="000000"/>
                </a:solidFill>
                <a:latin typeface="Tw Cen MT"/>
              </a:rPr>
              <a:t>« considérer les classements et classifications comme outils </a:t>
            </a:r>
            <a:r>
              <a:rPr b="1" lang="fr-FR" sz="2900" spc="-1" strike="noStrike">
                <a:solidFill>
                  <a:srgbClr val="775f55"/>
                </a:solidFill>
                <a:latin typeface="Tw Cen MT"/>
              </a:rPr>
              <a:t>sociotechniques</a:t>
            </a:r>
            <a:r>
              <a:rPr b="0" lang="fr-FR" sz="2900" spc="-1" strike="noStrike">
                <a:solidFill>
                  <a:srgbClr val="000000"/>
                </a:solidFill>
                <a:latin typeface="Tw Cen MT"/>
              </a:rPr>
              <a:t> et </a:t>
            </a:r>
            <a:r>
              <a:rPr b="1" lang="fr-FR" sz="2900" spc="-1" strike="noStrike">
                <a:solidFill>
                  <a:srgbClr val="775f55"/>
                </a:solidFill>
                <a:latin typeface="Tw Cen MT"/>
              </a:rPr>
              <a:t>politiques</a:t>
            </a:r>
            <a:r>
              <a:rPr b="0" lang="fr-FR" sz="2900" spc="-1" strike="noStrike">
                <a:solidFill>
                  <a:srgbClr val="000000"/>
                </a:solidFill>
                <a:latin typeface="Tw Cen MT"/>
              </a:rPr>
              <a:t> visant une certaine maîtrise du monde, face à l’infini, à l’incommensurable et à l’inclassable. » </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2000" spc="-1" strike="noStrike">
                <a:solidFill>
                  <a:srgbClr val="000000"/>
                </a:solidFill>
                <a:latin typeface="Tw Cen MT"/>
              </a:rPr>
              <a:t>Liquète, V. &amp; Kovacs, S. (2013). La lutte des classements : Introduction générale. </a:t>
            </a:r>
            <a:r>
              <a:rPr b="0" i="1" lang="fr-FR" sz="2000" spc="-1" strike="noStrike">
                <a:solidFill>
                  <a:srgbClr val="000000"/>
                </a:solidFill>
                <a:latin typeface="Tw Cen MT"/>
              </a:rPr>
              <a:t>Hermès, La Revue</a:t>
            </a:r>
            <a:r>
              <a:rPr b="0" lang="fr-FR" sz="2000" spc="-1" strike="noStrike">
                <a:solidFill>
                  <a:srgbClr val="000000"/>
                </a:solidFill>
                <a:latin typeface="Tw Cen MT"/>
              </a:rPr>
              <a:t>, n°66, p.9-15. </a:t>
            </a:r>
            <a:endParaRPr b="0" lang="fr-FR" sz="2000" spc="-1" strike="noStrike">
              <a:solidFill>
                <a:srgbClr val="000000"/>
              </a:solidFill>
              <a:latin typeface="Tw Cen MT"/>
            </a:endParaRPr>
          </a:p>
          <a:p>
            <a:pPr>
              <a:lnSpc>
                <a:spcPct val="100000"/>
              </a:lnSpc>
              <a:spcBef>
                <a:spcPts val="700"/>
              </a:spcBef>
              <a:tabLst>
                <a:tab algn="l" pos="0"/>
              </a:tabLst>
            </a:pPr>
            <a:endParaRPr b="0" lang="fr-FR" sz="20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2.1 Classer : d’un besoin anthropologique à une forme de pouvoir (Y. Maury)</a:t>
            </a:r>
            <a:endParaRPr b="0" lang="fr-FR" sz="3200" spc="-1" strike="noStrike">
              <a:solidFill>
                <a:srgbClr val="000000"/>
              </a:solidFill>
              <a:latin typeface="Tw Cen MT"/>
            </a:endParaRPr>
          </a:p>
        </p:txBody>
      </p:sp>
      <p:sp>
        <p:nvSpPr>
          <p:cNvPr id="193" name="TextShape 2"/>
          <p:cNvSpPr txBox="1"/>
          <p:nvPr/>
        </p:nvSpPr>
        <p:spPr>
          <a:xfrm>
            <a:off x="612720" y="1600200"/>
            <a:ext cx="8152920" cy="4495320"/>
          </a:xfrm>
          <a:prstGeom prst="rect">
            <a:avLst/>
          </a:prstGeom>
          <a:noFill/>
          <a:ln>
            <a:noFill/>
          </a:ln>
        </p:spPr>
        <p:txBody>
          <a:bodyPr lIns="90000" rIns="90000" tIns="45000" bIns="45000">
            <a:normAutofit fontScale="39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Un besoin anthropologique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classer permet d’élucider les savoirs et de les rendre appropriables</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Besoin encore plus fort au XIXe siècle avec développement de découvertes et de leur corollaire, les techniques</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Une forme de contrôle : découpage et hiérarchisation des savoirs expriment une volonté de contrôle, de maîtrise du monde via leur ordonnancement</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Des activités de mise en ordre du monde qui induisent un exercice intellectuel et un exercice du pouvoir »</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choix et utilisation des outils instituent une normativité</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outils = matérialisent des valeurs et les font circuler</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En fonction des époques et des lieux, des savoirs sont estimés légitimes, d’autres ignorés ou minorés</a:t>
            </a:r>
            <a:endParaRPr b="0" lang="fr-FR" sz="2300" spc="-1" strike="noStrike">
              <a:solidFill>
                <a:srgbClr val="000000"/>
              </a:solidFill>
              <a:latin typeface="Tw Cen MT"/>
            </a:endParaRPr>
          </a:p>
          <a:p>
            <a:endParaRPr b="0" lang="fr-FR" sz="23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577" dur="indefinite" restart="never" nodeType="tmRoot">
          <p:childTnLst>
            <p:seq>
              <p:cTn id="578" dur="indefinite" nodeType="mainSeq">
                <p:childTnLst>
                  <p:par>
                    <p:cTn id="579" fill="hold">
                      <p:stCondLst>
                        <p:cond delay="indefinite"/>
                      </p:stCondLst>
                      <p:childTnLst>
                        <p:par>
                          <p:cTn id="580" fill="hold">
                            <p:stCondLst>
                              <p:cond delay="0"/>
                            </p:stCondLst>
                            <p:childTnLst>
                              <p:par>
                                <p:cTn id="581" nodeType="clickEffect" fill="hold" presetClass="entr" presetID="1">
                                  <p:stCondLst>
                                    <p:cond delay="0"/>
                                  </p:stCondLst>
                                  <p:childTnLst>
                                    <p:set>
                                      <p:cBhvr>
                                        <p:cTn id="582"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nodeType="clickEffect" fill="hold" presetClass="entr" presetID="1">
                                  <p:stCondLst>
                                    <p:cond delay="0"/>
                                  </p:stCondLst>
                                  <p:childTnLst>
                                    <p:set>
                                      <p:cBhvr>
                                        <p:cTn id="590"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1">
                                  <p:stCondLst>
                                    <p:cond delay="0"/>
                                  </p:stCondLst>
                                  <p:childTnLst>
                                    <p:set>
                                      <p:cBhvr>
                                        <p:cTn id="594"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nodeType="clickEffect" fill="hold" presetClass="entr" presetID="1">
                                  <p:stCondLst>
                                    <p:cond delay="0"/>
                                  </p:stCondLst>
                                  <p:childTnLst>
                                    <p:set>
                                      <p:cBhvr>
                                        <p:cTn id="606"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12720" y="228600"/>
            <a:ext cx="8152920" cy="990360"/>
          </a:xfrm>
          <a:prstGeom prst="rect">
            <a:avLst/>
          </a:prstGeom>
          <a:noFill/>
          <a:ln>
            <a:noFill/>
          </a:ln>
        </p:spPr>
        <p:txBody>
          <a:bodyPr lIns="90000" rIns="90000" tIns="45000" bIns="45000" anchor="ctr">
            <a:normAutofit fontScale="49000"/>
          </a:bodyPr>
          <a:p>
            <a:pPr>
              <a:lnSpc>
                <a:spcPct val="100000"/>
              </a:lnSpc>
            </a:pPr>
            <a:r>
              <a:rPr b="1" lang="fr-FR" sz="3200" spc="-1" strike="noStrike">
                <a:solidFill>
                  <a:srgbClr val="775f55"/>
                </a:solidFill>
                <a:latin typeface="Tw Cen MT"/>
              </a:rPr>
              <a:t>2.2 Dewey et CDU : 2 classifications à structure hiérarchique</a:t>
            </a:r>
            <a:endParaRPr b="0" lang="fr-FR" sz="3200" spc="-1" strike="noStrike">
              <a:solidFill>
                <a:srgbClr val="000000"/>
              </a:solidFill>
              <a:latin typeface="Tw Cen MT"/>
            </a:endParaRPr>
          </a:p>
        </p:txBody>
      </p:sp>
      <p:sp>
        <p:nvSpPr>
          <p:cNvPr id="195" name="TextShape 2"/>
          <p:cNvSpPr txBox="1"/>
          <p:nvPr/>
        </p:nvSpPr>
        <p:spPr>
          <a:xfrm>
            <a:off x="612720" y="1600200"/>
            <a:ext cx="8152920" cy="4495320"/>
          </a:xfrm>
          <a:prstGeom prst="rect">
            <a:avLst/>
          </a:prstGeom>
          <a:noFill/>
          <a:ln>
            <a:noFill/>
          </a:ln>
        </p:spPr>
        <p:txBody>
          <a:bodyPr lIns="90000" rIns="90000" tIns="45000" bIns="45000">
            <a:normAutofit fontScale="97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découpage </a:t>
            </a:r>
            <a:r>
              <a:rPr b="0" i="1" lang="fr-FR" sz="2900" spc="-1" strike="noStrike">
                <a:solidFill>
                  <a:srgbClr val="000000"/>
                </a:solidFill>
                <a:latin typeface="Tw Cen MT"/>
              </a:rPr>
              <a:t>a priori </a:t>
            </a:r>
            <a:r>
              <a:rPr b="0" lang="fr-FR" sz="2900" spc="-1" strike="noStrike">
                <a:solidFill>
                  <a:srgbClr val="000000"/>
                </a:solidFill>
                <a:latin typeface="Tw Cen MT"/>
              </a:rPr>
              <a:t>des savoirs : les termes sont inscrits par domaine, dans des classes qui elles-mêmes sont subdivisées… jusqu’à parvenir à une granularité fine de description des documents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Conçus pour la recherche par domaine</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611" dur="indefinite" restart="never" nodeType="tmRoot">
          <p:childTnLst>
            <p:seq>
              <p:cTn id="612" dur="indefinite" nodeType="mainSeq">
                <p:childTnLst>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1">
                                  <p:stCondLst>
                                    <p:cond delay="0"/>
                                  </p:stCondLst>
                                  <p:childTnLst>
                                    <p:set>
                                      <p:cBhvr>
                                        <p:cTn id="62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 </a:t>
            </a:r>
            <a:r>
              <a:rPr b="1" lang="fr-FR" sz="3200" spc="-1" strike="noStrike">
                <a:solidFill>
                  <a:srgbClr val="775f55"/>
                </a:solidFill>
                <a:latin typeface="Tw Cen MT"/>
              </a:rPr>
              <a:t>1.2 Ce qui implique de définir le document…</a:t>
            </a:r>
            <a:endParaRPr b="0" lang="fr-FR" sz="3200" spc="-1" strike="noStrike">
              <a:solidFill>
                <a:srgbClr val="000000"/>
              </a:solidFill>
              <a:latin typeface="Tw Cen MT"/>
            </a:endParaRPr>
          </a:p>
        </p:txBody>
      </p:sp>
      <p:sp>
        <p:nvSpPr>
          <p:cNvPr id="106"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Qu’est-ce qu’un document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Votre définition ? </a:t>
            </a:r>
            <a:endParaRPr b="0" lang="fr-FR"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Terme générique, désigne tout objet porteur d’information. </a:t>
            </a:r>
            <a:endParaRPr b="0" lang="fr-FR" sz="2600" spc="-1" strike="noStrike">
              <a:solidFill>
                <a:srgbClr val="000000"/>
              </a:solidFill>
              <a:latin typeface="Tw Cen MT"/>
            </a:endParaRPr>
          </a:p>
          <a:p>
            <a:pPr lvl="2" marL="914400" indent="-228240" algn="just">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Y.-F. Le Coadic « tout artefact qui représente ou exprime à l’aide de signe graphique ou iconique (mots, images, diagrammes, cartes, figures, symboles), audio et vidéo (inscrit sur un support papier ou électronique), un objet, une idée ou une information ».</a:t>
            </a:r>
            <a:endParaRPr b="0" lang="fr-FR" sz="23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06">
                                            <p:txEl>
                                              <p:pRg st="0" end="0"/>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06">
                                            <p:txEl>
                                              <p:pRg st="2" end="2"/>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Historique rapide</a:t>
            </a:r>
            <a:endParaRPr b="0" lang="fr-FR" sz="3200" spc="-1" strike="noStrike">
              <a:solidFill>
                <a:srgbClr val="000000"/>
              </a:solidFill>
              <a:latin typeface="Tw Cen MT"/>
            </a:endParaRPr>
          </a:p>
        </p:txBody>
      </p:sp>
      <p:sp>
        <p:nvSpPr>
          <p:cNvPr id="197" name="TextShape 2"/>
          <p:cNvSpPr txBox="1"/>
          <p:nvPr/>
        </p:nvSpPr>
        <p:spPr>
          <a:xfrm>
            <a:off x="612720" y="1600200"/>
            <a:ext cx="8152920" cy="4495320"/>
          </a:xfrm>
          <a:prstGeom prst="rect">
            <a:avLst/>
          </a:prstGeom>
          <a:noFill/>
          <a:ln>
            <a:noFill/>
          </a:ln>
        </p:spPr>
        <p:txBody>
          <a:bodyPr lIns="90000" rIns="90000" tIns="45000" bIns="45000">
            <a:normAutofit fontScale="57000"/>
          </a:bodyPr>
          <a:p>
            <a:pPr marL="320040" indent="-319680">
              <a:lnSpc>
                <a:spcPct val="90000"/>
              </a:lnSpc>
              <a:spcBef>
                <a:spcPts val="700"/>
              </a:spcBef>
              <a:buClr>
                <a:srgbClr val="dd8047"/>
              </a:buClr>
              <a:buSzPct val="60000"/>
              <a:buFont typeface="Wingdings" charset="2"/>
              <a:buChar char=""/>
            </a:pPr>
            <a:r>
              <a:rPr b="0" lang="fr-FR" sz="2900" spc="-1" strike="noStrike">
                <a:solidFill>
                  <a:srgbClr val="000000"/>
                </a:solidFill>
                <a:latin typeface="Tw Cen MT"/>
              </a:rPr>
              <a:t>Fondement : mise en ordre générale des connaissances, c’est-à-dire du besoin de passer d’une</a:t>
            </a:r>
            <a:endParaRPr b="0" lang="fr-FR" sz="2900" spc="-1" strike="noStrike">
              <a:solidFill>
                <a:srgbClr val="000000"/>
              </a:solidFill>
              <a:latin typeface="Tw Cen MT"/>
            </a:endParaRPr>
          </a:p>
          <a:p>
            <a:pPr lvl="1" marL="640080" indent="-273960">
              <a:lnSpc>
                <a:spcPct val="90000"/>
              </a:lnSpc>
              <a:spcBef>
                <a:spcPts val="550"/>
              </a:spcBef>
              <a:buClr>
                <a:srgbClr val="94b6d2"/>
              </a:buClr>
              <a:buSzPct val="70000"/>
              <a:buFont typeface="Wingdings 2" charset="2"/>
              <a:buChar char=""/>
            </a:pPr>
            <a:r>
              <a:rPr b="0" lang="fr-FR" sz="2600" spc="-1" strike="noStrike">
                <a:solidFill>
                  <a:srgbClr val="000000"/>
                </a:solidFill>
                <a:latin typeface="Tw Cen MT"/>
              </a:rPr>
              <a:t>mémoire scientifique non structurée</a:t>
            </a:r>
            <a:endParaRPr b="0" lang="fr-FR" sz="2600" spc="-1" strike="noStrike">
              <a:solidFill>
                <a:srgbClr val="000000"/>
              </a:solidFill>
              <a:latin typeface="Tw Cen MT"/>
            </a:endParaRPr>
          </a:p>
          <a:p>
            <a:pPr marL="365760">
              <a:lnSpc>
                <a:spcPct val="90000"/>
              </a:lnSpc>
              <a:spcBef>
                <a:spcPts val="550"/>
              </a:spcBef>
              <a:tabLst>
                <a:tab algn="l" pos="0"/>
              </a:tabLst>
            </a:pPr>
            <a:r>
              <a:rPr b="0" lang="fr-FR" sz="2600" spc="-1" strike="noStrike">
                <a:solidFill>
                  <a:srgbClr val="000000"/>
                </a:solidFill>
                <a:latin typeface="Tw Cen MT"/>
              </a:rPr>
              <a:t>à </a:t>
            </a:r>
            <a:endParaRPr b="0" lang="fr-FR" sz="2600" spc="-1" strike="noStrike">
              <a:solidFill>
                <a:srgbClr val="000000"/>
              </a:solidFill>
              <a:latin typeface="Tw Cen MT"/>
            </a:endParaRPr>
          </a:p>
          <a:p>
            <a:pPr lvl="1" marL="640080" indent="-273960">
              <a:lnSpc>
                <a:spcPct val="90000"/>
              </a:lnSpc>
              <a:spcBef>
                <a:spcPts val="550"/>
              </a:spcBef>
              <a:buClr>
                <a:srgbClr val="94b6d2"/>
              </a:buClr>
              <a:buSzPct val="70000"/>
              <a:buFont typeface="Wingdings 2" charset="2"/>
              <a:buChar char=""/>
              <a:tabLst>
                <a:tab algn="l" pos="0"/>
              </a:tabLst>
            </a:pPr>
            <a:r>
              <a:rPr b="0" lang="fr-FR" sz="2600" spc="-1" strike="noStrike">
                <a:solidFill>
                  <a:srgbClr val="000000"/>
                </a:solidFill>
                <a:latin typeface="Tw Cen MT"/>
              </a:rPr>
              <a:t> </a:t>
            </a:r>
            <a:r>
              <a:rPr b="0" lang="fr-FR" sz="2600" spc="-1" strike="noStrike">
                <a:solidFill>
                  <a:srgbClr val="000000"/>
                </a:solidFill>
                <a:latin typeface="Tw Cen MT"/>
              </a:rPr>
              <a:t>une organisation structurée du savoir </a:t>
            </a:r>
            <a:endParaRPr b="0" lang="fr-FR" sz="2600" spc="-1" strike="noStrike">
              <a:solidFill>
                <a:srgbClr val="000000"/>
              </a:solidFill>
              <a:latin typeface="Tw Cen MT"/>
            </a:endParaRPr>
          </a:p>
          <a:p>
            <a:pPr marL="320040" indent="-319680">
              <a:lnSpc>
                <a:spcPct val="9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Fin du 19eme siècle</a:t>
            </a:r>
            <a:endParaRPr b="0" lang="fr-FR" sz="2900" spc="-1" strike="noStrike">
              <a:solidFill>
                <a:srgbClr val="000000"/>
              </a:solidFill>
              <a:latin typeface="Tw Cen MT"/>
            </a:endParaRPr>
          </a:p>
          <a:p>
            <a:pPr lvl="1" marL="640080" indent="-273960">
              <a:lnSpc>
                <a:spcPct val="90000"/>
              </a:lnSpc>
              <a:spcBef>
                <a:spcPts val="550"/>
              </a:spcBef>
              <a:buClr>
                <a:srgbClr val="94b6d2"/>
              </a:buClr>
              <a:buSzPct val="70000"/>
              <a:buFont typeface="Wingdings 2" charset="2"/>
              <a:buChar char=""/>
              <a:tabLst>
                <a:tab algn="l" pos="0"/>
              </a:tabLst>
            </a:pPr>
            <a:r>
              <a:rPr b="0" lang="fr-FR" sz="2600" spc="-1" strike="noStrike">
                <a:solidFill>
                  <a:srgbClr val="000000"/>
                </a:solidFill>
                <a:latin typeface="Tw Cen MT"/>
              </a:rPr>
              <a:t>A cette époque les bibliothèques constituaient les principaux gisements du savoir.</a:t>
            </a:r>
            <a:endParaRPr b="0" lang="fr-FR" sz="2600" spc="-1" strike="noStrike">
              <a:solidFill>
                <a:srgbClr val="000000"/>
              </a:solidFill>
              <a:latin typeface="Tw Cen MT"/>
            </a:endParaRPr>
          </a:p>
          <a:p>
            <a:pPr lvl="1" marL="640080" indent="-273960">
              <a:lnSpc>
                <a:spcPct val="90000"/>
              </a:lnSpc>
              <a:spcBef>
                <a:spcPts val="550"/>
              </a:spcBef>
              <a:buClr>
                <a:srgbClr val="94b6d2"/>
              </a:buClr>
              <a:buSzPct val="70000"/>
              <a:buFont typeface="Wingdings 2" charset="2"/>
              <a:buChar char=""/>
              <a:tabLst>
                <a:tab algn="l" pos="0"/>
              </a:tabLst>
            </a:pPr>
            <a:r>
              <a:rPr b="0" lang="fr-FR" sz="2600" spc="-1" strike="noStrike">
                <a:solidFill>
                  <a:srgbClr val="000000"/>
                </a:solidFill>
                <a:latin typeface="Tw Cen MT"/>
              </a:rPr>
              <a:t>Les documents étaient regroupés physiquement en fonction de leurs contenus. </a:t>
            </a:r>
            <a:endParaRPr b="0" lang="fr-FR" sz="2600" spc="-1" strike="noStrike">
              <a:solidFill>
                <a:srgbClr val="000000"/>
              </a:solidFill>
              <a:latin typeface="Tw Cen MT"/>
            </a:endParaRPr>
          </a:p>
          <a:p>
            <a:pPr lvl="1" marL="640080" indent="-273960">
              <a:lnSpc>
                <a:spcPct val="90000"/>
              </a:lnSpc>
              <a:spcBef>
                <a:spcPts val="550"/>
              </a:spcBef>
              <a:buClr>
                <a:srgbClr val="94b6d2"/>
              </a:buClr>
              <a:buSzPct val="70000"/>
              <a:buFont typeface="Wingdings 2" charset="2"/>
              <a:buChar char=""/>
              <a:tabLst>
                <a:tab algn="l" pos="0"/>
              </a:tabLst>
            </a:pPr>
            <a:r>
              <a:rPr b="0" lang="fr-FR" sz="2600" spc="-1" strike="noStrike">
                <a:solidFill>
                  <a:srgbClr val="000000"/>
                </a:solidFill>
                <a:latin typeface="Tw Cen MT"/>
              </a:rPr>
              <a:t>C’est pour répondre à ce besoin d’organisation, qu’ont été inventées les classifications universelles.</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625" dur="indefinite" restart="never" nodeType="tmRoot">
          <p:childTnLst>
            <p:seq>
              <p:cTn id="626" dur="indefinite" nodeType="mainSeq">
                <p:childTnLst>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631" fill="hold">
                      <p:stCondLst>
                        <p:cond delay="indefinite"/>
                      </p:stCondLst>
                      <p:childTnLst>
                        <p:par>
                          <p:cTn id="632" fill="hold">
                            <p:stCondLst>
                              <p:cond delay="0"/>
                            </p:stCondLst>
                            <p:childTnLst>
                              <p:par>
                                <p:cTn id="633" nodeType="clickEffect" fill="hold" presetClass="entr" presetID="1">
                                  <p:stCondLst>
                                    <p:cond delay="0"/>
                                  </p:stCondLst>
                                  <p:childTnLst>
                                    <p:set>
                                      <p:cBhvr>
                                        <p:cTn id="634" dur="1" fill="hold">
                                          <p:stCondLst>
                                            <p:cond delay="0"/>
                                          </p:stCondLst>
                                        </p:cTn>
                                        <p:tgtEl>
                                          <p:spTgt spid="197">
                                            <p:txEl>
                                              <p:pRg st="1" end="1"/>
                                            </p:txEl>
                                          </p:spTgt>
                                        </p:tgtEl>
                                        <p:attrNameLst>
                                          <p:attrName>style.visibility</p:attrName>
                                        </p:attrNameLst>
                                      </p:cBhvr>
                                      <p:to>
                                        <p:strVal val="visible"/>
                                      </p:to>
                                    </p:set>
                                  </p:childTnLst>
                                </p:cTn>
                              </p:par>
                              <p:par>
                                <p:cTn id="635" nodeType="withEffect" fill="hold" presetClass="entr" presetID="1">
                                  <p:stCondLst>
                                    <p:cond delay="0"/>
                                  </p:stCondLst>
                                  <p:childTnLst>
                                    <p:set>
                                      <p:cBhvr>
                                        <p:cTn id="636"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1">
                                  <p:stCondLst>
                                    <p:cond delay="0"/>
                                  </p:stCondLst>
                                  <p:childTnLst>
                                    <p:set>
                                      <p:cBhvr>
                                        <p:cTn id="640"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par>
                    <p:cTn id="641" fill="hold">
                      <p:stCondLst>
                        <p:cond delay="indefinite"/>
                      </p:stCondLst>
                      <p:childTnLst>
                        <p:par>
                          <p:cTn id="642" fill="hold">
                            <p:stCondLst>
                              <p:cond delay="0"/>
                            </p:stCondLst>
                            <p:childTnLst>
                              <p:par>
                                <p:cTn id="643" nodeType="clickEffect" fill="hold" presetClass="entr" presetID="1">
                                  <p:stCondLst>
                                    <p:cond delay="0"/>
                                  </p:stCondLst>
                                  <p:childTnLst>
                                    <p:set>
                                      <p:cBhvr>
                                        <p:cTn id="644"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par>
                    <p:cTn id="645" fill="hold">
                      <p:stCondLst>
                        <p:cond delay="indefinite"/>
                      </p:stCondLst>
                      <p:childTnLst>
                        <p:par>
                          <p:cTn id="646" fill="hold">
                            <p:stCondLst>
                              <p:cond delay="0"/>
                            </p:stCondLst>
                            <p:childTnLst>
                              <p:par>
                                <p:cTn id="647" nodeType="clickEffect" fill="hold" presetClass="entr" presetID="1">
                                  <p:stCondLst>
                                    <p:cond delay="0"/>
                                  </p:stCondLst>
                                  <p:childTnLst>
                                    <p:set>
                                      <p:cBhvr>
                                        <p:cTn id="648" dur="1" fill="hold">
                                          <p:stCondLst>
                                            <p:cond delay="0"/>
                                          </p:stCondLst>
                                        </p:cTn>
                                        <p:tgtEl>
                                          <p:spTgt spid="197">
                                            <p:txEl>
                                              <p:pRg st="5" end="5"/>
                                            </p:txEl>
                                          </p:spTgt>
                                        </p:tgtEl>
                                        <p:attrNameLst>
                                          <p:attrName>style.visibility</p:attrName>
                                        </p:attrNameLst>
                                      </p:cBhvr>
                                      <p:to>
                                        <p:strVal val="visible"/>
                                      </p:to>
                                    </p:set>
                                  </p:childTnLst>
                                </p:cTn>
                              </p:par>
                            </p:childTnLst>
                          </p:cTn>
                        </p:par>
                      </p:childTnLst>
                    </p:cTn>
                  </p:par>
                  <p:par>
                    <p:cTn id="649" fill="hold">
                      <p:stCondLst>
                        <p:cond delay="indefinite"/>
                      </p:stCondLst>
                      <p:childTnLst>
                        <p:par>
                          <p:cTn id="650" fill="hold">
                            <p:stCondLst>
                              <p:cond delay="0"/>
                            </p:stCondLst>
                            <p:childTnLst>
                              <p:par>
                                <p:cTn id="651" nodeType="clickEffect" fill="hold" presetClass="entr" presetID="1">
                                  <p:stCondLst>
                                    <p:cond delay="0"/>
                                  </p:stCondLst>
                                  <p:childTnLst>
                                    <p:set>
                                      <p:cBhvr>
                                        <p:cTn id="652" dur="1" fill="hold">
                                          <p:stCondLst>
                                            <p:cond delay="0"/>
                                          </p:stCondLst>
                                        </p:cTn>
                                        <p:tgtEl>
                                          <p:spTgt spid="197">
                                            <p:txEl>
                                              <p:pRg st="6" end="6"/>
                                            </p:txEl>
                                          </p:spTgt>
                                        </p:tgtEl>
                                        <p:attrNameLst>
                                          <p:attrName>style.visibility</p:attrName>
                                        </p:attrNameLst>
                                      </p:cBhvr>
                                      <p:to>
                                        <p:strVal val="visible"/>
                                      </p:to>
                                    </p:set>
                                  </p:childTnLst>
                                </p:cTn>
                              </p:par>
                            </p:childTnLst>
                          </p:cTn>
                        </p:par>
                      </p:childTnLst>
                    </p:cTn>
                  </p:par>
                  <p:par>
                    <p:cTn id="653" fill="hold">
                      <p:stCondLst>
                        <p:cond delay="indefinite"/>
                      </p:stCondLst>
                      <p:childTnLst>
                        <p:par>
                          <p:cTn id="654" fill="hold">
                            <p:stCondLst>
                              <p:cond delay="0"/>
                            </p:stCondLst>
                            <p:childTnLst>
                              <p:par>
                                <p:cTn id="655" nodeType="clickEffect" fill="hold" presetClass="entr" presetID="1">
                                  <p:stCondLst>
                                    <p:cond delay="0"/>
                                  </p:stCondLst>
                                  <p:childTnLst>
                                    <p:set>
                                      <p:cBhvr>
                                        <p:cTn id="656" dur="1" fill="hold">
                                          <p:stCondLst>
                                            <p:cond delay="0"/>
                                          </p:stCondLst>
                                        </p:cTn>
                                        <p:tgtEl>
                                          <p:spTgt spid="19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Leur forme</a:t>
            </a:r>
            <a:endParaRPr b="0" lang="fr-FR" sz="3200" spc="-1" strike="noStrike">
              <a:solidFill>
                <a:srgbClr val="000000"/>
              </a:solidFill>
              <a:latin typeface="Tw Cen MT"/>
            </a:endParaRPr>
          </a:p>
        </p:txBody>
      </p:sp>
      <p:sp>
        <p:nvSpPr>
          <p:cNvPr id="199"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Les concepts sont représentés sous forme d’arbre </a:t>
            </a:r>
            <a:r>
              <a:rPr b="0" lang="fr-FR" sz="2900" spc="-1" strike="noStrike">
                <a:solidFill>
                  <a:srgbClr val="000000"/>
                </a:solidFill>
                <a:latin typeface="Wingdings"/>
              </a:rPr>
              <a:t></a:t>
            </a:r>
            <a:r>
              <a:rPr b="0" lang="fr-FR" sz="2900" spc="-1" strike="noStrike">
                <a:solidFill>
                  <a:srgbClr val="000000"/>
                </a:solidFill>
                <a:latin typeface="Tw Cen MT"/>
              </a:rPr>
              <a:t> structure arborescente.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a:t>
            </a:r>
            <a:r>
              <a:rPr b="0" lang="fr-FR" sz="2600" spc="-1" strike="noStrike">
                <a:solidFill>
                  <a:srgbClr val="000000"/>
                </a:solidFill>
                <a:latin typeface="Tw Cen MT"/>
              </a:rPr>
              <a:t>Chaque notion est située : </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dans une branche précise </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à un niveau de précision déterminé </a:t>
            </a:r>
            <a:endParaRPr b="0" lang="fr-FR" sz="23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L’indexation est en langage codé : code alphabétique, numérique ou alphanumérique</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2.2.1 DEWEY : la classification décimale universelle </a:t>
            </a:r>
            <a:endParaRPr b="0" lang="fr-FR" sz="3200" spc="-1" strike="noStrike">
              <a:solidFill>
                <a:srgbClr val="000000"/>
              </a:solidFill>
              <a:latin typeface="Tw Cen MT"/>
            </a:endParaRPr>
          </a:p>
        </p:txBody>
      </p:sp>
      <p:sp>
        <p:nvSpPr>
          <p:cNvPr id="201"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Créée par Melvil Dewey en 1876, utilisée dans 135 pays, traduite dans + de 30 langues (dernières traductions arabe, chinois et turc)</a:t>
            </a:r>
            <a:endParaRPr b="0" lang="fr-FR" sz="24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Aux Etats-Unis 95 % des bibliothèques publiques l'ont adoptée, ainsi que 25 % des bibliothèques universitaires et 20 % des centres de documentation. </a:t>
            </a:r>
            <a:endParaRPr b="0" lang="fr-FR" sz="24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Une classification est désormais un critère de recherche reconnu par certains moteurs de recherches sur le WEB</a:t>
            </a:r>
            <a:endParaRPr b="0" lang="fr-FR" sz="24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WebDewey</a:t>
            </a:r>
            <a:endParaRPr b="0" lang="fr-FR" sz="21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657" dur="indefinite" restart="never" nodeType="tmRoot">
          <p:childTnLst>
            <p:seq>
              <p:cTn id="658" dur="indefinite" nodeType="mainSeq">
                <p:childTnLst>
                  <p:par>
                    <p:cTn id="659" fill="hold">
                      <p:stCondLst>
                        <p:cond delay="indefinite"/>
                      </p:stCondLst>
                      <p:childTnLst>
                        <p:par>
                          <p:cTn id="660" fill="hold">
                            <p:stCondLst>
                              <p:cond delay="0"/>
                            </p:stCondLst>
                            <p:childTnLst>
                              <p:par>
                                <p:cTn id="661" nodeType="clickEffect" fill="hold" presetClass="entr" presetID="1">
                                  <p:stCondLst>
                                    <p:cond delay="0"/>
                                  </p:stCondLst>
                                  <p:childTnLst>
                                    <p:set>
                                      <p:cBhvr>
                                        <p:cTn id="662"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663" fill="hold">
                      <p:stCondLst>
                        <p:cond delay="indefinite"/>
                      </p:stCondLst>
                      <p:childTnLst>
                        <p:par>
                          <p:cTn id="664" fill="hold">
                            <p:stCondLst>
                              <p:cond delay="0"/>
                            </p:stCondLst>
                            <p:childTnLst>
                              <p:par>
                                <p:cTn id="665" nodeType="clickEffect" fill="hold" presetClass="entr" presetID="1">
                                  <p:stCondLst>
                                    <p:cond delay="0"/>
                                  </p:stCondLst>
                                  <p:childTnLst>
                                    <p:set>
                                      <p:cBhvr>
                                        <p:cTn id="666"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667" fill="hold">
                      <p:stCondLst>
                        <p:cond delay="indefinite"/>
                      </p:stCondLst>
                      <p:childTnLst>
                        <p:par>
                          <p:cTn id="668" fill="hold">
                            <p:stCondLst>
                              <p:cond delay="0"/>
                            </p:stCondLst>
                            <p:childTnLst>
                              <p:par>
                                <p:cTn id="669" nodeType="clickEffect" fill="hold" presetClass="entr" presetID="1">
                                  <p:stCondLst>
                                    <p:cond delay="0"/>
                                  </p:stCondLst>
                                  <p:childTnLst>
                                    <p:set>
                                      <p:cBhvr>
                                        <p:cTn id="670" dur="1" fill="hold">
                                          <p:stCondLst>
                                            <p:cond delay="0"/>
                                          </p:stCondLst>
                                        </p:cTn>
                                        <p:tgtEl>
                                          <p:spTgt spid="201">
                                            <p:txEl>
                                              <p:pRg st="2" end="2"/>
                                            </p:txEl>
                                          </p:spTgt>
                                        </p:tgtEl>
                                        <p:attrNameLst>
                                          <p:attrName>style.visibility</p:attrName>
                                        </p:attrNameLst>
                                      </p:cBhvr>
                                      <p:to>
                                        <p:strVal val="visible"/>
                                      </p:to>
                                    </p:set>
                                  </p:childTnLst>
                                </p:cTn>
                              </p:par>
                              <p:par>
                                <p:cTn id="671" nodeType="withEffect" fill="hold" presetClass="entr" presetID="1">
                                  <p:stCondLst>
                                    <p:cond delay="0"/>
                                  </p:stCondLst>
                                  <p:childTnLst>
                                    <p:set>
                                      <p:cBhvr>
                                        <p:cTn id="672"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2.2.1 DEWEY : la classification décimale universelle </a:t>
            </a:r>
            <a:endParaRPr b="0" lang="fr-FR" sz="3200" spc="-1" strike="noStrike">
              <a:solidFill>
                <a:srgbClr val="000000"/>
              </a:solidFill>
              <a:latin typeface="Tw Cen MT"/>
            </a:endParaRPr>
          </a:p>
        </p:txBody>
      </p:sp>
      <p:sp>
        <p:nvSpPr>
          <p:cNvPr id="203" name="TextShape 2"/>
          <p:cNvSpPr txBox="1"/>
          <p:nvPr/>
        </p:nvSpPr>
        <p:spPr>
          <a:xfrm>
            <a:off x="612720" y="1600200"/>
            <a:ext cx="8152920" cy="4495320"/>
          </a:xfrm>
          <a:prstGeom prst="rect">
            <a:avLst/>
          </a:prstGeom>
          <a:noFill/>
          <a:ln>
            <a:noFill/>
          </a:ln>
        </p:spPr>
        <p:txBody>
          <a:bodyPr lIns="90000" rIns="90000" tIns="45000" bIns="45000">
            <a:normAutofit fontScale="44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La structure des premières éditions était basée sur le schéma de structuration du savoir humain inspiré de Francis Bacon.</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Bacon 1605, division des savoirs selon « les 3 parties de l’entendement humain », les connaissances étant rapportées non à leur contenu mais à l’ordre des facultés cognitives : histoire/mémoire ; poésie/imagination ; philosophie/raison.</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Wingdings"/>
              </a:rPr>
              <a:t></a:t>
            </a:r>
            <a:r>
              <a:rPr b="0" lang="fr-FR" sz="2600" spc="-1" strike="noStrike">
                <a:solidFill>
                  <a:srgbClr val="000000"/>
                </a:solidFill>
                <a:latin typeface="Tw Cen MT"/>
              </a:rPr>
              <a:t> </a:t>
            </a:r>
            <a:r>
              <a:rPr b="0" lang="fr-FR" sz="2600" spc="-1" strike="noStrike">
                <a:solidFill>
                  <a:srgbClr val="000000"/>
                </a:solidFill>
                <a:latin typeface="Tw Cen MT"/>
              </a:rPr>
              <a:t>disciplines liées à la mémoire (histoire et géographie) ; celles liées à la création (arts, techniques) ; celles liées à la raison (philosophie, théologie, mathématiques).</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En inversant cet ordre la Classification décimale Dewey répartit le savoir en dix grandes classes, à leur tour divisées en cent divisions, puis en une multitude de sections et sous-sections.</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673" dur="indefinite" restart="never" nodeType="tmRoot">
          <p:childTnLst>
            <p:seq>
              <p:cTn id="674" dur="indefinite" nodeType="mainSeq">
                <p:childTnLst>
                  <p:par>
                    <p:cTn id="675" fill="hold">
                      <p:stCondLst>
                        <p:cond delay="indefinite"/>
                      </p:stCondLst>
                      <p:childTnLst>
                        <p:par>
                          <p:cTn id="676" fill="hold">
                            <p:stCondLst>
                              <p:cond delay="0"/>
                            </p:stCondLst>
                            <p:childTnLst>
                              <p:par>
                                <p:cTn id="677" nodeType="clickEffect" fill="hold" presetClass="entr" presetID="1">
                                  <p:stCondLst>
                                    <p:cond delay="0"/>
                                  </p:stCondLst>
                                  <p:childTnLst>
                                    <p:set>
                                      <p:cBhvr>
                                        <p:cTn id="678"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679" fill="hold">
                      <p:stCondLst>
                        <p:cond delay="indefinite"/>
                      </p:stCondLst>
                      <p:childTnLst>
                        <p:par>
                          <p:cTn id="680" fill="hold">
                            <p:stCondLst>
                              <p:cond delay="0"/>
                            </p:stCondLst>
                            <p:childTnLst>
                              <p:par>
                                <p:cTn id="681" nodeType="clickEffect" fill="hold" presetClass="entr" presetID="1">
                                  <p:stCondLst>
                                    <p:cond delay="0"/>
                                  </p:stCondLst>
                                  <p:childTnLst>
                                    <p:set>
                                      <p:cBhvr>
                                        <p:cTn id="682"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687" fill="hold">
                      <p:stCondLst>
                        <p:cond delay="indefinite"/>
                      </p:stCondLst>
                      <p:childTnLst>
                        <p:par>
                          <p:cTn id="688" fill="hold">
                            <p:stCondLst>
                              <p:cond delay="0"/>
                            </p:stCondLst>
                            <p:childTnLst>
                              <p:par>
                                <p:cTn id="689" nodeType="clickEffect" fill="hold" presetClass="entr" presetID="1">
                                  <p:stCondLst>
                                    <p:cond delay="0"/>
                                  </p:stCondLst>
                                  <p:childTnLst>
                                    <p:set>
                                      <p:cBhvr>
                                        <p:cTn id="690"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2.2.2 La CDU</a:t>
            </a:r>
            <a:endParaRPr b="0" lang="fr-FR" sz="3200" spc="-1" strike="noStrike">
              <a:solidFill>
                <a:srgbClr val="000000"/>
              </a:solidFill>
              <a:latin typeface="Tw Cen MT"/>
            </a:endParaRPr>
          </a:p>
        </p:txBody>
      </p:sp>
      <p:sp>
        <p:nvSpPr>
          <p:cNvPr id="205" name="TextShape 2"/>
          <p:cNvSpPr txBox="1"/>
          <p:nvPr/>
        </p:nvSpPr>
        <p:spPr>
          <a:xfrm>
            <a:off x="457200" y="1196640"/>
            <a:ext cx="8229240" cy="4929120"/>
          </a:xfrm>
          <a:prstGeom prst="rect">
            <a:avLst/>
          </a:prstGeom>
          <a:noFill/>
          <a:ln>
            <a:noFill/>
          </a:ln>
        </p:spPr>
        <p:txBody>
          <a:bodyPr lIns="90000" rIns="90000" tIns="45000" bIns="45000">
            <a:normAutofit fontScale="50000"/>
          </a:bodyPr>
          <a:p>
            <a:pPr>
              <a:lnSpc>
                <a:spcPct val="100000"/>
              </a:lnSpc>
              <a:spcBef>
                <a:spcPts val="700"/>
              </a:spcBef>
            </a:pP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Deux avocats belges, </a:t>
            </a:r>
            <a:r>
              <a:rPr b="0" lang="fr-FR" sz="2900" spc="-1" strike="noStrike" u="sng">
                <a:solidFill>
                  <a:srgbClr val="f7b615"/>
                </a:solidFill>
                <a:uFillTx/>
                <a:latin typeface="Tw Cen MT"/>
                <a:hlinkClick r:id="rId1"/>
              </a:rPr>
              <a:t>Paul Otlet</a:t>
            </a:r>
            <a:r>
              <a:rPr b="0" lang="fr-FR" sz="2900" spc="-1" strike="noStrike">
                <a:solidFill>
                  <a:srgbClr val="000000"/>
                </a:solidFill>
                <a:latin typeface="Tw Cen MT"/>
              </a:rPr>
              <a:t> (1868 - 1944) et </a:t>
            </a:r>
            <a:r>
              <a:rPr b="0" lang="fr-FR" sz="2900" spc="-1" strike="noStrike" u="sng">
                <a:solidFill>
                  <a:srgbClr val="f7b615"/>
                </a:solidFill>
                <a:uFillTx/>
                <a:latin typeface="Tw Cen MT"/>
                <a:hlinkClick r:id="rId2"/>
              </a:rPr>
              <a:t>Henry La Fontaine</a:t>
            </a:r>
            <a:r>
              <a:rPr b="0" lang="fr-FR" sz="2900" spc="-1" strike="noStrike">
                <a:solidFill>
                  <a:srgbClr val="000000"/>
                </a:solidFill>
                <a:latin typeface="Tw Cen MT"/>
              </a:rPr>
              <a:t> (1853 - 1943), fondateurs de l’Institut International de Bibliographie en 1895, adoptent et assouplissent la classification de Dewey, avec son autorisation, pour intégrer tout type de document (monographie, article, objet muséal…)</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La </a:t>
            </a:r>
            <a:r>
              <a:rPr b="1" lang="fr-FR" sz="2900" spc="-1" strike="noStrike">
                <a:solidFill>
                  <a:srgbClr val="000000"/>
                </a:solidFill>
                <a:latin typeface="Tw Cen MT"/>
              </a:rPr>
              <a:t>Classification Décimale Universelle</a:t>
            </a:r>
            <a:r>
              <a:rPr b="0" lang="fr-FR" sz="2900" spc="-1" strike="noStrike">
                <a:solidFill>
                  <a:srgbClr val="000000"/>
                </a:solidFill>
                <a:latin typeface="Tw Cen MT"/>
              </a:rPr>
              <a:t> à partir de 1927</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150 000 sujets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traduite dans une vingtaine de langues différentes.</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Accessible sur </a:t>
            </a:r>
            <a:r>
              <a:rPr b="0" lang="fr-FR" sz="2900" spc="-1" strike="noStrike" u="sng">
                <a:solidFill>
                  <a:srgbClr val="f7b615"/>
                </a:solidFill>
                <a:uFillTx/>
                <a:latin typeface="Tw Cen MT"/>
                <a:hlinkClick r:id="rId3"/>
              </a:rPr>
              <a:t>http://www.udcsummary.info/php/index.php?lang=fr</a:t>
            </a:r>
            <a:r>
              <a:rPr b="0" lang="fr-FR" sz="2900" spc="-1" strike="noStrike">
                <a:solidFill>
                  <a:srgbClr val="000000"/>
                </a:solidFill>
                <a:latin typeface="Tw Cen MT"/>
              </a:rPr>
              <a:t>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691" dur="indefinite" restart="never" nodeType="tmRoot">
          <p:childTnLst>
            <p:seq>
              <p:cTn id="692" dur="indefinite" nodeType="mainSeq">
                <p:childTnLst>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205">
                                            <p:txEl>
                                              <p:pRg st="2" end="2"/>
                                            </p:txEl>
                                          </p:spTgt>
                                        </p:tgtEl>
                                        <p:attrNameLst>
                                          <p:attrName>style.visibility</p:attrName>
                                        </p:attrNameLst>
                                      </p:cBhvr>
                                      <p:to>
                                        <p:strVal val="visible"/>
                                      </p:to>
                                    </p:set>
                                  </p:childTnLst>
                                </p:cTn>
                              </p:par>
                              <p:par>
                                <p:cTn id="701" nodeType="withEffect" fill="hold" presetClass="entr" presetID="1">
                                  <p:stCondLst>
                                    <p:cond delay="0"/>
                                  </p:stCondLst>
                                  <p:childTnLst>
                                    <p:set>
                                      <p:cBhvr>
                                        <p:cTn id="702" dur="1" fill="hold">
                                          <p:stCondLst>
                                            <p:cond delay="0"/>
                                          </p:stCondLst>
                                        </p:cTn>
                                        <p:tgtEl>
                                          <p:spTgt spid="205">
                                            <p:txEl>
                                              <p:pRg st="3" end="3"/>
                                            </p:txEl>
                                          </p:spTgt>
                                        </p:tgtEl>
                                        <p:attrNameLst>
                                          <p:attrName>style.visibility</p:attrName>
                                        </p:attrNameLst>
                                      </p:cBhvr>
                                      <p:to>
                                        <p:strVal val="visible"/>
                                      </p:to>
                                    </p:set>
                                  </p:childTnLst>
                                </p:cTn>
                              </p:par>
                              <p:par>
                                <p:cTn id="703" nodeType="withEffect" fill="hold" presetClass="entr" presetID="1">
                                  <p:stCondLst>
                                    <p:cond delay="0"/>
                                  </p:stCondLst>
                                  <p:childTnLst>
                                    <p:set>
                                      <p:cBhvr>
                                        <p:cTn id="70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Principes communs avec la DEWEY</a:t>
            </a:r>
            <a:endParaRPr b="0" lang="fr-FR" sz="3200" spc="-1" strike="noStrike">
              <a:solidFill>
                <a:srgbClr val="000000"/>
              </a:solidFill>
              <a:latin typeface="Tw Cen MT"/>
            </a:endParaRPr>
          </a:p>
        </p:txBody>
      </p:sp>
      <p:sp>
        <p:nvSpPr>
          <p:cNvPr id="207" name="TextShape 2"/>
          <p:cNvSpPr txBox="1"/>
          <p:nvPr/>
        </p:nvSpPr>
        <p:spPr>
          <a:xfrm>
            <a:off x="612720" y="1600200"/>
            <a:ext cx="8152920" cy="4495320"/>
          </a:xfrm>
          <a:prstGeom prst="rect">
            <a:avLst/>
          </a:prstGeom>
          <a:noFill/>
          <a:ln>
            <a:noFill/>
          </a:ln>
        </p:spPr>
        <p:txBody>
          <a:bodyPr lIns="90000" rIns="90000" tIns="45000" bIns="45000">
            <a:normAutofit fontScale="43000"/>
          </a:bodyPr>
          <a:p>
            <a:pPr>
              <a:lnSpc>
                <a:spcPct val="100000"/>
              </a:lnSpc>
              <a:spcBef>
                <a:spcPts val="700"/>
              </a:spcBef>
              <a:tabLst>
                <a:tab algn="l" pos="0"/>
              </a:tabLst>
            </a:pPr>
            <a:r>
              <a:rPr b="0" lang="fr-FR" sz="2900" spc="-1" strike="noStrike">
                <a:solidFill>
                  <a:srgbClr val="000000"/>
                </a:solidFill>
                <a:latin typeface="Tw Cen MT"/>
              </a:rPr>
              <a:t>Comme la Classification de Dewey (CDD), la Classification Décimale Universelle (CDU) utilise trois principes de base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1" lang="fr-FR" sz="2900" spc="-1" strike="noStrike">
                <a:solidFill>
                  <a:srgbClr val="000000"/>
                </a:solidFill>
                <a:latin typeface="Tw Cen MT"/>
              </a:rPr>
              <a:t>indexation</a:t>
            </a:r>
            <a:r>
              <a:rPr b="0" lang="fr-FR" sz="2900" spc="-1" strike="noStrike">
                <a:solidFill>
                  <a:srgbClr val="000000"/>
                </a:solidFill>
                <a:latin typeface="Tw Cen MT"/>
              </a:rPr>
              <a:t> par domaine : l'</a:t>
            </a:r>
            <a:r>
              <a:rPr b="1" lang="fr-FR" sz="2900" spc="-1" strike="noStrike">
                <a:solidFill>
                  <a:srgbClr val="000000"/>
                </a:solidFill>
                <a:latin typeface="Tw Cen MT"/>
              </a:rPr>
              <a:t>idée</a:t>
            </a:r>
            <a:r>
              <a:rPr b="0" lang="fr-FR" sz="2900" spc="-1" strike="noStrike">
                <a:solidFill>
                  <a:srgbClr val="000000"/>
                </a:solidFill>
                <a:latin typeface="Tw Cen MT"/>
              </a:rPr>
              <a:t> contenue dans le document : toutes les notions relatives à un même ensemble de concepts vont se trouver automatiquement rapprochées dans les tables.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chaque domaine correspond à un </a:t>
            </a:r>
            <a:r>
              <a:rPr b="1" lang="fr-FR" sz="2900" spc="-1" strike="noStrike">
                <a:solidFill>
                  <a:srgbClr val="000000"/>
                </a:solidFill>
                <a:latin typeface="Tw Cen MT"/>
              </a:rPr>
              <a:t>indice</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1" lang="fr-FR" sz="2900" spc="-1" strike="noStrike">
                <a:solidFill>
                  <a:srgbClr val="000000"/>
                </a:solidFill>
                <a:latin typeface="Tw Cen MT"/>
              </a:rPr>
              <a:t>subdivision</a:t>
            </a:r>
            <a:r>
              <a:rPr b="0" lang="fr-FR" sz="2900" spc="-1" strike="noStrike">
                <a:solidFill>
                  <a:srgbClr val="000000"/>
                </a:solidFill>
                <a:latin typeface="Tw Cen MT"/>
              </a:rPr>
              <a:t> de chaque indice pour parvenir à une granularité fine : on classe </a:t>
            </a:r>
            <a:r>
              <a:rPr b="1" lang="fr-FR" sz="2900" spc="-1" strike="noStrike">
                <a:solidFill>
                  <a:srgbClr val="000000"/>
                </a:solidFill>
                <a:latin typeface="Tw Cen MT"/>
              </a:rPr>
              <a:t>du général au particulier</a:t>
            </a:r>
            <a:r>
              <a:rPr b="0" lang="fr-FR" sz="2900" spc="-1" strike="noStrike">
                <a:solidFill>
                  <a:srgbClr val="000000"/>
                </a:solidFill>
                <a:latin typeface="Tw Cen MT"/>
              </a:rPr>
              <a:t> en utilisant les divisions successives en dixièmes, centièmes, millièmes... et ainsi de suite jusqu'au degré de précision nécessaire.</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709" dur="indefinite" restart="never" nodeType="tmRoot">
          <p:childTnLst>
            <p:seq>
              <p:cTn id="710" dur="indefinite" nodeType="mainSeq">
                <p:childTnLst>
                  <p:par>
                    <p:cTn id="711" fill="hold">
                      <p:stCondLst>
                        <p:cond delay="indefinite"/>
                      </p:stCondLst>
                      <p:childTnLst>
                        <p:par>
                          <p:cTn id="712" fill="hold">
                            <p:stCondLst>
                              <p:cond delay="0"/>
                            </p:stCondLst>
                            <p:childTnLst>
                              <p:par>
                                <p:cTn id="713" nodeType="clickEffect" fill="hold" presetClass="entr" presetID="1">
                                  <p:stCondLst>
                                    <p:cond delay="0"/>
                                  </p:stCondLst>
                                  <p:childTnLst>
                                    <p:set>
                                      <p:cBhvr>
                                        <p:cTn id="714"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715" fill="hold">
                      <p:stCondLst>
                        <p:cond delay="indefinite"/>
                      </p:stCondLst>
                      <p:childTnLst>
                        <p:par>
                          <p:cTn id="716" fill="hold">
                            <p:stCondLst>
                              <p:cond delay="0"/>
                            </p:stCondLst>
                            <p:childTnLst>
                              <p:par>
                                <p:cTn id="717" nodeType="clickEffect" fill="hold" presetClass="entr" presetID="1">
                                  <p:stCondLst>
                                    <p:cond delay="0"/>
                                  </p:stCondLst>
                                  <p:childTnLst>
                                    <p:set>
                                      <p:cBhvr>
                                        <p:cTn id="718" dur="1" fill="hold">
                                          <p:stCondLst>
                                            <p:cond delay="0"/>
                                          </p:stCondLst>
                                        </p:cTn>
                                        <p:tgtEl>
                                          <p:spTgt spid="207">
                                            <p:txEl>
                                              <p:pRg st="1" end="1"/>
                                            </p:txEl>
                                          </p:spTgt>
                                        </p:tgtEl>
                                        <p:attrNameLst>
                                          <p:attrName>style.visibility</p:attrName>
                                        </p:attrNameLst>
                                      </p:cBhvr>
                                      <p:to>
                                        <p:strVal val="visible"/>
                                      </p:to>
                                    </p:set>
                                  </p:childTnLst>
                                </p:cTn>
                              </p:par>
                            </p:childTnLst>
                          </p:cTn>
                        </p:par>
                      </p:childTnLst>
                    </p:cTn>
                  </p:par>
                  <p:par>
                    <p:cTn id="719" fill="hold">
                      <p:stCondLst>
                        <p:cond delay="indefinite"/>
                      </p:stCondLst>
                      <p:childTnLst>
                        <p:par>
                          <p:cTn id="720" fill="hold">
                            <p:stCondLst>
                              <p:cond delay="0"/>
                            </p:stCondLst>
                            <p:childTnLst>
                              <p:par>
                                <p:cTn id="721" nodeType="clickEffect" fill="hold" presetClass="entr" presetID="1">
                                  <p:stCondLst>
                                    <p:cond delay="0"/>
                                  </p:stCondLst>
                                  <p:childTnLst>
                                    <p:set>
                                      <p:cBhvr>
                                        <p:cTn id="722" dur="1" fill="hold">
                                          <p:stCondLst>
                                            <p:cond delay="0"/>
                                          </p:stCondLst>
                                        </p:cTn>
                                        <p:tgtEl>
                                          <p:spTgt spid="207">
                                            <p:txEl>
                                              <p:pRg st="2" end="2"/>
                                            </p:txEl>
                                          </p:spTgt>
                                        </p:tgtEl>
                                        <p:attrNameLst>
                                          <p:attrName>style.visibility</p:attrName>
                                        </p:attrNameLst>
                                      </p:cBhvr>
                                      <p:to>
                                        <p:strVal val="visible"/>
                                      </p:to>
                                    </p:set>
                                  </p:childTnLst>
                                </p:cTn>
                              </p:par>
                            </p:childTnLst>
                          </p:cTn>
                        </p:par>
                      </p:childTnLst>
                    </p:cTn>
                  </p:par>
                  <p:par>
                    <p:cTn id="723" fill="hold">
                      <p:stCondLst>
                        <p:cond delay="indefinite"/>
                      </p:stCondLst>
                      <p:childTnLst>
                        <p:par>
                          <p:cTn id="724" fill="hold">
                            <p:stCondLst>
                              <p:cond delay="0"/>
                            </p:stCondLst>
                            <p:childTnLst>
                              <p:par>
                                <p:cTn id="725" nodeType="clickEffect" fill="hold" presetClass="entr" presetID="1">
                                  <p:stCondLst>
                                    <p:cond delay="0"/>
                                  </p:stCondLst>
                                  <p:childTnLst>
                                    <p:set>
                                      <p:cBhvr>
                                        <p:cTn id="726" dur="1" fill="hold">
                                          <p:stCondLst>
                                            <p:cond delay="0"/>
                                          </p:stCondLst>
                                        </p:cTn>
                                        <p:tgtEl>
                                          <p:spTgt spid="20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br/>
            <a:r>
              <a:rPr b="1" lang="fr-FR" sz="3200" spc="-1" strike="noStrike">
                <a:solidFill>
                  <a:srgbClr val="775f55"/>
                </a:solidFill>
                <a:latin typeface="Tw Cen MT"/>
              </a:rPr>
              <a:t>2.3 Limites : comment faire pour des savoirs émergents et/ou complexes ? </a:t>
            </a:r>
            <a:br/>
            <a:endParaRPr b="0" lang="fr-FR" sz="3200" spc="-1" strike="noStrike">
              <a:solidFill>
                <a:srgbClr val="000000"/>
              </a:solidFill>
              <a:latin typeface="Tw Cen MT"/>
            </a:endParaRPr>
          </a:p>
        </p:txBody>
      </p:sp>
      <p:sp>
        <p:nvSpPr>
          <p:cNvPr id="209" name="TextShape 2"/>
          <p:cNvSpPr txBox="1"/>
          <p:nvPr/>
        </p:nvSpPr>
        <p:spPr>
          <a:xfrm>
            <a:off x="612720" y="1600200"/>
            <a:ext cx="8152920" cy="4495320"/>
          </a:xfrm>
          <a:prstGeom prst="rect">
            <a:avLst/>
          </a:prstGeom>
          <a:noFill/>
          <a:ln>
            <a:noFill/>
          </a:ln>
        </p:spPr>
        <p:txBody>
          <a:bodyPr lIns="90000" rIns="90000" tIns="45000" bIns="45000">
            <a:normAutofit fontScale="20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Classification à facettes, système non pas hiérarchique, mais analytico-synthétique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Chaque facette = une catégorie non-thématique permettant l'organisation d'un ensemble de notions (leur catégorisation), en fonction de leur nature propre ou du point de vue sous lequel on les considère.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Facette ou critère de division</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Exemple : celle de Shiyali Ramamrita Ranganathan, mathématicien, Colon Classification (CC), 1933. Réflexion sur l’organisation des connaissances. Revendique un schéma « hospitalier » de la classification et non prisonnier comme CCD ou CDU.</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Tout document peut-être décrit par 5 facettes PMEST</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Personnalité : concept principale du document</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Matière : une propriété</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Energie : </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Espace</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Temps</a:t>
            </a:r>
            <a:endParaRPr b="0" lang="fr-FR" sz="23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Réserve : complexe, ne permet pas de « ranger » les livres</a:t>
            </a:r>
            <a:r>
              <a:rPr b="0" lang="fr-FR" sz="2600" spc="-1" strike="noStrike">
                <a:solidFill>
                  <a:srgbClr val="000000"/>
                </a:solidFill>
                <a:latin typeface="Wingdings"/>
              </a:rPr>
              <a:t></a:t>
            </a:r>
            <a:r>
              <a:rPr b="0" lang="fr-FR" sz="2600" spc="-1" strike="noStrike">
                <a:solidFill>
                  <a:srgbClr val="000000"/>
                </a:solidFill>
                <a:latin typeface="Tw Cen MT"/>
              </a:rPr>
              <a:t> peu mise en œuvre en bibliothèque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727" dur="indefinite" restart="never" nodeType="tmRoot">
          <p:childTnLst>
            <p:seq>
              <p:cTn id="728" dur="indefinite" nodeType="mainSeq">
                <p:childTnLst>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209">
                                            <p:txEl>
                                              <p:pRg st="0" end="0"/>
                                            </p:txEl>
                                          </p:spTgt>
                                        </p:tgtEl>
                                        <p:attrNameLst>
                                          <p:attrName>style.visibility</p:attrName>
                                        </p:attrNameLst>
                                      </p:cBhvr>
                                      <p:to>
                                        <p:strVal val="visible"/>
                                      </p:to>
                                    </p:set>
                                  </p:childTnLst>
                                </p:cTn>
                              </p:par>
                              <p:par>
                                <p:cTn id="733" nodeType="withEffect" fill="hold" presetClass="entr" presetID="1">
                                  <p:stCondLst>
                                    <p:cond delay="0"/>
                                  </p:stCondLst>
                                  <p:childTnLst>
                                    <p:set>
                                      <p:cBhvr>
                                        <p:cTn id="734" dur="1" fill="hold">
                                          <p:stCondLst>
                                            <p:cond delay="0"/>
                                          </p:stCondLst>
                                        </p:cTn>
                                        <p:tgtEl>
                                          <p:spTgt spid="209">
                                            <p:txEl>
                                              <p:pRg st="1" end="1"/>
                                            </p:txEl>
                                          </p:spTgt>
                                        </p:tgtEl>
                                        <p:attrNameLst>
                                          <p:attrName>style.visibility</p:attrName>
                                        </p:attrNameLst>
                                      </p:cBhvr>
                                      <p:to>
                                        <p:strVal val="visible"/>
                                      </p:to>
                                    </p:set>
                                  </p:childTnLst>
                                </p:cTn>
                              </p:par>
                              <p:par>
                                <p:cTn id="735" nodeType="withEffect" fill="hold" presetClass="entr" presetID="1">
                                  <p:stCondLst>
                                    <p:cond delay="0"/>
                                  </p:stCondLst>
                                  <p:childTnLst>
                                    <p:set>
                                      <p:cBhvr>
                                        <p:cTn id="73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37" fill="hold">
                      <p:stCondLst>
                        <p:cond delay="indefinite"/>
                      </p:stCondLst>
                      <p:childTnLst>
                        <p:par>
                          <p:cTn id="738" fill="hold">
                            <p:stCondLst>
                              <p:cond delay="0"/>
                            </p:stCondLst>
                            <p:childTnLst>
                              <p:par>
                                <p:cTn id="739" nodeType="clickEffect" fill="hold" presetClass="entr" presetID="1">
                                  <p:stCondLst>
                                    <p:cond delay="0"/>
                                  </p:stCondLst>
                                  <p:childTnLst>
                                    <p:set>
                                      <p:cBhvr>
                                        <p:cTn id="740" dur="1" fill="hold">
                                          <p:stCondLst>
                                            <p:cond delay="0"/>
                                          </p:stCondLst>
                                        </p:cTn>
                                        <p:tgtEl>
                                          <p:spTgt spid="209">
                                            <p:txEl>
                                              <p:pRg st="3" end="3"/>
                                            </p:txEl>
                                          </p:spTgt>
                                        </p:tgtEl>
                                        <p:attrNameLst>
                                          <p:attrName>style.visibility</p:attrName>
                                        </p:attrNameLst>
                                      </p:cBhvr>
                                      <p:to>
                                        <p:strVal val="visible"/>
                                      </p:to>
                                    </p:set>
                                  </p:childTnLst>
                                </p:cTn>
                              </p:par>
                              <p:par>
                                <p:cTn id="741" nodeType="withEffect" fill="hold" presetClass="entr" presetID="1">
                                  <p:stCondLst>
                                    <p:cond delay="0"/>
                                  </p:stCondLst>
                                  <p:childTnLst>
                                    <p:set>
                                      <p:cBhvr>
                                        <p:cTn id="742" dur="1" fill="hold">
                                          <p:stCondLst>
                                            <p:cond delay="0"/>
                                          </p:stCondLst>
                                        </p:cTn>
                                        <p:tgtEl>
                                          <p:spTgt spid="209">
                                            <p:txEl>
                                              <p:pRg st="4" end="4"/>
                                            </p:txEl>
                                          </p:spTgt>
                                        </p:tgtEl>
                                        <p:attrNameLst>
                                          <p:attrName>style.visibility</p:attrName>
                                        </p:attrNameLst>
                                      </p:cBhvr>
                                      <p:to>
                                        <p:strVal val="visible"/>
                                      </p:to>
                                    </p:set>
                                  </p:childTnLst>
                                </p:cTn>
                              </p:par>
                              <p:par>
                                <p:cTn id="743" nodeType="withEffect" fill="hold" presetClass="entr" presetID="1">
                                  <p:stCondLst>
                                    <p:cond delay="0"/>
                                  </p:stCondLst>
                                  <p:childTnLst>
                                    <p:set>
                                      <p:cBhvr>
                                        <p:cTn id="744" dur="1" fill="hold">
                                          <p:stCondLst>
                                            <p:cond delay="0"/>
                                          </p:stCondLst>
                                        </p:cTn>
                                        <p:tgtEl>
                                          <p:spTgt spid="209">
                                            <p:txEl>
                                              <p:pRg st="5" end="5"/>
                                            </p:txEl>
                                          </p:spTgt>
                                        </p:tgtEl>
                                        <p:attrNameLst>
                                          <p:attrName>style.visibility</p:attrName>
                                        </p:attrNameLst>
                                      </p:cBhvr>
                                      <p:to>
                                        <p:strVal val="visible"/>
                                      </p:to>
                                    </p:set>
                                  </p:childTnLst>
                                </p:cTn>
                              </p:par>
                              <p:par>
                                <p:cTn id="745" nodeType="withEffect" fill="hold" presetClass="entr" presetID="1">
                                  <p:stCondLst>
                                    <p:cond delay="0"/>
                                  </p:stCondLst>
                                  <p:childTnLst>
                                    <p:set>
                                      <p:cBhvr>
                                        <p:cTn id="746" dur="1" fill="hold">
                                          <p:stCondLst>
                                            <p:cond delay="0"/>
                                          </p:stCondLst>
                                        </p:cTn>
                                        <p:tgtEl>
                                          <p:spTgt spid="209">
                                            <p:txEl>
                                              <p:pRg st="6" end="6"/>
                                            </p:txEl>
                                          </p:spTgt>
                                        </p:tgtEl>
                                        <p:attrNameLst>
                                          <p:attrName>style.visibility</p:attrName>
                                        </p:attrNameLst>
                                      </p:cBhvr>
                                      <p:to>
                                        <p:strVal val="visible"/>
                                      </p:to>
                                    </p:set>
                                  </p:childTnLst>
                                </p:cTn>
                              </p:par>
                              <p:par>
                                <p:cTn id="747" nodeType="withEffect" fill="hold" presetClass="entr" presetID="1">
                                  <p:stCondLst>
                                    <p:cond delay="0"/>
                                  </p:stCondLst>
                                  <p:childTnLst>
                                    <p:set>
                                      <p:cBhvr>
                                        <p:cTn id="748" dur="1" fill="hold">
                                          <p:stCondLst>
                                            <p:cond delay="0"/>
                                          </p:stCondLst>
                                        </p:cTn>
                                        <p:tgtEl>
                                          <p:spTgt spid="209">
                                            <p:txEl>
                                              <p:pRg st="7" end="7"/>
                                            </p:txEl>
                                          </p:spTgt>
                                        </p:tgtEl>
                                        <p:attrNameLst>
                                          <p:attrName>style.visibility</p:attrName>
                                        </p:attrNameLst>
                                      </p:cBhvr>
                                      <p:to>
                                        <p:strVal val="visible"/>
                                      </p:to>
                                    </p:set>
                                  </p:childTnLst>
                                </p:cTn>
                              </p:par>
                              <p:par>
                                <p:cTn id="749" nodeType="withEffect" fill="hold" presetClass="entr" presetID="1">
                                  <p:stCondLst>
                                    <p:cond delay="0"/>
                                  </p:stCondLst>
                                  <p:childTnLst>
                                    <p:set>
                                      <p:cBhvr>
                                        <p:cTn id="750" dur="1" fill="hold">
                                          <p:stCondLst>
                                            <p:cond delay="0"/>
                                          </p:stCondLst>
                                        </p:cTn>
                                        <p:tgtEl>
                                          <p:spTgt spid="209">
                                            <p:txEl>
                                              <p:pRg st="8" end="8"/>
                                            </p:txEl>
                                          </p:spTgt>
                                        </p:tgtEl>
                                        <p:attrNameLst>
                                          <p:attrName>style.visibility</p:attrName>
                                        </p:attrNameLst>
                                      </p:cBhvr>
                                      <p:to>
                                        <p:strVal val="visible"/>
                                      </p:to>
                                    </p:set>
                                  </p:childTnLst>
                                </p:cTn>
                              </p:par>
                              <p:par>
                                <p:cTn id="751" nodeType="withEffect" fill="hold" presetClass="entr" presetID="1">
                                  <p:stCondLst>
                                    <p:cond delay="0"/>
                                  </p:stCondLst>
                                  <p:childTnLst>
                                    <p:set>
                                      <p:cBhvr>
                                        <p:cTn id="752" dur="1" fill="hold">
                                          <p:stCondLst>
                                            <p:cond delay="0"/>
                                          </p:stCondLst>
                                        </p:cTn>
                                        <p:tgtEl>
                                          <p:spTgt spid="209">
                                            <p:txEl>
                                              <p:pRg st="9" end="9"/>
                                            </p:txEl>
                                          </p:spTgt>
                                        </p:tgtEl>
                                        <p:attrNameLst>
                                          <p:attrName>style.visibility</p:attrName>
                                        </p:attrNameLst>
                                      </p:cBhvr>
                                      <p:to>
                                        <p:strVal val="visible"/>
                                      </p:to>
                                    </p:set>
                                  </p:childTnLst>
                                </p:cTn>
                              </p:par>
                              <p:par>
                                <p:cTn id="753" nodeType="withEffect" fill="hold" presetClass="entr" presetID="1">
                                  <p:stCondLst>
                                    <p:cond delay="0"/>
                                  </p:stCondLst>
                                  <p:childTnLst>
                                    <p:set>
                                      <p:cBhvr>
                                        <p:cTn id="754" dur="1" fill="hold">
                                          <p:stCondLst>
                                            <p:cond delay="0"/>
                                          </p:stCondLst>
                                        </p:cTn>
                                        <p:tgtEl>
                                          <p:spTgt spid="209">
                                            <p:txEl>
                                              <p:pRg st="10" end="10"/>
                                            </p:txEl>
                                          </p:spTgt>
                                        </p:tgtEl>
                                        <p:attrNameLst>
                                          <p:attrName>style.visibility</p:attrName>
                                        </p:attrNameLst>
                                      </p:cBhvr>
                                      <p:to>
                                        <p:strVal val="visible"/>
                                      </p:to>
                                    </p:set>
                                  </p:childTnLst>
                                </p:cTn>
                              </p:par>
                              <p:par>
                                <p:cTn id="755" nodeType="withEffect" fill="hold" presetClass="entr" presetID="1">
                                  <p:stCondLst>
                                    <p:cond delay="0"/>
                                  </p:stCondLst>
                                  <p:childTnLst>
                                    <p:set>
                                      <p:cBhvr>
                                        <p:cTn id="756" dur="1" fill="hold">
                                          <p:stCondLst>
                                            <p:cond delay="0"/>
                                          </p:stCondLst>
                                        </p:cTn>
                                        <p:tgtEl>
                                          <p:spTgt spid="209">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2.3 Limites : comment faire pour des savoirs émergents et/ou complexes ? </a:t>
            </a:r>
            <a:endParaRPr b="0" lang="fr-FR" sz="3200" spc="-1" strike="noStrike">
              <a:solidFill>
                <a:srgbClr val="000000"/>
              </a:solidFill>
              <a:latin typeface="Tw Cen MT"/>
            </a:endParaRPr>
          </a:p>
        </p:txBody>
      </p:sp>
      <p:sp>
        <p:nvSpPr>
          <p:cNvPr id="211"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0" lang="fr-FR" sz="3200" spc="-1" strike="noStrike">
                <a:solidFill>
                  <a:srgbClr val="000000"/>
                </a:solidFill>
                <a:latin typeface="Tw Cen MT"/>
              </a:rPr>
              <a:t>Critiques des classifications décimales</a:t>
            </a:r>
            <a:endParaRPr b="0" lang="fr-FR" sz="32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rigidité des classes fondamentales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manque de liaison entre les sujets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impossibilité d’indexer des sujets modernes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2900" spc="-1" strike="noStrike">
                <a:solidFill>
                  <a:srgbClr val="000000"/>
                </a:solidFill>
                <a:latin typeface="Tw Cen MT"/>
              </a:rPr>
              <a:t>orientation idéologique de la classification</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757" dur="indefinite" restart="never" nodeType="tmRoot">
          <p:childTnLst>
            <p:seq>
              <p:cTn id="758" dur="indefinite" nodeType="mainSeq">
                <p:childTnLst>
                  <p:par>
                    <p:cTn id="759" fill="hold">
                      <p:stCondLst>
                        <p:cond delay="indefinite"/>
                      </p:stCondLst>
                      <p:childTnLst>
                        <p:par>
                          <p:cTn id="760" fill="hold">
                            <p:stCondLst>
                              <p:cond delay="0"/>
                            </p:stCondLst>
                            <p:childTnLst>
                              <p:par>
                                <p:cTn id="761" nodeType="clickEffect" fill="hold" presetClass="entr" presetID="1">
                                  <p:stCondLst>
                                    <p:cond delay="0"/>
                                  </p:stCondLst>
                                  <p:childTnLst>
                                    <p:set>
                                      <p:cBhvr>
                                        <p:cTn id="762"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763" fill="hold">
                      <p:stCondLst>
                        <p:cond delay="indefinite"/>
                      </p:stCondLst>
                      <p:childTnLst>
                        <p:par>
                          <p:cTn id="764" fill="hold">
                            <p:stCondLst>
                              <p:cond delay="0"/>
                            </p:stCondLst>
                            <p:childTnLst>
                              <p:par>
                                <p:cTn id="765" nodeType="clickEffect" fill="hold" presetClass="entr" presetID="1">
                                  <p:stCondLst>
                                    <p:cond delay="0"/>
                                  </p:stCondLst>
                                  <p:childTnLst>
                                    <p:set>
                                      <p:cBhvr>
                                        <p:cTn id="766"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767" fill="hold">
                      <p:stCondLst>
                        <p:cond delay="indefinite"/>
                      </p:stCondLst>
                      <p:childTnLst>
                        <p:par>
                          <p:cTn id="768" fill="hold">
                            <p:stCondLst>
                              <p:cond delay="0"/>
                            </p:stCondLst>
                            <p:childTnLst>
                              <p:par>
                                <p:cTn id="769" nodeType="clickEffect" fill="hold" presetClass="entr" presetID="1">
                                  <p:stCondLst>
                                    <p:cond delay="0"/>
                                  </p:stCondLst>
                                  <p:childTnLst>
                                    <p:set>
                                      <p:cBhvr>
                                        <p:cTn id="770"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1">
                                  <p:stCondLst>
                                    <p:cond delay="0"/>
                                  </p:stCondLst>
                                  <p:childTnLst>
                                    <p:set>
                                      <p:cBhvr>
                                        <p:cTn id="774" dur="1" fill="hold">
                                          <p:stCondLst>
                                            <p:cond delay="0"/>
                                          </p:stCondLst>
                                        </p:cTn>
                                        <p:tgtEl>
                                          <p:spTgt spid="211">
                                            <p:txEl>
                                              <p:pRg st="4" end="4"/>
                                            </p:txEl>
                                          </p:spTgt>
                                        </p:tgtEl>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
                                  <p:stCondLst>
                                    <p:cond delay="0"/>
                                  </p:stCondLst>
                                  <p:childTnLst>
                                    <p:set>
                                      <p:cBhvr>
                                        <p:cTn id="778" dur="1" fill="hold">
                                          <p:stCondLst>
                                            <p:cond delay="0"/>
                                          </p:stCondLst>
                                        </p:cTn>
                                        <p:tgtEl>
                                          <p:spTgt spid="21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Une entreprise vouée à l’échec ? (D. Parrochia)</a:t>
            </a:r>
            <a:endParaRPr b="0" lang="fr-FR" sz="3200" spc="-1" strike="noStrike">
              <a:solidFill>
                <a:srgbClr val="000000"/>
              </a:solidFill>
              <a:latin typeface="Tw Cen MT"/>
            </a:endParaRPr>
          </a:p>
        </p:txBody>
      </p:sp>
      <p:sp>
        <p:nvSpPr>
          <p:cNvPr id="213" name="TextShape 2"/>
          <p:cNvSpPr txBox="1"/>
          <p:nvPr/>
        </p:nvSpPr>
        <p:spPr>
          <a:xfrm>
            <a:off x="612720" y="1600200"/>
            <a:ext cx="8152920" cy="4495320"/>
          </a:xfrm>
          <a:prstGeom prst="rect">
            <a:avLst/>
          </a:prstGeom>
          <a:noFill/>
          <a:ln>
            <a:noFill/>
          </a:ln>
        </p:spPr>
        <p:txBody>
          <a:bodyPr lIns="90000" rIns="90000" tIns="45000" bIns="45000">
            <a:normAutofit fontScale="26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Aucune classification ne permet d’atteindre l’utopie du code unique, universel.</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 Le savoir moderne (proliférant, complexe, interférant) a d’ailleurs réclamé, ces cinquante dernières années, qu’on change complètement de modèle : le relationnel-réticulé (le réseau) a pris le relais des arbres et de la combinatoire restreinte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Des changements à venir déjà visibles dans certains catalogues de bibliothèque : l’usager peut accéder aux documents par navigation, ou via des visualisations de type cartographie d’un réseau conceptuel</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Ref Parrochia, D. 2017. Chapitre I. Bibliothèque et théorie des classifications. In Cristina, I., Mougenot, É., &amp; Boccon-Gibod, T. (Eds.), </a:t>
            </a:r>
            <a:r>
              <a:rPr b="0" i="1" lang="fr-FR" sz="2900" spc="-1" strike="noStrike">
                <a:solidFill>
                  <a:srgbClr val="000000"/>
                </a:solidFill>
                <a:latin typeface="Tw Cen MT"/>
              </a:rPr>
              <a:t>Robert Damien, du lecteur à l’électeur : Bibliothèque, démocratie et autorité.</a:t>
            </a:r>
            <a:r>
              <a:rPr b="0" lang="fr-FR" sz="2900" spc="-1" strike="noStrike">
                <a:solidFill>
                  <a:srgbClr val="000000"/>
                </a:solidFill>
                <a:latin typeface="Tw Cen MT"/>
              </a:rPr>
              <a:t> Villeurbanne : Presses de l’enssib. doi :10.4000/books.pressesenssib.7317 </a:t>
            </a:r>
            <a:endParaRPr b="0" lang="fr-FR" sz="2900" spc="-1" strike="noStrike">
              <a:solidFill>
                <a:srgbClr val="000000"/>
              </a:solidFill>
              <a:latin typeface="Tw Cen MT"/>
            </a:endParaRPr>
          </a:p>
          <a:p>
            <a:pPr>
              <a:lnSpc>
                <a:spcPct val="100000"/>
              </a:lnSpc>
              <a:spcBef>
                <a:spcPts val="700"/>
              </a:spcBef>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779" dur="indefinite" restart="never" nodeType="tmRoot">
          <p:childTnLst>
            <p:seq>
              <p:cTn id="780" dur="indefinite" nodeType="mainSeq">
                <p:childTnLst>
                  <p:par>
                    <p:cTn id="781" fill="hold">
                      <p:stCondLst>
                        <p:cond delay="indefinite"/>
                      </p:stCondLst>
                      <p:childTnLst>
                        <p:par>
                          <p:cTn id="782" fill="hold">
                            <p:stCondLst>
                              <p:cond delay="0"/>
                            </p:stCondLst>
                            <p:childTnLst>
                              <p:par>
                                <p:cTn id="783" nodeType="clickEffect" fill="hold" presetClass="entr" presetID="1">
                                  <p:stCondLst>
                                    <p:cond delay="0"/>
                                  </p:stCondLst>
                                  <p:childTnLst>
                                    <p:set>
                                      <p:cBhvr>
                                        <p:cTn id="784"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85" fill="hold">
                      <p:stCondLst>
                        <p:cond delay="indefinite"/>
                      </p:stCondLst>
                      <p:childTnLst>
                        <p:par>
                          <p:cTn id="786" fill="hold">
                            <p:stCondLst>
                              <p:cond delay="0"/>
                            </p:stCondLst>
                            <p:childTnLst>
                              <p:par>
                                <p:cTn id="787" nodeType="clickEffect" fill="hold" presetClass="entr" presetID="1">
                                  <p:stCondLst>
                                    <p:cond delay="0"/>
                                  </p:stCondLst>
                                  <p:childTnLst>
                                    <p:set>
                                      <p:cBhvr>
                                        <p:cTn id="788"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789" fill="hold">
                      <p:stCondLst>
                        <p:cond delay="indefinite"/>
                      </p:stCondLst>
                      <p:childTnLst>
                        <p:par>
                          <p:cTn id="790" fill="hold">
                            <p:stCondLst>
                              <p:cond delay="0"/>
                            </p:stCondLst>
                            <p:childTnLst>
                              <p:par>
                                <p:cTn id="791" nodeType="clickEffect" fill="hold" presetClass="entr" presetID="1">
                                  <p:stCondLst>
                                    <p:cond delay="0"/>
                                  </p:stCondLst>
                                  <p:childTnLst>
                                    <p:set>
                                      <p:cBhvr>
                                        <p:cTn id="792"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793" fill="hold">
                      <p:stCondLst>
                        <p:cond delay="indefinite"/>
                      </p:stCondLst>
                      <p:childTnLst>
                        <p:par>
                          <p:cTn id="794" fill="hold">
                            <p:stCondLst>
                              <p:cond delay="0"/>
                            </p:stCondLst>
                            <p:childTnLst>
                              <p:par>
                                <p:cTn id="795" nodeType="clickEffect" fill="hold" presetClass="entr" presetID="1">
                                  <p:stCondLst>
                                    <p:cond delay="0"/>
                                  </p:stCondLst>
                                  <p:childTnLst>
                                    <p:set>
                                      <p:cBhvr>
                                        <p:cTn id="796"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En guise de conclusion : classer le web ? </a:t>
            </a:r>
            <a:endParaRPr b="0" lang="fr-FR" sz="3200" spc="-1" strike="noStrike">
              <a:solidFill>
                <a:srgbClr val="000000"/>
              </a:solidFill>
              <a:latin typeface="Tw Cen MT"/>
            </a:endParaRPr>
          </a:p>
        </p:txBody>
      </p:sp>
      <p:sp>
        <p:nvSpPr>
          <p:cNvPr id="215" name="TextShape 2"/>
          <p:cNvSpPr txBox="1"/>
          <p:nvPr/>
        </p:nvSpPr>
        <p:spPr>
          <a:xfrm>
            <a:off x="612720" y="1600200"/>
            <a:ext cx="8152920" cy="4495320"/>
          </a:xfrm>
          <a:prstGeom prst="rect">
            <a:avLst/>
          </a:prstGeom>
          <a:noFill/>
          <a:ln>
            <a:noFill/>
          </a:ln>
        </p:spPr>
        <p:txBody>
          <a:bodyPr lIns="90000" rIns="90000" tIns="45000" bIns="45000">
            <a:normAutofit fontScale="84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Le web et ses milliards de pages : un défi pour l’organisation des connaissances.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De façon plus générale, comment est classée l’information numérique ?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Quel(s) classement(s) connaissez-vous ? Comment les informations viennent à vous sur le web ? Comment sont classées les pages web accessibles </a:t>
            </a:r>
            <a:r>
              <a:rPr b="0" i="1" lang="fr-FR" sz="2900" spc="-1" strike="noStrike">
                <a:solidFill>
                  <a:srgbClr val="000000"/>
                </a:solidFill>
                <a:latin typeface="Tw Cen MT"/>
              </a:rPr>
              <a:t>via</a:t>
            </a:r>
            <a:r>
              <a:rPr b="0" lang="fr-FR" sz="2900" spc="-1" strike="noStrike">
                <a:solidFill>
                  <a:srgbClr val="000000"/>
                </a:solidFill>
                <a:latin typeface="Tw Cen MT"/>
              </a:rPr>
              <a:t> les moteurs de recherche, ou </a:t>
            </a:r>
            <a:r>
              <a:rPr b="0" i="1" lang="fr-FR" sz="2900" spc="-1" strike="noStrike">
                <a:solidFill>
                  <a:srgbClr val="000000"/>
                </a:solidFill>
                <a:latin typeface="Tw Cen MT"/>
              </a:rPr>
              <a:t>via</a:t>
            </a:r>
            <a:r>
              <a:rPr b="0" lang="fr-FR" sz="2900" spc="-1" strike="noStrike">
                <a:solidFill>
                  <a:srgbClr val="000000"/>
                </a:solidFill>
                <a:latin typeface="Tw Cen MT"/>
              </a:rPr>
              <a:t> les TL des RSN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Ce qui implique de définir le document…</a:t>
            </a:r>
            <a:endParaRPr b="0" lang="fr-FR" sz="3200" spc="-1" strike="noStrike">
              <a:solidFill>
                <a:srgbClr val="000000"/>
              </a:solidFill>
              <a:latin typeface="Tw Cen MT"/>
            </a:endParaRPr>
          </a:p>
        </p:txBody>
      </p:sp>
      <p:sp>
        <p:nvSpPr>
          <p:cNvPr id="108" name="TextShape 2"/>
          <p:cNvSpPr txBox="1"/>
          <p:nvPr/>
        </p:nvSpPr>
        <p:spPr>
          <a:xfrm>
            <a:off x="612720" y="1600200"/>
            <a:ext cx="8152920" cy="4495320"/>
          </a:xfrm>
          <a:prstGeom prst="rect">
            <a:avLst/>
          </a:prstGeom>
          <a:noFill/>
          <a:ln>
            <a:noFill/>
          </a:ln>
        </p:spPr>
        <p:txBody>
          <a:bodyPr lIns="90000" rIns="90000" tIns="45000" bIns="45000">
            <a:normAutofit fontScale="70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Qu’est-ce qu’un document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Pour catégoriser les documents, on utilise des typologies</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Construction typologies sur des caractéristiques physiques (support et mode de diffusion), intellectuelles (nature de l’information) ou sémiologiques (représentation de l’information)</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 </a:t>
            </a:r>
            <a:r>
              <a:rPr b="0" lang="fr-FR" sz="2300" spc="-1" strike="noStrike">
                <a:solidFill>
                  <a:srgbClr val="000000"/>
                </a:solidFill>
                <a:latin typeface="Tw Cen MT"/>
              </a:rPr>
              <a:t>typologie par support</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 </a:t>
            </a:r>
            <a:r>
              <a:rPr b="0" lang="fr-FR" sz="2300" spc="-1" strike="noStrike">
                <a:solidFill>
                  <a:srgbClr val="000000"/>
                </a:solidFill>
                <a:latin typeface="Tw Cen MT"/>
              </a:rPr>
              <a:t>typologie par nature d’information</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typologie par mode de diffusion de l’information</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 </a:t>
            </a:r>
            <a:endParaRPr b="0" lang="fr-FR" sz="23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08">
                                            <p:txEl>
                                              <p:pRg st="3" end="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08">
                                            <p:txEl>
                                              <p:pRg st="4" end="4"/>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08">
                                            <p:txEl>
                                              <p:pRg st="5" end="5"/>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En guise de conclusion : classer le web ? </a:t>
            </a:r>
            <a:endParaRPr b="0" lang="fr-FR" sz="3200" spc="-1" strike="noStrike">
              <a:solidFill>
                <a:srgbClr val="000000"/>
              </a:solidFill>
              <a:latin typeface="Tw Cen MT"/>
            </a:endParaRPr>
          </a:p>
        </p:txBody>
      </p:sp>
      <p:sp>
        <p:nvSpPr>
          <p:cNvPr id="217" name="TextShape 2"/>
          <p:cNvSpPr txBox="1"/>
          <p:nvPr/>
        </p:nvSpPr>
        <p:spPr>
          <a:xfrm>
            <a:off x="612720" y="1600200"/>
            <a:ext cx="8152920" cy="4495320"/>
          </a:xfrm>
          <a:prstGeom prst="rect">
            <a:avLst/>
          </a:prstGeom>
          <a:noFill/>
          <a:ln>
            <a:noFill/>
          </a:ln>
        </p:spPr>
        <p:txBody>
          <a:bodyPr lIns="90000" rIns="90000" tIns="45000" bIns="45000">
            <a:normAutofit fontScale="81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Classement est le résultat de calculs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Calculs effectués par des algorithmes </a:t>
            </a:r>
            <a:r>
              <a:rPr b="0" lang="fr-FR" sz="2900" spc="-1" strike="noStrike">
                <a:solidFill>
                  <a:srgbClr val="000000"/>
                </a:solidFill>
                <a:latin typeface="Wingdings"/>
              </a:rPr>
              <a:t></a:t>
            </a:r>
            <a:r>
              <a:rPr b="0" lang="fr-FR" sz="2900" spc="-1" strike="noStrike">
                <a:solidFill>
                  <a:srgbClr val="000000"/>
                </a:solidFill>
                <a:latin typeface="Tw Cen MT"/>
              </a:rPr>
              <a:t>  compte rendu D. Cardon. (2015). </a:t>
            </a:r>
            <a:r>
              <a:rPr b="0" i="1" lang="fr-FR" sz="2900" spc="-1" strike="noStrike">
                <a:solidFill>
                  <a:srgbClr val="000000"/>
                </a:solidFill>
                <a:latin typeface="Tw Cen MT"/>
              </a:rPr>
              <a:t>A quoi rêvent les algorithmes</a:t>
            </a:r>
            <a:r>
              <a:rPr b="0" lang="fr-FR" sz="2900" spc="-1" strike="noStrike">
                <a:solidFill>
                  <a:srgbClr val="000000"/>
                </a:solidFill>
                <a:latin typeface="Tw Cen MT"/>
              </a:rPr>
              <a:t>. Paris : Seuil, 105p.</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4 manières différentes de classer l’information sur le web</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Popularité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Autorité</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Réputation</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797" dur="indefinite" restart="never" nodeType="tmRoot">
          <p:childTnLst>
            <p:seq>
              <p:cTn id="798" dur="indefinite" nodeType="mainSeq">
                <p:childTnLst>
                  <p:par>
                    <p:cTn id="799" fill="hold">
                      <p:stCondLst>
                        <p:cond delay="indefinite"/>
                      </p:stCondLst>
                      <p:childTnLst>
                        <p:par>
                          <p:cTn id="800" fill="hold">
                            <p:stCondLst>
                              <p:cond delay="0"/>
                            </p:stCondLst>
                            <p:childTnLst>
                              <p:par>
                                <p:cTn id="801" nodeType="clickEffect" fill="hold" presetClass="entr" presetID="1">
                                  <p:stCondLst>
                                    <p:cond delay="0"/>
                                  </p:stCondLst>
                                  <p:childTnLst>
                                    <p:set>
                                      <p:cBhvr>
                                        <p:cTn id="802"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803" fill="hold">
                      <p:stCondLst>
                        <p:cond delay="indefinite"/>
                      </p:stCondLst>
                      <p:childTnLst>
                        <p:par>
                          <p:cTn id="804" fill="hold">
                            <p:stCondLst>
                              <p:cond delay="0"/>
                            </p:stCondLst>
                            <p:childTnLst>
                              <p:par>
                                <p:cTn id="805" nodeType="clickEffect" fill="hold" presetClass="entr" presetID="1">
                                  <p:stCondLst>
                                    <p:cond delay="0"/>
                                  </p:stCondLst>
                                  <p:childTnLst>
                                    <p:set>
                                      <p:cBhvr>
                                        <p:cTn id="806"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807" fill="hold">
                      <p:stCondLst>
                        <p:cond delay="indefinite"/>
                      </p:stCondLst>
                      <p:childTnLst>
                        <p:par>
                          <p:cTn id="808" fill="hold">
                            <p:stCondLst>
                              <p:cond delay="0"/>
                            </p:stCondLst>
                            <p:childTnLst>
                              <p:par>
                                <p:cTn id="809" nodeType="clickEffect" fill="hold" presetClass="entr" presetID="1">
                                  <p:stCondLst>
                                    <p:cond delay="0"/>
                                  </p:stCondLst>
                                  <p:childTnLst>
                                    <p:set>
                                      <p:cBhvr>
                                        <p:cTn id="810" dur="1" fill="hold">
                                          <p:stCondLst>
                                            <p:cond delay="0"/>
                                          </p:stCondLst>
                                        </p:cTn>
                                        <p:tgtEl>
                                          <p:spTgt spid="217">
                                            <p:txEl>
                                              <p:pRg st="2" end="2"/>
                                            </p:txEl>
                                          </p:spTgt>
                                        </p:tgtEl>
                                        <p:attrNameLst>
                                          <p:attrName>style.visibility</p:attrName>
                                        </p:attrNameLst>
                                      </p:cBhvr>
                                      <p:to>
                                        <p:strVal val="visible"/>
                                      </p:to>
                                    </p:set>
                                  </p:childTnLst>
                                </p:cTn>
                              </p:par>
                              <p:par>
                                <p:cTn id="811" nodeType="withEffect" fill="hold" presetClass="entr" presetID="1">
                                  <p:stCondLst>
                                    <p:cond delay="0"/>
                                  </p:stCondLst>
                                  <p:childTnLst>
                                    <p:set>
                                      <p:cBhvr>
                                        <p:cTn id="812" dur="1" fill="hold">
                                          <p:stCondLst>
                                            <p:cond delay="0"/>
                                          </p:stCondLst>
                                        </p:cTn>
                                        <p:tgtEl>
                                          <p:spTgt spid="217">
                                            <p:txEl>
                                              <p:pRg st="3" end="3"/>
                                            </p:txEl>
                                          </p:spTgt>
                                        </p:tgtEl>
                                        <p:attrNameLst>
                                          <p:attrName>style.visibility</p:attrName>
                                        </p:attrNameLst>
                                      </p:cBhvr>
                                      <p:to>
                                        <p:strVal val="visible"/>
                                      </p:to>
                                    </p:set>
                                  </p:childTnLst>
                                </p:cTn>
                              </p:par>
                              <p:par>
                                <p:cTn id="813" nodeType="withEffect" fill="hold" presetClass="entr" presetID="1">
                                  <p:stCondLst>
                                    <p:cond delay="0"/>
                                  </p:stCondLst>
                                  <p:childTnLst>
                                    <p:set>
                                      <p:cBhvr>
                                        <p:cTn id="814" dur="1" fill="hold">
                                          <p:stCondLst>
                                            <p:cond delay="0"/>
                                          </p:stCondLst>
                                        </p:cTn>
                                        <p:tgtEl>
                                          <p:spTgt spid="217">
                                            <p:txEl>
                                              <p:pRg st="4" end="4"/>
                                            </p:txEl>
                                          </p:spTgt>
                                        </p:tgtEl>
                                        <p:attrNameLst>
                                          <p:attrName>style.visibility</p:attrName>
                                        </p:attrNameLst>
                                      </p:cBhvr>
                                      <p:to>
                                        <p:strVal val="visible"/>
                                      </p:to>
                                    </p:set>
                                  </p:childTnLst>
                                </p:cTn>
                              </p:par>
                              <p:par>
                                <p:cTn id="815" nodeType="withEffect" fill="hold" presetClass="entr" presetID="1">
                                  <p:stCondLst>
                                    <p:cond delay="0"/>
                                  </p:stCondLst>
                                  <p:childTnLst>
                                    <p:set>
                                      <p:cBhvr>
                                        <p:cTn id="816" dur="1" fill="hold">
                                          <p:stCondLst>
                                            <p:cond delay="0"/>
                                          </p:stCondLst>
                                        </p:cTn>
                                        <p:tgtEl>
                                          <p:spTgt spid="217">
                                            <p:txEl>
                                              <p:pRg st="5" end="5"/>
                                            </p:txEl>
                                          </p:spTgt>
                                        </p:tgtEl>
                                        <p:attrNameLst>
                                          <p:attrName>style.visibility</p:attrName>
                                        </p:attrNameLst>
                                      </p:cBhvr>
                                      <p:to>
                                        <p:strVal val="visible"/>
                                      </p:to>
                                    </p:set>
                                  </p:childTnLst>
                                </p:cTn>
                              </p:par>
                              <p:par>
                                <p:cTn id="817" nodeType="withEffect" fill="hold" presetClass="entr" presetID="1">
                                  <p:stCondLst>
                                    <p:cond delay="0"/>
                                  </p:stCondLst>
                                  <p:childTnLst>
                                    <p:set>
                                      <p:cBhvr>
                                        <p:cTn id="818" dur="1" fill="hold">
                                          <p:stCondLst>
                                            <p:cond delay="0"/>
                                          </p:stCondLst>
                                        </p:cTn>
                                        <p:tgtEl>
                                          <p:spTgt spid="21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En guise de conclusion : classer le web ? </a:t>
            </a:r>
            <a:endParaRPr b="0" lang="fr-FR" sz="3200" spc="-1" strike="noStrike">
              <a:solidFill>
                <a:srgbClr val="000000"/>
              </a:solidFill>
              <a:latin typeface="Tw Cen MT"/>
            </a:endParaRPr>
          </a:p>
        </p:txBody>
      </p:sp>
      <p:sp>
        <p:nvSpPr>
          <p:cNvPr id="219"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1" lang="fr-FR" sz="2900" spc="-1" strike="noStrike">
                <a:solidFill>
                  <a:srgbClr val="002060"/>
                </a:solidFill>
                <a:latin typeface="Tw Cen MT"/>
              </a:rPr>
              <a:t>Popularité</a:t>
            </a:r>
            <a:r>
              <a:rPr b="0" lang="fr-FR" sz="2900" spc="-1" strike="noStrike">
                <a:solidFill>
                  <a:srgbClr val="000000"/>
                </a:solidFill>
                <a:latin typeface="Tw Cen MT"/>
              </a:rPr>
              <a:t> : mesurer l’audience sur le modèle des mass media (user centric et site-centric </a:t>
            </a:r>
            <a:r>
              <a:rPr b="0" lang="fr-FR" sz="2900" spc="-1" strike="noStrike">
                <a:solidFill>
                  <a:srgbClr val="000000"/>
                </a:solidFill>
                <a:latin typeface="Wingdings"/>
              </a:rPr>
              <a:t></a:t>
            </a:r>
            <a:r>
              <a:rPr b="0" lang="fr-FR" sz="2900" spc="-1" strike="noStrike">
                <a:solidFill>
                  <a:srgbClr val="000000"/>
                </a:solidFill>
                <a:latin typeface="Tw Cen MT"/>
              </a:rPr>
              <a:t> google anlytics pr webmesters, trafic via adresse IP + durée présence sur la page</a:t>
            </a:r>
            <a:r>
              <a:rPr b="0" lang="fr-FR" sz="2900" spc="-1" strike="noStrike">
                <a:solidFill>
                  <a:srgbClr val="000000"/>
                </a:solidFill>
                <a:latin typeface="Wingdings"/>
              </a:rPr>
              <a:t></a:t>
            </a:r>
            <a:r>
              <a:rPr b="0" lang="fr-FR" sz="2900" spc="-1" strike="noStrike">
                <a:solidFill>
                  <a:srgbClr val="000000"/>
                </a:solidFill>
                <a:latin typeface="Tw Cen MT"/>
              </a:rPr>
              <a:t> stratégies pour capter attention comme jeux).</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1" lang="fr-FR" sz="2900" spc="-1" strike="noStrike">
                <a:solidFill>
                  <a:srgbClr val="002060"/>
                </a:solidFill>
                <a:latin typeface="Tw Cen MT"/>
              </a:rPr>
              <a:t>Autorité</a:t>
            </a:r>
            <a:r>
              <a:rPr b="0" lang="fr-FR" sz="2900" spc="-1" strike="noStrike">
                <a:solidFill>
                  <a:srgbClr val="000000"/>
                </a:solidFill>
                <a:latin typeface="Tw Cen MT"/>
              </a:rPr>
              <a:t> : mesurer la force sociale de la page sur le modèle de la reconnaissance d’une valeur par une communauté (modèle de la science et de ses références).</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819" dur="indefinite" restart="never" nodeType="tmRoot">
          <p:childTnLst>
            <p:seq>
              <p:cTn id="820" dur="indefinite" nodeType="mainSeq">
                <p:childTnLst>
                  <p:par>
                    <p:cTn id="821" fill="hold">
                      <p:stCondLst>
                        <p:cond delay="indefinite"/>
                      </p:stCondLst>
                      <p:childTnLst>
                        <p:par>
                          <p:cTn id="822" fill="hold">
                            <p:stCondLst>
                              <p:cond delay="0"/>
                            </p:stCondLst>
                            <p:childTnLst>
                              <p:par>
                                <p:cTn id="823" nodeType="clickEffect" fill="hold" presetClass="entr" presetID="1">
                                  <p:stCondLst>
                                    <p:cond delay="0"/>
                                  </p:stCondLst>
                                  <p:childTnLst>
                                    <p:set>
                                      <p:cBhvr>
                                        <p:cTn id="824"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825" fill="hold">
                      <p:stCondLst>
                        <p:cond delay="indefinite"/>
                      </p:stCondLst>
                      <p:childTnLst>
                        <p:par>
                          <p:cTn id="826" fill="hold">
                            <p:stCondLst>
                              <p:cond delay="0"/>
                            </p:stCondLst>
                            <p:childTnLst>
                              <p:par>
                                <p:cTn id="827" nodeType="clickEffect" fill="hold" presetClass="entr" presetID="1">
                                  <p:stCondLst>
                                    <p:cond delay="0"/>
                                  </p:stCondLst>
                                  <p:childTnLst>
                                    <p:set>
                                      <p:cBhvr>
                                        <p:cTn id="828"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En guise de conclusion : classer le web ? </a:t>
            </a:r>
            <a:endParaRPr b="0" lang="fr-FR" sz="3200" spc="-1" strike="noStrike">
              <a:solidFill>
                <a:srgbClr val="000000"/>
              </a:solidFill>
              <a:latin typeface="Tw Cen MT"/>
            </a:endParaRPr>
          </a:p>
        </p:txBody>
      </p:sp>
      <p:sp>
        <p:nvSpPr>
          <p:cNvPr id="221"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1" lang="fr-FR" sz="2900" spc="-1" strike="noStrike">
                <a:solidFill>
                  <a:srgbClr val="002060"/>
                </a:solidFill>
                <a:latin typeface="Tw Cen MT"/>
              </a:rPr>
              <a:t>Réputation</a:t>
            </a:r>
            <a:r>
              <a:rPr b="0" lang="fr-FR" sz="2900" spc="-1" strike="noStrike">
                <a:solidFill>
                  <a:srgbClr val="000000"/>
                </a:solidFill>
                <a:latin typeface="Tw Cen MT"/>
              </a:rPr>
              <a:t> : mesurer le pouvoir qu’ a un internaute de voir les autres relayer les messages qu’il émet, mesurer son influence via les réaction sur les publications.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1" lang="fr-FR" sz="2900" spc="-1" strike="noStrike">
                <a:solidFill>
                  <a:srgbClr val="002060"/>
                </a:solidFill>
                <a:latin typeface="Tw Cen MT"/>
              </a:rPr>
              <a:t>Prédiction</a:t>
            </a:r>
            <a:r>
              <a:rPr b="0" lang="fr-FR" sz="2900" spc="-1" strike="noStrike">
                <a:solidFill>
                  <a:srgbClr val="000000"/>
                </a:solidFill>
                <a:latin typeface="Tw Cen MT"/>
              </a:rPr>
              <a:t> : mesurer, à partir de l’enregistrement des traces des internautes et du machin learning, des profils </a:t>
            </a:r>
            <a:r>
              <a:rPr b="0" lang="fr-FR" sz="2900" spc="-1" strike="noStrike">
                <a:solidFill>
                  <a:srgbClr val="000000"/>
                </a:solidFill>
                <a:latin typeface="Wingdings"/>
              </a:rPr>
              <a:t></a:t>
            </a:r>
            <a:r>
              <a:rPr b="0" lang="fr-FR" sz="2900" spc="-1" strike="noStrike">
                <a:solidFill>
                  <a:srgbClr val="000000"/>
                </a:solidFill>
                <a:latin typeface="Tw Cen MT"/>
              </a:rPr>
              <a:t> personnaliser les services</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829" dur="indefinite" restart="never" nodeType="tmRoot">
          <p:childTnLst>
            <p:seq>
              <p:cTn id="830" dur="indefinite" nodeType="mainSeq">
                <p:childTnLst>
                  <p:par>
                    <p:cTn id="831" fill="hold">
                      <p:stCondLst>
                        <p:cond delay="indefinite"/>
                      </p:stCondLst>
                      <p:childTnLst>
                        <p:par>
                          <p:cTn id="832" fill="hold">
                            <p:stCondLst>
                              <p:cond delay="0"/>
                            </p:stCondLst>
                            <p:childTnLst>
                              <p:par>
                                <p:cTn id="833" nodeType="clickEffect" fill="hold" presetClass="entr" presetID="1">
                                  <p:stCondLst>
                                    <p:cond delay="0"/>
                                  </p:stCondLst>
                                  <p:childTnLst>
                                    <p:set>
                                      <p:cBhvr>
                                        <p:cTn id="834"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835" fill="hold">
                      <p:stCondLst>
                        <p:cond delay="indefinite"/>
                      </p:stCondLst>
                      <p:childTnLst>
                        <p:par>
                          <p:cTn id="836" fill="hold">
                            <p:stCondLst>
                              <p:cond delay="0"/>
                            </p:stCondLst>
                            <p:childTnLst>
                              <p:par>
                                <p:cTn id="837" nodeType="clickEffect" fill="hold" presetClass="entr" presetID="1">
                                  <p:stCondLst>
                                    <p:cond delay="0"/>
                                  </p:stCondLst>
                                  <p:childTnLst>
                                    <p:set>
                                      <p:cBhvr>
                                        <p:cTn id="838"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En guise de conclusion : classer le web ? </a:t>
            </a:r>
            <a:endParaRPr b="0" lang="fr-FR" sz="3200" spc="-1" strike="noStrike">
              <a:solidFill>
                <a:srgbClr val="000000"/>
              </a:solidFill>
              <a:latin typeface="Tw Cen MT"/>
            </a:endParaRPr>
          </a:p>
        </p:txBody>
      </p:sp>
      <p:sp>
        <p:nvSpPr>
          <p:cNvPr id="223"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Audience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Sites web notamment ceux des médias</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Autorité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Google</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Réputation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Facebook + tous les RSN</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Prédiction ?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839" dur="indefinite" restart="never" nodeType="tmRoot">
          <p:childTnLst>
            <p:seq>
              <p:cTn id="840" dur="indefinite" nodeType="mainSeq">
                <p:childTnLst>
                  <p:par>
                    <p:cTn id="841" fill="hold">
                      <p:stCondLst>
                        <p:cond delay="indefinite"/>
                      </p:stCondLst>
                      <p:childTnLst>
                        <p:par>
                          <p:cTn id="842" fill="hold">
                            <p:stCondLst>
                              <p:cond delay="0"/>
                            </p:stCondLst>
                            <p:childTnLst>
                              <p:par>
                                <p:cTn id="843" nodeType="clickEffect" fill="hold" presetClass="entr" presetID="1">
                                  <p:stCondLst>
                                    <p:cond delay="0"/>
                                  </p:stCondLst>
                                  <p:childTnLst>
                                    <p:set>
                                      <p:cBhvr>
                                        <p:cTn id="844"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845" fill="hold">
                      <p:stCondLst>
                        <p:cond delay="indefinite"/>
                      </p:stCondLst>
                      <p:childTnLst>
                        <p:par>
                          <p:cTn id="846" fill="hold">
                            <p:stCondLst>
                              <p:cond delay="0"/>
                            </p:stCondLst>
                            <p:childTnLst>
                              <p:par>
                                <p:cTn id="847" nodeType="clickEffect" fill="hold" presetClass="entr" presetID="1">
                                  <p:stCondLst>
                                    <p:cond delay="0"/>
                                  </p:stCondLst>
                                  <p:childTnLst>
                                    <p:set>
                                      <p:cBhvr>
                                        <p:cTn id="84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849" fill="hold">
                      <p:stCondLst>
                        <p:cond delay="indefinite"/>
                      </p:stCondLst>
                      <p:childTnLst>
                        <p:par>
                          <p:cTn id="850" fill="hold">
                            <p:stCondLst>
                              <p:cond delay="0"/>
                            </p:stCondLst>
                            <p:childTnLst>
                              <p:par>
                                <p:cTn id="851" nodeType="clickEffect" fill="hold" presetClass="entr" presetID="1">
                                  <p:stCondLst>
                                    <p:cond delay="0"/>
                                  </p:stCondLst>
                                  <p:childTnLst>
                                    <p:set>
                                      <p:cBhvr>
                                        <p:cTn id="852"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1">
                                  <p:stCondLst>
                                    <p:cond delay="0"/>
                                  </p:stCondLst>
                                  <p:childTnLst>
                                    <p:set>
                                      <p:cBhvr>
                                        <p:cTn id="856"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857" fill="hold">
                      <p:stCondLst>
                        <p:cond delay="indefinite"/>
                      </p:stCondLst>
                      <p:childTnLst>
                        <p:par>
                          <p:cTn id="858" fill="hold">
                            <p:stCondLst>
                              <p:cond delay="0"/>
                            </p:stCondLst>
                            <p:childTnLst>
                              <p:par>
                                <p:cTn id="859" nodeType="clickEffect" fill="hold" presetClass="entr" presetID="1">
                                  <p:stCondLst>
                                    <p:cond delay="0"/>
                                  </p:stCondLst>
                                  <p:childTnLst>
                                    <p:set>
                                      <p:cBhvr>
                                        <p:cTn id="860"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par>
                    <p:cTn id="861" fill="hold">
                      <p:stCondLst>
                        <p:cond delay="indefinite"/>
                      </p:stCondLst>
                      <p:childTnLst>
                        <p:par>
                          <p:cTn id="862" fill="hold">
                            <p:stCondLst>
                              <p:cond delay="0"/>
                            </p:stCondLst>
                            <p:childTnLst>
                              <p:par>
                                <p:cTn id="863" nodeType="clickEffect" fill="hold" presetClass="entr" presetID="1">
                                  <p:stCondLst>
                                    <p:cond delay="0"/>
                                  </p:stCondLst>
                                  <p:childTnLst>
                                    <p:set>
                                      <p:cBhvr>
                                        <p:cTn id="864" dur="1" fill="hold">
                                          <p:stCondLst>
                                            <p:cond delay="0"/>
                                          </p:stCondLst>
                                        </p:cTn>
                                        <p:tgtEl>
                                          <p:spTgt spid="223">
                                            <p:txEl>
                                              <p:pRg st="5" end="5"/>
                                            </p:txEl>
                                          </p:spTgt>
                                        </p:tgtEl>
                                        <p:attrNameLst>
                                          <p:attrName>style.visibility</p:attrName>
                                        </p:attrNameLst>
                                      </p:cBhvr>
                                      <p:to>
                                        <p:strVal val="visible"/>
                                      </p:to>
                                    </p:set>
                                  </p:childTnLst>
                                </p:cTn>
                              </p:par>
                            </p:childTnLst>
                          </p:cTn>
                        </p:par>
                      </p:childTnLst>
                    </p:cTn>
                  </p:par>
                  <p:par>
                    <p:cTn id="865" fill="hold">
                      <p:stCondLst>
                        <p:cond delay="indefinite"/>
                      </p:stCondLst>
                      <p:childTnLst>
                        <p:par>
                          <p:cTn id="866" fill="hold">
                            <p:stCondLst>
                              <p:cond delay="0"/>
                            </p:stCondLst>
                            <p:childTnLst>
                              <p:par>
                                <p:cTn id="867" nodeType="clickEffect" fill="hold" presetClass="entr" presetID="1">
                                  <p:stCondLst>
                                    <p:cond delay="0"/>
                                  </p:stCondLst>
                                  <p:childTnLst>
                                    <p:set>
                                      <p:cBhvr>
                                        <p:cTn id="868" dur="1" fill="hold">
                                          <p:stCondLst>
                                            <p:cond delay="0"/>
                                          </p:stCondLst>
                                        </p:cTn>
                                        <p:tgtEl>
                                          <p:spTgt spid="223">
                                            <p:txEl>
                                              <p:pRg st="6" end="6"/>
                                            </p:txEl>
                                          </p:spTgt>
                                        </p:tgtEl>
                                        <p:attrNameLst>
                                          <p:attrName>style.visibility</p:attrName>
                                        </p:attrNameLst>
                                      </p:cBhvr>
                                      <p:to>
                                        <p:strVal val="visible"/>
                                      </p:to>
                                    </p:set>
                                  </p:childTnLst>
                                </p:cTn>
                              </p:par>
                            </p:childTnLst>
                          </p:cTn>
                        </p:par>
                      </p:childTnLst>
                    </p:cTn>
                  </p:par>
                  <p:par>
                    <p:cTn id="869" fill="hold">
                      <p:stCondLst>
                        <p:cond delay="indefinite"/>
                      </p:stCondLst>
                      <p:childTnLst>
                        <p:par>
                          <p:cTn id="870" fill="hold">
                            <p:stCondLst>
                              <p:cond delay="0"/>
                            </p:stCondLst>
                            <p:childTnLst>
                              <p:par>
                                <p:cTn id="871" nodeType="clickEffect" fill="hold" presetClass="entr" presetID="1">
                                  <p:stCondLst>
                                    <p:cond delay="0"/>
                                  </p:stCondLst>
                                  <p:childTnLst>
                                    <p:set>
                                      <p:cBhvr>
                                        <p:cTn id="872" dur="1" fill="hold">
                                          <p:stCondLst>
                                            <p:cond delay="0"/>
                                          </p:stCondLst>
                                        </p:cTn>
                                        <p:tgtEl>
                                          <p:spTgt spid="22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En guise de conclusion : classer le web ? </a:t>
            </a:r>
            <a:endParaRPr b="0" lang="fr-FR" sz="3200" spc="-1" strike="noStrike">
              <a:solidFill>
                <a:srgbClr val="000000"/>
              </a:solidFill>
              <a:latin typeface="Tw Cen MT"/>
            </a:endParaRPr>
          </a:p>
        </p:txBody>
      </p:sp>
      <p:sp>
        <p:nvSpPr>
          <p:cNvPr id="225" name="TextShape 2"/>
          <p:cNvSpPr txBox="1"/>
          <p:nvPr/>
        </p:nvSpPr>
        <p:spPr>
          <a:xfrm>
            <a:off x="612720" y="1600200"/>
            <a:ext cx="8152920" cy="4495320"/>
          </a:xfrm>
          <a:prstGeom prst="rect">
            <a:avLst/>
          </a:prstGeom>
          <a:noFill/>
          <a:ln>
            <a:noFill/>
          </a:ln>
        </p:spPr>
        <p:txBody>
          <a:bodyPr lIns="90000" rIns="90000" tIns="45000" bIns="45000">
            <a:noAutofit/>
          </a:bodyPr>
          <a:p>
            <a:pPr marL="45720">
              <a:lnSpc>
                <a:spcPct val="100000"/>
              </a:lnSpc>
              <a:spcBef>
                <a:spcPts val="700"/>
              </a:spcBef>
              <a:tabLst>
                <a:tab algn="l" pos="0"/>
              </a:tabLst>
            </a:pPr>
            <a:endParaRPr b="0" lang="fr-FR" sz="2900" spc="-1" strike="noStrike">
              <a:solidFill>
                <a:srgbClr val="000000"/>
              </a:solidFill>
              <a:latin typeface="Tw Cen MT"/>
            </a:endParaRPr>
          </a:p>
          <a:p>
            <a:pPr marL="45720">
              <a:lnSpc>
                <a:spcPct val="100000"/>
              </a:lnSpc>
              <a:spcBef>
                <a:spcPts val="700"/>
              </a:spcBef>
              <a:tabLst>
                <a:tab algn="l" pos="0"/>
              </a:tabLst>
            </a:pPr>
            <a:r>
              <a:rPr b="0" lang="fr-FR" sz="2900" spc="-1" strike="noStrike">
                <a:solidFill>
                  <a:srgbClr val="000000"/>
                </a:solidFill>
                <a:latin typeface="Tw Cen MT"/>
              </a:rPr>
              <a:t>Google et le page rank : quelle mesure ? </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pic>
        <p:nvPicPr>
          <p:cNvPr id="226" name="Image 4" descr="hommage_Otlet.tiff"/>
          <p:cNvPicPr/>
          <p:nvPr/>
        </p:nvPicPr>
        <p:blipFill>
          <a:blip r:embed="rId1"/>
          <a:srcRect l="9999" t="18072" r="14581" b="34778"/>
          <a:stretch/>
        </p:blipFill>
        <p:spPr>
          <a:xfrm>
            <a:off x="1241280" y="2870280"/>
            <a:ext cx="6895800" cy="195552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En guise de conclusion : classer le web ? </a:t>
            </a:r>
            <a:endParaRPr b="0" lang="fr-FR" sz="3200" spc="-1" strike="noStrike">
              <a:solidFill>
                <a:srgbClr val="000000"/>
              </a:solidFill>
              <a:latin typeface="Tw Cen MT"/>
            </a:endParaRPr>
          </a:p>
        </p:txBody>
      </p:sp>
      <p:sp>
        <p:nvSpPr>
          <p:cNvPr id="228" name="TextShape 2"/>
          <p:cNvSpPr txBox="1"/>
          <p:nvPr/>
        </p:nvSpPr>
        <p:spPr>
          <a:xfrm>
            <a:off x="612720" y="1600200"/>
            <a:ext cx="8152920" cy="4495320"/>
          </a:xfrm>
          <a:prstGeom prst="rect">
            <a:avLst/>
          </a:prstGeom>
          <a:noFill/>
          <a:ln>
            <a:noFill/>
          </a:ln>
        </p:spPr>
        <p:txBody>
          <a:bodyPr lIns="90000" rIns="90000" tIns="45000" bIns="45000">
            <a:noAutofit/>
          </a:bodyPr>
          <a:p>
            <a:pPr marL="45720">
              <a:lnSpc>
                <a:spcPct val="100000"/>
              </a:lnSpc>
              <a:spcBef>
                <a:spcPts val="700"/>
              </a:spcBef>
              <a:tabLst>
                <a:tab algn="l" pos="0"/>
              </a:tabLst>
            </a:pPr>
            <a:r>
              <a:rPr b="0" lang="fr-FR" sz="2900" spc="-1" strike="noStrike">
                <a:solidFill>
                  <a:srgbClr val="000000"/>
                </a:solidFill>
                <a:latin typeface="Tw Cen MT"/>
              </a:rPr>
              <a:t>Google et le page rank : mesure de l’autorité</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1800" spc="-1" strike="noStrike">
                <a:solidFill>
                  <a:srgbClr val="000000"/>
                </a:solidFill>
                <a:latin typeface="Tw Cen MT"/>
              </a:rPr>
              <a:t>Nombre de liens qui pointent vers le site (« popularité » qui se veut autorité)</a:t>
            </a:r>
            <a:endParaRPr b="0" lang="fr-FR" sz="1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1800" spc="-1" strike="noStrike">
                <a:solidFill>
                  <a:srgbClr val="000000"/>
                </a:solidFill>
                <a:latin typeface="Tw Cen MT"/>
              </a:rPr>
              <a:t>Occurrence des mots clés de la requêtes contenu dans titre informatique et nom du fichier HTML</a:t>
            </a:r>
            <a:endParaRPr b="0" lang="fr-FR" sz="1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tabLst>
                <a:tab algn="l" pos="0"/>
              </a:tabLst>
            </a:pPr>
            <a:r>
              <a:rPr b="0" lang="fr-FR" sz="1800" spc="-1" strike="noStrike">
                <a:solidFill>
                  <a:srgbClr val="000000"/>
                </a:solidFill>
                <a:latin typeface="Tw Cen MT"/>
              </a:rPr>
              <a:t>Qualité du site : nom de domaine, mise à jour des pages, contenu original</a:t>
            </a:r>
            <a:endParaRPr b="0" lang="fr-FR" sz="1800" spc="-1" strike="noStrike">
              <a:solidFill>
                <a:srgbClr val="000000"/>
              </a:solidFill>
              <a:latin typeface="Tw Cen MT"/>
            </a:endParaRPr>
          </a:p>
        </p:txBody>
      </p:sp>
      <p:pic>
        <p:nvPicPr>
          <p:cNvPr id="229" name="Image 4" descr="hommage_Otlet.tiff"/>
          <p:cNvPicPr/>
          <p:nvPr/>
        </p:nvPicPr>
        <p:blipFill>
          <a:blip r:embed="rId1"/>
          <a:srcRect l="9999" t="18072" r="14581" b="34778"/>
          <a:stretch/>
        </p:blipFill>
        <p:spPr>
          <a:xfrm>
            <a:off x="1730160" y="2324160"/>
            <a:ext cx="6895800" cy="1955520"/>
          </a:xfrm>
          <a:prstGeom prst="rect">
            <a:avLst/>
          </a:prstGeom>
          <a:ln>
            <a:noFill/>
          </a:ln>
        </p:spPr>
      </p:pic>
    </p:spTree>
  </p:cSld>
  <mc:AlternateContent>
    <mc:Choice Requires="p14">
      <p:transition spd="slow" p14:dur="2000"/>
    </mc:Choice>
    <mc:Fallback>
      <p:transition spd="slow"/>
    </mc:Fallback>
  </mc:AlternateContent>
  <p:timing>
    <p:tnLst>
      <p:par>
        <p:cTn id="873" dur="indefinite" restart="never" nodeType="tmRoot">
          <p:childTnLst>
            <p:seq>
              <p:cTn id="874" dur="indefinite" nodeType="mainSeq">
                <p:childTnLst>
                  <p:par>
                    <p:cTn id="875" fill="hold">
                      <p:stCondLst>
                        <p:cond delay="indefinite"/>
                      </p:stCondLst>
                      <p:childTnLst>
                        <p:par>
                          <p:cTn id="876" fill="hold">
                            <p:stCondLst>
                              <p:cond delay="0"/>
                            </p:stCondLst>
                            <p:childTnLst>
                              <p:par>
                                <p:cTn id="877" nodeType="clickEffect" fill="hold" presetClass="entr" presetID="1">
                                  <p:stCondLst>
                                    <p:cond delay="0"/>
                                  </p:stCondLst>
                                  <p:childTnLst>
                                    <p:set>
                                      <p:cBhvr>
                                        <p:cTn id="878" dur="1" fill="hold">
                                          <p:stCondLst>
                                            <p:cond delay="0"/>
                                          </p:stCondLst>
                                        </p:cTn>
                                        <p:tgtEl>
                                          <p:spTgt spid="228">
                                            <p:txEl>
                                              <p:pRg st="0" end="0"/>
                                            </p:txEl>
                                          </p:spTgt>
                                        </p:tgtEl>
                                        <p:attrNameLst>
                                          <p:attrName>style.visibility</p:attrName>
                                        </p:attrNameLst>
                                      </p:cBhvr>
                                      <p:to>
                                        <p:strVal val="visible"/>
                                      </p:to>
                                    </p:set>
                                  </p:childTnLst>
                                </p:cTn>
                              </p:par>
                            </p:childTnLst>
                          </p:cTn>
                        </p:par>
                      </p:childTnLst>
                    </p:cTn>
                  </p:par>
                  <p:par>
                    <p:cTn id="879" fill="hold">
                      <p:stCondLst>
                        <p:cond delay="indefinite"/>
                      </p:stCondLst>
                      <p:childTnLst>
                        <p:par>
                          <p:cTn id="880" fill="hold">
                            <p:stCondLst>
                              <p:cond delay="0"/>
                            </p:stCondLst>
                            <p:childTnLst>
                              <p:par>
                                <p:cTn id="881" nodeType="clickEffect" fill="hold" presetClass="entr" presetID="1">
                                  <p:stCondLst>
                                    <p:cond delay="0"/>
                                  </p:stCondLst>
                                  <p:childTnLst>
                                    <p:set>
                                      <p:cBhvr>
                                        <p:cTn id="882" dur="1" fill="hold">
                                          <p:stCondLst>
                                            <p:cond delay="0"/>
                                          </p:stCondLst>
                                        </p:cTn>
                                        <p:tgtEl>
                                          <p:spTgt spid="228">
                                            <p:txEl>
                                              <p:pRg st="7" end="7"/>
                                            </p:txEl>
                                          </p:spTgt>
                                        </p:tgtEl>
                                        <p:attrNameLst>
                                          <p:attrName>style.visibility</p:attrName>
                                        </p:attrNameLst>
                                      </p:cBhvr>
                                      <p:to>
                                        <p:strVal val="visible"/>
                                      </p:to>
                                    </p:set>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1">
                                  <p:stCondLst>
                                    <p:cond delay="0"/>
                                  </p:stCondLst>
                                  <p:childTnLst>
                                    <p:set>
                                      <p:cBhvr>
                                        <p:cTn id="886" dur="1" fill="hold">
                                          <p:stCondLst>
                                            <p:cond delay="0"/>
                                          </p:stCondLst>
                                        </p:cTn>
                                        <p:tgtEl>
                                          <p:spTgt spid="228">
                                            <p:txEl>
                                              <p:pRg st="8" end="8"/>
                                            </p:txEl>
                                          </p:spTgt>
                                        </p:tgtEl>
                                        <p:attrNameLst>
                                          <p:attrName>style.visibility</p:attrName>
                                        </p:attrNameLst>
                                      </p:cBhvr>
                                      <p:to>
                                        <p:strVal val="visible"/>
                                      </p:to>
                                    </p:set>
                                  </p:childTnLst>
                                </p:cTn>
                              </p:par>
                            </p:childTnLst>
                          </p:cTn>
                        </p:par>
                      </p:childTnLst>
                    </p:cTn>
                  </p:par>
                  <p:par>
                    <p:cTn id="887" fill="hold">
                      <p:stCondLst>
                        <p:cond delay="indefinite"/>
                      </p:stCondLst>
                      <p:childTnLst>
                        <p:par>
                          <p:cTn id="888" fill="hold">
                            <p:stCondLst>
                              <p:cond delay="0"/>
                            </p:stCondLst>
                            <p:childTnLst>
                              <p:par>
                                <p:cTn id="889" nodeType="clickEffect" fill="hold" presetClass="entr" presetID="1">
                                  <p:stCondLst>
                                    <p:cond delay="0"/>
                                  </p:stCondLst>
                                  <p:childTnLst>
                                    <p:set>
                                      <p:cBhvr>
                                        <p:cTn id="890" dur="1" fill="hold">
                                          <p:stCondLst>
                                            <p:cond delay="0"/>
                                          </p:stCondLst>
                                        </p:cTn>
                                        <p:tgtEl>
                                          <p:spTgt spid="22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Cours 4 Thesaurus, folksonomies et listes de vocabulaire spécialisé</a:t>
            </a:r>
            <a:endParaRPr b="0" lang="fr-FR" sz="3200" spc="-1" strike="noStrike">
              <a:solidFill>
                <a:srgbClr val="000000"/>
              </a:solidFill>
              <a:latin typeface="Tw Cen MT"/>
            </a:endParaRPr>
          </a:p>
        </p:txBody>
      </p:sp>
      <p:sp>
        <p:nvSpPr>
          <p:cNvPr id="231" name="TextShape 2"/>
          <p:cNvSpPr txBox="1"/>
          <p:nvPr/>
        </p:nvSpPr>
        <p:spPr>
          <a:xfrm>
            <a:off x="612720" y="1600200"/>
            <a:ext cx="8152920" cy="4495320"/>
          </a:xfrm>
          <a:prstGeom prst="rect">
            <a:avLst/>
          </a:prstGeom>
          <a:noFill/>
          <a:ln>
            <a:noFill/>
          </a:ln>
        </p:spPr>
        <p:txBody>
          <a:bodyPr lIns="90000" rIns="90000" tIns="45000" bIns="45000">
            <a:noAutofit/>
          </a:bodyPr>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a:p>
            <a:pPr>
              <a:lnSpc>
                <a:spcPct val="100000"/>
              </a:lnSpc>
              <a:spcBef>
                <a:spcPts val="700"/>
              </a:spcBef>
              <a:tabLst>
                <a:tab algn="l" pos="0"/>
              </a:tabLst>
            </a:pPr>
            <a:r>
              <a:rPr b="1" lang="fr-FR" sz="2900" spc="-1" strike="noStrike">
                <a:solidFill>
                  <a:srgbClr val="775f55"/>
                </a:solidFill>
                <a:latin typeface="Tw Cen MT"/>
              </a:rPr>
              <a:t>Les langages documentaires à structure sémantique</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  </a:t>
            </a:r>
            <a:r>
              <a:rPr b="1" lang="fr-FR" sz="3200" spc="-1" strike="noStrike">
                <a:solidFill>
                  <a:srgbClr val="775f55"/>
                </a:solidFill>
                <a:latin typeface="Tw Cen MT"/>
              </a:rPr>
              <a:t>1 Les thesaurus</a:t>
            </a:r>
            <a:endParaRPr b="0" lang="fr-FR" sz="3200" spc="-1" strike="noStrike">
              <a:solidFill>
                <a:srgbClr val="000000"/>
              </a:solidFill>
              <a:latin typeface="Tw Cen MT"/>
            </a:endParaRPr>
          </a:p>
        </p:txBody>
      </p:sp>
      <p:sp>
        <p:nvSpPr>
          <p:cNvPr id="233"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C’est un langage documentaire où les concepts sont liés par des relations sémantiques (contrairement au langage documentaire à structure hiérarchiques comme Dewey ou CDU)</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Concept clé du thésaurus : le </a:t>
            </a:r>
            <a:r>
              <a:rPr b="1" lang="fr-FR" sz="2900" spc="-1" strike="noStrike">
                <a:solidFill>
                  <a:srgbClr val="7030a0"/>
                </a:solidFill>
                <a:latin typeface="Tw Cen MT"/>
              </a:rPr>
              <a:t>descripteur</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Sont conçus pour la recherche par sujet</a:t>
            </a:r>
            <a:endParaRPr b="0" lang="fr-FR" sz="2900" spc="-1" strike="noStrike">
              <a:solidFill>
                <a:srgbClr val="000000"/>
              </a:solidFill>
              <a:latin typeface="Tw Cen MT"/>
            </a:endParaRPr>
          </a:p>
          <a:p>
            <a:pPr>
              <a:lnSpc>
                <a:spcPct val="100000"/>
              </a:lnSpc>
              <a:spcBef>
                <a:spcPts val="700"/>
              </a:spcBef>
              <a:tabLst>
                <a:tab algn="l" pos="0"/>
              </a:tabLst>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1.1 Relations sémantiques</a:t>
            </a:r>
            <a:endParaRPr b="0" lang="fr-FR" sz="3200" spc="-1" strike="noStrike">
              <a:solidFill>
                <a:srgbClr val="000000"/>
              </a:solidFill>
              <a:latin typeface="Tw Cen MT"/>
            </a:endParaRPr>
          </a:p>
        </p:txBody>
      </p:sp>
      <p:sp>
        <p:nvSpPr>
          <p:cNvPr id="235" name="TextShape 2"/>
          <p:cNvSpPr txBox="1"/>
          <p:nvPr/>
        </p:nvSpPr>
        <p:spPr>
          <a:xfrm>
            <a:off x="612720" y="1600200"/>
            <a:ext cx="8152920" cy="4495320"/>
          </a:xfrm>
          <a:prstGeom prst="rect">
            <a:avLst/>
          </a:prstGeom>
          <a:noFill/>
          <a:ln>
            <a:noFill/>
          </a:ln>
        </p:spPr>
        <p:txBody>
          <a:bodyPr lIns="90000" rIns="90000" tIns="45000" bIns="45000">
            <a:normAutofit fontScale="97000"/>
          </a:bodyPr>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relation d’équivalence : élimine la synonymie par des relations d’équivalence fonctionnant dans les deux sens</a:t>
            </a:r>
            <a:endParaRPr b="0" lang="fr-FR" sz="24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000" spc="-1" strike="noStrike">
                <a:solidFill>
                  <a:srgbClr val="000000"/>
                </a:solidFill>
                <a:latin typeface="Tw Cen MT"/>
              </a:rPr>
              <a:t>depuis le non descripteur vers le descripteur : EMPLOYER </a:t>
            </a:r>
            <a:endParaRPr b="0" lang="fr-FR" sz="20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000" spc="-1" strike="noStrike">
                <a:solidFill>
                  <a:srgbClr val="000000"/>
                </a:solidFill>
                <a:latin typeface="Tw Cen MT"/>
              </a:rPr>
              <a:t>depuis le descripteur vers non-descripteur : EMPLOYE POUR</a:t>
            </a:r>
            <a:endParaRPr b="0" lang="fr-FR" sz="20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sémantique hiérarchique : supériorité et subordination</a:t>
            </a:r>
            <a:endParaRPr b="0" lang="fr-FR" sz="24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100" spc="-1" strike="noStrike">
                <a:solidFill>
                  <a:srgbClr val="000000"/>
                </a:solidFill>
                <a:latin typeface="Tw Cen MT"/>
              </a:rPr>
              <a:t>TG et TS : terme générique et terme spécifique</a:t>
            </a:r>
            <a:endParaRPr b="0" lang="fr-FR" sz="21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400" spc="-1" strike="noStrike">
                <a:solidFill>
                  <a:srgbClr val="000000"/>
                </a:solidFill>
                <a:latin typeface="Tw Cen MT"/>
              </a:rPr>
              <a:t>analogies de signification entre les termes qui permettent d’élargir une recherche : terme associé (TA)</a:t>
            </a:r>
            <a:endParaRPr b="0" lang="fr-FR" sz="2400" spc="-1" strike="noStrike">
              <a:solidFill>
                <a:srgbClr val="000000"/>
              </a:solidFill>
              <a:latin typeface="Tw Cen MT"/>
            </a:endParaRPr>
          </a:p>
          <a:p>
            <a:pPr>
              <a:lnSpc>
                <a:spcPct val="100000"/>
              </a:lnSpc>
              <a:spcBef>
                <a:spcPts val="700"/>
              </a:spcBef>
            </a:pPr>
            <a:endParaRPr b="0" lang="fr-FR" sz="2400" spc="-1" strike="noStrike">
              <a:solidFill>
                <a:srgbClr val="000000"/>
              </a:solidFill>
              <a:latin typeface="Tw Cen MT"/>
            </a:endParaRPr>
          </a:p>
          <a:p>
            <a:endParaRPr b="0" lang="fr-FR" sz="24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1.2 Où trouver des thesaurus ? </a:t>
            </a:r>
            <a:endParaRPr b="0" lang="fr-FR" sz="3200" spc="-1" strike="noStrike">
              <a:solidFill>
                <a:srgbClr val="000000"/>
              </a:solidFill>
              <a:latin typeface="Tw Cen MT"/>
            </a:endParaRPr>
          </a:p>
        </p:txBody>
      </p:sp>
      <p:sp>
        <p:nvSpPr>
          <p:cNvPr id="237"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Répertoire en ligne de </a:t>
            </a:r>
            <a:r>
              <a:rPr b="0" lang="fr-FR" sz="2900" spc="-1" strike="noStrike" u="sng">
                <a:solidFill>
                  <a:srgbClr val="f7b615"/>
                </a:solidFill>
                <a:uFillTx/>
                <a:latin typeface="Tw Cen MT"/>
                <a:hlinkClick r:id="rId1"/>
              </a:rPr>
              <a:t>thesaurus francophones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Thesaurus pour les </a:t>
            </a:r>
            <a:r>
              <a:rPr b="0" lang="fr-FR" sz="2900" spc="-1" strike="noStrike" u="sng">
                <a:solidFill>
                  <a:srgbClr val="f7b615"/>
                </a:solidFill>
                <a:uFillTx/>
                <a:latin typeface="Tw Cen MT"/>
                <a:hlinkClick r:id="rId2"/>
              </a:rPr>
              <a:t>SHS</a:t>
            </a:r>
            <a:r>
              <a:rPr b="0" lang="fr-FR" sz="2900" spc="-1" strike="noStrike">
                <a:solidFill>
                  <a:srgbClr val="000000"/>
                </a:solidFill>
                <a:latin typeface="Tw Cen MT"/>
              </a:rPr>
              <a:t>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Thesaurus Motbis pour écoles</a:t>
            </a:r>
            <a:endParaRPr b="0" lang="fr-FR" sz="2900" spc="-1" strike="noStrike">
              <a:solidFill>
                <a:srgbClr val="000000"/>
              </a:solidFill>
              <a:latin typeface="Tw Cen MT"/>
            </a:endParaRPr>
          </a:p>
        </p:txBody>
      </p:sp>
      <p:pic>
        <p:nvPicPr>
          <p:cNvPr id="238" name="Image 3" descr="Motbis.tiff"/>
          <p:cNvPicPr/>
          <p:nvPr/>
        </p:nvPicPr>
        <p:blipFill>
          <a:blip r:embed="rId3"/>
          <a:stretch/>
        </p:blipFill>
        <p:spPr>
          <a:xfrm>
            <a:off x="3289320" y="3492360"/>
            <a:ext cx="5262120" cy="24508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Cours 1 – Éléments définitionnels et  questionnements  professionnels</a:t>
            </a:r>
            <a:endParaRPr b="0" lang="fr-FR" sz="3200" spc="-1" strike="noStrike">
              <a:solidFill>
                <a:srgbClr val="000000"/>
              </a:solidFill>
              <a:latin typeface="Tw Cen MT"/>
            </a:endParaRPr>
          </a:p>
        </p:txBody>
      </p:sp>
      <p:sp>
        <p:nvSpPr>
          <p:cNvPr id="110" name="TextShape 2"/>
          <p:cNvSpPr txBox="1"/>
          <p:nvPr/>
        </p:nvSpPr>
        <p:spPr>
          <a:xfrm>
            <a:off x="612720" y="1600200"/>
            <a:ext cx="8152920" cy="4495320"/>
          </a:xfrm>
          <a:prstGeom prst="rect">
            <a:avLst/>
          </a:prstGeom>
          <a:noFill/>
          <a:ln>
            <a:noFill/>
          </a:ln>
        </p:spPr>
        <p:txBody>
          <a:bodyPr lIns="90000" rIns="90000" tIns="45000" bIns="45000">
            <a:noAutofit/>
          </a:bodyPr>
          <a:p>
            <a:pPr marL="320040">
              <a:lnSpc>
                <a:spcPct val="100000"/>
              </a:lnSpc>
              <a:spcBef>
                <a:spcPts val="550"/>
              </a:spcBef>
              <a:tabLst>
                <a:tab algn="l" pos="0"/>
              </a:tabLst>
            </a:pPr>
            <a:endParaRPr b="0" lang="fr-FR" sz="2900" spc="-1" strike="noStrike">
              <a:solidFill>
                <a:srgbClr val="000000"/>
              </a:solidFill>
              <a:latin typeface="Tw Cen MT"/>
            </a:endParaRPr>
          </a:p>
          <a:p>
            <a:pPr marL="320040">
              <a:lnSpc>
                <a:spcPct val="100000"/>
              </a:lnSpc>
              <a:spcBef>
                <a:spcPts val="550"/>
              </a:spcBef>
              <a:tabLst>
                <a:tab algn="l" pos="0"/>
              </a:tabLst>
            </a:pPr>
            <a:endParaRPr b="0" lang="fr-FR" sz="2900" spc="-1" strike="noStrike">
              <a:solidFill>
                <a:srgbClr val="000000"/>
              </a:solidFill>
              <a:latin typeface="Tw Cen MT"/>
            </a:endParaRPr>
          </a:p>
          <a:p>
            <a:pPr marL="320040">
              <a:lnSpc>
                <a:spcPct val="100000"/>
              </a:lnSpc>
              <a:spcBef>
                <a:spcPts val="550"/>
              </a:spcBef>
              <a:tabLst>
                <a:tab algn="l" pos="0"/>
              </a:tabLst>
            </a:pPr>
            <a:endParaRPr b="0" lang="fr-FR" sz="2900" spc="-1" strike="noStrike">
              <a:solidFill>
                <a:srgbClr val="000000"/>
              </a:solidFill>
              <a:latin typeface="Tw Cen MT"/>
            </a:endParaRPr>
          </a:p>
          <a:p>
            <a:pPr marL="320040" algn="ctr">
              <a:lnSpc>
                <a:spcPct val="100000"/>
              </a:lnSpc>
              <a:spcBef>
                <a:spcPts val="550"/>
              </a:spcBef>
              <a:tabLst>
                <a:tab algn="l" pos="0"/>
              </a:tabLst>
            </a:pPr>
            <a:r>
              <a:rPr b="1" lang="fr-FR" sz="3800" spc="-1" strike="noStrike">
                <a:solidFill>
                  <a:srgbClr val="775f55"/>
                </a:solidFill>
                <a:latin typeface="Tw Cen MT"/>
              </a:rPr>
              <a:t>	</a:t>
            </a:r>
            <a:r>
              <a:rPr b="1" lang="fr-FR" sz="3800" spc="-1" strike="noStrike">
                <a:solidFill>
                  <a:srgbClr val="775f55"/>
                </a:solidFill>
                <a:latin typeface="Tw Cen MT"/>
              </a:rPr>
              <a:t>2 Le  traitement documentaire</a:t>
            </a:r>
            <a:endParaRPr b="0" lang="fr-FR" sz="3800" spc="-1" strike="noStrike">
              <a:solidFill>
                <a:srgbClr val="000000"/>
              </a:solidFill>
              <a:latin typeface="Tw Cen MT"/>
            </a:endParaRPr>
          </a:p>
          <a:p>
            <a:pPr marL="320040">
              <a:lnSpc>
                <a:spcPct val="100000"/>
              </a:lnSpc>
              <a:spcBef>
                <a:spcPts val="550"/>
              </a:spcBef>
              <a:tabLst>
                <a:tab algn="l" pos="0"/>
              </a:tabLst>
            </a:pPr>
            <a:r>
              <a:rPr b="1" lang="fr-FR" sz="2600" spc="-1" strike="noStrike">
                <a:solidFill>
                  <a:srgbClr val="775f55"/>
                </a:solidFill>
                <a:latin typeface="Tw Cen MT"/>
              </a:rPr>
              <a:t>	</a:t>
            </a:r>
            <a:endParaRPr b="0" lang="fr-FR" sz="2600" spc="-1" strike="noStrike">
              <a:solidFill>
                <a:srgbClr val="000000"/>
              </a:solidFill>
              <a:latin typeface="Tw Cen MT"/>
            </a:endParaRPr>
          </a:p>
          <a:p>
            <a:pPr marL="320040">
              <a:lnSpc>
                <a:spcPct val="100000"/>
              </a:lnSpc>
              <a:spcBef>
                <a:spcPts val="550"/>
              </a:spcBef>
              <a:tabLst>
                <a:tab algn="l" pos="0"/>
              </a:tabLst>
            </a:pPr>
            <a:endParaRPr b="0" lang="fr-FR" sz="2600" spc="-1" strike="noStrike">
              <a:solidFill>
                <a:srgbClr val="000000"/>
              </a:solidFill>
              <a:latin typeface="Tw Cen MT"/>
            </a:endParaRPr>
          </a:p>
          <a:p>
            <a:pPr>
              <a:lnSpc>
                <a:spcPct val="100000"/>
              </a:lnSpc>
              <a:spcBef>
                <a:spcPts val="700"/>
              </a:spcBef>
              <a:tabLst>
                <a:tab algn="l" pos="0"/>
              </a:tabLst>
            </a:pP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2 Comment faire quand il n’y a pas de langage à structure sémantique ? </a:t>
            </a:r>
            <a:endParaRPr b="0" lang="fr-FR" sz="3200" spc="-1" strike="noStrike">
              <a:solidFill>
                <a:srgbClr val="000000"/>
              </a:solidFill>
              <a:latin typeface="Tw Cen MT"/>
            </a:endParaRPr>
          </a:p>
        </p:txBody>
      </p:sp>
      <p:sp>
        <p:nvSpPr>
          <p:cNvPr id="240" name="TextShape 2"/>
          <p:cNvSpPr txBox="1"/>
          <p:nvPr/>
        </p:nvSpPr>
        <p:spPr>
          <a:xfrm>
            <a:off x="612720" y="1600200"/>
            <a:ext cx="8152920" cy="4495320"/>
          </a:xfrm>
          <a:prstGeom prst="rect">
            <a:avLst/>
          </a:prstGeom>
          <a:noFill/>
          <a:ln>
            <a:noFill/>
          </a:ln>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Il existe des glossaires spécialisés, avec renvois parfois de termes vers d’autres (équivalence ou TA)</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Ex. celui du jeu </a:t>
            </a:r>
            <a:endParaRPr b="0" lang="fr-FR" sz="2600" spc="-1" strike="noStrike">
              <a:solidFill>
                <a:srgbClr val="000000"/>
              </a:solidFill>
              <a:latin typeface="Tw Cen MT"/>
            </a:endParaRPr>
          </a:p>
        </p:txBody>
      </p:sp>
      <p:pic>
        <p:nvPicPr>
          <p:cNvPr id="241" name="Image 3" descr="Jeu.tiff"/>
          <p:cNvPicPr/>
          <p:nvPr/>
        </p:nvPicPr>
        <p:blipFill>
          <a:blip r:embed="rId1"/>
          <a:stretch/>
        </p:blipFill>
        <p:spPr>
          <a:xfrm>
            <a:off x="3758400" y="2577960"/>
            <a:ext cx="3503520" cy="4114440"/>
          </a:xfrm>
          <a:prstGeom prst="rect">
            <a:avLst/>
          </a:prstGeom>
          <a:ln>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2 Comment faire quand il n’y a pas de langage contrôlé ? </a:t>
            </a:r>
            <a:endParaRPr b="0" lang="fr-FR" sz="3200" spc="-1" strike="noStrike">
              <a:solidFill>
                <a:srgbClr val="000000"/>
              </a:solidFill>
              <a:latin typeface="Tw Cen MT"/>
            </a:endParaRPr>
          </a:p>
        </p:txBody>
      </p:sp>
      <p:sp>
        <p:nvSpPr>
          <p:cNvPr id="243" name="TextShape 2"/>
          <p:cNvSpPr txBox="1"/>
          <p:nvPr/>
        </p:nvSpPr>
        <p:spPr>
          <a:xfrm>
            <a:off x="612720" y="1600200"/>
            <a:ext cx="8152920" cy="4495320"/>
          </a:xfrm>
          <a:prstGeom prst="rect">
            <a:avLst/>
          </a:prstGeom>
          <a:noFill/>
          <a:ln>
            <a:noFill/>
          </a:ln>
        </p:spPr>
        <p:txBody>
          <a:bodyPr lIns="90000" rIns="90000" tIns="45000" bIns="45000">
            <a:normAutofit fontScale="50000"/>
          </a:bodyPr>
          <a:p>
            <a:pPr marL="320040" indent="-319680">
              <a:lnSpc>
                <a:spcPct val="100000"/>
              </a:lnSpc>
              <a:spcBef>
                <a:spcPts val="700"/>
              </a:spcBef>
              <a:buClr>
                <a:srgbClr val="dd8047"/>
              </a:buClr>
              <a:buSzPct val="60000"/>
              <a:buFont typeface="Wingdings" charset="2"/>
              <a:buChar char=""/>
            </a:pPr>
            <a:r>
              <a:rPr b="1" lang="fr-FR" sz="2800" spc="-1" strike="noStrike">
                <a:solidFill>
                  <a:srgbClr val="000000"/>
                </a:solidFill>
                <a:latin typeface="Tw Cen MT"/>
              </a:rPr>
              <a:t>Folksonomies : une indexation du web par des amateurs</a:t>
            </a:r>
            <a:r>
              <a:rPr b="0" lang="fr-FR" sz="2800" spc="-1" strike="noStrike">
                <a:solidFill>
                  <a:srgbClr val="000000"/>
                </a:solidFill>
                <a:latin typeface="Tw Cen MT"/>
              </a:rPr>
              <a:t> &lt; Folk (usager) + taxonomy (règle de classification). On parle de social bookmarking.</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400" spc="-1" strike="noStrike">
                <a:solidFill>
                  <a:srgbClr val="000000"/>
                </a:solidFill>
                <a:latin typeface="Tw Cen MT"/>
              </a:rPr>
              <a:t>Caractéristiques</a:t>
            </a:r>
            <a:endParaRPr b="0" lang="fr-FR" sz="24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Indexation de documents numériques par les usagers eux-mêmes par des hashtags ou tags</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Processus qui s’inscrit dans une temporalité différente des autres systèmes classificatoires (plus long et normalisé)</a:t>
            </a:r>
            <a:endParaRPr b="0" lang="fr-FR" sz="23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Dimension collaborative : partage de connaissances</a:t>
            </a:r>
            <a:endParaRPr b="0" lang="fr-FR" sz="23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400" spc="-1" strike="noStrike">
                <a:solidFill>
                  <a:srgbClr val="000000"/>
                </a:solidFill>
                <a:latin typeface="Tw Cen MT"/>
              </a:rPr>
              <a:t>Avantages : correspond aux besoins des usagers, éléments plus variés que les langages documentaires, accès plus rapide, sens par rapport à un usage</a:t>
            </a:r>
            <a:endParaRPr b="0" lang="fr-FR" sz="24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400" spc="-1" strike="noStrike">
                <a:solidFill>
                  <a:srgbClr val="000000"/>
                </a:solidFill>
                <a:latin typeface="Tw Cen MT"/>
              </a:rPr>
              <a:t>Inconvénients : manque de précision, polysémie, confusion popularité/pertinence</a:t>
            </a:r>
            <a:endParaRPr b="0" lang="fr-FR" sz="24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891" dur="indefinite" restart="never" nodeType="tmRoot">
          <p:childTnLst>
            <p:seq>
              <p:cTn id="892" dur="indefinite" nodeType="mainSeq">
                <p:childTnLst>
                  <p:par>
                    <p:cTn id="893" fill="hold">
                      <p:stCondLst>
                        <p:cond delay="indefinite"/>
                      </p:stCondLst>
                      <p:childTnLst>
                        <p:par>
                          <p:cTn id="894" fill="hold">
                            <p:stCondLst>
                              <p:cond delay="0"/>
                            </p:stCondLst>
                            <p:childTnLst>
                              <p:par>
                                <p:cTn id="895" nodeType="clickEffect" fill="hold" presetClass="entr" presetID="1">
                                  <p:stCondLst>
                                    <p:cond delay="0"/>
                                  </p:stCondLst>
                                  <p:childTnLst>
                                    <p:set>
                                      <p:cBhvr>
                                        <p:cTn id="896"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897" fill="hold">
                      <p:stCondLst>
                        <p:cond delay="indefinite"/>
                      </p:stCondLst>
                      <p:childTnLst>
                        <p:par>
                          <p:cTn id="898" fill="hold">
                            <p:stCondLst>
                              <p:cond delay="0"/>
                            </p:stCondLst>
                            <p:childTnLst>
                              <p:par>
                                <p:cTn id="899" nodeType="clickEffect" fill="hold" presetClass="entr" presetID="1">
                                  <p:stCondLst>
                                    <p:cond delay="0"/>
                                  </p:stCondLst>
                                  <p:childTnLst>
                                    <p:set>
                                      <p:cBhvr>
                                        <p:cTn id="900"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901" fill="hold">
                      <p:stCondLst>
                        <p:cond delay="indefinite"/>
                      </p:stCondLst>
                      <p:childTnLst>
                        <p:par>
                          <p:cTn id="902" fill="hold">
                            <p:stCondLst>
                              <p:cond delay="0"/>
                            </p:stCondLst>
                            <p:childTnLst>
                              <p:par>
                                <p:cTn id="903" nodeType="clickEffect" fill="hold" presetClass="entr" presetID="1">
                                  <p:stCondLst>
                                    <p:cond delay="0"/>
                                  </p:stCondLst>
                                  <p:childTnLst>
                                    <p:set>
                                      <p:cBhvr>
                                        <p:cTn id="904"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905" fill="hold">
                      <p:stCondLst>
                        <p:cond delay="indefinite"/>
                      </p:stCondLst>
                      <p:childTnLst>
                        <p:par>
                          <p:cTn id="906" fill="hold">
                            <p:stCondLst>
                              <p:cond delay="0"/>
                            </p:stCondLst>
                            <p:childTnLst>
                              <p:par>
                                <p:cTn id="907" nodeType="clickEffect" fill="hold" presetClass="entr" presetID="1">
                                  <p:stCondLst>
                                    <p:cond delay="0"/>
                                  </p:stCondLst>
                                  <p:childTnLst>
                                    <p:set>
                                      <p:cBhvr>
                                        <p:cTn id="908"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909" fill="hold">
                      <p:stCondLst>
                        <p:cond delay="indefinite"/>
                      </p:stCondLst>
                      <p:childTnLst>
                        <p:par>
                          <p:cTn id="910" fill="hold">
                            <p:stCondLst>
                              <p:cond delay="0"/>
                            </p:stCondLst>
                            <p:childTnLst>
                              <p:par>
                                <p:cTn id="911" nodeType="clickEffect" fill="hold" presetClass="entr" presetID="1">
                                  <p:stCondLst>
                                    <p:cond delay="0"/>
                                  </p:stCondLst>
                                  <p:childTnLst>
                                    <p:set>
                                      <p:cBhvr>
                                        <p:cTn id="912"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par>
                    <p:cTn id="913" fill="hold">
                      <p:stCondLst>
                        <p:cond delay="indefinite"/>
                      </p:stCondLst>
                      <p:childTnLst>
                        <p:par>
                          <p:cTn id="914" fill="hold">
                            <p:stCondLst>
                              <p:cond delay="0"/>
                            </p:stCondLst>
                            <p:childTnLst>
                              <p:par>
                                <p:cTn id="915" nodeType="clickEffect" fill="hold" presetClass="entr" presetID="1">
                                  <p:stCondLst>
                                    <p:cond delay="0"/>
                                  </p:stCondLst>
                                  <p:childTnLst>
                                    <p:set>
                                      <p:cBhvr>
                                        <p:cTn id="916" dur="1" fill="hold">
                                          <p:stCondLst>
                                            <p:cond delay="0"/>
                                          </p:stCondLst>
                                        </p:cTn>
                                        <p:tgtEl>
                                          <p:spTgt spid="243">
                                            <p:txEl>
                                              <p:pRg st="5" end="5"/>
                                            </p:txEl>
                                          </p:spTgt>
                                        </p:tgtEl>
                                        <p:attrNameLst>
                                          <p:attrName>style.visibility</p:attrName>
                                        </p:attrNameLst>
                                      </p:cBhvr>
                                      <p:to>
                                        <p:strVal val="visible"/>
                                      </p:to>
                                    </p:set>
                                  </p:childTnLst>
                                </p:cTn>
                              </p:par>
                            </p:childTnLst>
                          </p:cTn>
                        </p:par>
                      </p:childTnLst>
                    </p:cTn>
                  </p:par>
                  <p:par>
                    <p:cTn id="917" fill="hold">
                      <p:stCondLst>
                        <p:cond delay="indefinite"/>
                      </p:stCondLst>
                      <p:childTnLst>
                        <p:par>
                          <p:cTn id="918" fill="hold">
                            <p:stCondLst>
                              <p:cond delay="0"/>
                            </p:stCondLst>
                            <p:childTnLst>
                              <p:par>
                                <p:cTn id="919" nodeType="clickEffect" fill="hold" presetClass="entr" presetID="1">
                                  <p:stCondLst>
                                    <p:cond delay="0"/>
                                  </p:stCondLst>
                                  <p:childTnLst>
                                    <p:set>
                                      <p:cBhvr>
                                        <p:cTn id="920" dur="1" fill="hold">
                                          <p:stCondLst>
                                            <p:cond delay="0"/>
                                          </p:stCondLst>
                                        </p:cTn>
                                        <p:tgtEl>
                                          <p:spTgt spid="24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12720" y="228600"/>
            <a:ext cx="8152920" cy="990360"/>
          </a:xfrm>
          <a:prstGeom prst="rect">
            <a:avLst/>
          </a:prstGeom>
          <a:noFill/>
          <a:ln>
            <a:noFill/>
          </a:ln>
        </p:spPr>
        <p:txBody>
          <a:bodyPr lIns="90000" rIns="90000" tIns="45000" bIns="45000" anchor="ctr">
            <a:normAutofit fontScale="91000"/>
          </a:bodyPr>
          <a:p>
            <a:pPr>
              <a:lnSpc>
                <a:spcPct val="100000"/>
              </a:lnSpc>
            </a:pPr>
            <a:r>
              <a:rPr b="1" lang="fr-FR" sz="3200" spc="-1" strike="noStrike">
                <a:solidFill>
                  <a:srgbClr val="775f55"/>
                </a:solidFill>
                <a:latin typeface="Tw Cen MT"/>
              </a:rPr>
              <a:t>Exemple d’une folksonomie chez Ubisoft</a:t>
            </a:r>
            <a:endParaRPr b="0" lang="fr-FR" sz="3200" spc="-1" strike="noStrike">
              <a:solidFill>
                <a:srgbClr val="000000"/>
              </a:solidFill>
              <a:latin typeface="Tw Cen MT"/>
            </a:endParaRPr>
          </a:p>
        </p:txBody>
      </p:sp>
      <p:sp>
        <p:nvSpPr>
          <p:cNvPr id="245" name="TextShape 2"/>
          <p:cNvSpPr txBox="1"/>
          <p:nvPr/>
        </p:nvSpPr>
        <p:spPr>
          <a:xfrm>
            <a:off x="612720" y="1600200"/>
            <a:ext cx="8152920" cy="4495320"/>
          </a:xfrm>
          <a:prstGeom prst="rect">
            <a:avLst/>
          </a:prstGeom>
          <a:noFill/>
          <a:ln>
            <a:noFill/>
          </a:ln>
        </p:spPr>
        <p:txBody>
          <a:bodyPr lIns="90000" rIns="90000" tIns="45000" bIns="45000">
            <a:normAutofit fontScale="24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Constitution d’une folksonomie pour faciliter les échanges </a:t>
            </a:r>
            <a:r>
              <a:rPr b="0" i="1" lang="fr-FR" sz="2900" spc="-1" strike="noStrike">
                <a:solidFill>
                  <a:srgbClr val="000000"/>
                </a:solidFill>
                <a:latin typeface="Tw Cen MT"/>
              </a:rPr>
              <a:t>via</a:t>
            </a:r>
            <a:r>
              <a:rPr b="0" lang="fr-FR" sz="2900" spc="-1" strike="noStrike">
                <a:solidFill>
                  <a:srgbClr val="000000"/>
                </a:solidFill>
                <a:latin typeface="Tw Cen MT"/>
              </a:rPr>
              <a:t> outils collaboratifs de l’entreprise sise multi-sites </a:t>
            </a:r>
            <a:r>
              <a:rPr b="0" lang="fr-FR" sz="2900" spc="-1" strike="noStrike">
                <a:solidFill>
                  <a:srgbClr val="000000"/>
                </a:solidFill>
                <a:latin typeface="Wingdings"/>
              </a:rPr>
              <a:t></a:t>
            </a:r>
            <a:r>
              <a:rPr b="0" lang="fr-FR" sz="2900" spc="-1" strike="noStrike">
                <a:solidFill>
                  <a:srgbClr val="000000"/>
                </a:solidFill>
                <a:latin typeface="Tw Cen MT"/>
              </a:rPr>
              <a:t>  folksonomie considérée comme un outil d’indexation ET outil de communication</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Assignation d’un tag à une ressource : pour soi et pour la communauté, une forme de consensus à trouver pour nommer les choses.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Langage constitué pour qualifier du contenu, usager au cœur de la production du vocabulaire, vocabulaire au plus proche de la réalité du travail des collaborateurs.</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Point de vigilance : contrôler les candidats tags, mais chronophage.</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Ref Du Hommet, J., Grivel, L. &amp; Ihadjadene, M. (2015). Les folksonomies comme dispositif de gestion des connaissances en entreprise. </a:t>
            </a:r>
            <a:r>
              <a:rPr b="0" i="1" lang="fr-FR" sz="2900" spc="-1" strike="noStrike">
                <a:solidFill>
                  <a:srgbClr val="000000"/>
                </a:solidFill>
                <a:latin typeface="Tw Cen MT"/>
              </a:rPr>
              <a:t>Communication &amp; management</a:t>
            </a:r>
            <a:r>
              <a:rPr b="0" lang="fr-FR" sz="2900" spc="-1" strike="noStrike">
                <a:solidFill>
                  <a:srgbClr val="000000"/>
                </a:solidFill>
                <a:latin typeface="Tw Cen MT"/>
              </a:rPr>
              <a:t>, 12, 47-63. </a:t>
            </a:r>
            <a:r>
              <a:rPr b="0" lang="fr-FR" sz="2900" spc="-1" strike="noStrike" u="sng">
                <a:solidFill>
                  <a:srgbClr val="f7b615"/>
                </a:solidFill>
                <a:uFillTx/>
                <a:latin typeface="Tw Cen MT"/>
                <a:hlinkClick r:id="rId1"/>
              </a:rPr>
              <a:t>https://doi.org/10.3917/comma.121.0047</a:t>
            </a:r>
            <a:r>
              <a:rPr b="0" lang="fr-FR" sz="2900" spc="-1" strike="noStrike">
                <a:solidFill>
                  <a:srgbClr val="000000"/>
                </a:solidFill>
                <a:latin typeface="Tw Cen MT"/>
              </a:rPr>
              <a:t>  </a:t>
            </a:r>
            <a:endParaRPr b="0" lang="fr-FR" sz="2900" spc="-1" strike="noStrike">
              <a:solidFill>
                <a:srgbClr val="000000"/>
              </a:solidFill>
              <a:latin typeface="Tw Cen MT"/>
            </a:endParaRPr>
          </a:p>
          <a:p>
            <a:pPr>
              <a:lnSpc>
                <a:spcPct val="100000"/>
              </a:lnSpc>
              <a:spcBef>
                <a:spcPts val="700"/>
              </a:spcBef>
            </a:pP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921" dur="indefinite" restart="never" nodeType="tmRoot">
          <p:childTnLst>
            <p:seq>
              <p:cTn id="922" dur="indefinite" nodeType="mainSeq">
                <p:childTnLst>
                  <p:par>
                    <p:cTn id="923" fill="hold">
                      <p:stCondLst>
                        <p:cond delay="indefinite"/>
                      </p:stCondLst>
                      <p:childTnLst>
                        <p:par>
                          <p:cTn id="924" fill="hold">
                            <p:stCondLst>
                              <p:cond delay="0"/>
                            </p:stCondLst>
                            <p:childTnLst>
                              <p:par>
                                <p:cTn id="925" nodeType="clickEffect" fill="hold" presetClass="entr" presetID="1">
                                  <p:stCondLst>
                                    <p:cond delay="0"/>
                                  </p:stCondLst>
                                  <p:childTnLst>
                                    <p:set>
                                      <p:cBhvr>
                                        <p:cTn id="92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927" fill="hold">
                      <p:stCondLst>
                        <p:cond delay="indefinite"/>
                      </p:stCondLst>
                      <p:childTnLst>
                        <p:par>
                          <p:cTn id="928" fill="hold">
                            <p:stCondLst>
                              <p:cond delay="0"/>
                            </p:stCondLst>
                            <p:childTnLst>
                              <p:par>
                                <p:cTn id="929" nodeType="clickEffect" fill="hold" presetClass="entr" presetID="1">
                                  <p:stCondLst>
                                    <p:cond delay="0"/>
                                  </p:stCondLst>
                                  <p:childTnLst>
                                    <p:set>
                                      <p:cBhvr>
                                        <p:cTn id="930"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931" fill="hold">
                      <p:stCondLst>
                        <p:cond delay="indefinite"/>
                      </p:stCondLst>
                      <p:childTnLst>
                        <p:par>
                          <p:cTn id="932" fill="hold">
                            <p:stCondLst>
                              <p:cond delay="0"/>
                            </p:stCondLst>
                            <p:childTnLst>
                              <p:par>
                                <p:cTn id="933" nodeType="clickEffect" fill="hold" presetClass="entr" presetID="1">
                                  <p:stCondLst>
                                    <p:cond delay="0"/>
                                  </p:stCondLst>
                                  <p:childTnLst>
                                    <p:set>
                                      <p:cBhvr>
                                        <p:cTn id="934" dur="1" fill="hold">
                                          <p:stCondLst>
                                            <p:cond delay="0"/>
                                          </p:stCondLst>
                                        </p:cTn>
                                        <p:tgtEl>
                                          <p:spTgt spid="245">
                                            <p:txEl>
                                              <p:pRg st="2" end="2"/>
                                            </p:txEl>
                                          </p:spTgt>
                                        </p:tgtEl>
                                        <p:attrNameLst>
                                          <p:attrName>style.visibility</p:attrName>
                                        </p:attrNameLst>
                                      </p:cBhvr>
                                      <p:to>
                                        <p:strVal val="visible"/>
                                      </p:to>
                                    </p:set>
                                  </p:childTnLst>
                                </p:cTn>
                              </p:par>
                            </p:childTnLst>
                          </p:cTn>
                        </p:par>
                      </p:childTnLst>
                    </p:cTn>
                  </p:par>
                  <p:par>
                    <p:cTn id="935" fill="hold">
                      <p:stCondLst>
                        <p:cond delay="indefinite"/>
                      </p:stCondLst>
                      <p:childTnLst>
                        <p:par>
                          <p:cTn id="936" fill="hold">
                            <p:stCondLst>
                              <p:cond delay="0"/>
                            </p:stCondLst>
                            <p:childTnLst>
                              <p:par>
                                <p:cTn id="937" nodeType="clickEffect" fill="hold" presetClass="entr" presetID="1">
                                  <p:stCondLst>
                                    <p:cond delay="0"/>
                                  </p:stCondLst>
                                  <p:childTnLst>
                                    <p:set>
                                      <p:cBhvr>
                                        <p:cTn id="938" dur="1" fill="hold">
                                          <p:stCondLst>
                                            <p:cond delay="0"/>
                                          </p:stCondLst>
                                        </p:cTn>
                                        <p:tgtEl>
                                          <p:spTgt spid="245">
                                            <p:txEl>
                                              <p:pRg st="3" end="3"/>
                                            </p:txEl>
                                          </p:spTgt>
                                        </p:tgtEl>
                                        <p:attrNameLst>
                                          <p:attrName>style.visibility</p:attrName>
                                        </p:attrNameLst>
                                      </p:cBhvr>
                                      <p:to>
                                        <p:strVal val="visible"/>
                                      </p:to>
                                    </p:set>
                                  </p:childTnLst>
                                </p:cTn>
                              </p:par>
                            </p:childTnLst>
                          </p:cTn>
                        </p:par>
                      </p:childTnLst>
                    </p:cTn>
                  </p:par>
                  <p:par>
                    <p:cTn id="939" fill="hold">
                      <p:stCondLst>
                        <p:cond delay="indefinite"/>
                      </p:stCondLst>
                      <p:childTnLst>
                        <p:par>
                          <p:cTn id="940" fill="hold">
                            <p:stCondLst>
                              <p:cond delay="0"/>
                            </p:stCondLst>
                            <p:childTnLst>
                              <p:par>
                                <p:cTn id="941" nodeType="clickEffect" fill="hold" presetClass="entr" presetID="1">
                                  <p:stCondLst>
                                    <p:cond delay="0"/>
                                  </p:stCondLst>
                                  <p:childTnLst>
                                    <p:set>
                                      <p:cBhvr>
                                        <p:cTn id="942" dur="1" fill="hold">
                                          <p:stCondLst>
                                            <p:cond delay="0"/>
                                          </p:stCondLst>
                                        </p:cTn>
                                        <p:tgtEl>
                                          <p:spTgt spid="24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fr-FR" sz="3200" spc="-1" strike="noStrike">
                <a:solidFill>
                  <a:srgbClr val="775f55"/>
                </a:solidFill>
                <a:latin typeface="Tw Cen MT"/>
              </a:rPr>
              <a:t>Conclusion générale</a:t>
            </a:r>
            <a:endParaRPr b="0" lang="fr-FR" sz="3200" spc="-1" strike="noStrike">
              <a:solidFill>
                <a:srgbClr val="000000"/>
              </a:solidFill>
              <a:latin typeface="Tw Cen MT"/>
            </a:endParaRPr>
          </a:p>
        </p:txBody>
      </p:sp>
      <p:sp>
        <p:nvSpPr>
          <p:cNvPr id="247" name="TextShape 2"/>
          <p:cNvSpPr txBox="1"/>
          <p:nvPr/>
        </p:nvSpPr>
        <p:spPr>
          <a:xfrm>
            <a:off x="612720" y="1600200"/>
            <a:ext cx="8152920" cy="4495320"/>
          </a:xfrm>
          <a:prstGeom prst="rect">
            <a:avLst/>
          </a:prstGeom>
          <a:noFill/>
          <a:ln>
            <a:noFill/>
          </a:ln>
        </p:spPr>
        <p:txBody>
          <a:bodyPr lIns="90000" rIns="90000" tIns="45000" bIns="45000">
            <a:normAutofit fontScale="70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Dans un contexte de paysage informationnel complexe le traitement documentaire permet de donner de la valeur au document</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via gestes, démarches et outils intellectuels qui sont parcourus par des utopies documentaires (accès à tout par tous, dans un langage unique)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via un travail humain qui demeure essentiel pour assurer une distanciation par rapport aux savoirs produits</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 </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943" dur="indefinite" restart="never" nodeType="tmRoot">
          <p:childTnLst>
            <p:seq>
              <p:cTn id="944" dur="indefinite" nodeType="mainSeq">
                <p:childTnLst>
                  <p:par>
                    <p:cTn id="945" fill="hold">
                      <p:stCondLst>
                        <p:cond delay="indefinite"/>
                      </p:stCondLst>
                      <p:childTnLst>
                        <p:par>
                          <p:cTn id="946" fill="hold">
                            <p:stCondLst>
                              <p:cond delay="0"/>
                            </p:stCondLst>
                            <p:childTnLst>
                              <p:par>
                                <p:cTn id="947" nodeType="clickEffect" fill="hold" presetClass="entr" presetID="1">
                                  <p:stCondLst>
                                    <p:cond delay="0"/>
                                  </p:stCondLst>
                                  <p:childTnLst>
                                    <p:set>
                                      <p:cBhvr>
                                        <p:cTn id="948"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949" fill="hold">
                      <p:stCondLst>
                        <p:cond delay="indefinite"/>
                      </p:stCondLst>
                      <p:childTnLst>
                        <p:par>
                          <p:cTn id="950" fill="hold">
                            <p:stCondLst>
                              <p:cond delay="0"/>
                            </p:stCondLst>
                            <p:childTnLst>
                              <p:par>
                                <p:cTn id="951" nodeType="clickEffect" fill="hold" presetClass="entr" presetID="1">
                                  <p:stCondLst>
                                    <p:cond delay="0"/>
                                  </p:stCondLst>
                                  <p:childTnLst>
                                    <p:set>
                                      <p:cBhvr>
                                        <p:cTn id="952"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53" fill="hold">
                      <p:stCondLst>
                        <p:cond delay="indefinite"/>
                      </p:stCondLst>
                      <p:childTnLst>
                        <p:par>
                          <p:cTn id="954" fill="hold">
                            <p:stCondLst>
                              <p:cond delay="0"/>
                            </p:stCondLst>
                            <p:childTnLst>
                              <p:par>
                                <p:cTn id="955" nodeType="clickEffect" fill="hold" presetClass="entr" presetID="1">
                                  <p:stCondLst>
                                    <p:cond delay="0"/>
                                  </p:stCondLst>
                                  <p:childTnLst>
                                    <p:set>
                                      <p:cBhvr>
                                        <p:cTn id="956"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par>
                    <p:cTn id="957" fill="hold">
                      <p:stCondLst>
                        <p:cond delay="indefinite"/>
                      </p:stCondLst>
                      <p:childTnLst>
                        <p:par>
                          <p:cTn id="958" fill="hold">
                            <p:stCondLst>
                              <p:cond delay="0"/>
                            </p:stCondLst>
                            <p:childTnLst>
                              <p:par>
                                <p:cTn id="959" nodeType="clickEffect" fill="hold" presetClass="entr" presetID="1">
                                  <p:stCondLst>
                                    <p:cond delay="0"/>
                                  </p:stCondLst>
                                  <p:childTnLst>
                                    <p:set>
                                      <p:cBhvr>
                                        <p:cTn id="960"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12720" y="228600"/>
            <a:ext cx="8152920" cy="990360"/>
          </a:xfrm>
          <a:prstGeom prst="rect">
            <a:avLst/>
          </a:prstGeom>
          <a:noFill/>
          <a:ln>
            <a:noFill/>
          </a:ln>
        </p:spPr>
        <p:txBody>
          <a:bodyPr lIns="90000" rIns="90000" tIns="45000" bIns="45000" anchor="ctr">
            <a:normAutofit fontScale="49000"/>
          </a:bodyPr>
          <a:p>
            <a:pPr>
              <a:lnSpc>
                <a:spcPct val="100000"/>
              </a:lnSpc>
            </a:pPr>
            <a:r>
              <a:rPr b="1" lang="fr-FR" sz="3200" spc="-1" strike="noStrike">
                <a:solidFill>
                  <a:srgbClr val="775f55"/>
                </a:solidFill>
                <a:latin typeface="Tw Cen MT"/>
              </a:rPr>
              <a:t>2.1 Des gestes professionnels de la chaîne documentaire : définitions</a:t>
            </a:r>
            <a:endParaRPr b="0" lang="fr-FR" sz="3200" spc="-1" strike="noStrike">
              <a:solidFill>
                <a:srgbClr val="000000"/>
              </a:solidFill>
              <a:latin typeface="Tw Cen MT"/>
            </a:endParaRPr>
          </a:p>
        </p:txBody>
      </p:sp>
      <p:sp>
        <p:nvSpPr>
          <p:cNvPr id="112" name="TextShape 2"/>
          <p:cNvSpPr txBox="1"/>
          <p:nvPr/>
        </p:nvSpPr>
        <p:spPr>
          <a:xfrm>
            <a:off x="612720" y="1600200"/>
            <a:ext cx="8152920" cy="4495320"/>
          </a:xfrm>
          <a:prstGeom prst="rect">
            <a:avLst/>
          </a:prstGeom>
          <a:noFill/>
          <a:ln>
            <a:noFill/>
          </a:ln>
        </p:spPr>
        <p:txBody>
          <a:bodyPr lIns="90000" rIns="90000" tIns="45000" bIns="45000">
            <a:normAutofit fontScale="26000"/>
          </a:bodyPr>
          <a:p>
            <a:pPr marL="320040" indent="-319680">
              <a:lnSpc>
                <a:spcPct val="100000"/>
              </a:lnSpc>
              <a:spcBef>
                <a:spcPts val="700"/>
              </a:spcBef>
              <a:buClr>
                <a:srgbClr val="dd8047"/>
              </a:buClr>
              <a:buSzPct val="60000"/>
              <a:buFont typeface="Wingdings" charset="2"/>
              <a:buChar char=""/>
            </a:pPr>
            <a:r>
              <a:rPr b="1" lang="fr-FR" sz="2900" spc="-1" strike="noStrike">
                <a:solidFill>
                  <a:srgbClr val="ff6600"/>
                </a:solidFill>
                <a:latin typeface="Tw Cen MT"/>
              </a:rPr>
              <a:t>traitement documentaire </a:t>
            </a:r>
            <a:r>
              <a:rPr b="0" lang="fr-FR" sz="2900" spc="-1" strike="noStrike">
                <a:solidFill>
                  <a:srgbClr val="000000"/>
                </a:solidFill>
                <a:latin typeface="Tw Cen MT"/>
              </a:rPr>
              <a:t>s’inscrit dans la chaîne documentaire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modélisation des opérations à effectuer pour traiter les documents, de la suggestion de leur achat à leur mise en circulation </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ensemble des opérations successives de sélection/collecte, de traitement, de mise en mémoire et de stockage, et de diffusion de documents et d'informations</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ensemble d’opérations visant à rendre accessible le fonds documentaire d’une institution et à en maximiser sa diffusion et son exploitation. Le traitement documentaire comporte non seulement les tâches matérielles (réception des documents, estampillage, pose du système antivol, étiquetage, reliure, réparation, classement), mais aussi les opérations de description matérielle (catalogage descriptif), de classification, d’indexation et de condensation. Les opérations de traitement documentaire mènent à la constitution de réservoirs contrôlés et structurés indispensables au succès des opérations de recherche d’information.» (Clément Arsenault)</a:t>
            </a:r>
            <a:endParaRPr b="0" lang="fr-FR" sz="2600" spc="-1" strike="noStrike">
              <a:solidFill>
                <a:srgbClr val="000000"/>
              </a:solidFill>
              <a:latin typeface="Tw Cen MT"/>
            </a:endParaRPr>
          </a:p>
          <a:p>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fr-FR" sz="3200" spc="-1" strike="noStrike">
                <a:solidFill>
                  <a:srgbClr val="775f55"/>
                </a:solidFill>
                <a:latin typeface="Tw Cen MT"/>
              </a:rPr>
              <a:t>Des gestes professionnels de la chaîne documentaire : 3 activités</a:t>
            </a:r>
            <a:endParaRPr b="0" lang="fr-FR" sz="3200" spc="-1" strike="noStrike">
              <a:solidFill>
                <a:srgbClr val="000000"/>
              </a:solidFill>
              <a:latin typeface="Tw Cen MT"/>
            </a:endParaRPr>
          </a:p>
        </p:txBody>
      </p:sp>
      <p:sp>
        <p:nvSpPr>
          <p:cNvPr id="114" name="TextShape 2"/>
          <p:cNvSpPr txBox="1"/>
          <p:nvPr/>
        </p:nvSpPr>
        <p:spPr>
          <a:xfrm>
            <a:off x="612720" y="1600200"/>
            <a:ext cx="8152920" cy="4495320"/>
          </a:xfrm>
          <a:prstGeom prst="rect">
            <a:avLst/>
          </a:prstGeom>
          <a:noFill/>
          <a:ln>
            <a:noFill/>
          </a:ln>
        </p:spPr>
        <p:txBody>
          <a:bodyPr lIns="90000" rIns="90000" tIns="45000" bIns="45000">
            <a:normAutofit fontScale="27000"/>
          </a:bodyPr>
          <a:p>
            <a:pPr marL="320040" indent="-319680">
              <a:lnSpc>
                <a:spcPct val="100000"/>
              </a:lnSpc>
              <a:spcBef>
                <a:spcPts val="700"/>
              </a:spcBef>
              <a:buClr>
                <a:srgbClr val="dd8047"/>
              </a:buClr>
              <a:buSzPct val="60000"/>
              <a:buFont typeface="Wingdings" charset="2"/>
              <a:buChar char=""/>
            </a:pPr>
            <a:r>
              <a:rPr b="1" lang="fr-FR" sz="2900" spc="-1" strike="noStrike">
                <a:solidFill>
                  <a:srgbClr val="ff6600"/>
                </a:solidFill>
                <a:latin typeface="Tw Cen MT"/>
              </a:rPr>
              <a:t>Collecte</a:t>
            </a:r>
            <a:r>
              <a:rPr b="0" lang="fr-FR" sz="2900" spc="-1" strike="noStrike">
                <a:solidFill>
                  <a:srgbClr val="000000"/>
                </a:solidFill>
                <a:latin typeface="Tw Cen MT"/>
              </a:rPr>
              <a:t>  : acquisition des documents. </a:t>
            </a:r>
            <a:endParaRPr b="0" lang="fr-FR" sz="29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1" lang="fr-FR" sz="2900" spc="-1" strike="noStrike">
                <a:solidFill>
                  <a:srgbClr val="ff6600"/>
                </a:solidFill>
                <a:latin typeface="Tw Cen MT"/>
              </a:rPr>
              <a:t>Traitement</a:t>
            </a:r>
            <a:r>
              <a:rPr b="0" lang="fr-FR" sz="2900" spc="-1" strike="noStrike">
                <a:solidFill>
                  <a:srgbClr val="000000"/>
                </a:solidFill>
                <a:latin typeface="Tw Cen MT"/>
              </a:rPr>
              <a:t> </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Une fois les documents acquis il faut procéder à l’ « ensemble des opérations effectuées pour la transformation ou mise en forme,  la mise en mémoire et la restitution selon les besoins, des informations contenues dans les documents collectés ». Le traitement est physique et intellectuel.</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 </a:t>
            </a:r>
            <a:r>
              <a:rPr b="0" lang="fr-FR" sz="2600" spc="-1" strike="noStrike">
                <a:solidFill>
                  <a:srgbClr val="000000"/>
                </a:solidFill>
                <a:latin typeface="Tw Cen MT"/>
              </a:rPr>
              <a:t>« l’ensemble des méthodes et des outils utilisés pour traiter soit le support (traitement physique des documents), soit le contenu (traitement de l’information). Le traitement documentaire est habituellement divisé en deux parties distinctes : la préparation matérielle (l’apposition de la cote et du code à barres, la préservation, etc.) et la préparation technique (le catalogage, la classification et l’indexation) »</a:t>
            </a:r>
            <a:endParaRPr b="0" lang="fr-FR" sz="26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1" lang="fr-FR" sz="2900" spc="-1" strike="noStrike">
                <a:solidFill>
                  <a:srgbClr val="ff6600"/>
                </a:solidFill>
                <a:latin typeface="Tw Cen MT"/>
              </a:rPr>
              <a:t>Diffusion</a:t>
            </a:r>
            <a:r>
              <a:rPr b="0" lang="fr-FR" sz="2900" spc="-1" strike="noStrike">
                <a:solidFill>
                  <a:srgbClr val="000000"/>
                </a:solidFill>
                <a:latin typeface="Tw Cen MT"/>
              </a:rPr>
              <a:t>/circulation des documents : communication des documents à plusieurs utilisateurs selon un ordre préétabli.</a:t>
            </a:r>
            <a:endParaRPr b="0" lang="fr-FR" sz="29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14">
                                            <p:txEl>
                                              <p:pRg st="1" end="1"/>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Médian.thmx</Template>
  <TotalTime>3249</TotalTime>
  <Application>LibreOffice/6.4.7.2$Linux_X86_64 LibreOffice_project/40$Build-2</Application>
  <Words>4065</Words>
  <Paragraphs>446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2021-09-13T05:25:55Z</dcterms:created>
  <dc:creator>Angèle Stalder</dc:creator>
  <dc:description/>
  <dc:language>en-GB</dc:language>
  <cp:lastModifiedBy>STALDER Angele</cp:lastModifiedBy>
  <dcterms:modified xsi:type="dcterms:W3CDTF">2021-11-11T16:52:29Z</dcterms:modified>
  <cp:revision>501</cp:revision>
  <dc:subject/>
  <dc:title>UEO  Traitement documentaire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12</vt:i4>
  </property>
  <property fmtid="{D5CDD505-2E9C-101B-9397-08002B2CF9AE}" pid="8" name="PresentationFormat">
    <vt:lpwstr>Affichage à l'écran (4:3)</vt:lpwstr>
  </property>
  <property fmtid="{D5CDD505-2E9C-101B-9397-08002B2CF9AE}" pid="9" name="ScaleCrop">
    <vt:bool>0</vt:bool>
  </property>
  <property fmtid="{D5CDD505-2E9C-101B-9397-08002B2CF9AE}" pid="10" name="ShareDoc">
    <vt:bool>0</vt:bool>
  </property>
  <property fmtid="{D5CDD505-2E9C-101B-9397-08002B2CF9AE}" pid="11" name="Slides">
    <vt:i4>73</vt:i4>
  </property>
</Properties>
</file>