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5"/>
  </p:notesMasterIdLst>
  <p:sldIdLst>
    <p:sldId id="256" r:id="rId2"/>
    <p:sldId id="257" r:id="rId3"/>
    <p:sldId id="261" r:id="rId4"/>
    <p:sldId id="271" r:id="rId5"/>
    <p:sldId id="262" r:id="rId6"/>
    <p:sldId id="263" r:id="rId7"/>
    <p:sldId id="265" r:id="rId8"/>
    <p:sldId id="266" r:id="rId9"/>
    <p:sldId id="267" r:id="rId10"/>
    <p:sldId id="268" r:id="rId11"/>
    <p:sldId id="269" r:id="rId12"/>
    <p:sldId id="270" r:id="rId13"/>
    <p:sldId id="272" r:id="rId14"/>
    <p:sldId id="274" r:id="rId15"/>
    <p:sldId id="276" r:id="rId16"/>
    <p:sldId id="273" r:id="rId17"/>
    <p:sldId id="275" r:id="rId18"/>
    <p:sldId id="277" r:id="rId19"/>
    <p:sldId id="287" r:id="rId20"/>
    <p:sldId id="290" r:id="rId21"/>
    <p:sldId id="289" r:id="rId22"/>
    <p:sldId id="291" r:id="rId23"/>
    <p:sldId id="298" r:id="rId24"/>
    <p:sldId id="300" r:id="rId25"/>
    <p:sldId id="293" r:id="rId26"/>
    <p:sldId id="307" r:id="rId27"/>
    <p:sldId id="327" r:id="rId28"/>
    <p:sldId id="294" r:id="rId29"/>
    <p:sldId id="296" r:id="rId30"/>
    <p:sldId id="301" r:id="rId31"/>
    <p:sldId id="297" r:id="rId32"/>
    <p:sldId id="313" r:id="rId33"/>
    <p:sldId id="302" r:id="rId34"/>
    <p:sldId id="308" r:id="rId35"/>
    <p:sldId id="309" r:id="rId36"/>
    <p:sldId id="303" r:id="rId37"/>
    <p:sldId id="310" r:id="rId38"/>
    <p:sldId id="316" r:id="rId39"/>
    <p:sldId id="311" r:id="rId40"/>
    <p:sldId id="312" r:id="rId41"/>
    <p:sldId id="304" r:id="rId42"/>
    <p:sldId id="314" r:id="rId43"/>
    <p:sldId id="278" r:id="rId44"/>
    <p:sldId id="320" r:id="rId45"/>
    <p:sldId id="324" r:id="rId46"/>
    <p:sldId id="323" r:id="rId47"/>
    <p:sldId id="318" r:id="rId48"/>
    <p:sldId id="319" r:id="rId49"/>
    <p:sldId id="328" r:id="rId50"/>
    <p:sldId id="330" r:id="rId51"/>
    <p:sldId id="332" r:id="rId52"/>
    <p:sldId id="333" r:id="rId53"/>
    <p:sldId id="334" r:id="rId54"/>
    <p:sldId id="338" r:id="rId55"/>
    <p:sldId id="339" r:id="rId56"/>
    <p:sldId id="345" r:id="rId57"/>
    <p:sldId id="357" r:id="rId58"/>
    <p:sldId id="359" r:id="rId59"/>
    <p:sldId id="369" r:id="rId60"/>
    <p:sldId id="370" r:id="rId61"/>
    <p:sldId id="371" r:id="rId62"/>
    <p:sldId id="372" r:id="rId63"/>
    <p:sldId id="373" r:id="rId64"/>
    <p:sldId id="322" r:id="rId65"/>
    <p:sldId id="367" r:id="rId66"/>
    <p:sldId id="305" r:id="rId67"/>
    <p:sldId id="306" r:id="rId68"/>
    <p:sldId id="360" r:id="rId69"/>
    <p:sldId id="361" r:id="rId70"/>
    <p:sldId id="362" r:id="rId71"/>
    <p:sldId id="346" r:id="rId72"/>
    <p:sldId id="363" r:id="rId73"/>
    <p:sldId id="347" r:id="rId74"/>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LDER Angele" initials="SA" lastIdx="1" clrIdx="0">
    <p:extLst>
      <p:ext uri="{19B8F6BF-5375-455C-9EA6-DF929625EA0E}">
        <p15:presenceInfo xmlns:p15="http://schemas.microsoft.com/office/powerpoint/2012/main" userId="S-1-5-21-527237240-823518204-1644491937-7752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33" autoAdjust="0"/>
  </p:normalViewPr>
  <p:slideViewPr>
    <p:cSldViewPr snapToGrid="0" snapToObjects="1">
      <p:cViewPr varScale="1">
        <p:scale>
          <a:sx n="67" d="100"/>
          <a:sy n="67" d="100"/>
        </p:scale>
        <p:origin x="147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D34A58-12B3-6E49-A88B-9CCC56ACE001}" type="datetimeFigureOut">
              <a:rPr lang="fr-FR" smtClean="0"/>
              <a:t>11/11/2021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761232-B90F-D04C-8EF8-B41247BC4ECD}" type="slidenum">
              <a:rPr lang="fr-FR" smtClean="0"/>
              <a:t>‹N°›</a:t>
            </a:fld>
            <a:endParaRPr lang="fr-FR"/>
          </a:p>
        </p:txBody>
      </p:sp>
    </p:spTree>
    <p:extLst>
      <p:ext uri="{BB962C8B-B14F-4D97-AF65-F5344CB8AC3E}">
        <p14:creationId xmlns:p14="http://schemas.microsoft.com/office/powerpoint/2010/main" val="31353932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9</a:t>
            </a:fld>
            <a:endParaRPr lang="fr-FR"/>
          </a:p>
        </p:txBody>
      </p:sp>
    </p:spTree>
    <p:extLst>
      <p:ext uri="{BB962C8B-B14F-4D97-AF65-F5344CB8AC3E}">
        <p14:creationId xmlns:p14="http://schemas.microsoft.com/office/powerpoint/2010/main" val="2499134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53</a:t>
            </a:fld>
            <a:endParaRPr lang="fr-FR"/>
          </a:p>
        </p:txBody>
      </p:sp>
    </p:spTree>
    <p:extLst>
      <p:ext uri="{BB962C8B-B14F-4D97-AF65-F5344CB8AC3E}">
        <p14:creationId xmlns:p14="http://schemas.microsoft.com/office/powerpoint/2010/main" val="3563955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58</a:t>
            </a:fld>
            <a:endParaRPr lang="fr-FR"/>
          </a:p>
        </p:txBody>
      </p:sp>
    </p:spTree>
    <p:extLst>
      <p:ext uri="{BB962C8B-B14F-4D97-AF65-F5344CB8AC3E}">
        <p14:creationId xmlns:p14="http://schemas.microsoft.com/office/powerpoint/2010/main" val="300511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72</a:t>
            </a:fld>
            <a:endParaRPr lang="fr-FR"/>
          </a:p>
        </p:txBody>
      </p:sp>
    </p:spTree>
    <p:extLst>
      <p:ext uri="{BB962C8B-B14F-4D97-AF65-F5344CB8AC3E}">
        <p14:creationId xmlns:p14="http://schemas.microsoft.com/office/powerpoint/2010/main" val="109742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11</a:t>
            </a:fld>
            <a:endParaRPr lang="fr-FR"/>
          </a:p>
        </p:txBody>
      </p:sp>
    </p:spTree>
    <p:extLst>
      <p:ext uri="{BB962C8B-B14F-4D97-AF65-F5344CB8AC3E}">
        <p14:creationId xmlns:p14="http://schemas.microsoft.com/office/powerpoint/2010/main" val="84618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23</a:t>
            </a:fld>
            <a:endParaRPr lang="fr-FR"/>
          </a:p>
        </p:txBody>
      </p:sp>
    </p:spTree>
    <p:extLst>
      <p:ext uri="{BB962C8B-B14F-4D97-AF65-F5344CB8AC3E}">
        <p14:creationId xmlns:p14="http://schemas.microsoft.com/office/powerpoint/2010/main" val="250560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25</a:t>
            </a:fld>
            <a:endParaRPr lang="fr-FR"/>
          </a:p>
        </p:txBody>
      </p:sp>
    </p:spTree>
    <p:extLst>
      <p:ext uri="{BB962C8B-B14F-4D97-AF65-F5344CB8AC3E}">
        <p14:creationId xmlns:p14="http://schemas.microsoft.com/office/powerpoint/2010/main" val="216955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26</a:t>
            </a:fld>
            <a:endParaRPr lang="fr-FR"/>
          </a:p>
        </p:txBody>
      </p:sp>
    </p:spTree>
    <p:extLst>
      <p:ext uri="{BB962C8B-B14F-4D97-AF65-F5344CB8AC3E}">
        <p14:creationId xmlns:p14="http://schemas.microsoft.com/office/powerpoint/2010/main" val="4024200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28</a:t>
            </a:fld>
            <a:endParaRPr lang="fr-FR"/>
          </a:p>
        </p:txBody>
      </p:sp>
    </p:spTree>
    <p:extLst>
      <p:ext uri="{BB962C8B-B14F-4D97-AF65-F5344CB8AC3E}">
        <p14:creationId xmlns:p14="http://schemas.microsoft.com/office/powerpoint/2010/main" val="148668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37</a:t>
            </a:fld>
            <a:endParaRPr lang="fr-FR"/>
          </a:p>
        </p:txBody>
      </p:sp>
    </p:spTree>
    <p:extLst>
      <p:ext uri="{BB962C8B-B14F-4D97-AF65-F5344CB8AC3E}">
        <p14:creationId xmlns:p14="http://schemas.microsoft.com/office/powerpoint/2010/main" val="222685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42</a:t>
            </a:fld>
            <a:endParaRPr lang="fr-FR"/>
          </a:p>
        </p:txBody>
      </p:sp>
    </p:spTree>
    <p:extLst>
      <p:ext uri="{BB962C8B-B14F-4D97-AF65-F5344CB8AC3E}">
        <p14:creationId xmlns:p14="http://schemas.microsoft.com/office/powerpoint/2010/main" val="199959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E761232-B90F-D04C-8EF8-B41247BC4ECD}" type="slidenum">
              <a:rPr lang="fr-FR" smtClean="0"/>
              <a:t>52</a:t>
            </a:fld>
            <a:endParaRPr lang="fr-FR"/>
          </a:p>
        </p:txBody>
      </p:sp>
    </p:spTree>
    <p:extLst>
      <p:ext uri="{BB962C8B-B14F-4D97-AF65-F5344CB8AC3E}">
        <p14:creationId xmlns:p14="http://schemas.microsoft.com/office/powerpoint/2010/main" val="305079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a:t>Cliquez et modifiez le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7C4993F-FC07-C44A-9F59-4C9D9667C27D}" type="datetimeFigureOut">
              <a:rPr lang="fr-FR" smtClean="0"/>
              <a:t>11/11/2021</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E2D334C7-8E25-3C4F-8758-EAAF20BDC94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et modifiez le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7C4993F-FC07-C44A-9F59-4C9D9667C27D}" type="datetimeFigureOut">
              <a:rPr lang="fr-FR" smtClean="0"/>
              <a:t>11/11/2021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2D334C7-8E25-3C4F-8758-EAAF20BDC94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a:t>Cliquez et modifiez le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A7C4993F-FC07-C44A-9F59-4C9D9667C27D}" type="datetimeFigureOut">
              <a:rPr lang="fr-FR" smtClean="0"/>
              <a:t>11/11/2021</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E2D334C7-8E25-3C4F-8758-EAAF20BDC949}"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a:t>Cliquez et modifiez le titre</a:t>
            </a:r>
            <a:endParaRPr kumimoji="0" lang="en-US"/>
          </a:p>
        </p:txBody>
      </p:sp>
      <p:sp>
        <p:nvSpPr>
          <p:cNvPr id="4" name="Espace réservé de la date 3"/>
          <p:cNvSpPr>
            <a:spLocks noGrp="1"/>
          </p:cNvSpPr>
          <p:nvPr>
            <p:ph type="dt" sz="half" idx="10"/>
          </p:nvPr>
        </p:nvSpPr>
        <p:spPr/>
        <p:txBody>
          <a:bodyPr/>
          <a:lstStyle/>
          <a:p>
            <a:fld id="{A7C4993F-FC07-C44A-9F59-4C9D9667C27D}" type="datetimeFigureOut">
              <a:rPr lang="fr-FR" smtClean="0"/>
              <a:t>11/11/2021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E2D334C7-8E25-3C4F-8758-EAAF20BDC949}" type="slidenum">
              <a:rPr lang="fr-FR" smtClean="0"/>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a:t>Cliquez et modifiez le titre</a:t>
            </a:r>
            <a:endParaRPr kumimoji="0" lang="en-US"/>
          </a:p>
        </p:txBody>
      </p:sp>
      <p:sp>
        <p:nvSpPr>
          <p:cNvPr id="12" name="Espace réservé de la date 11"/>
          <p:cNvSpPr>
            <a:spLocks noGrp="1"/>
          </p:cNvSpPr>
          <p:nvPr>
            <p:ph type="dt" sz="half" idx="10"/>
          </p:nvPr>
        </p:nvSpPr>
        <p:spPr/>
        <p:txBody>
          <a:bodyPr/>
          <a:lstStyle/>
          <a:p>
            <a:fld id="{A7C4993F-FC07-C44A-9F59-4C9D9667C27D}" type="datetimeFigureOut">
              <a:rPr lang="fr-FR" smtClean="0"/>
              <a:t>11/11/2021</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D334C7-8E25-3C4F-8758-EAAF20BDC949}" type="slidenum">
              <a:rPr lang="fr-FR" smtClean="0"/>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et modifiez le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Espace réservé de la date 7"/>
          <p:cNvSpPr>
            <a:spLocks noGrp="1"/>
          </p:cNvSpPr>
          <p:nvPr>
            <p:ph type="dt" sz="half" idx="15"/>
          </p:nvPr>
        </p:nvSpPr>
        <p:spPr/>
        <p:txBody>
          <a:bodyPr rtlCol="0"/>
          <a:lstStyle/>
          <a:p>
            <a:fld id="{A7C4993F-FC07-C44A-9F59-4C9D9667C27D}" type="datetimeFigureOut">
              <a:rPr lang="fr-FR" smtClean="0"/>
              <a:t>11/11/2021</a:t>
            </a:fld>
            <a:endParaRPr lang="fr-FR"/>
          </a:p>
        </p:txBody>
      </p:sp>
      <p:sp>
        <p:nvSpPr>
          <p:cNvPr id="10" name="Espace réservé du numéro de diapositive 9"/>
          <p:cNvSpPr>
            <a:spLocks noGrp="1"/>
          </p:cNvSpPr>
          <p:nvPr>
            <p:ph type="sldNum" sz="quarter" idx="16"/>
          </p:nvPr>
        </p:nvSpPr>
        <p:spPr/>
        <p:txBody>
          <a:bodyPr rtlCol="0"/>
          <a:lstStyle/>
          <a:p>
            <a:fld id="{E2D334C7-8E25-3C4F-8758-EAAF20BDC949}" type="slidenum">
              <a:rPr lang="fr-FR" smtClean="0"/>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a:t>Cliquez et modifiez le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Espace réservé de la date 9"/>
          <p:cNvSpPr>
            <a:spLocks noGrp="1"/>
          </p:cNvSpPr>
          <p:nvPr>
            <p:ph type="dt" sz="half" idx="15"/>
          </p:nvPr>
        </p:nvSpPr>
        <p:spPr/>
        <p:txBody>
          <a:bodyPr rtlCol="0"/>
          <a:lstStyle/>
          <a:p>
            <a:fld id="{A7C4993F-FC07-C44A-9F59-4C9D9667C27D}" type="datetimeFigureOut">
              <a:rPr lang="fr-FR" smtClean="0"/>
              <a:t>11/11/2021</a:t>
            </a:fld>
            <a:endParaRPr lang="fr-FR"/>
          </a:p>
        </p:txBody>
      </p:sp>
      <p:sp>
        <p:nvSpPr>
          <p:cNvPr id="12" name="Espace réservé du numéro de diapositive 11"/>
          <p:cNvSpPr>
            <a:spLocks noGrp="1"/>
          </p:cNvSpPr>
          <p:nvPr>
            <p:ph type="sldNum" sz="quarter" idx="16"/>
          </p:nvPr>
        </p:nvSpPr>
        <p:spPr/>
        <p:txBody>
          <a:bodyPr rtlCol="0"/>
          <a:lstStyle/>
          <a:p>
            <a:fld id="{E2D334C7-8E25-3C4F-8758-EAAF20BDC949}" type="slidenum">
              <a:rPr lang="fr-FR" smtClean="0"/>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et modifiez le titre</a:t>
            </a:r>
            <a:endParaRPr kumimoji="0" lang="en-US"/>
          </a:p>
        </p:txBody>
      </p:sp>
      <p:sp>
        <p:nvSpPr>
          <p:cNvPr id="3" name="Espace réservé de la date 2"/>
          <p:cNvSpPr>
            <a:spLocks noGrp="1"/>
          </p:cNvSpPr>
          <p:nvPr>
            <p:ph type="dt" sz="half" idx="10"/>
          </p:nvPr>
        </p:nvSpPr>
        <p:spPr/>
        <p:txBody>
          <a:bodyPr/>
          <a:lstStyle/>
          <a:p>
            <a:fld id="{A7C4993F-FC07-C44A-9F59-4C9D9667C27D}" type="datetimeFigureOut">
              <a:rPr lang="fr-FR" smtClean="0"/>
              <a:t>11/11/2021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E2D334C7-8E25-3C4F-8758-EAAF20BDC949}"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7C4993F-FC07-C44A-9F59-4C9D9667C27D}" type="datetimeFigureOut">
              <a:rPr lang="fr-FR" smtClean="0"/>
              <a:t>11/11/2021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E2D334C7-8E25-3C4F-8758-EAAF20BDC94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a:t>Cliquez et modifiez le titre</a:t>
            </a:r>
            <a:endParaRPr kumimoji="0" lang="en-US"/>
          </a:p>
        </p:txBody>
      </p:sp>
      <p:sp>
        <p:nvSpPr>
          <p:cNvPr id="5" name="Espace réservé de la date 4"/>
          <p:cNvSpPr>
            <a:spLocks noGrp="1"/>
          </p:cNvSpPr>
          <p:nvPr>
            <p:ph type="dt" sz="half" idx="10"/>
          </p:nvPr>
        </p:nvSpPr>
        <p:spPr/>
        <p:txBody>
          <a:bodyPr/>
          <a:lstStyle/>
          <a:p>
            <a:fld id="{A7C4993F-FC07-C44A-9F59-4C9D9667C27D}" type="datetimeFigureOut">
              <a:rPr lang="fr-FR" smtClean="0"/>
              <a:t>11/11/2021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E2D334C7-8E25-3C4F-8758-EAAF20BDC949}" type="slidenum">
              <a:rPr lang="fr-FR" smtClean="0"/>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a:t>Cliquez et modifiez le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A7C4993F-FC07-C44A-9F59-4C9D9667C27D}" type="datetimeFigureOut">
              <a:rPr lang="fr-FR" smtClean="0"/>
              <a:t>11/11/2021</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E2D334C7-8E25-3C4F-8758-EAAF20BDC949}" type="slidenum">
              <a:rPr lang="fr-FR" smtClean="0"/>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a:t>Faire glisser l'image vers l'espace réservé ou cliquer sur l'icône pour l'ajouter</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a:t>Cliquez et modifiez le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7C4993F-FC07-C44A-9F59-4C9D9667C27D}" type="datetimeFigureOut">
              <a:rPr lang="fr-FR" smtClean="0"/>
              <a:t>11/11/2021</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2D334C7-8E25-3C4F-8758-EAAF20BDC949}"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oqlf.gouv.qc.ca/ressources/bibliotheque/dictionnaires/20120701_jeu_video.pdf" TargetMode="External"/><Relationship Id="rId2" Type="http://schemas.openxmlformats.org/officeDocument/2006/relationships/hyperlink" Target="https://www.cnrtl.fr/" TargetMode="Externa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file:///\\fr.wikipedia.org\wiki\Henry_La_Fontaine" TargetMode="External"/><Relationship Id="rId2" Type="http://schemas.openxmlformats.org/officeDocument/2006/relationships/hyperlink" Target="file:///\\fr.wikipedia.org\wiki\Paul_Otlet" TargetMode="External"/><Relationship Id="rId1" Type="http://schemas.openxmlformats.org/officeDocument/2006/relationships/slideLayout" Target="../slideLayouts/slideLayout2.xml"/><Relationship Id="rId4" Type="http://schemas.openxmlformats.org/officeDocument/2006/relationships/hyperlink" Target="http://www.udcsummary.info/php/index.php?lang=fr"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vocabs.dariah.eu/en/" TargetMode="External"/><Relationship Id="rId2" Type="http://schemas.openxmlformats.org/officeDocument/2006/relationships/hyperlink" Target="http://www.tard-bourrichon.fr/documents/THESAURUSonline/tab/Thesauro-annuaire.html" TargetMode="Externa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oi.org/10.3917/comma.121.004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UEO </a:t>
            </a:r>
            <a:br>
              <a:rPr lang="fr-FR" dirty="0"/>
            </a:br>
            <a:r>
              <a:rPr lang="fr-FR" dirty="0"/>
              <a:t>Traitement documentaire</a:t>
            </a:r>
          </a:p>
        </p:txBody>
      </p:sp>
      <p:sp>
        <p:nvSpPr>
          <p:cNvPr id="3" name="Sous-titre 2"/>
          <p:cNvSpPr>
            <a:spLocks noGrp="1"/>
          </p:cNvSpPr>
          <p:nvPr>
            <p:ph type="subTitle" idx="1"/>
          </p:nvPr>
        </p:nvSpPr>
        <p:spPr/>
        <p:txBody>
          <a:bodyPr>
            <a:normAutofit/>
          </a:bodyPr>
          <a:lstStyle/>
          <a:p>
            <a:r>
              <a:rPr lang="fr-FR" dirty="0"/>
              <a:t>Angèle Stalder		septembre 2021</a:t>
            </a:r>
          </a:p>
        </p:txBody>
      </p:sp>
    </p:spTree>
    <p:extLst>
      <p:ext uri="{BB962C8B-B14F-4D97-AF65-F5344CB8AC3E}">
        <p14:creationId xmlns:p14="http://schemas.microsoft.com/office/powerpoint/2010/main" val="278783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solidFill>
                  <a:srgbClr val="775F55"/>
                </a:solidFill>
              </a:rPr>
              <a:t>2.2 Des gestes professionnels de la chaîne documentaire : </a:t>
            </a:r>
            <a:r>
              <a:rPr lang="fr-FR" sz="3200" b="1" dirty="0"/>
              <a:t>une activité normalisée</a:t>
            </a:r>
            <a:endParaRPr lang="fr-FR" sz="3200" dirty="0"/>
          </a:p>
        </p:txBody>
      </p:sp>
      <p:sp>
        <p:nvSpPr>
          <p:cNvPr id="3" name="Espace réservé du contenu 2"/>
          <p:cNvSpPr>
            <a:spLocks noGrp="1"/>
          </p:cNvSpPr>
          <p:nvPr>
            <p:ph sz="quarter" idx="1"/>
          </p:nvPr>
        </p:nvSpPr>
        <p:spPr/>
        <p:txBody>
          <a:bodyPr>
            <a:normAutofit fontScale="77500" lnSpcReduction="20000"/>
          </a:bodyPr>
          <a:lstStyle/>
          <a:p>
            <a:r>
              <a:rPr lang="fr-FR" dirty="0"/>
              <a:t>Toutes les activités du traitement documentaire sont normalisées</a:t>
            </a:r>
          </a:p>
          <a:p>
            <a:pPr lvl="1"/>
            <a:r>
              <a:rPr lang="fr-FR" dirty="0"/>
              <a:t>normes pour le catalogage, le catalogage d’une image fixe, le catalogage d’une image animée, le catalogage d’un document électronique.</a:t>
            </a:r>
          </a:p>
          <a:p>
            <a:pPr lvl="1"/>
            <a:r>
              <a:rPr lang="fr-FR" dirty="0"/>
              <a:t>normes pour l’indexation.</a:t>
            </a:r>
          </a:p>
          <a:p>
            <a:r>
              <a:rPr lang="fr-FR" b="1" dirty="0">
                <a:solidFill>
                  <a:srgbClr val="FF6600"/>
                </a:solidFill>
              </a:rPr>
              <a:t>Qu’est-ce qu’une norme ? </a:t>
            </a:r>
          </a:p>
          <a:p>
            <a:pPr lvl="1"/>
            <a:r>
              <a:rPr lang="fr-FR" dirty="0" err="1"/>
              <a:t>Cnrtl</a:t>
            </a:r>
            <a:r>
              <a:rPr lang="fr-FR" dirty="0"/>
              <a:t> </a:t>
            </a:r>
            <a:r>
              <a:rPr lang="fr-FR" b="1" dirty="0"/>
              <a:t>« </a:t>
            </a:r>
            <a:r>
              <a:rPr lang="fr-FR" dirty="0"/>
              <a:t>Règle, loi dans un domaine artistique, scientifique, technique; conditions que doit respecter une réalisation; prescription qu'il convient de suivre dans l'étude d'une science, la pratique d'une activité, d'un art »</a:t>
            </a:r>
          </a:p>
          <a:p>
            <a:pPr lvl="1"/>
            <a:r>
              <a:rPr lang="fr-FR" dirty="0"/>
              <a:t>Afnor : « La norme est un document de référence approuvé par un institut de normalisation reconnu tel qu’AFNOR. Dans la plupart des cas, se conformer aux normes n’est pas obligatoire, puisque 98% de ces dernières sont « d’application volontaire ». </a:t>
            </a:r>
          </a:p>
        </p:txBody>
      </p:sp>
    </p:spTree>
    <p:extLst>
      <p:ext uri="{BB962C8B-B14F-4D97-AF65-F5344CB8AC3E}">
        <p14:creationId xmlns:p14="http://schemas.microsoft.com/office/powerpoint/2010/main" val="348746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solidFill>
                  <a:srgbClr val="775F55"/>
                </a:solidFill>
              </a:rPr>
              <a:t>2.2 Des gestes professionnels de la chaîne documentaire : </a:t>
            </a:r>
            <a:r>
              <a:rPr lang="fr-FR" sz="3200" b="1" dirty="0"/>
              <a:t>une activité normalisée</a:t>
            </a:r>
            <a:endParaRPr lang="fr-FR" sz="3200" dirty="0"/>
          </a:p>
        </p:txBody>
      </p:sp>
      <p:sp>
        <p:nvSpPr>
          <p:cNvPr id="3" name="Espace réservé du contenu 2"/>
          <p:cNvSpPr>
            <a:spLocks noGrp="1"/>
          </p:cNvSpPr>
          <p:nvPr>
            <p:ph sz="quarter" idx="1"/>
          </p:nvPr>
        </p:nvSpPr>
        <p:spPr/>
        <p:txBody>
          <a:bodyPr>
            <a:normAutofit/>
          </a:bodyPr>
          <a:lstStyle/>
          <a:p>
            <a:r>
              <a:rPr lang="fr-FR" b="1" dirty="0">
                <a:solidFill>
                  <a:srgbClr val="FF6600"/>
                </a:solidFill>
              </a:rPr>
              <a:t>A quoi sert une norme ? </a:t>
            </a:r>
            <a:r>
              <a:rPr lang="fr-FR" dirty="0"/>
              <a:t>S’entendre sur un langage commun et harmoniser des pratiques. La norme facilite l’interopérabilité de systèmes.</a:t>
            </a:r>
          </a:p>
          <a:p>
            <a:r>
              <a:rPr lang="fr-FR" dirty="0"/>
              <a:t>Elles sont souvent perçues comme des contraintes, liberticides, des freins aux évolutions. Mais dans contexte d’infobésité (information volumineuse, accessible facilement) elles permettent une plus grande efficacité dans la recherche. </a:t>
            </a:r>
          </a:p>
        </p:txBody>
      </p:sp>
    </p:spTree>
    <p:extLst>
      <p:ext uri="{BB962C8B-B14F-4D97-AF65-F5344CB8AC3E}">
        <p14:creationId xmlns:p14="http://schemas.microsoft.com/office/powerpoint/2010/main" val="422341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Cours 1 – Éléments définitionnels et  questionnements  professionnels</a:t>
            </a:r>
            <a:endParaRPr lang="fr-FR" sz="3200" dirty="0"/>
          </a:p>
        </p:txBody>
      </p:sp>
      <p:sp>
        <p:nvSpPr>
          <p:cNvPr id="3" name="Espace réservé du contenu 2"/>
          <p:cNvSpPr>
            <a:spLocks noGrp="1"/>
          </p:cNvSpPr>
          <p:nvPr>
            <p:ph sz="quarter" idx="1"/>
          </p:nvPr>
        </p:nvSpPr>
        <p:spPr/>
        <p:txBody>
          <a:bodyPr/>
          <a:lstStyle/>
          <a:p>
            <a:pPr marL="0" indent="0">
              <a:buNone/>
            </a:pPr>
            <a:endParaRPr lang="fr-FR" b="1" dirty="0"/>
          </a:p>
          <a:p>
            <a:pPr marL="0" indent="0">
              <a:buNone/>
            </a:pPr>
            <a:endParaRPr lang="fr-FR" b="1" dirty="0"/>
          </a:p>
          <a:p>
            <a:pPr marL="0" indent="0" algn="ctr">
              <a:buNone/>
            </a:pPr>
            <a:r>
              <a:rPr lang="fr-FR" sz="3800" b="1" dirty="0">
                <a:solidFill>
                  <a:schemeClr val="tx2"/>
                </a:solidFill>
              </a:rPr>
              <a:t>3 Deux questionnements professionnels</a:t>
            </a:r>
          </a:p>
          <a:p>
            <a:pPr marL="0" indent="0">
              <a:buNone/>
            </a:pPr>
            <a:endParaRPr lang="fr-FR" dirty="0"/>
          </a:p>
        </p:txBody>
      </p:sp>
    </p:spTree>
    <p:extLst>
      <p:ext uri="{BB962C8B-B14F-4D97-AF65-F5344CB8AC3E}">
        <p14:creationId xmlns:p14="http://schemas.microsoft.com/office/powerpoint/2010/main" val="293493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3.1 Traitement documentaire et indexation automatique</a:t>
            </a:r>
          </a:p>
        </p:txBody>
      </p:sp>
      <p:sp>
        <p:nvSpPr>
          <p:cNvPr id="3" name="Espace réservé du contenu 2"/>
          <p:cNvSpPr>
            <a:spLocks noGrp="1"/>
          </p:cNvSpPr>
          <p:nvPr>
            <p:ph sz="quarter" idx="1"/>
          </p:nvPr>
        </p:nvSpPr>
        <p:spPr/>
        <p:txBody>
          <a:bodyPr/>
          <a:lstStyle/>
          <a:p>
            <a:pPr marL="0" indent="0">
              <a:buNone/>
            </a:pPr>
            <a:endParaRPr lang="fr-FR" dirty="0"/>
          </a:p>
          <a:p>
            <a:pPr marL="0" indent="0">
              <a:buNone/>
            </a:pPr>
            <a:endParaRPr lang="fr-FR" dirty="0"/>
          </a:p>
          <a:p>
            <a:pPr marL="0" indent="0" algn="ctr">
              <a:buNone/>
            </a:pPr>
            <a:r>
              <a:rPr lang="fr-FR" dirty="0"/>
              <a:t>Le traitement automatique des documents ne va-t-il pas mettre fin au traitement humain du document ?</a:t>
            </a:r>
          </a:p>
          <a:p>
            <a:endParaRPr lang="fr-FR" dirty="0"/>
          </a:p>
        </p:txBody>
      </p:sp>
    </p:spTree>
    <p:extLst>
      <p:ext uri="{BB962C8B-B14F-4D97-AF65-F5344CB8AC3E}">
        <p14:creationId xmlns:p14="http://schemas.microsoft.com/office/powerpoint/2010/main" val="113028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3.1 Traitement documentaire et indexation automatique</a:t>
            </a:r>
            <a:endParaRPr lang="fr-FR" sz="3200" dirty="0"/>
          </a:p>
        </p:txBody>
      </p:sp>
      <p:sp>
        <p:nvSpPr>
          <p:cNvPr id="3" name="Espace réservé du contenu 2"/>
          <p:cNvSpPr>
            <a:spLocks noGrp="1"/>
          </p:cNvSpPr>
          <p:nvPr>
            <p:ph sz="quarter" idx="1"/>
          </p:nvPr>
        </p:nvSpPr>
        <p:spPr/>
        <p:txBody>
          <a:bodyPr/>
          <a:lstStyle/>
          <a:p>
            <a:pPr marL="0" indent="0">
              <a:buNone/>
            </a:pPr>
            <a:endParaRPr lang="fr-FR" dirty="0"/>
          </a:p>
          <a:p>
            <a:pPr marL="0" indent="0">
              <a:buNone/>
            </a:pPr>
            <a:r>
              <a:rPr lang="fr-FR" dirty="0"/>
              <a:t>Michel </a:t>
            </a:r>
            <a:r>
              <a:rPr lang="fr-FR" dirty="0" err="1"/>
              <a:t>Melot</a:t>
            </a:r>
            <a:r>
              <a:rPr lang="fr-FR" dirty="0"/>
              <a:t> à propos de la relation entre érudition et bibliothèques, évoque la fonction de décantation du savoir des documentalistes et bibliothécaires qui se traduit par les opérations de catalogage, d’indexation, de classification.</a:t>
            </a:r>
          </a:p>
          <a:p>
            <a:pPr marL="0" indent="0" algn="ctr">
              <a:buNone/>
            </a:pPr>
            <a:endParaRPr lang="fr-FR" dirty="0"/>
          </a:p>
          <a:p>
            <a:pPr marL="0" indent="0" algn="ctr">
              <a:buNone/>
            </a:pPr>
            <a:r>
              <a:rPr lang="fr-FR" dirty="0" err="1"/>
              <a:t>Melot</a:t>
            </a:r>
            <a:r>
              <a:rPr lang="fr-FR" dirty="0"/>
              <a:t>, M. (2020). Érudition et bibliothèques. </a:t>
            </a:r>
            <a:r>
              <a:rPr lang="fr-FR" i="1" dirty="0"/>
              <a:t>Hermès, La Revue</a:t>
            </a:r>
            <a:r>
              <a:rPr lang="fr-FR" dirty="0"/>
              <a:t>, n°87, p.176-180.</a:t>
            </a:r>
          </a:p>
          <a:p>
            <a:pPr marL="0" indent="0">
              <a:buNone/>
            </a:pPr>
            <a:endParaRPr lang="fr-FR" dirty="0"/>
          </a:p>
        </p:txBody>
      </p:sp>
    </p:spTree>
    <p:extLst>
      <p:ext uri="{BB962C8B-B14F-4D97-AF65-F5344CB8AC3E}">
        <p14:creationId xmlns:p14="http://schemas.microsoft.com/office/powerpoint/2010/main" val="70523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3.2 Traitement documentaire et l’accès universel aux savoirs</a:t>
            </a:r>
            <a:endParaRPr lang="fr-FR" sz="3200" dirty="0"/>
          </a:p>
        </p:txBody>
      </p:sp>
      <p:sp>
        <p:nvSpPr>
          <p:cNvPr id="3" name="Espace réservé du contenu 2"/>
          <p:cNvSpPr>
            <a:spLocks noGrp="1"/>
          </p:cNvSpPr>
          <p:nvPr>
            <p:ph sz="quarter" idx="1"/>
          </p:nvPr>
        </p:nvSpPr>
        <p:spPr/>
        <p:txBody>
          <a:bodyPr/>
          <a:lstStyle/>
          <a:p>
            <a:pPr marL="0" indent="0">
              <a:buNone/>
            </a:pPr>
            <a:endParaRPr lang="fr-FR" dirty="0"/>
          </a:p>
          <a:p>
            <a:pPr marL="0" indent="0">
              <a:buNone/>
            </a:pPr>
            <a:endParaRPr lang="fr-FR" dirty="0"/>
          </a:p>
          <a:p>
            <a:pPr marL="0" indent="0">
              <a:buNone/>
            </a:pPr>
            <a:endParaRPr lang="fr-FR" dirty="0"/>
          </a:p>
          <a:p>
            <a:pPr marL="0" indent="0">
              <a:buNone/>
            </a:pPr>
            <a:r>
              <a:rPr lang="fr-FR" dirty="0"/>
              <a:t>L’accès universel n’est-il pas une utopie documentaire ? </a:t>
            </a:r>
          </a:p>
        </p:txBody>
      </p:sp>
    </p:spTree>
    <p:extLst>
      <p:ext uri="{BB962C8B-B14F-4D97-AF65-F5344CB8AC3E}">
        <p14:creationId xmlns:p14="http://schemas.microsoft.com/office/powerpoint/2010/main" val="176295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3.2 Traitement documentaire et utopie de l’accès universel</a:t>
            </a:r>
          </a:p>
        </p:txBody>
      </p:sp>
      <p:sp>
        <p:nvSpPr>
          <p:cNvPr id="3" name="Espace réservé du contenu 2"/>
          <p:cNvSpPr>
            <a:spLocks noGrp="1"/>
          </p:cNvSpPr>
          <p:nvPr>
            <p:ph sz="quarter" idx="1"/>
          </p:nvPr>
        </p:nvSpPr>
        <p:spPr/>
        <p:txBody>
          <a:bodyPr>
            <a:normAutofit fontScale="92500" lnSpcReduction="20000"/>
          </a:bodyPr>
          <a:lstStyle/>
          <a:p>
            <a:r>
              <a:rPr lang="fr-FR" dirty="0"/>
              <a:t>Depuis ses débuts la documentation est traversée par la question de l’accès universel : accès aux bâtiments, accès aux ressources (</a:t>
            </a:r>
            <a:r>
              <a:rPr lang="fr-FR" dirty="0" err="1"/>
              <a:t>Otlet</a:t>
            </a:r>
            <a:r>
              <a:rPr lang="fr-FR" dirty="0"/>
              <a:t>) pour tous à tout. C’est toute l’activité documentaire des professionnels : rendre accessibles les documents, l’information, le patrimoine informationnel des bibliothèques, centre de ressources, etc., in situ ou en ligne. </a:t>
            </a:r>
          </a:p>
          <a:p>
            <a:r>
              <a:rPr lang="fr-FR" dirty="0"/>
              <a:t>A cette utopie sont liées la question du classement du savoir. Une façon de classer universelle ?  Quels critères ? Aucune solution n’est satisfaisante, chaque classement est effectué selon la valeur que le professionnel donne aux documents : esthétique, patrimonial, affective, d’usage…</a:t>
            </a:r>
          </a:p>
          <a:p>
            <a:endParaRPr lang="fr-FR" dirty="0"/>
          </a:p>
        </p:txBody>
      </p:sp>
    </p:spTree>
    <p:extLst>
      <p:ext uri="{BB962C8B-B14F-4D97-AF65-F5344CB8AC3E}">
        <p14:creationId xmlns:p14="http://schemas.microsoft.com/office/powerpoint/2010/main" val="48038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3.2 Traitement documentaire et utopie de l’accès universel</a:t>
            </a:r>
            <a:endParaRPr lang="fr-FR" sz="3200" dirty="0"/>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fr-FR" dirty="0"/>
              <a:t>Ce qu’en dit Georges Perec</a:t>
            </a:r>
          </a:p>
          <a:p>
            <a:pPr marL="0" indent="0">
              <a:buNone/>
            </a:pPr>
            <a:endParaRPr lang="fr-FR" dirty="0"/>
          </a:p>
          <a:p>
            <a:pPr marL="0" indent="0">
              <a:buNone/>
            </a:pPr>
            <a:r>
              <a:rPr lang="fr-FR" i="1" dirty="0"/>
              <a:t>Que me demande-t-on, au juste ? Si je pense avant de classer ? Si je classe avant de penser ? Comment je classe ce que je pense ? Comment je pense quand je veux classer ? (...) Tellement tentant de vouloir distribuer le monde entier selon un code unique ; une loi universelle régirait l'ensemble des phénomènes ; deux hémisphères, cinq continents, masculin et féminin, animal et végétal, singulier pluriel, droite gauche, quatre saisons, cinq sens, six voyelles, sept jours, douze mois, vingt-six lettres. Malheureusement ça ne marche pas, ça n'a même jamais commencé à marcher, ça ne marchera jamais. N'empêche que l'on continuera encore longtemps à catégoriser tel ou tel animal selon qu'il a un nombre impair de doigts ou de cornes creuses.</a:t>
            </a:r>
          </a:p>
          <a:p>
            <a:pPr marL="0" indent="0">
              <a:buNone/>
            </a:pPr>
            <a:endParaRPr lang="fr-FR" dirty="0"/>
          </a:p>
          <a:p>
            <a:pPr marL="0" indent="0" algn="r">
              <a:buNone/>
            </a:pPr>
            <a:r>
              <a:rPr lang="fr-FR" dirty="0"/>
              <a:t>Perec, G. (1985). </a:t>
            </a:r>
            <a:r>
              <a:rPr lang="fr-FR" i="1" dirty="0"/>
              <a:t>Penser, classer</a:t>
            </a:r>
            <a:r>
              <a:rPr lang="fr-FR" dirty="0"/>
              <a:t>. Paris : Hachette, 185p </a:t>
            </a:r>
          </a:p>
        </p:txBody>
      </p:sp>
    </p:spTree>
    <p:extLst>
      <p:ext uri="{BB962C8B-B14F-4D97-AF65-F5344CB8AC3E}">
        <p14:creationId xmlns:p14="http://schemas.microsoft.com/office/powerpoint/2010/main" val="38548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3.2 Traitement documentaire et utopie de l’accès universel</a:t>
            </a:r>
            <a:endParaRPr lang="fr-FR" sz="3200" dirty="0"/>
          </a:p>
        </p:txBody>
      </p:sp>
      <p:sp>
        <p:nvSpPr>
          <p:cNvPr id="3" name="Espace réservé du contenu 2"/>
          <p:cNvSpPr>
            <a:spLocks noGrp="1"/>
          </p:cNvSpPr>
          <p:nvPr>
            <p:ph sz="quarter" idx="1"/>
          </p:nvPr>
        </p:nvSpPr>
        <p:spPr/>
        <p:txBody>
          <a:bodyPr/>
          <a:lstStyle/>
          <a:p>
            <a:r>
              <a:rPr lang="fr-FR" dirty="0"/>
              <a:t>Aucune solution parfaite !</a:t>
            </a:r>
          </a:p>
          <a:p>
            <a:r>
              <a:rPr lang="fr-FR" dirty="0"/>
              <a:t>Avoir conscience de la subjectivité de certaines pratiques, d’où la nécessité des normes</a:t>
            </a:r>
          </a:p>
          <a:p>
            <a:r>
              <a:rPr lang="fr-FR" dirty="0"/>
              <a:t>Enjeu sociétal fort pour les professionnels du traitement documentaire : faire évoluer certaines pratiques de traitement documentaire qui sont discriminantes (genre, race, orientation sexuelle…) </a:t>
            </a:r>
          </a:p>
          <a:p>
            <a:endParaRPr lang="fr-FR" dirty="0"/>
          </a:p>
        </p:txBody>
      </p:sp>
    </p:spTree>
    <p:extLst>
      <p:ext uri="{BB962C8B-B14F-4D97-AF65-F5344CB8AC3E}">
        <p14:creationId xmlns:p14="http://schemas.microsoft.com/office/powerpoint/2010/main" val="90355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Cours CM « Traitement documentaire »</a:t>
            </a:r>
          </a:p>
        </p:txBody>
      </p:sp>
      <p:sp>
        <p:nvSpPr>
          <p:cNvPr id="3" name="Espace réservé du contenu 2"/>
          <p:cNvSpPr>
            <a:spLocks noGrp="1"/>
          </p:cNvSpPr>
          <p:nvPr>
            <p:ph sz="quarter" idx="1"/>
          </p:nvPr>
        </p:nvSpPr>
        <p:spPr/>
        <p:txBody>
          <a:bodyPr>
            <a:normAutofit/>
          </a:bodyPr>
          <a:lstStyle/>
          <a:p>
            <a:pPr marL="0" indent="0">
              <a:buNone/>
            </a:pPr>
            <a:endParaRPr lang="fr-FR" sz="3200" b="1" dirty="0">
              <a:solidFill>
                <a:schemeClr val="tx2"/>
              </a:solidFill>
            </a:endParaRPr>
          </a:p>
          <a:p>
            <a:pPr marL="0" indent="0">
              <a:buNone/>
            </a:pPr>
            <a:endParaRPr lang="fr-FR" sz="3200" b="1" dirty="0">
              <a:solidFill>
                <a:schemeClr val="tx2"/>
              </a:solidFill>
            </a:endParaRPr>
          </a:p>
          <a:p>
            <a:pPr marL="0" indent="0">
              <a:buNone/>
            </a:pPr>
            <a:endParaRPr lang="fr-FR" sz="3200" b="1" dirty="0">
              <a:solidFill>
                <a:schemeClr val="tx2"/>
              </a:solidFill>
            </a:endParaRPr>
          </a:p>
          <a:p>
            <a:pPr marL="0" indent="0" algn="ctr">
              <a:buNone/>
            </a:pPr>
            <a:r>
              <a:rPr lang="fr-FR" sz="3200" b="1" dirty="0">
                <a:solidFill>
                  <a:schemeClr val="tx2"/>
                </a:solidFill>
              </a:rPr>
              <a:t>CM 2 Les gestes du traitement documentaire</a:t>
            </a:r>
          </a:p>
        </p:txBody>
      </p:sp>
    </p:spTree>
    <p:extLst>
      <p:ext uri="{BB962C8B-B14F-4D97-AF65-F5344CB8AC3E}">
        <p14:creationId xmlns:p14="http://schemas.microsoft.com/office/powerpoint/2010/main" val="109017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Présentation du module</a:t>
            </a:r>
          </a:p>
        </p:txBody>
      </p:sp>
      <p:sp>
        <p:nvSpPr>
          <p:cNvPr id="3" name="Espace réservé du contenu 2"/>
          <p:cNvSpPr>
            <a:spLocks noGrp="1"/>
          </p:cNvSpPr>
          <p:nvPr>
            <p:ph sz="quarter" idx="1"/>
          </p:nvPr>
        </p:nvSpPr>
        <p:spPr/>
        <p:txBody>
          <a:bodyPr>
            <a:normAutofit lnSpcReduction="10000"/>
          </a:bodyPr>
          <a:lstStyle/>
          <a:p>
            <a:r>
              <a:rPr lang="fr-FR" dirty="0">
                <a:solidFill>
                  <a:srgbClr val="FF6600"/>
                </a:solidFill>
              </a:rPr>
              <a:t>Enseignante</a:t>
            </a:r>
            <a:r>
              <a:rPr lang="fr-FR" dirty="0"/>
              <a:t> : angele.stalder@univ-lyon3.fr</a:t>
            </a:r>
          </a:p>
          <a:p>
            <a:r>
              <a:rPr lang="fr-FR" dirty="0">
                <a:solidFill>
                  <a:srgbClr val="FF6600"/>
                </a:solidFill>
              </a:rPr>
              <a:t>Objectifs</a:t>
            </a:r>
            <a:r>
              <a:rPr lang="fr-FR" dirty="0"/>
              <a:t> du module</a:t>
            </a:r>
          </a:p>
          <a:p>
            <a:pPr lvl="1"/>
            <a:r>
              <a:rPr lang="fr-FR" dirty="0"/>
              <a:t>Connaissances : concepts, démarches, outils du traitement documentaire</a:t>
            </a:r>
          </a:p>
          <a:p>
            <a:pPr lvl="1"/>
            <a:r>
              <a:rPr lang="fr-FR" dirty="0"/>
              <a:t>Savoir-faire : s’approprier les gestes, les contextualiser à des situations </a:t>
            </a:r>
          </a:p>
          <a:p>
            <a:r>
              <a:rPr lang="fr-FR" dirty="0">
                <a:solidFill>
                  <a:srgbClr val="FF6600"/>
                </a:solidFill>
              </a:rPr>
              <a:t>Organisation</a:t>
            </a:r>
            <a:r>
              <a:rPr lang="fr-FR" dirty="0"/>
              <a:t> : 5 CM + 5 TD</a:t>
            </a:r>
          </a:p>
          <a:p>
            <a:r>
              <a:rPr lang="fr-FR" dirty="0">
                <a:solidFill>
                  <a:srgbClr val="FF6600"/>
                </a:solidFill>
              </a:rPr>
              <a:t>Évaluation</a:t>
            </a:r>
            <a:r>
              <a:rPr lang="fr-FR" dirty="0"/>
              <a:t> </a:t>
            </a:r>
          </a:p>
          <a:p>
            <a:pPr lvl="1"/>
            <a:r>
              <a:rPr lang="fr-FR" dirty="0"/>
              <a:t>Contrôle connaissances + réflexion à partir d’un texte</a:t>
            </a:r>
          </a:p>
          <a:p>
            <a:pPr lvl="1"/>
            <a:r>
              <a:rPr lang="fr-FR" dirty="0"/>
              <a:t>Exercice TD noté</a:t>
            </a:r>
          </a:p>
        </p:txBody>
      </p:sp>
    </p:spTree>
    <p:extLst>
      <p:ext uri="{BB962C8B-B14F-4D97-AF65-F5344CB8AC3E}">
        <p14:creationId xmlns:p14="http://schemas.microsoft.com/office/powerpoint/2010/main" val="250722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Rappels : traitement documentaire = gestes professionnels articulés entre eux</a:t>
            </a:r>
          </a:p>
        </p:txBody>
      </p:sp>
      <p:sp>
        <p:nvSpPr>
          <p:cNvPr id="3" name="Espace réservé du contenu 2"/>
          <p:cNvSpPr>
            <a:spLocks noGrp="1"/>
          </p:cNvSpPr>
          <p:nvPr>
            <p:ph sz="quarter" idx="1"/>
          </p:nvPr>
        </p:nvSpPr>
        <p:spPr/>
        <p:txBody>
          <a:bodyPr>
            <a:normAutofit/>
          </a:bodyPr>
          <a:lstStyle/>
          <a:p>
            <a:r>
              <a:rPr lang="fr-FR" dirty="0"/>
              <a:t>opérations d’entrée </a:t>
            </a:r>
            <a:r>
              <a:rPr lang="fr-FR" b="1" dirty="0"/>
              <a:t>(phase matérielle) </a:t>
            </a:r>
            <a:r>
              <a:rPr lang="fr-FR" dirty="0"/>
              <a:t>: analyse des besoins, recherches de ressources, sélection, acquisition, enregistrement, catalogage.</a:t>
            </a:r>
          </a:p>
          <a:p>
            <a:r>
              <a:rPr lang="fr-FR" dirty="0"/>
              <a:t>opérations de traitement </a:t>
            </a:r>
            <a:r>
              <a:rPr lang="fr-FR" b="1" dirty="0"/>
              <a:t>(phase intellectuelle)</a:t>
            </a:r>
            <a:r>
              <a:rPr lang="fr-FR" dirty="0"/>
              <a:t> : analyse documentaire (résumé, indexation du contenu)</a:t>
            </a:r>
          </a:p>
          <a:p>
            <a:r>
              <a:rPr lang="fr-FR" dirty="0"/>
              <a:t>opérations de sortie </a:t>
            </a:r>
            <a:r>
              <a:rPr lang="fr-FR" b="1" dirty="0"/>
              <a:t>(phase mécanique)</a:t>
            </a:r>
            <a:r>
              <a:rPr lang="fr-FR" dirty="0"/>
              <a:t> : stockage (classer et mémoriser dans la base), diffusion, contrôle feed-back (satisfaction de l’utilisateur)</a:t>
            </a:r>
          </a:p>
          <a:p>
            <a:pPr marL="0" indent="0">
              <a:buNone/>
            </a:pPr>
            <a:endParaRPr lang="fr-FR" dirty="0"/>
          </a:p>
        </p:txBody>
      </p:sp>
    </p:spTree>
    <p:extLst>
      <p:ext uri="{BB962C8B-B14F-4D97-AF65-F5344CB8AC3E}">
        <p14:creationId xmlns:p14="http://schemas.microsoft.com/office/powerpoint/2010/main" val="226924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Chaîne documentaire/chaîne de valeurs du document</a:t>
            </a:r>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fr-FR" dirty="0"/>
              <a:t>Aujourd’hui on parle de « chaîne de valeurs du document » : certaines activités sont plus à même d’apporter de la valeur au document.</a:t>
            </a:r>
          </a:p>
          <a:p>
            <a:r>
              <a:rPr lang="fr-FR" dirty="0"/>
              <a:t>sélection, collecte, enregistrement et classement des documents : </a:t>
            </a:r>
            <a:r>
              <a:rPr lang="fr-FR" b="1" dirty="0">
                <a:solidFill>
                  <a:srgbClr val="7030A0"/>
                </a:solidFill>
              </a:rPr>
              <a:t>pour construire une collection.</a:t>
            </a:r>
          </a:p>
          <a:p>
            <a:r>
              <a:rPr lang="fr-FR" dirty="0"/>
              <a:t>dépouillement des documents et extraction de tous les éléments utilisables pour </a:t>
            </a:r>
            <a:r>
              <a:rPr lang="fr-FR" b="1" dirty="0">
                <a:solidFill>
                  <a:srgbClr val="7030A0"/>
                </a:solidFill>
              </a:rPr>
              <a:t>préparer des documents secondaires</a:t>
            </a:r>
            <a:r>
              <a:rPr lang="fr-FR" dirty="0"/>
              <a:t>, notices bibliographiques (afin de constituer le catalogue),</a:t>
            </a:r>
            <a:r>
              <a:rPr lang="fr-FR" dirty="0">
                <a:solidFill>
                  <a:srgbClr val="000000"/>
                </a:solidFill>
              </a:rPr>
              <a:t> répertoires</a:t>
            </a:r>
            <a:r>
              <a:rPr lang="fr-FR" dirty="0"/>
              <a:t>, dossiers, analyses, synthèses, </a:t>
            </a:r>
            <a:r>
              <a:rPr lang="fr-FR" i="1" dirty="0"/>
              <a:t>etc</a:t>
            </a:r>
            <a:r>
              <a:rPr lang="fr-FR" dirty="0"/>
              <a:t>.</a:t>
            </a:r>
          </a:p>
          <a:p>
            <a:r>
              <a:rPr lang="fr-FR" dirty="0"/>
              <a:t>mise à disposition des documents pour </a:t>
            </a:r>
            <a:r>
              <a:rPr lang="fr-FR" b="1" dirty="0">
                <a:solidFill>
                  <a:srgbClr val="7030A0"/>
                </a:solidFill>
              </a:rPr>
              <a:t>donner accès au contenu </a:t>
            </a:r>
            <a:r>
              <a:rPr lang="fr-FR" dirty="0"/>
              <a:t>aux utilisateurs, par information, communication, publication, reproduction, traduction, organisation, exposition…</a:t>
            </a:r>
          </a:p>
          <a:p>
            <a:r>
              <a:rPr lang="fr-FR" dirty="0"/>
              <a:t>aide, conseil et orientation des utilisateurs dans leurs recherches pour </a:t>
            </a:r>
            <a:r>
              <a:rPr lang="fr-FR" b="1" dirty="0">
                <a:solidFill>
                  <a:srgbClr val="7030A0"/>
                </a:solidFill>
              </a:rPr>
              <a:t>anticiper les besoins</a:t>
            </a:r>
            <a:r>
              <a:rPr lang="fr-FR" dirty="0">
                <a:solidFill>
                  <a:srgbClr val="775F55"/>
                </a:solidFill>
              </a:rPr>
              <a:t>.</a:t>
            </a:r>
            <a:endParaRPr lang="fr-FR" dirty="0"/>
          </a:p>
          <a:p>
            <a:endParaRPr lang="fr-FR" dirty="0"/>
          </a:p>
        </p:txBody>
      </p:sp>
    </p:spTree>
    <p:extLst>
      <p:ext uri="{BB962C8B-B14F-4D97-AF65-F5344CB8AC3E}">
        <p14:creationId xmlns:p14="http://schemas.microsoft.com/office/powerpoint/2010/main" val="298080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 Geste d’entrée : collecter</a:t>
            </a:r>
          </a:p>
        </p:txBody>
      </p:sp>
      <p:sp>
        <p:nvSpPr>
          <p:cNvPr id="3" name="Espace réservé du contenu 2"/>
          <p:cNvSpPr>
            <a:spLocks noGrp="1"/>
          </p:cNvSpPr>
          <p:nvPr>
            <p:ph sz="quarter" idx="1"/>
          </p:nvPr>
        </p:nvSpPr>
        <p:spPr/>
        <p:txBody>
          <a:bodyPr>
            <a:normAutofit fontScale="77500" lnSpcReduction="20000"/>
          </a:bodyPr>
          <a:lstStyle/>
          <a:p>
            <a:r>
              <a:rPr lang="fr-FR" dirty="0"/>
              <a:t>Etape préliminaire : la </a:t>
            </a:r>
            <a:r>
              <a:rPr lang="fr-FR" b="1" dirty="0">
                <a:solidFill>
                  <a:srgbClr val="7030A0"/>
                </a:solidFill>
              </a:rPr>
              <a:t>définition des objectifs stratégiques </a:t>
            </a:r>
            <a:r>
              <a:rPr lang="fr-FR" dirty="0"/>
              <a:t>à moyen-long terme </a:t>
            </a:r>
          </a:p>
          <a:p>
            <a:pPr marL="0" indent="0">
              <a:buNone/>
            </a:pPr>
            <a:r>
              <a:rPr lang="fr-FR" dirty="0">
                <a:sym typeface="Wingdings"/>
              </a:rPr>
              <a:t></a:t>
            </a:r>
            <a:r>
              <a:rPr lang="fr-FR" dirty="0"/>
              <a:t> définit les besoins en information et engage le processus de collecte.</a:t>
            </a:r>
          </a:p>
          <a:p>
            <a:r>
              <a:rPr lang="fr-FR" dirty="0"/>
              <a:t>Quels besoins repérés ?</a:t>
            </a:r>
          </a:p>
          <a:p>
            <a:pPr lvl="1"/>
            <a:r>
              <a:rPr lang="fr-FR" dirty="0"/>
              <a:t>Combler un déficit de connaissances ? </a:t>
            </a:r>
            <a:r>
              <a:rPr lang="fr-FR" dirty="0">
                <a:sym typeface="Wingdings"/>
              </a:rPr>
              <a:t> induit des informations à trouver (définitions &amp; enjeux du champ, théories, dimension épistémologique, …)</a:t>
            </a:r>
          </a:p>
          <a:p>
            <a:pPr lvl="1"/>
            <a:r>
              <a:rPr lang="fr-FR" dirty="0">
                <a:sym typeface="Wingdings"/>
              </a:rPr>
              <a:t>M</a:t>
            </a:r>
            <a:r>
              <a:rPr lang="fr-FR" dirty="0"/>
              <a:t>ettre à jour ses connaissances ? </a:t>
            </a:r>
            <a:r>
              <a:rPr lang="fr-FR" dirty="0">
                <a:sym typeface="Wingdings"/>
              </a:rPr>
              <a:t> induit</a:t>
            </a:r>
            <a:r>
              <a:rPr lang="fr-FR" dirty="0"/>
              <a:t> </a:t>
            </a:r>
            <a:r>
              <a:rPr lang="fr-FR" dirty="0">
                <a:sym typeface="Wingdings"/>
              </a:rPr>
              <a:t>des informations à trouver (actualités, réception de nouveaux travaux…)</a:t>
            </a:r>
          </a:p>
          <a:p>
            <a:pPr lvl="1"/>
            <a:r>
              <a:rPr lang="fr-FR" dirty="0">
                <a:sym typeface="Wingdings"/>
              </a:rPr>
              <a:t>Agir ?  induit des informations à trouver avec dimension opérationnelle, professionnelle, …</a:t>
            </a:r>
          </a:p>
          <a:p>
            <a:pPr marL="0" indent="0">
              <a:buNone/>
            </a:pPr>
            <a:r>
              <a:rPr lang="fr-FR" dirty="0">
                <a:sym typeface="Wingdings"/>
              </a:rPr>
              <a:t> Induit usage d’outils de recherche différents (spécialisés/généralistes) et/ou à les interroger différemment (langage amateur/langage expert par ex.)</a:t>
            </a:r>
            <a:endParaRPr lang="fr-FR" dirty="0"/>
          </a:p>
          <a:p>
            <a:pPr marL="0" indent="0">
              <a:buNone/>
            </a:pPr>
            <a:endParaRPr lang="fr-FR" dirty="0"/>
          </a:p>
          <a:p>
            <a:endParaRPr lang="fr-FR" dirty="0"/>
          </a:p>
        </p:txBody>
      </p:sp>
    </p:spTree>
    <p:extLst>
      <p:ext uri="{BB962C8B-B14F-4D97-AF65-F5344CB8AC3E}">
        <p14:creationId xmlns:p14="http://schemas.microsoft.com/office/powerpoint/2010/main" val="40026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1.1 Analyser son besoin : constituer son thesaurus personnel</a:t>
            </a:r>
          </a:p>
        </p:txBody>
      </p:sp>
      <p:sp>
        <p:nvSpPr>
          <p:cNvPr id="3" name="Espace réservé du contenu 2"/>
          <p:cNvSpPr>
            <a:spLocks noGrp="1"/>
          </p:cNvSpPr>
          <p:nvPr>
            <p:ph sz="quarter" idx="1"/>
          </p:nvPr>
        </p:nvSpPr>
        <p:spPr/>
        <p:txBody>
          <a:bodyPr>
            <a:normAutofit lnSpcReduction="10000"/>
          </a:bodyPr>
          <a:lstStyle/>
          <a:p>
            <a:r>
              <a:rPr lang="fr-FR" dirty="0"/>
              <a:t>La démarche : définir un thésaurus personnel à l’aide d’un dictionnaire ou d’un thésaurus</a:t>
            </a:r>
          </a:p>
          <a:p>
            <a:pPr lvl="1"/>
            <a:r>
              <a:rPr lang="fr-FR" dirty="0"/>
              <a:t>permet de clarifier sa problématique</a:t>
            </a:r>
          </a:p>
          <a:p>
            <a:pPr lvl="1"/>
            <a:r>
              <a:rPr lang="fr-FR" dirty="0"/>
              <a:t>permet d’approcher le classement de la bibliothèque</a:t>
            </a:r>
          </a:p>
          <a:p>
            <a:pPr lvl="1"/>
            <a:r>
              <a:rPr lang="fr-FR" dirty="0"/>
              <a:t>permet une recherche documentaire plus efficace car mieux ciblée</a:t>
            </a:r>
          </a:p>
          <a:p>
            <a:r>
              <a:rPr lang="fr-FR" dirty="0"/>
              <a:t>Principe du thesaurus : langage documentaire construit sur 1 structure hiérarchisée d’un domaine ; les notions ont des relations entre elles (générique ou spécifique ; associé; employé pour ; …)</a:t>
            </a:r>
          </a:p>
          <a:p>
            <a:pPr marL="0" indent="0">
              <a:buNone/>
            </a:pPr>
            <a:endParaRPr lang="fr-FR" dirty="0"/>
          </a:p>
        </p:txBody>
      </p:sp>
    </p:spTree>
    <p:extLst>
      <p:ext uri="{BB962C8B-B14F-4D97-AF65-F5344CB8AC3E}">
        <p14:creationId xmlns:p14="http://schemas.microsoft.com/office/powerpoint/2010/main" val="11400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1.2 Évaluer les documents pour les collecter </a:t>
            </a:r>
          </a:p>
        </p:txBody>
      </p:sp>
      <p:sp>
        <p:nvSpPr>
          <p:cNvPr id="3" name="Espace réservé du contenu 2"/>
          <p:cNvSpPr>
            <a:spLocks noGrp="1"/>
          </p:cNvSpPr>
          <p:nvPr>
            <p:ph sz="quarter" idx="1"/>
          </p:nvPr>
        </p:nvSpPr>
        <p:spPr/>
        <p:txBody>
          <a:bodyPr>
            <a:normAutofit fontScale="92500"/>
          </a:bodyPr>
          <a:lstStyle/>
          <a:p>
            <a:r>
              <a:rPr lang="fr-FR" dirty="0"/>
              <a:t>Evaluer est une tâche complexe : il faut  considérer le contexte d’usage. On ne va pas procéder à l’évaluation d’une source d’information de la même façon selon qu’on soit dans une recherche documentaire universitaire, une recherche d’emploi, une recherche d’achat, etc. ;</a:t>
            </a:r>
          </a:p>
          <a:p>
            <a:r>
              <a:rPr lang="fr-FR" dirty="0"/>
              <a:t>Ce n’est pas une « habileté », une compétence technique ou procédurale ;</a:t>
            </a:r>
          </a:p>
          <a:p>
            <a:r>
              <a:rPr lang="fr-FR" dirty="0"/>
              <a:t>Opération qui mobilise : connaissances, compétences, valeurs personnelles, nos jugements, nos opinions.</a:t>
            </a:r>
          </a:p>
          <a:p>
            <a:endParaRPr lang="fr-FR" dirty="0"/>
          </a:p>
        </p:txBody>
      </p:sp>
    </p:spTree>
    <p:extLst>
      <p:ext uri="{BB962C8B-B14F-4D97-AF65-F5344CB8AC3E}">
        <p14:creationId xmlns:p14="http://schemas.microsoft.com/office/powerpoint/2010/main" val="125649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1.2 Évaluer dans un paysage informationnel mouvant</a:t>
            </a:r>
          </a:p>
        </p:txBody>
      </p:sp>
      <p:sp>
        <p:nvSpPr>
          <p:cNvPr id="3" name="Espace réservé du contenu 2"/>
          <p:cNvSpPr>
            <a:spLocks noGrp="1"/>
          </p:cNvSpPr>
          <p:nvPr>
            <p:ph sz="quarter" idx="1"/>
          </p:nvPr>
        </p:nvSpPr>
        <p:spPr/>
        <p:txBody>
          <a:bodyPr>
            <a:normAutofit lnSpcReduction="10000"/>
          </a:bodyPr>
          <a:lstStyle/>
          <a:p>
            <a:r>
              <a:rPr lang="fr-FR" dirty="0"/>
              <a:t>Evaluer l’information dans un contexte de production de l’information qui a beaucoup évolué</a:t>
            </a:r>
          </a:p>
          <a:p>
            <a:pPr lvl="1"/>
            <a:r>
              <a:rPr lang="fr-FR" b="1" dirty="0"/>
              <a:t>contexte</a:t>
            </a:r>
            <a:r>
              <a:rPr lang="fr-FR" dirty="0"/>
              <a:t> socio-politique</a:t>
            </a:r>
          </a:p>
          <a:p>
            <a:pPr lvl="1"/>
            <a:r>
              <a:rPr lang="fr-FR" b="1" dirty="0"/>
              <a:t>contexte</a:t>
            </a:r>
            <a:r>
              <a:rPr lang="fr-FR" dirty="0"/>
              <a:t> informationnel</a:t>
            </a:r>
          </a:p>
          <a:p>
            <a:pPr lvl="1"/>
            <a:r>
              <a:rPr lang="fr-FR" b="1" dirty="0"/>
              <a:t>contexte</a:t>
            </a:r>
            <a:r>
              <a:rPr lang="fr-FR" dirty="0"/>
              <a:t> </a:t>
            </a:r>
            <a:r>
              <a:rPr lang="fr-FR" dirty="0" err="1"/>
              <a:t>socio-technique</a:t>
            </a:r>
            <a:r>
              <a:rPr lang="fr-FR" dirty="0"/>
              <a:t> </a:t>
            </a:r>
          </a:p>
          <a:p>
            <a:pPr lvl="1"/>
            <a:r>
              <a:rPr lang="fr-FR" b="1" dirty="0"/>
              <a:t>contexte</a:t>
            </a:r>
            <a:r>
              <a:rPr lang="fr-FR" dirty="0"/>
              <a:t> socio-culturel </a:t>
            </a:r>
          </a:p>
          <a:p>
            <a:r>
              <a:rPr lang="fr-FR" sz="3200" dirty="0"/>
              <a:t>Valeurs dominantes</a:t>
            </a:r>
          </a:p>
          <a:p>
            <a:pPr lvl="1"/>
            <a:r>
              <a:rPr lang="fr-FR" dirty="0"/>
              <a:t>Popularité</a:t>
            </a:r>
          </a:p>
          <a:p>
            <a:pPr lvl="1"/>
            <a:r>
              <a:rPr lang="fr-FR" dirty="0"/>
              <a:t>instantanéité</a:t>
            </a:r>
          </a:p>
          <a:p>
            <a:pPr lvl="1"/>
            <a:r>
              <a:rPr lang="fr-FR" dirty="0"/>
              <a:t>Affectif</a:t>
            </a:r>
          </a:p>
          <a:p>
            <a:endParaRPr lang="fr-FR" dirty="0"/>
          </a:p>
        </p:txBody>
      </p:sp>
    </p:spTree>
    <p:extLst>
      <p:ext uri="{BB962C8B-B14F-4D97-AF65-F5344CB8AC3E}">
        <p14:creationId xmlns:p14="http://schemas.microsoft.com/office/powerpoint/2010/main" val="41111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1.2 Évaluer dans un paysage informationnel mouvant</a:t>
            </a:r>
          </a:p>
        </p:txBody>
      </p:sp>
      <p:sp>
        <p:nvSpPr>
          <p:cNvPr id="3" name="Espace réservé du contenu 2"/>
          <p:cNvSpPr>
            <a:spLocks noGrp="1"/>
          </p:cNvSpPr>
          <p:nvPr>
            <p:ph sz="quarter" idx="1"/>
          </p:nvPr>
        </p:nvSpPr>
        <p:spPr/>
        <p:txBody>
          <a:bodyPr>
            <a:normAutofit fontScale="92500" lnSpcReduction="20000"/>
          </a:bodyPr>
          <a:lstStyle/>
          <a:p>
            <a:r>
              <a:rPr lang="fr-FR" sz="2400" dirty="0"/>
              <a:t>Constat : libéralisation de ce marché cognitif avec Internet = double révolution (G. Bronner)</a:t>
            </a:r>
          </a:p>
          <a:p>
            <a:r>
              <a:rPr lang="fr-FR" sz="2400" dirty="0"/>
              <a:t>+ contexte politique d’une triple revendication démocratique (D. Cardon)</a:t>
            </a:r>
          </a:p>
          <a:p>
            <a:r>
              <a:rPr lang="fr-FR" sz="2400" dirty="0"/>
              <a:t>Conséquences</a:t>
            </a:r>
          </a:p>
          <a:p>
            <a:pPr lvl="1"/>
            <a:r>
              <a:rPr lang="fr-FR" sz="2100" dirty="0"/>
              <a:t> des propositions intellectuelles différentes circulent désormais, accessibles. </a:t>
            </a:r>
          </a:p>
          <a:p>
            <a:pPr lvl="1"/>
            <a:r>
              <a:rPr lang="fr-FR" sz="2100" dirty="0"/>
              <a:t>Il y a à la fois massification des informations et perte de confiance dans les institutions.</a:t>
            </a:r>
          </a:p>
          <a:p>
            <a:r>
              <a:rPr lang="fr-FR" sz="2400" dirty="0"/>
              <a:t>Parmi la masse d’informations, des fausses informations, produites par 4 types de sources avec motivations différentes</a:t>
            </a:r>
          </a:p>
          <a:p>
            <a:pPr lvl="1"/>
            <a:r>
              <a:rPr lang="fr-FR" sz="2100" dirty="0"/>
              <a:t>pour générer un dysfonctionnement du système</a:t>
            </a:r>
          </a:p>
          <a:p>
            <a:pPr lvl="1"/>
            <a:r>
              <a:rPr lang="fr-FR" sz="2100" dirty="0"/>
              <a:t>par idéologie</a:t>
            </a:r>
          </a:p>
          <a:p>
            <a:pPr lvl="1"/>
            <a:r>
              <a:rPr lang="fr-FR" sz="2100" dirty="0"/>
              <a:t>par intérêt (politique, économique, philosophique)</a:t>
            </a:r>
          </a:p>
          <a:p>
            <a:pPr lvl="1"/>
            <a:r>
              <a:rPr lang="fr-FR" sz="2100" dirty="0"/>
              <a:t>parce qu’elles croient qu’elles sont vraies</a:t>
            </a:r>
          </a:p>
        </p:txBody>
      </p:sp>
    </p:spTree>
    <p:extLst>
      <p:ext uri="{BB962C8B-B14F-4D97-AF65-F5344CB8AC3E}">
        <p14:creationId xmlns:p14="http://schemas.microsoft.com/office/powerpoint/2010/main" val="6355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1.2 Évaluer dans un paysage informationnel mouvant : à retenir</a:t>
            </a:r>
          </a:p>
        </p:txBody>
      </p:sp>
      <p:sp>
        <p:nvSpPr>
          <p:cNvPr id="3" name="Espace réservé du contenu 2"/>
          <p:cNvSpPr>
            <a:spLocks noGrp="1"/>
          </p:cNvSpPr>
          <p:nvPr>
            <p:ph sz="quarter" idx="1"/>
          </p:nvPr>
        </p:nvSpPr>
        <p:spPr/>
        <p:txBody>
          <a:bodyPr>
            <a:normAutofit/>
          </a:bodyPr>
          <a:lstStyle/>
          <a:p>
            <a:r>
              <a:rPr lang="fr-FR" dirty="0"/>
              <a:t>Une préoccupation majeure, au centre du traitement de l’information dans un contexte d’accès direct à un grand volume de documents (rappel accès direct et partage des connaissances : idéal des Lumières)</a:t>
            </a:r>
          </a:p>
          <a:p>
            <a:r>
              <a:rPr lang="fr-FR" dirty="0"/>
              <a:t>Finalité de l’évaluation en régime numérique se pose avec encore plus d’acuité : donner une valeur à l’information dans un contexte d’</a:t>
            </a:r>
            <a:r>
              <a:rPr lang="fr-FR" dirty="0" err="1"/>
              <a:t>infobésité</a:t>
            </a:r>
            <a:r>
              <a:rPr lang="fr-FR" dirty="0"/>
              <a:t> (</a:t>
            </a:r>
            <a:r>
              <a:rPr lang="fr-FR" dirty="0" err="1"/>
              <a:t>cf</a:t>
            </a:r>
            <a:r>
              <a:rPr lang="fr-FR" dirty="0"/>
              <a:t> chaîne documentaire = chaîne de valeurs)</a:t>
            </a:r>
          </a:p>
          <a:p>
            <a:r>
              <a:rPr lang="fr-FR" dirty="0"/>
              <a:t>Quelle démarche ? </a:t>
            </a:r>
          </a:p>
        </p:txBody>
      </p:sp>
    </p:spTree>
    <p:extLst>
      <p:ext uri="{BB962C8B-B14F-4D97-AF65-F5344CB8AC3E}">
        <p14:creationId xmlns:p14="http://schemas.microsoft.com/office/powerpoint/2010/main" val="12907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1.2 Évaluation de l’information : démarche</a:t>
            </a:r>
          </a:p>
        </p:txBody>
      </p:sp>
      <p:sp>
        <p:nvSpPr>
          <p:cNvPr id="3" name="Espace réservé du contenu 2"/>
          <p:cNvSpPr>
            <a:spLocks noGrp="1"/>
          </p:cNvSpPr>
          <p:nvPr>
            <p:ph sz="quarter" idx="1"/>
          </p:nvPr>
        </p:nvSpPr>
        <p:spPr/>
        <p:txBody>
          <a:bodyPr>
            <a:normAutofit fontScale="85000" lnSpcReduction="20000"/>
          </a:bodyPr>
          <a:lstStyle/>
          <a:p>
            <a:r>
              <a:rPr lang="fr-FR" sz="3200" dirty="0"/>
              <a:t>évaluation de l’information = opérations documentaires</a:t>
            </a:r>
          </a:p>
          <a:p>
            <a:pPr lvl="1"/>
            <a:r>
              <a:rPr lang="fr-FR" dirty="0"/>
              <a:t>filtrer les résultats d’une recherche en vérifiant la </a:t>
            </a:r>
            <a:r>
              <a:rPr lang="fr-FR" b="1" dirty="0">
                <a:solidFill>
                  <a:schemeClr val="tx2"/>
                </a:solidFill>
              </a:rPr>
              <a:t>pertinence</a:t>
            </a:r>
            <a:r>
              <a:rPr lang="fr-FR" dirty="0"/>
              <a:t> des résultats par rapport à la requête, puis par rapport à l’axe de recherche, par rapport au besoin d’information (Savoir ? Agir ? )</a:t>
            </a:r>
          </a:p>
          <a:p>
            <a:pPr lvl="1"/>
            <a:r>
              <a:rPr lang="fr-FR" dirty="0"/>
              <a:t>juger de la </a:t>
            </a:r>
            <a:r>
              <a:rPr lang="fr-FR" b="1" dirty="0">
                <a:solidFill>
                  <a:srgbClr val="775F55"/>
                </a:solidFill>
              </a:rPr>
              <a:t>crédibilité</a:t>
            </a:r>
            <a:r>
              <a:rPr lang="fr-FR" dirty="0"/>
              <a:t> d’une source à partir d’indices</a:t>
            </a:r>
            <a:endParaRPr lang="fr-FR" sz="2500" dirty="0"/>
          </a:p>
          <a:p>
            <a:pPr lvl="2"/>
            <a:r>
              <a:rPr lang="fr-FR" sz="2500" dirty="0"/>
              <a:t>identifier auteurs, savoir qui finance l’information et avec quelle intention</a:t>
            </a:r>
          </a:p>
          <a:p>
            <a:pPr lvl="2"/>
            <a:r>
              <a:rPr lang="fr-FR" sz="2500" dirty="0"/>
              <a:t>identifier supports et genres documentaires</a:t>
            </a:r>
          </a:p>
          <a:p>
            <a:pPr lvl="2"/>
            <a:r>
              <a:rPr lang="fr-FR" dirty="0"/>
              <a:t>mesurer autorité cognitive de l’auteur : quels indices ? </a:t>
            </a:r>
          </a:p>
          <a:p>
            <a:pPr lvl="1"/>
            <a:r>
              <a:rPr lang="fr-FR" dirty="0"/>
              <a:t>évaluer la </a:t>
            </a:r>
            <a:r>
              <a:rPr lang="fr-FR" b="1" dirty="0">
                <a:solidFill>
                  <a:srgbClr val="775F55"/>
                </a:solidFill>
              </a:rPr>
              <a:t>qualité</a:t>
            </a:r>
            <a:r>
              <a:rPr lang="fr-FR" dirty="0"/>
              <a:t> de la source d’information : quels indices ? </a:t>
            </a:r>
          </a:p>
          <a:p>
            <a:pPr lvl="2"/>
            <a:r>
              <a:rPr lang="fr-FR" dirty="0"/>
              <a:t>à jour</a:t>
            </a:r>
          </a:p>
          <a:p>
            <a:pPr lvl="2"/>
            <a:r>
              <a:rPr lang="fr-FR" dirty="0"/>
              <a:t>Intelligible</a:t>
            </a:r>
          </a:p>
          <a:p>
            <a:pPr lvl="2"/>
            <a:r>
              <a:rPr lang="fr-FR" dirty="0"/>
              <a:t>précise</a:t>
            </a:r>
          </a:p>
          <a:p>
            <a:pPr lvl="1"/>
            <a:r>
              <a:rPr lang="fr-FR" dirty="0"/>
              <a:t>croiser, comparer les sources : quels indices ? </a:t>
            </a:r>
          </a:p>
        </p:txBody>
      </p:sp>
    </p:spTree>
    <p:extLst>
      <p:ext uri="{BB962C8B-B14F-4D97-AF65-F5344CB8AC3E}">
        <p14:creationId xmlns:p14="http://schemas.microsoft.com/office/powerpoint/2010/main" val="8861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De la collecte au traitement</a:t>
            </a:r>
          </a:p>
        </p:txBody>
      </p:sp>
      <p:sp>
        <p:nvSpPr>
          <p:cNvPr id="3" name="Espace réservé du contenu 2"/>
          <p:cNvSpPr>
            <a:spLocks noGrp="1"/>
          </p:cNvSpPr>
          <p:nvPr>
            <p:ph sz="quarter" idx="1"/>
          </p:nvPr>
        </p:nvSpPr>
        <p:spPr/>
        <p:txBody>
          <a:bodyPr>
            <a:normAutofit/>
          </a:bodyPr>
          <a:lstStyle/>
          <a:p>
            <a:pPr marL="0" indent="0">
              <a:buNone/>
            </a:pPr>
            <a:endParaRPr lang="fr-FR" dirty="0"/>
          </a:p>
          <a:p>
            <a:pPr marL="0" indent="0">
              <a:buNone/>
            </a:pPr>
            <a:endParaRPr lang="fr-FR" dirty="0"/>
          </a:p>
          <a:p>
            <a:pPr marL="0" indent="0">
              <a:buNone/>
            </a:pPr>
            <a:r>
              <a:rPr lang="fr-FR" dirty="0"/>
              <a:t>Une fois les documents collectés et validés (évalués) il faut les catégoriser (les classer et les organiser par catégorie) en procédant au traitement intellectuel du document. C’est l’indexation.</a:t>
            </a:r>
          </a:p>
          <a:p>
            <a:pPr marL="0" indent="0">
              <a:buNone/>
            </a:pPr>
            <a:endParaRPr lang="fr-FR" dirty="0"/>
          </a:p>
        </p:txBody>
      </p:sp>
    </p:spTree>
    <p:extLst>
      <p:ext uri="{BB962C8B-B14F-4D97-AF65-F5344CB8AC3E}">
        <p14:creationId xmlns:p14="http://schemas.microsoft.com/office/powerpoint/2010/main" val="152010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Cours 1 – Éléments définitionnels et  questionnements  professionnels</a:t>
            </a:r>
          </a:p>
        </p:txBody>
      </p:sp>
      <p:sp>
        <p:nvSpPr>
          <p:cNvPr id="3" name="Espace réservé du contenu 2"/>
          <p:cNvSpPr>
            <a:spLocks noGrp="1"/>
          </p:cNvSpPr>
          <p:nvPr>
            <p:ph sz="quarter" idx="1"/>
          </p:nvPr>
        </p:nvSpPr>
        <p:spPr/>
        <p:txBody>
          <a:bodyPr>
            <a:normAutofit/>
          </a:bodyPr>
          <a:lstStyle/>
          <a:p>
            <a:pPr marL="0" indent="0">
              <a:buNone/>
            </a:pPr>
            <a:endParaRPr lang="fr-FR" sz="3800" b="1" dirty="0">
              <a:solidFill>
                <a:srgbClr val="775F55"/>
              </a:solidFill>
            </a:endParaRPr>
          </a:p>
          <a:p>
            <a:pPr marL="0" indent="0">
              <a:buNone/>
            </a:pPr>
            <a:endParaRPr lang="fr-FR" sz="3800" b="1" dirty="0">
              <a:solidFill>
                <a:srgbClr val="775F55"/>
              </a:solidFill>
            </a:endParaRPr>
          </a:p>
          <a:p>
            <a:pPr marL="0" indent="0">
              <a:buNone/>
            </a:pPr>
            <a:r>
              <a:rPr lang="fr-FR" sz="3800" b="1" dirty="0">
                <a:solidFill>
                  <a:srgbClr val="775F55"/>
                </a:solidFill>
              </a:rPr>
              <a:t>1 D’abord s’entendre sur les termes</a:t>
            </a:r>
          </a:p>
          <a:p>
            <a:pPr marL="0" indent="0">
              <a:buNone/>
            </a:pPr>
            <a:endParaRPr lang="fr-FR" dirty="0"/>
          </a:p>
        </p:txBody>
      </p:sp>
    </p:spTree>
    <p:extLst>
      <p:ext uri="{BB962C8B-B14F-4D97-AF65-F5344CB8AC3E}">
        <p14:creationId xmlns:p14="http://schemas.microsoft.com/office/powerpoint/2010/main" val="4186558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2 Geste de traitement : indexer </a:t>
            </a:r>
            <a:endParaRPr lang="fr-FR" sz="3200" dirty="0"/>
          </a:p>
        </p:txBody>
      </p:sp>
      <p:sp>
        <p:nvSpPr>
          <p:cNvPr id="3" name="Espace réservé du contenu 2"/>
          <p:cNvSpPr>
            <a:spLocks noGrp="1"/>
          </p:cNvSpPr>
          <p:nvPr>
            <p:ph sz="quarter" idx="1"/>
          </p:nvPr>
        </p:nvSpPr>
        <p:spPr/>
        <p:txBody>
          <a:bodyPr>
            <a:normAutofit/>
          </a:bodyPr>
          <a:lstStyle/>
          <a:p>
            <a:pPr marL="0" indent="0">
              <a:buNone/>
            </a:pPr>
            <a:endParaRPr lang="fr-FR" dirty="0"/>
          </a:p>
          <a:p>
            <a:pPr marL="0" indent="0">
              <a:buNone/>
            </a:pPr>
            <a:endParaRPr lang="fr-FR" dirty="0"/>
          </a:p>
          <a:p>
            <a:pPr marL="0" indent="0">
              <a:buNone/>
            </a:pPr>
            <a:r>
              <a:rPr lang="fr-FR" dirty="0"/>
              <a:t>Activité normalisée : « l’indexation est l’opération destinée à représenter par les éléments d’un langage documentaire ou naturel des données résultant de l’analyse du contenu d’un document ou d’une question » (norme ISO 5963).</a:t>
            </a:r>
          </a:p>
          <a:p>
            <a:endParaRPr lang="fr-FR" dirty="0"/>
          </a:p>
          <a:p>
            <a:pPr marL="0" indent="0">
              <a:buNone/>
            </a:pPr>
            <a:endParaRPr lang="fr-FR" dirty="0"/>
          </a:p>
        </p:txBody>
      </p:sp>
    </p:spTree>
    <p:extLst>
      <p:ext uri="{BB962C8B-B14F-4D97-AF65-F5344CB8AC3E}">
        <p14:creationId xmlns:p14="http://schemas.microsoft.com/office/powerpoint/2010/main" val="286450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2.1 Éléments de définition : opération intellectuelle</a:t>
            </a:r>
          </a:p>
        </p:txBody>
      </p:sp>
      <p:sp>
        <p:nvSpPr>
          <p:cNvPr id="3" name="Espace réservé du contenu 2"/>
          <p:cNvSpPr>
            <a:spLocks noGrp="1"/>
          </p:cNvSpPr>
          <p:nvPr>
            <p:ph sz="quarter" idx="1"/>
          </p:nvPr>
        </p:nvSpPr>
        <p:spPr/>
        <p:txBody>
          <a:bodyPr/>
          <a:lstStyle/>
          <a:p>
            <a:pPr marL="0" indent="0">
              <a:buNone/>
            </a:pPr>
            <a:r>
              <a:rPr lang="fr-FR" dirty="0"/>
              <a:t>"[...] toutes les opérations visant à représenter les concepts essentiels contenus dans des documents [...] à l'aide d'un langage documentaire, ce qui implique une transformation des éléments informatifs contenus dans les documents, sous une forme différente de leur forme originelle, pour faciliter leur mise en mémoire et leur recherche ultérieure" (</a:t>
            </a:r>
            <a:r>
              <a:rPr lang="fr-FR" dirty="0" err="1"/>
              <a:t>Lamizet</a:t>
            </a:r>
            <a:r>
              <a:rPr lang="fr-FR" dirty="0"/>
              <a:t> &amp; </a:t>
            </a:r>
            <a:r>
              <a:rPr lang="fr-FR" dirty="0" err="1"/>
              <a:t>Silem</a:t>
            </a:r>
            <a:r>
              <a:rPr lang="fr-FR" dirty="0"/>
              <a:t> 1997)</a:t>
            </a:r>
          </a:p>
          <a:p>
            <a:pPr marL="0" indent="0">
              <a:buNone/>
            </a:pPr>
            <a:r>
              <a:rPr lang="fr-FR" dirty="0">
                <a:sym typeface="Wingdings"/>
              </a:rPr>
              <a:t> On retrouve distinction document primaire/document secondaire</a:t>
            </a:r>
            <a:endParaRPr lang="fr-FR" dirty="0"/>
          </a:p>
          <a:p>
            <a:endParaRPr lang="fr-FR" dirty="0"/>
          </a:p>
        </p:txBody>
      </p:sp>
    </p:spTree>
    <p:extLst>
      <p:ext uri="{BB962C8B-B14F-4D97-AF65-F5344CB8AC3E}">
        <p14:creationId xmlns:p14="http://schemas.microsoft.com/office/powerpoint/2010/main" val="3300947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2.1 Éléments de définition : avec outils intellectuels</a:t>
            </a:r>
            <a:endParaRPr lang="fr-FR" sz="3200" dirty="0"/>
          </a:p>
        </p:txBody>
      </p:sp>
      <p:sp>
        <p:nvSpPr>
          <p:cNvPr id="3" name="Espace réservé du contenu 2"/>
          <p:cNvSpPr>
            <a:spLocks noGrp="1"/>
          </p:cNvSpPr>
          <p:nvPr>
            <p:ph sz="quarter" idx="1"/>
          </p:nvPr>
        </p:nvSpPr>
        <p:spPr/>
        <p:txBody>
          <a:bodyPr/>
          <a:lstStyle/>
          <a:p>
            <a:pPr marL="0" indent="0">
              <a:buNone/>
            </a:pPr>
            <a:endParaRPr lang="fr-FR" dirty="0"/>
          </a:p>
          <a:p>
            <a:pPr marL="0" indent="0">
              <a:buNone/>
            </a:pPr>
            <a:r>
              <a:rPr lang="fr-FR" dirty="0"/>
              <a:t>« Indexer un document, c’est </a:t>
            </a:r>
            <a:r>
              <a:rPr lang="fr-FR" b="1" dirty="0">
                <a:solidFill>
                  <a:srgbClr val="7030A0"/>
                </a:solidFill>
              </a:rPr>
              <a:t>caractériser son contenu intellectuel par des moyens descriptifs visant à en rendre compte sous une forme condensée </a:t>
            </a:r>
            <a:r>
              <a:rPr lang="fr-FR" dirty="0"/>
              <a:t>– descripteurs, mots-clés ou indices de classification. Une recherche par mots-clés permet de retrouver le document correspondant à l’information pertinente. »</a:t>
            </a:r>
          </a:p>
          <a:p>
            <a:pPr marL="0" indent="0">
              <a:buNone/>
            </a:pPr>
            <a:r>
              <a:rPr lang="fr-FR" dirty="0"/>
              <a:t>(J.-P. </a:t>
            </a:r>
            <a:r>
              <a:rPr lang="fr-FR" dirty="0" err="1"/>
              <a:t>Accart</a:t>
            </a:r>
            <a:r>
              <a:rPr lang="fr-FR" dirty="0"/>
              <a:t>)</a:t>
            </a:r>
          </a:p>
        </p:txBody>
      </p:sp>
    </p:spTree>
    <p:extLst>
      <p:ext uri="{BB962C8B-B14F-4D97-AF65-F5344CB8AC3E}">
        <p14:creationId xmlns:p14="http://schemas.microsoft.com/office/powerpoint/2010/main" val="3007744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2.1 Éléments de définition : dans une double finalité</a:t>
            </a:r>
            <a:endParaRPr lang="fr-FR" sz="3200" dirty="0"/>
          </a:p>
        </p:txBody>
      </p:sp>
      <p:sp>
        <p:nvSpPr>
          <p:cNvPr id="3" name="Espace réservé du contenu 2"/>
          <p:cNvSpPr>
            <a:spLocks noGrp="1"/>
          </p:cNvSpPr>
          <p:nvPr>
            <p:ph sz="quarter" idx="1"/>
          </p:nvPr>
        </p:nvSpPr>
        <p:spPr/>
        <p:txBody>
          <a:bodyPr>
            <a:normAutofit fontScale="77500" lnSpcReduction="20000"/>
          </a:bodyPr>
          <a:lstStyle/>
          <a:p>
            <a:r>
              <a:rPr lang="fr-FR" sz="3600" dirty="0"/>
              <a:t>L'indexation est une opération intellectuelle par laquelle on va codifier le contenu d'un document. </a:t>
            </a:r>
          </a:p>
          <a:p>
            <a:pPr lvl="1"/>
            <a:r>
              <a:rPr lang="fr-FR" sz="3300" dirty="0"/>
              <a:t>analyser le contenu de ce document (quel que soit son support)</a:t>
            </a:r>
          </a:p>
          <a:p>
            <a:pPr lvl="1"/>
            <a:r>
              <a:rPr lang="fr-FR" sz="3300" dirty="0"/>
              <a:t>transcrire le contenu dans un</a:t>
            </a:r>
            <a:r>
              <a:rPr lang="fr-FR" sz="3300" i="1" dirty="0"/>
              <a:t> langage documentaire</a:t>
            </a:r>
            <a:r>
              <a:rPr lang="fr-FR" sz="3300" dirty="0"/>
              <a:t>. </a:t>
            </a:r>
            <a:endParaRPr lang="fr-FR" sz="3600" dirty="0"/>
          </a:p>
          <a:p>
            <a:r>
              <a:rPr lang="fr-FR" sz="3600" dirty="0"/>
              <a:t>La </a:t>
            </a:r>
            <a:r>
              <a:rPr lang="fr-FR" sz="3600" i="1" dirty="0"/>
              <a:t>double</a:t>
            </a:r>
            <a:r>
              <a:rPr lang="fr-FR" sz="3600" dirty="0"/>
              <a:t> finalité du processus d'indexation est donc :</a:t>
            </a:r>
          </a:p>
          <a:p>
            <a:pPr lvl="1"/>
            <a:r>
              <a:rPr lang="fr-FR" sz="3300" dirty="0"/>
              <a:t>de normaliser la codification du contenu des documents </a:t>
            </a:r>
          </a:p>
          <a:p>
            <a:pPr lvl="1"/>
            <a:r>
              <a:rPr lang="fr-FR" sz="3300" dirty="0"/>
              <a:t>de faciliter la recherche du document pour l'utilisateur </a:t>
            </a:r>
          </a:p>
          <a:p>
            <a:r>
              <a:rPr lang="fr-FR" sz="3200" dirty="0"/>
              <a:t>A partir de cette indexation, on devra pouvoir effectuer une </a:t>
            </a:r>
            <a:r>
              <a:rPr lang="fr-FR" sz="3200" i="1" dirty="0"/>
              <a:t>recherche</a:t>
            </a:r>
            <a:r>
              <a:rPr lang="fr-FR" sz="3200" dirty="0"/>
              <a:t> des documents par leur </a:t>
            </a:r>
            <a:r>
              <a:rPr lang="fr-FR" sz="3200" i="1" dirty="0"/>
              <a:t>sujet</a:t>
            </a:r>
            <a:r>
              <a:rPr lang="fr-FR" sz="3200" dirty="0"/>
              <a:t> qui évite</a:t>
            </a:r>
          </a:p>
          <a:p>
            <a:pPr lvl="1"/>
            <a:r>
              <a:rPr lang="fr-FR" dirty="0"/>
              <a:t>bruit</a:t>
            </a:r>
          </a:p>
          <a:p>
            <a:pPr lvl="1"/>
            <a:r>
              <a:rPr lang="fr-FR" dirty="0"/>
              <a:t>silence</a:t>
            </a:r>
          </a:p>
          <a:p>
            <a:pPr marL="0" indent="0">
              <a:buNone/>
            </a:pPr>
            <a:endParaRPr lang="fr-FR" dirty="0"/>
          </a:p>
        </p:txBody>
      </p:sp>
    </p:spTree>
    <p:extLst>
      <p:ext uri="{BB962C8B-B14F-4D97-AF65-F5344CB8AC3E}">
        <p14:creationId xmlns:p14="http://schemas.microsoft.com/office/powerpoint/2010/main" val="124491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2.1 Éléments de définition : illustration</a:t>
            </a:r>
            <a:endParaRPr lang="fr-FR" sz="3200" dirty="0"/>
          </a:p>
        </p:txBody>
      </p:sp>
      <p:sp>
        <p:nvSpPr>
          <p:cNvPr id="3" name="Espace réservé du contenu 2"/>
          <p:cNvSpPr>
            <a:spLocks noGrp="1"/>
          </p:cNvSpPr>
          <p:nvPr>
            <p:ph sz="quarter" idx="1"/>
          </p:nvPr>
        </p:nvSpPr>
        <p:spPr/>
        <p:txBody>
          <a:bodyPr/>
          <a:lstStyle/>
          <a:p>
            <a:r>
              <a:rPr lang="fr-FR" dirty="0"/>
              <a:t>Document sur la thématique de la « Traduction automatique »</a:t>
            </a:r>
          </a:p>
          <a:p>
            <a:r>
              <a:rPr lang="fr-FR" dirty="0"/>
              <a:t>Référence du document électronique indexé : </a:t>
            </a:r>
          </a:p>
          <a:p>
            <a:pPr marL="0" indent="0" algn="ctr">
              <a:buNone/>
            </a:pPr>
            <a:r>
              <a:rPr lang="fr-FR" sz="1600" dirty="0"/>
              <a:t>Has, G. (2015). Le fantasme de la traduction automatique : esquisse d'un imaginaire frelaté. </a:t>
            </a:r>
          </a:p>
          <a:p>
            <a:pPr marL="0" indent="0" algn="ctr">
              <a:buNone/>
            </a:pPr>
            <a:r>
              <a:rPr lang="fr-FR" sz="1600" i="1" dirty="0"/>
              <a:t>Sens public</a:t>
            </a:r>
            <a:r>
              <a:rPr lang="fr-FR" sz="1600" dirty="0"/>
              <a:t>. </a:t>
            </a:r>
            <a:r>
              <a:rPr lang="fr-FR" sz="1600" dirty="0" err="1"/>
              <a:t>https</a:t>
            </a:r>
            <a:r>
              <a:rPr lang="fr-FR" sz="1600" dirty="0"/>
              <a:t>://</a:t>
            </a:r>
            <a:r>
              <a:rPr lang="fr-FR" sz="1600" dirty="0" err="1"/>
              <a:t>doi.org</a:t>
            </a:r>
            <a:r>
              <a:rPr lang="fr-FR" sz="1600" dirty="0"/>
              <a:t>/10.7202/1043637ar </a:t>
            </a:r>
          </a:p>
          <a:p>
            <a:r>
              <a:rPr lang="fr-FR" sz="2800" dirty="0"/>
              <a:t>Forme de l’indexation ? </a:t>
            </a:r>
          </a:p>
          <a:p>
            <a:pPr marL="0" indent="0">
              <a:buNone/>
            </a:pPr>
            <a:endParaRPr lang="fr-FR" sz="2800" dirty="0"/>
          </a:p>
          <a:p>
            <a:pPr marL="0" indent="0">
              <a:buNone/>
            </a:pPr>
            <a:endParaRPr lang="fr-FR" sz="2800" dirty="0"/>
          </a:p>
          <a:p>
            <a:pPr marL="0" indent="0" algn="ctr">
              <a:buNone/>
            </a:pPr>
            <a:r>
              <a:rPr lang="fr-FR" sz="2800" dirty="0">
                <a:sym typeface="Wingdings"/>
              </a:rPr>
              <a:t> </a:t>
            </a:r>
            <a:endParaRPr lang="fr-FR" sz="2800" dirty="0"/>
          </a:p>
          <a:p>
            <a:pPr marL="0" indent="0">
              <a:buNone/>
            </a:pPr>
            <a:endParaRPr lang="fr-FR" dirty="0"/>
          </a:p>
        </p:txBody>
      </p:sp>
    </p:spTree>
    <p:extLst>
      <p:ext uri="{BB962C8B-B14F-4D97-AF65-F5344CB8AC3E}">
        <p14:creationId xmlns:p14="http://schemas.microsoft.com/office/powerpoint/2010/main" val="3852444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2.1 Éléments de définition : illustration</a:t>
            </a:r>
            <a:endParaRPr lang="fr-FR" sz="3200" dirty="0"/>
          </a:p>
        </p:txBody>
      </p:sp>
      <p:pic>
        <p:nvPicPr>
          <p:cNvPr id="4" name="Espace réservé du contenu 3" descr="TA_Indexation.tiff"/>
          <p:cNvPicPr>
            <a:picLocks noGrp="1" noChangeAspect="1"/>
          </p:cNvPicPr>
          <p:nvPr>
            <p:ph sz="quarter" idx="1"/>
          </p:nvPr>
        </p:nvPicPr>
        <p:blipFill>
          <a:blip r:embed="rId2">
            <a:extLst>
              <a:ext uri="{28A0092B-C50C-407E-A947-70E740481C1C}">
                <a14:useLocalDpi xmlns:a14="http://schemas.microsoft.com/office/drawing/2010/main" val="0"/>
              </a:ext>
            </a:extLst>
          </a:blip>
          <a:srcRect t="-10640" b="-10640"/>
          <a:stretch>
            <a:fillRect/>
          </a:stretch>
        </p:blipFill>
        <p:spPr>
          <a:xfrm>
            <a:off x="612775" y="1600200"/>
            <a:ext cx="8153400" cy="4495800"/>
          </a:xfrm>
        </p:spPr>
      </p:pic>
    </p:spTree>
    <p:extLst>
      <p:ext uri="{BB962C8B-B14F-4D97-AF65-F5344CB8AC3E}">
        <p14:creationId xmlns:p14="http://schemas.microsoft.com/office/powerpoint/2010/main" val="921098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2.2 Processus d’indexation : 3 étapes</a:t>
            </a:r>
            <a:endParaRPr lang="fr-FR" sz="3200" dirty="0"/>
          </a:p>
        </p:txBody>
      </p:sp>
      <p:sp>
        <p:nvSpPr>
          <p:cNvPr id="3" name="Espace réservé du contenu 2"/>
          <p:cNvSpPr>
            <a:spLocks noGrp="1"/>
          </p:cNvSpPr>
          <p:nvPr>
            <p:ph sz="quarter" idx="1"/>
          </p:nvPr>
        </p:nvSpPr>
        <p:spPr/>
        <p:txBody>
          <a:bodyPr/>
          <a:lstStyle/>
          <a:p>
            <a:pPr marL="0" indent="0">
              <a:buNone/>
            </a:pPr>
            <a:r>
              <a:rPr lang="fr-FR" dirty="0"/>
              <a:t>Pour parvenir à ce résultat, il faut trois opérations</a:t>
            </a:r>
          </a:p>
          <a:p>
            <a:pPr marL="0" indent="0">
              <a:buNone/>
            </a:pPr>
            <a:endParaRPr lang="fr-FR" dirty="0"/>
          </a:p>
          <a:p>
            <a:r>
              <a:rPr lang="fr-FR" dirty="0"/>
              <a:t>Compréhension/analyse du contenu du document</a:t>
            </a:r>
          </a:p>
          <a:p>
            <a:r>
              <a:rPr lang="fr-FR" dirty="0"/>
              <a:t>Extraction des mots clés du document</a:t>
            </a:r>
          </a:p>
          <a:p>
            <a:r>
              <a:rPr lang="fr-FR" dirty="0"/>
              <a:t>Transposition des mots clés en langage documentaire</a:t>
            </a:r>
          </a:p>
        </p:txBody>
      </p:sp>
    </p:spTree>
    <p:extLst>
      <p:ext uri="{BB962C8B-B14F-4D97-AF65-F5344CB8AC3E}">
        <p14:creationId xmlns:p14="http://schemas.microsoft.com/office/powerpoint/2010/main" val="165170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br>
              <a:rPr lang="fr-FR" sz="3200" b="1" dirty="0"/>
            </a:br>
            <a:r>
              <a:rPr lang="fr-FR" sz="3200" b="1" dirty="0"/>
              <a:t>2.2.1Compréhension </a:t>
            </a:r>
            <a:br>
              <a:rPr lang="fr-FR" sz="3200" b="1" dirty="0"/>
            </a:br>
            <a:endParaRPr lang="fr-FR" sz="3200" b="1" dirty="0"/>
          </a:p>
        </p:txBody>
      </p:sp>
      <p:sp>
        <p:nvSpPr>
          <p:cNvPr id="3" name="Espace réservé du contenu 2"/>
          <p:cNvSpPr>
            <a:spLocks noGrp="1"/>
          </p:cNvSpPr>
          <p:nvPr>
            <p:ph sz="quarter" idx="1"/>
          </p:nvPr>
        </p:nvSpPr>
        <p:spPr/>
        <p:txBody>
          <a:bodyPr>
            <a:normAutofit fontScale="92500" lnSpcReduction="10000"/>
          </a:bodyPr>
          <a:lstStyle/>
          <a:p>
            <a:r>
              <a:rPr lang="fr-FR" dirty="0"/>
              <a:t>Finalité : exprimer toutes les informations contenues dans le document en langage naturel</a:t>
            </a:r>
          </a:p>
          <a:p>
            <a:r>
              <a:rPr lang="fr-FR" dirty="0"/>
              <a:t>Opération d’analyse du document. Comment ? </a:t>
            </a:r>
          </a:p>
          <a:p>
            <a:pPr lvl="1"/>
            <a:r>
              <a:rPr lang="fr-FR" dirty="0"/>
              <a:t>tout le paratexte (Gérard Genette) : tout ce qui fait passer le texte en livre / à transposer à d’autres natures de documents (y compris électronique) ; paratexte éditorial et paratexte </a:t>
            </a:r>
            <a:r>
              <a:rPr lang="fr-FR" dirty="0" err="1"/>
              <a:t>auctorial</a:t>
            </a:r>
            <a:endParaRPr lang="fr-FR" dirty="0"/>
          </a:p>
          <a:p>
            <a:pPr lvl="1"/>
            <a:r>
              <a:rPr lang="fr-FR" dirty="0"/>
              <a:t>structure/titraille</a:t>
            </a:r>
          </a:p>
          <a:p>
            <a:pPr lvl="1"/>
            <a:r>
              <a:rPr lang="fr-FR" dirty="0"/>
              <a:t>texte</a:t>
            </a:r>
          </a:p>
          <a:p>
            <a:r>
              <a:rPr lang="fr-FR" dirty="0"/>
              <a:t>Opération la plus stratégique et cruciale car détermine la suite et le succès du processus</a:t>
            </a:r>
          </a:p>
        </p:txBody>
      </p:sp>
    </p:spTree>
    <p:extLst>
      <p:ext uri="{BB962C8B-B14F-4D97-AF65-F5344CB8AC3E}">
        <p14:creationId xmlns:p14="http://schemas.microsoft.com/office/powerpoint/2010/main" val="242893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br>
              <a:rPr lang="fr-FR" sz="3200" b="1" dirty="0"/>
            </a:br>
            <a:r>
              <a:rPr lang="fr-FR" sz="3200" b="1" dirty="0"/>
              <a:t>2.2.1Compréhension </a:t>
            </a:r>
            <a:br>
              <a:rPr lang="fr-FR" sz="3200" b="1" dirty="0"/>
            </a:br>
            <a:endParaRPr lang="fr-FR" sz="3200" dirty="0"/>
          </a:p>
        </p:txBody>
      </p:sp>
      <p:sp>
        <p:nvSpPr>
          <p:cNvPr id="3" name="Espace réservé du contenu 2"/>
          <p:cNvSpPr>
            <a:spLocks noGrp="1"/>
          </p:cNvSpPr>
          <p:nvPr>
            <p:ph sz="quarter" idx="1"/>
          </p:nvPr>
        </p:nvSpPr>
        <p:spPr/>
        <p:txBody>
          <a:bodyPr>
            <a:normAutofit fontScale="85000" lnSpcReduction="10000"/>
          </a:bodyPr>
          <a:lstStyle/>
          <a:p>
            <a:r>
              <a:rPr lang="fr-FR" dirty="0"/>
              <a:t>Donne lieu à 1 résumé dont finalité est de transmettre en quelques lignes le + d’informations sur le contenu d’1document.</a:t>
            </a:r>
          </a:p>
          <a:p>
            <a:r>
              <a:rPr lang="fr-FR" dirty="0"/>
              <a:t>Règles : pas de mot vide, pas de reprise des titres sans explicitation, pas de redondance, exhaustivité des sujets.</a:t>
            </a:r>
          </a:p>
          <a:p>
            <a:r>
              <a:rPr lang="fr-FR" dirty="0"/>
              <a:t>Différents types de résumés</a:t>
            </a:r>
          </a:p>
          <a:p>
            <a:pPr lvl="1"/>
            <a:r>
              <a:rPr lang="fr-FR" dirty="0"/>
              <a:t>signalétique ou indicatif : court, </a:t>
            </a:r>
            <a:r>
              <a:rPr lang="fr-FR" dirty="0" err="1"/>
              <a:t>cf</a:t>
            </a:r>
            <a:r>
              <a:rPr lang="fr-FR" dirty="0"/>
              <a:t> exemple de l’article sur la traduction automatique.</a:t>
            </a:r>
          </a:p>
          <a:p>
            <a:pPr lvl="1"/>
            <a:r>
              <a:rPr lang="fr-FR" dirty="0"/>
              <a:t>informatif ou analytique, normalisé. Parfois rend inutile le recours au document primaire</a:t>
            </a:r>
          </a:p>
          <a:p>
            <a:pPr lvl="1"/>
            <a:r>
              <a:rPr lang="fr-FR" dirty="0"/>
              <a:t>sélectif : pour une catégorie d’usagers, documentation spécialisée</a:t>
            </a:r>
          </a:p>
          <a:p>
            <a:pPr lvl="1"/>
            <a:endParaRPr lang="fr-FR" dirty="0"/>
          </a:p>
          <a:p>
            <a:pPr lvl="1"/>
            <a:endParaRPr lang="fr-FR" dirty="0"/>
          </a:p>
          <a:p>
            <a:pPr lvl="1"/>
            <a:endParaRPr lang="fr-FR" dirty="0"/>
          </a:p>
        </p:txBody>
      </p:sp>
    </p:spTree>
    <p:extLst>
      <p:ext uri="{BB962C8B-B14F-4D97-AF65-F5344CB8AC3E}">
        <p14:creationId xmlns:p14="http://schemas.microsoft.com/office/powerpoint/2010/main" val="5679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br>
              <a:rPr lang="fr-FR" sz="3200" b="1" dirty="0"/>
            </a:br>
            <a:r>
              <a:rPr lang="fr-FR" sz="3200" b="1" dirty="0"/>
              <a:t>2.2.2 Extraction </a:t>
            </a:r>
            <a:br>
              <a:rPr lang="fr-FR" sz="3200" b="1" dirty="0"/>
            </a:br>
            <a:endParaRPr lang="fr-FR" sz="3200" b="1" dirty="0"/>
          </a:p>
        </p:txBody>
      </p:sp>
      <p:sp>
        <p:nvSpPr>
          <p:cNvPr id="3" name="Espace réservé du contenu 2"/>
          <p:cNvSpPr>
            <a:spLocks noGrp="1"/>
          </p:cNvSpPr>
          <p:nvPr>
            <p:ph sz="quarter" idx="1"/>
          </p:nvPr>
        </p:nvSpPr>
        <p:spPr/>
        <p:txBody>
          <a:bodyPr>
            <a:normAutofit/>
          </a:bodyPr>
          <a:lstStyle/>
          <a:p>
            <a:r>
              <a:rPr lang="fr-FR" dirty="0"/>
              <a:t>Finalité : traduire en </a:t>
            </a:r>
            <a:r>
              <a:rPr lang="fr-FR" b="1" dirty="0">
                <a:solidFill>
                  <a:srgbClr val="775F55"/>
                </a:solidFill>
              </a:rPr>
              <a:t>mots clés </a:t>
            </a:r>
            <a:r>
              <a:rPr lang="fr-FR" dirty="0"/>
              <a:t>tous les concepts et notions</a:t>
            </a:r>
          </a:p>
          <a:p>
            <a:r>
              <a:rPr lang="fr-FR" dirty="0"/>
              <a:t>Comment ? En langage naturel, à l’aide d’outils comme des lexiques ou des dictionnaires spécialisés</a:t>
            </a:r>
          </a:p>
          <a:p>
            <a:pPr lvl="1"/>
            <a:r>
              <a:rPr lang="fr-FR" dirty="0">
                <a:hlinkClick r:id="rId2"/>
              </a:rPr>
              <a:t>Cnrtl</a:t>
            </a:r>
            <a:endParaRPr lang="fr-FR" dirty="0"/>
          </a:p>
          <a:p>
            <a:pPr lvl="1"/>
            <a:r>
              <a:rPr lang="fr-FR" dirty="0"/>
              <a:t>Exemple pour le </a:t>
            </a:r>
            <a:r>
              <a:rPr lang="fr-FR" dirty="0">
                <a:hlinkClick r:id="rId3"/>
              </a:rPr>
              <a:t>jeu vidéo</a:t>
            </a:r>
            <a:r>
              <a:rPr lang="fr-FR" dirty="0"/>
              <a:t> </a:t>
            </a:r>
          </a:p>
          <a:p>
            <a:pPr lvl="1"/>
            <a:r>
              <a:rPr lang="fr-FR" dirty="0"/>
              <a:t>Exemple pour les termes </a:t>
            </a:r>
          </a:p>
          <a:p>
            <a:pPr marL="365760" lvl="1" indent="0">
              <a:buNone/>
            </a:pPr>
            <a:r>
              <a:rPr lang="fr-FR" dirty="0"/>
              <a:t>juridiques : les lexiques Dalloz,</a:t>
            </a:r>
          </a:p>
          <a:p>
            <a:pPr marL="365760" lvl="1" indent="0">
              <a:buNone/>
            </a:pPr>
            <a:r>
              <a:rPr lang="fr-FR" dirty="0"/>
              <a:t>accessibles via catalogue BU.</a:t>
            </a:r>
          </a:p>
          <a:p>
            <a:pPr lvl="1"/>
            <a:endParaRPr lang="fr-FR" dirty="0"/>
          </a:p>
        </p:txBody>
      </p:sp>
      <p:pic>
        <p:nvPicPr>
          <p:cNvPr id="4" name="Image 3" descr="Voc_Jeu.tiff"/>
          <p:cNvPicPr>
            <a:picLocks noChangeAspect="1"/>
          </p:cNvPicPr>
          <p:nvPr/>
        </p:nvPicPr>
        <p:blipFill rotWithShape="1">
          <a:blip r:embed="rId4">
            <a:extLst>
              <a:ext uri="{28A0092B-C50C-407E-A947-70E740481C1C}">
                <a14:useLocalDpi xmlns:a14="http://schemas.microsoft.com/office/drawing/2010/main" val="0"/>
              </a:ext>
            </a:extLst>
          </a:blip>
          <a:srcRect b="49704"/>
          <a:stretch/>
        </p:blipFill>
        <p:spPr>
          <a:xfrm>
            <a:off x="5725846" y="3771900"/>
            <a:ext cx="2659202" cy="2159000"/>
          </a:xfrm>
          <a:prstGeom prst="rect">
            <a:avLst/>
          </a:prstGeom>
        </p:spPr>
      </p:pic>
    </p:spTree>
    <p:extLst>
      <p:ext uri="{BB962C8B-B14F-4D97-AF65-F5344CB8AC3E}">
        <p14:creationId xmlns:p14="http://schemas.microsoft.com/office/powerpoint/2010/main" val="393107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1.1 Définir le traitement documentaire</a:t>
            </a:r>
          </a:p>
        </p:txBody>
      </p:sp>
      <p:sp>
        <p:nvSpPr>
          <p:cNvPr id="3" name="Espace réservé du contenu 2"/>
          <p:cNvSpPr>
            <a:spLocks noGrp="1"/>
          </p:cNvSpPr>
          <p:nvPr>
            <p:ph sz="quarter" idx="1"/>
          </p:nvPr>
        </p:nvSpPr>
        <p:spPr/>
        <p:txBody>
          <a:bodyPr>
            <a:normAutofit fontScale="85000" lnSpcReduction="10000"/>
          </a:bodyPr>
          <a:lstStyle/>
          <a:p>
            <a:r>
              <a:rPr lang="fr-FR" dirty="0"/>
              <a:t>Définition générale : le traitement documentaire c’est le repérage des documents et l’exploitation optimale des collections.</a:t>
            </a:r>
          </a:p>
          <a:p>
            <a:r>
              <a:rPr lang="fr-FR" dirty="0"/>
              <a:t>Définition plus précise : ce sont les m</a:t>
            </a:r>
            <a:r>
              <a:rPr lang="fr-FR" b="1" dirty="0"/>
              <a:t>éthodes, procédures et outils utilisés pour traiter soit le support (traitement physique des documents), soit le contenu (traitement de l'information contenue dans les documents) &lt;</a:t>
            </a:r>
            <a:r>
              <a:rPr lang="fr-FR" b="1" dirty="0" err="1"/>
              <a:t>Adbs</a:t>
            </a:r>
            <a:endParaRPr lang="fr-FR" dirty="0"/>
          </a:p>
          <a:p>
            <a:r>
              <a:rPr lang="fr-FR" dirty="0"/>
              <a:t>Objectif du traitement documentaire: rendre accessible le document physique et son contenu intellectuel pour un usager. Pour se faire on traite le document primaire en produisant un document secondaire (référence, notice catalographique, … )</a:t>
            </a:r>
          </a:p>
          <a:p>
            <a:endParaRPr lang="fr-FR" dirty="0"/>
          </a:p>
        </p:txBody>
      </p:sp>
    </p:spTree>
    <p:extLst>
      <p:ext uri="{BB962C8B-B14F-4D97-AF65-F5344CB8AC3E}">
        <p14:creationId xmlns:p14="http://schemas.microsoft.com/office/powerpoint/2010/main" val="24627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br>
              <a:rPr lang="fr-FR" sz="3200" b="1" dirty="0"/>
            </a:br>
            <a:r>
              <a:rPr lang="fr-FR" sz="3200" b="1" dirty="0"/>
              <a:t>2.2.3 Transposition </a:t>
            </a:r>
            <a:br>
              <a:rPr lang="fr-FR" sz="3200" b="1" dirty="0"/>
            </a:br>
            <a:endParaRPr lang="fr-FR" sz="3200" b="1" dirty="0"/>
          </a:p>
        </p:txBody>
      </p:sp>
      <p:sp>
        <p:nvSpPr>
          <p:cNvPr id="3" name="Espace réservé du contenu 2"/>
          <p:cNvSpPr>
            <a:spLocks noGrp="1"/>
          </p:cNvSpPr>
          <p:nvPr>
            <p:ph sz="quarter" idx="1"/>
          </p:nvPr>
        </p:nvSpPr>
        <p:spPr/>
        <p:txBody>
          <a:bodyPr/>
          <a:lstStyle/>
          <a:p>
            <a:r>
              <a:rPr lang="fr-FR" dirty="0"/>
              <a:t>Finalité : traduire le langage naturel en langage documentaire, rechercher une </a:t>
            </a:r>
            <a:r>
              <a:rPr lang="fr-FR" i="1" dirty="0"/>
              <a:t>équivalence</a:t>
            </a:r>
            <a:r>
              <a:rPr lang="fr-FR" dirty="0"/>
              <a:t> dans le langage documentaire choisi.</a:t>
            </a:r>
          </a:p>
          <a:p>
            <a:r>
              <a:rPr lang="fr-FR" dirty="0"/>
              <a:t>Langage documentaire</a:t>
            </a:r>
          </a:p>
          <a:p>
            <a:pPr lvl="1"/>
            <a:r>
              <a:rPr lang="fr-FR" dirty="0"/>
              <a:t>Soit une classification : traduire l’ensemble des mots clés en indice </a:t>
            </a:r>
            <a:r>
              <a:rPr lang="fr-FR" i="1" dirty="0" err="1"/>
              <a:t>cf</a:t>
            </a:r>
            <a:r>
              <a:rPr lang="fr-FR" dirty="0"/>
              <a:t> cours suivant</a:t>
            </a:r>
          </a:p>
          <a:p>
            <a:pPr lvl="1"/>
            <a:r>
              <a:rPr lang="fr-FR" dirty="0"/>
              <a:t>Soit un langage analytique </a:t>
            </a:r>
            <a:r>
              <a:rPr lang="fr-FR" i="1" dirty="0" err="1"/>
              <a:t>cf</a:t>
            </a:r>
            <a:r>
              <a:rPr lang="fr-FR" dirty="0"/>
              <a:t> cours suivant</a:t>
            </a:r>
          </a:p>
        </p:txBody>
      </p:sp>
    </p:spTree>
    <p:extLst>
      <p:ext uri="{BB962C8B-B14F-4D97-AF65-F5344CB8AC3E}">
        <p14:creationId xmlns:p14="http://schemas.microsoft.com/office/powerpoint/2010/main" val="21174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2.2.4 Processus d’indexation : 2 risques </a:t>
            </a:r>
            <a:endParaRPr lang="fr-FR" sz="3200" dirty="0"/>
          </a:p>
        </p:txBody>
      </p:sp>
      <p:sp>
        <p:nvSpPr>
          <p:cNvPr id="3" name="Espace réservé du contenu 2"/>
          <p:cNvSpPr>
            <a:spLocks noGrp="1"/>
          </p:cNvSpPr>
          <p:nvPr>
            <p:ph sz="quarter" idx="1"/>
          </p:nvPr>
        </p:nvSpPr>
        <p:spPr/>
        <p:txBody>
          <a:bodyPr/>
          <a:lstStyle/>
          <a:p>
            <a:r>
              <a:rPr lang="fr-FR" dirty="0"/>
              <a:t>Indexation insuffisante : degré d’analyse insuffisant, trop généraliste.</a:t>
            </a:r>
          </a:p>
          <a:p>
            <a:pPr lvl="1"/>
            <a:r>
              <a:rPr lang="fr-FR" dirty="0"/>
              <a:t>Risque ? </a:t>
            </a:r>
          </a:p>
          <a:p>
            <a:pPr lvl="1"/>
            <a:r>
              <a:rPr lang="fr-FR" dirty="0"/>
              <a:t>Le document ne trouvera pas son usager (silence)</a:t>
            </a:r>
          </a:p>
          <a:p>
            <a:r>
              <a:rPr lang="fr-FR" dirty="0"/>
              <a:t>Sur-indexation : on extrait plus de mots clés que de concepts ou notions contenus dans le document.</a:t>
            </a:r>
          </a:p>
          <a:p>
            <a:pPr lvl="1"/>
            <a:r>
              <a:rPr lang="fr-FR" dirty="0"/>
              <a:t>Risque ? </a:t>
            </a:r>
          </a:p>
          <a:p>
            <a:pPr lvl="1"/>
            <a:r>
              <a:rPr lang="fr-FR" dirty="0"/>
              <a:t>Pas une vision fidèle du document originel</a:t>
            </a:r>
          </a:p>
          <a:p>
            <a:pPr lvl="1"/>
            <a:endParaRPr lang="fr-FR" dirty="0"/>
          </a:p>
          <a:p>
            <a:pPr lvl="1"/>
            <a:endParaRPr lang="fr-FR" dirty="0"/>
          </a:p>
          <a:p>
            <a:endParaRPr lang="fr-FR" dirty="0"/>
          </a:p>
        </p:txBody>
      </p:sp>
    </p:spTree>
    <p:extLst>
      <p:ext uri="{BB962C8B-B14F-4D97-AF65-F5344CB8AC3E}">
        <p14:creationId xmlns:p14="http://schemas.microsoft.com/office/powerpoint/2010/main" val="296120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Deux questions pour conclure : indexation automatique et indexation d’images</a:t>
            </a:r>
          </a:p>
        </p:txBody>
      </p:sp>
      <p:sp>
        <p:nvSpPr>
          <p:cNvPr id="3" name="Espace réservé du contenu 2"/>
          <p:cNvSpPr>
            <a:spLocks noGrp="1"/>
          </p:cNvSpPr>
          <p:nvPr>
            <p:ph sz="quarter" idx="1"/>
          </p:nvPr>
        </p:nvSpPr>
        <p:spPr/>
        <p:txBody>
          <a:bodyPr>
            <a:normAutofit fontScale="85000" lnSpcReduction="20000"/>
          </a:bodyPr>
          <a:lstStyle/>
          <a:p>
            <a:r>
              <a:rPr lang="fr-FR" dirty="0"/>
              <a:t>Indexation automatique</a:t>
            </a:r>
          </a:p>
          <a:p>
            <a:pPr lvl="1"/>
            <a:r>
              <a:rPr lang="fr-FR" dirty="0"/>
              <a:t>Solutions techniques pour indexer automatiquement</a:t>
            </a:r>
          </a:p>
          <a:p>
            <a:pPr lvl="1"/>
            <a:r>
              <a:rPr lang="fr-FR" dirty="0"/>
              <a:t>Réserves</a:t>
            </a:r>
          </a:p>
          <a:p>
            <a:pPr lvl="2"/>
            <a:r>
              <a:rPr lang="fr-FR" dirty="0" err="1"/>
              <a:t>Svt</a:t>
            </a:r>
            <a:r>
              <a:rPr lang="fr-FR" dirty="0"/>
              <a:t> centration sur les mots et non la syntaxe : éventuels problèmes de sens</a:t>
            </a:r>
          </a:p>
          <a:p>
            <a:pPr lvl="2"/>
            <a:r>
              <a:rPr lang="fr-FR" dirty="0"/>
              <a:t>trop de bruit à l’interrogation : </a:t>
            </a:r>
            <a:r>
              <a:rPr lang="fr-FR" dirty="0" err="1"/>
              <a:t>sur-représentation</a:t>
            </a:r>
            <a:endParaRPr lang="fr-FR" dirty="0"/>
          </a:p>
          <a:p>
            <a:r>
              <a:rPr lang="fr-FR" dirty="0"/>
              <a:t>Indexer des images fixes/animées</a:t>
            </a:r>
          </a:p>
          <a:p>
            <a:pPr lvl="1"/>
            <a:r>
              <a:rPr lang="fr-FR" dirty="0"/>
              <a:t>Pas de norme d’indexation, subjectivité de l’interprétation (notamment histoire de l’art)</a:t>
            </a:r>
          </a:p>
          <a:p>
            <a:pPr lvl="1"/>
            <a:r>
              <a:rPr lang="fr-FR" dirty="0"/>
              <a:t>Protocole proposé</a:t>
            </a:r>
          </a:p>
          <a:p>
            <a:pPr lvl="2"/>
            <a:r>
              <a:rPr lang="fr-FR" dirty="0"/>
              <a:t>Description du contenu : éléments techniques ; stylistiques ; thématiques</a:t>
            </a:r>
          </a:p>
          <a:p>
            <a:pPr lvl="2"/>
            <a:r>
              <a:rPr lang="fr-FR" dirty="0"/>
              <a:t>Contexte de la production : </a:t>
            </a:r>
          </a:p>
          <a:p>
            <a:pPr lvl="2"/>
            <a:r>
              <a:rPr lang="fr-FR" dirty="0"/>
              <a:t>interprétation</a:t>
            </a:r>
          </a:p>
          <a:p>
            <a:pPr lvl="2"/>
            <a:endParaRPr lang="fr-FR" dirty="0"/>
          </a:p>
          <a:p>
            <a:pPr lvl="2"/>
            <a:endParaRPr lang="fr-FR" dirty="0"/>
          </a:p>
        </p:txBody>
      </p:sp>
    </p:spTree>
    <p:extLst>
      <p:ext uri="{BB962C8B-B14F-4D97-AF65-F5344CB8AC3E}">
        <p14:creationId xmlns:p14="http://schemas.microsoft.com/office/powerpoint/2010/main" val="151335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Cours 3 – Indexer : du langage naturel au langage documentaire</a:t>
            </a:r>
            <a:endParaRPr lang="fr-FR" sz="3200" dirty="0"/>
          </a:p>
        </p:txBody>
      </p:sp>
      <p:sp>
        <p:nvSpPr>
          <p:cNvPr id="3" name="Espace réservé du contenu 2"/>
          <p:cNvSpPr>
            <a:spLocks noGrp="1"/>
          </p:cNvSpPr>
          <p:nvPr>
            <p:ph sz="quarter" idx="1"/>
          </p:nvPr>
        </p:nvSpPr>
        <p:spPr/>
        <p:txBody>
          <a:bodyPr/>
          <a:lstStyle/>
          <a:p>
            <a:pPr marL="0" indent="0">
              <a:buNone/>
            </a:pPr>
            <a:endParaRPr lang="fr-FR" b="1" dirty="0">
              <a:solidFill>
                <a:srgbClr val="775F55"/>
              </a:solidFill>
            </a:endParaRPr>
          </a:p>
          <a:p>
            <a:pPr marL="0" indent="0">
              <a:buNone/>
            </a:pPr>
            <a:endParaRPr lang="fr-FR" b="1" dirty="0">
              <a:solidFill>
                <a:srgbClr val="775F55"/>
              </a:solidFill>
            </a:endParaRPr>
          </a:p>
          <a:p>
            <a:pPr marL="0" indent="0">
              <a:buNone/>
            </a:pPr>
            <a:r>
              <a:rPr lang="fr-FR" b="1" dirty="0">
                <a:solidFill>
                  <a:srgbClr val="775F55"/>
                </a:solidFill>
              </a:rPr>
              <a:t>Les outils intellectuels pour classer et décrire les savoirs avec des langages documentaires</a:t>
            </a:r>
          </a:p>
          <a:p>
            <a:pPr marL="0" indent="0">
              <a:buNone/>
            </a:pPr>
            <a:endParaRPr lang="fr-FR" dirty="0"/>
          </a:p>
        </p:txBody>
      </p:sp>
    </p:spTree>
    <p:extLst>
      <p:ext uri="{BB962C8B-B14F-4D97-AF65-F5344CB8AC3E}">
        <p14:creationId xmlns:p14="http://schemas.microsoft.com/office/powerpoint/2010/main" val="1075881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1.1 Les langages documentaires : quoi et pourquoi ? </a:t>
            </a:r>
          </a:p>
        </p:txBody>
      </p:sp>
      <p:sp>
        <p:nvSpPr>
          <p:cNvPr id="3" name="Espace réservé du contenu 2"/>
          <p:cNvSpPr>
            <a:spLocks noGrp="1"/>
          </p:cNvSpPr>
          <p:nvPr>
            <p:ph sz="quarter" idx="1"/>
          </p:nvPr>
        </p:nvSpPr>
        <p:spPr/>
        <p:txBody>
          <a:bodyPr>
            <a:normAutofit/>
          </a:bodyPr>
          <a:lstStyle/>
          <a:p>
            <a:pPr algn="just"/>
            <a:r>
              <a:rPr lang="fr-FR" dirty="0"/>
              <a:t>Un langage documentaire permet de représenter de manière univoque les notions identifiées dans les documents et dans les demandes des utilisateurs, en prescrivant une liste de termes ou d'indices, et leurs règles d'utilisation.</a:t>
            </a:r>
          </a:p>
          <a:p>
            <a:pPr lvl="1"/>
            <a:r>
              <a:rPr lang="fr-FR" dirty="0">
                <a:sym typeface="Wingdings"/>
              </a:rPr>
              <a:t></a:t>
            </a:r>
            <a:r>
              <a:rPr lang="fr-FR" dirty="0"/>
              <a:t> servent à indexer ET à chercher les documents</a:t>
            </a:r>
          </a:p>
          <a:p>
            <a:pPr lvl="1"/>
            <a:r>
              <a:rPr lang="fr-FR" dirty="0">
                <a:sym typeface="Wingdings"/>
              </a:rPr>
              <a:t></a:t>
            </a:r>
            <a:r>
              <a:rPr lang="fr-FR" dirty="0"/>
              <a:t> évitent polysémie, synonymie et permettent précision</a:t>
            </a:r>
          </a:p>
        </p:txBody>
      </p:sp>
    </p:spTree>
    <p:extLst>
      <p:ext uri="{BB962C8B-B14F-4D97-AF65-F5344CB8AC3E}">
        <p14:creationId xmlns:p14="http://schemas.microsoft.com/office/powerpoint/2010/main" val="212928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1.2 Les langages documentaires : finalité</a:t>
            </a:r>
            <a:r>
              <a:rPr lang="fr-FR" sz="3200" dirty="0"/>
              <a:t> </a:t>
            </a:r>
          </a:p>
        </p:txBody>
      </p:sp>
      <p:sp>
        <p:nvSpPr>
          <p:cNvPr id="3" name="Espace réservé du contenu 2"/>
          <p:cNvSpPr>
            <a:spLocks noGrp="1"/>
          </p:cNvSpPr>
          <p:nvPr>
            <p:ph sz="quarter" idx="1"/>
          </p:nvPr>
        </p:nvSpPr>
        <p:spPr/>
        <p:txBody>
          <a:bodyPr>
            <a:normAutofit/>
          </a:bodyPr>
          <a:lstStyle/>
          <a:p>
            <a:r>
              <a:rPr lang="fr-FR" dirty="0"/>
              <a:t>normés et contrôlés ils ont une visée pratique : permettre l’interrogation, donc la recherche d’information SANS AMBIGUITE (donc sans bruit). </a:t>
            </a:r>
          </a:p>
          <a:p>
            <a:r>
              <a:rPr lang="fr-FR" dirty="0"/>
              <a:t>assurent une médiation. Dans le flux d’informations, ils constituent des outils permettant l’accès aux documents</a:t>
            </a:r>
          </a:p>
        </p:txBody>
      </p:sp>
    </p:spTree>
    <p:extLst>
      <p:ext uri="{BB962C8B-B14F-4D97-AF65-F5344CB8AC3E}">
        <p14:creationId xmlns:p14="http://schemas.microsoft.com/office/powerpoint/2010/main" val="216917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1.3 Les langages documentaires : typologie</a:t>
            </a:r>
            <a:endParaRPr lang="fr-FR" sz="3200" dirty="0"/>
          </a:p>
        </p:txBody>
      </p:sp>
      <p:sp>
        <p:nvSpPr>
          <p:cNvPr id="3" name="Espace réservé du contenu 2"/>
          <p:cNvSpPr>
            <a:spLocks noGrp="1"/>
          </p:cNvSpPr>
          <p:nvPr>
            <p:ph sz="quarter" idx="1"/>
          </p:nvPr>
        </p:nvSpPr>
        <p:spPr/>
        <p:txBody>
          <a:bodyPr>
            <a:normAutofit fontScale="85000" lnSpcReduction="20000"/>
          </a:bodyPr>
          <a:lstStyle/>
          <a:p>
            <a:pPr marL="0" indent="0">
              <a:buNone/>
            </a:pPr>
            <a:r>
              <a:rPr lang="fr-FR" dirty="0"/>
              <a:t>On distingue trois types de langages documentaires</a:t>
            </a:r>
          </a:p>
          <a:p>
            <a:pPr marL="0" indent="0">
              <a:buNone/>
            </a:pPr>
            <a:endParaRPr lang="fr-FR" dirty="0"/>
          </a:p>
          <a:p>
            <a:pPr algn="just"/>
            <a:r>
              <a:rPr lang="fr-FR" dirty="0"/>
              <a:t>les </a:t>
            </a:r>
            <a:r>
              <a:rPr lang="fr-FR" b="1" dirty="0">
                <a:solidFill>
                  <a:schemeClr val="tx2"/>
                </a:solidFill>
              </a:rPr>
              <a:t>classifications</a:t>
            </a:r>
            <a:r>
              <a:rPr lang="fr-FR" dirty="0"/>
              <a:t> : organisation d'un ou plusieurs domaines de la connaissance en un système ordonné de classes et sous-classes (CDU / Dewey)</a:t>
            </a:r>
          </a:p>
          <a:p>
            <a:pPr algn="just"/>
            <a:r>
              <a:rPr lang="fr-FR" dirty="0"/>
              <a:t>les </a:t>
            </a:r>
            <a:r>
              <a:rPr lang="fr-FR" b="1" dirty="0">
                <a:solidFill>
                  <a:srgbClr val="775F55"/>
                </a:solidFill>
              </a:rPr>
              <a:t>liste d’autorités </a:t>
            </a:r>
            <a:r>
              <a:rPr lang="fr-FR" dirty="0"/>
              <a:t>: liste des termes normalisés, soit des mots matières, soit des noms propres, qui doivent être obligatoirement et nécessairement utilisés dans l'indexation (RAMEAU).</a:t>
            </a:r>
          </a:p>
          <a:p>
            <a:r>
              <a:rPr lang="fr-FR" dirty="0"/>
              <a:t>les </a:t>
            </a:r>
            <a:r>
              <a:rPr lang="fr-FR" b="1" dirty="0">
                <a:solidFill>
                  <a:srgbClr val="775F55"/>
                </a:solidFill>
              </a:rPr>
              <a:t>thesaurus</a:t>
            </a:r>
            <a:r>
              <a:rPr lang="fr-FR" dirty="0"/>
              <a:t> : liste organisée de termes normalisés (descripteurs et non-descripteurs), reliés entre eux par des relations sémantiques (générique, associé, équivalent ou employé pour)</a:t>
            </a:r>
          </a:p>
          <a:p>
            <a:pPr marL="0" indent="0">
              <a:buNone/>
            </a:pPr>
            <a:endParaRPr lang="fr-FR" dirty="0"/>
          </a:p>
        </p:txBody>
      </p:sp>
    </p:spTree>
    <p:extLst>
      <p:ext uri="{BB962C8B-B14F-4D97-AF65-F5344CB8AC3E}">
        <p14:creationId xmlns:p14="http://schemas.microsoft.com/office/powerpoint/2010/main" val="246343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2 Les classifications</a:t>
            </a:r>
          </a:p>
        </p:txBody>
      </p:sp>
      <p:sp>
        <p:nvSpPr>
          <p:cNvPr id="3" name="Espace réservé du contenu 2"/>
          <p:cNvSpPr>
            <a:spLocks noGrp="1"/>
          </p:cNvSpPr>
          <p:nvPr>
            <p:ph sz="quarter" idx="1"/>
          </p:nvPr>
        </p:nvSpPr>
        <p:spPr/>
        <p:txBody>
          <a:bodyPr/>
          <a:lstStyle/>
          <a:p>
            <a:pPr marL="0" indent="0">
              <a:buNone/>
            </a:pPr>
            <a:endParaRPr lang="fr-FR" dirty="0"/>
          </a:p>
          <a:p>
            <a:pPr marL="0" indent="0">
              <a:buNone/>
            </a:pPr>
            <a:r>
              <a:rPr lang="fr-FR" dirty="0"/>
              <a:t>« considérer les classements et classifications comme outils </a:t>
            </a:r>
            <a:r>
              <a:rPr lang="fr-FR" b="1" dirty="0">
                <a:solidFill>
                  <a:srgbClr val="775F55"/>
                </a:solidFill>
              </a:rPr>
              <a:t>sociotechniques</a:t>
            </a:r>
            <a:r>
              <a:rPr lang="fr-FR" dirty="0"/>
              <a:t> et </a:t>
            </a:r>
            <a:r>
              <a:rPr lang="fr-FR" b="1" dirty="0">
                <a:solidFill>
                  <a:srgbClr val="775F55"/>
                </a:solidFill>
              </a:rPr>
              <a:t>politiques</a:t>
            </a:r>
            <a:r>
              <a:rPr lang="fr-FR" dirty="0"/>
              <a:t> visant une certaine maîtrise du monde, face à l’infini, à l’incommensurable et à l’inclassable. » </a:t>
            </a:r>
          </a:p>
          <a:p>
            <a:pPr marL="0" indent="0">
              <a:buNone/>
            </a:pPr>
            <a:endParaRPr lang="fr-FR" dirty="0"/>
          </a:p>
          <a:p>
            <a:pPr marL="0" indent="0">
              <a:buNone/>
            </a:pPr>
            <a:r>
              <a:rPr lang="fr-FR" sz="2000" dirty="0" err="1"/>
              <a:t>Liquète</a:t>
            </a:r>
            <a:r>
              <a:rPr lang="fr-FR" sz="2000" dirty="0"/>
              <a:t>, V. &amp; </a:t>
            </a:r>
            <a:r>
              <a:rPr lang="fr-FR" sz="2000" dirty="0" err="1"/>
              <a:t>Kovacs</a:t>
            </a:r>
            <a:r>
              <a:rPr lang="fr-FR" sz="2000" dirty="0"/>
              <a:t>, S. (2013). La lutte des classements : Introduction générale. </a:t>
            </a:r>
            <a:r>
              <a:rPr lang="fr-FR" sz="2000" i="1" dirty="0"/>
              <a:t>Hermès, La Revue</a:t>
            </a:r>
            <a:r>
              <a:rPr lang="fr-FR" sz="2000" dirty="0"/>
              <a:t>, n°66, p.9-15. </a:t>
            </a:r>
          </a:p>
          <a:p>
            <a:pPr marL="0" indent="0">
              <a:buNone/>
            </a:pPr>
            <a:endParaRPr lang="fr-FR" dirty="0"/>
          </a:p>
        </p:txBody>
      </p:sp>
    </p:spTree>
    <p:extLst>
      <p:ext uri="{BB962C8B-B14F-4D97-AF65-F5344CB8AC3E}">
        <p14:creationId xmlns:p14="http://schemas.microsoft.com/office/powerpoint/2010/main" val="1653601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2.1 Classer : d’un besoin anthropologique à une forme de pouvoir (Y. Maury)</a:t>
            </a:r>
          </a:p>
        </p:txBody>
      </p:sp>
      <p:sp>
        <p:nvSpPr>
          <p:cNvPr id="3" name="Espace réservé du contenu 2"/>
          <p:cNvSpPr>
            <a:spLocks noGrp="1"/>
          </p:cNvSpPr>
          <p:nvPr>
            <p:ph sz="quarter" idx="1"/>
          </p:nvPr>
        </p:nvSpPr>
        <p:spPr/>
        <p:txBody>
          <a:bodyPr>
            <a:normAutofit fontScale="85000" lnSpcReduction="20000"/>
          </a:bodyPr>
          <a:lstStyle/>
          <a:p>
            <a:r>
              <a:rPr lang="fr-FR" dirty="0"/>
              <a:t>Un besoin anthropologique</a:t>
            </a:r>
          </a:p>
          <a:p>
            <a:pPr lvl="1"/>
            <a:r>
              <a:rPr lang="fr-FR" dirty="0"/>
              <a:t>classer permet d’élucider les savoirs et de les rendre appropriables</a:t>
            </a:r>
          </a:p>
          <a:p>
            <a:pPr lvl="1"/>
            <a:r>
              <a:rPr lang="fr-FR" dirty="0"/>
              <a:t>Besoin encore plus fort au XIXe siècle avec développement de découvertes et de leur corollaire, les techniques</a:t>
            </a:r>
          </a:p>
          <a:p>
            <a:r>
              <a:rPr lang="fr-FR" dirty="0"/>
              <a:t>Une forme de contrôle : découpage et hiérarchisation des savoirs expriment une volonté de contrôle, de maîtrise du monde via leur ordonnancement</a:t>
            </a:r>
          </a:p>
          <a:p>
            <a:pPr lvl="1"/>
            <a:r>
              <a:rPr lang="fr-FR" dirty="0"/>
              <a:t>« Des activités de mise en ordre du monde qui induisent un exercice intellectuel et un exercice du pouvoir »</a:t>
            </a:r>
          </a:p>
          <a:p>
            <a:pPr lvl="2"/>
            <a:r>
              <a:rPr lang="fr-FR" dirty="0"/>
              <a:t>choix et utilisation des outils instituent une normativité</a:t>
            </a:r>
          </a:p>
          <a:p>
            <a:pPr lvl="2"/>
            <a:r>
              <a:rPr lang="fr-FR" dirty="0"/>
              <a:t>outils = matérialisent des valeurs et les font circuler</a:t>
            </a:r>
          </a:p>
          <a:p>
            <a:pPr lvl="2"/>
            <a:r>
              <a:rPr lang="fr-FR" dirty="0"/>
              <a:t>En fonction des époques et des lieux, des savoirs sont estimés légitimes, d’autres ignorés ou minorés</a:t>
            </a:r>
          </a:p>
          <a:p>
            <a:pPr lvl="1"/>
            <a:endParaRPr lang="fr-FR" dirty="0"/>
          </a:p>
          <a:p>
            <a:pPr lvl="1"/>
            <a:endParaRPr lang="fr-FR" dirty="0"/>
          </a:p>
        </p:txBody>
      </p:sp>
    </p:spTree>
    <p:extLst>
      <p:ext uri="{BB962C8B-B14F-4D97-AF65-F5344CB8AC3E}">
        <p14:creationId xmlns:p14="http://schemas.microsoft.com/office/powerpoint/2010/main" val="13987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2.2 Dewey et CDU : 2 classifications à structure hiérarchique</a:t>
            </a:r>
          </a:p>
        </p:txBody>
      </p:sp>
      <p:sp>
        <p:nvSpPr>
          <p:cNvPr id="3" name="Espace réservé du contenu 2"/>
          <p:cNvSpPr>
            <a:spLocks noGrp="1"/>
          </p:cNvSpPr>
          <p:nvPr>
            <p:ph sz="quarter" idx="1"/>
          </p:nvPr>
        </p:nvSpPr>
        <p:spPr/>
        <p:txBody>
          <a:bodyPr>
            <a:normAutofit/>
          </a:bodyPr>
          <a:lstStyle/>
          <a:p>
            <a:r>
              <a:rPr lang="fr-FR" dirty="0"/>
              <a:t>découpage </a:t>
            </a:r>
            <a:r>
              <a:rPr lang="fr-FR" i="1" dirty="0"/>
              <a:t>a priori </a:t>
            </a:r>
            <a:r>
              <a:rPr lang="fr-FR" dirty="0"/>
              <a:t>des savoirs : les termes sont inscrits par domaine, dans des classes qui elles-mêmes sont subdivisées… jusqu’à parvenir à une granularité fine de description des documents</a:t>
            </a:r>
          </a:p>
          <a:p>
            <a:r>
              <a:rPr lang="fr-FR" dirty="0"/>
              <a:t>Conçus pour la recherche par domaine</a:t>
            </a:r>
          </a:p>
          <a:p>
            <a:r>
              <a:rPr lang="fr-FR" dirty="0"/>
              <a:t>Inconvénient : les classifications dispersent les documents (pouvant avoir certains liens).</a:t>
            </a:r>
          </a:p>
        </p:txBody>
      </p:sp>
    </p:spTree>
    <p:extLst>
      <p:ext uri="{BB962C8B-B14F-4D97-AF65-F5344CB8AC3E}">
        <p14:creationId xmlns:p14="http://schemas.microsoft.com/office/powerpoint/2010/main" val="41379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 1.2 Ce qui implique de définir le document…</a:t>
            </a:r>
          </a:p>
        </p:txBody>
      </p:sp>
      <p:sp>
        <p:nvSpPr>
          <p:cNvPr id="3" name="Espace réservé du contenu 2"/>
          <p:cNvSpPr>
            <a:spLocks noGrp="1"/>
          </p:cNvSpPr>
          <p:nvPr>
            <p:ph sz="quarter" idx="1"/>
          </p:nvPr>
        </p:nvSpPr>
        <p:spPr/>
        <p:txBody>
          <a:bodyPr/>
          <a:lstStyle/>
          <a:p>
            <a:r>
              <a:rPr lang="fr-FR" dirty="0"/>
              <a:t>Qu’est-ce qu’un document ? </a:t>
            </a:r>
          </a:p>
          <a:p>
            <a:pPr lvl="1"/>
            <a:r>
              <a:rPr lang="fr-FR" dirty="0"/>
              <a:t>Votre définition ? </a:t>
            </a:r>
          </a:p>
          <a:p>
            <a:pPr lvl="1" algn="just"/>
            <a:r>
              <a:rPr lang="fr-FR" dirty="0"/>
              <a:t>Terme générique, désigne tout objet porteur d’information. </a:t>
            </a:r>
          </a:p>
          <a:p>
            <a:pPr lvl="2" algn="just"/>
            <a:r>
              <a:rPr lang="fr-FR" dirty="0"/>
              <a:t>Y.-F. Le Coadic « tout artefact qui représente ou exprime à l’aide de signe graphique ou iconique (mots, images, diagrammes, cartes, figures, symboles), audio et vidéo (inscrit sur un support papier ou électronique), un objet, une idée ou une information ».</a:t>
            </a:r>
          </a:p>
          <a:p>
            <a:pPr lvl="1"/>
            <a:endParaRPr lang="fr-FR" dirty="0"/>
          </a:p>
        </p:txBody>
      </p:sp>
    </p:spTree>
    <p:extLst>
      <p:ext uri="{BB962C8B-B14F-4D97-AF65-F5344CB8AC3E}">
        <p14:creationId xmlns:p14="http://schemas.microsoft.com/office/powerpoint/2010/main" val="234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Historique rapide</a:t>
            </a:r>
          </a:p>
        </p:txBody>
      </p:sp>
      <p:sp>
        <p:nvSpPr>
          <p:cNvPr id="3" name="Espace réservé du contenu 2"/>
          <p:cNvSpPr>
            <a:spLocks noGrp="1"/>
          </p:cNvSpPr>
          <p:nvPr>
            <p:ph idx="1"/>
          </p:nvPr>
        </p:nvSpPr>
        <p:spPr/>
        <p:txBody>
          <a:bodyPr>
            <a:normAutofit fontScale="92500" lnSpcReduction="10000"/>
          </a:bodyPr>
          <a:lstStyle/>
          <a:p>
            <a:pPr>
              <a:lnSpc>
                <a:spcPct val="90000"/>
              </a:lnSpc>
            </a:pPr>
            <a:r>
              <a:rPr lang="fr-FR" altLang="fr-FR" dirty="0"/>
              <a:t>Fondement : mise en ordre générale des connaissances, c’est-à-dire du besoin de passer d’une</a:t>
            </a:r>
          </a:p>
          <a:p>
            <a:pPr lvl="1">
              <a:lnSpc>
                <a:spcPct val="90000"/>
              </a:lnSpc>
            </a:pPr>
            <a:r>
              <a:rPr lang="fr-FR" altLang="fr-FR" dirty="0">
                <a:solidFill>
                  <a:srgbClr val="000000"/>
                </a:solidFill>
              </a:rPr>
              <a:t>mémoire scientifique non structurée</a:t>
            </a:r>
          </a:p>
          <a:p>
            <a:pPr marL="365760" lvl="1" indent="0">
              <a:lnSpc>
                <a:spcPct val="90000"/>
              </a:lnSpc>
              <a:buNone/>
            </a:pPr>
            <a:r>
              <a:rPr lang="fr-FR" altLang="fr-FR" dirty="0">
                <a:solidFill>
                  <a:srgbClr val="000000"/>
                </a:solidFill>
              </a:rPr>
              <a:t>à </a:t>
            </a:r>
          </a:p>
          <a:p>
            <a:pPr lvl="1">
              <a:lnSpc>
                <a:spcPct val="90000"/>
              </a:lnSpc>
            </a:pPr>
            <a:r>
              <a:rPr lang="fr-FR" altLang="fr-FR" dirty="0">
                <a:solidFill>
                  <a:srgbClr val="000000"/>
                </a:solidFill>
              </a:rPr>
              <a:t> une organisation structurée du savoir </a:t>
            </a:r>
          </a:p>
          <a:p>
            <a:pPr>
              <a:lnSpc>
                <a:spcPct val="90000"/>
              </a:lnSpc>
            </a:pPr>
            <a:r>
              <a:rPr lang="fr-FR" altLang="fr-FR" dirty="0"/>
              <a:t>Fin du 19eme siècle</a:t>
            </a:r>
          </a:p>
          <a:p>
            <a:pPr lvl="1">
              <a:lnSpc>
                <a:spcPct val="90000"/>
              </a:lnSpc>
            </a:pPr>
            <a:r>
              <a:rPr lang="fr-FR" altLang="fr-FR" dirty="0"/>
              <a:t>A cette époque les bibliothèques constituaient les principaux gisements du savoir.</a:t>
            </a:r>
          </a:p>
          <a:p>
            <a:pPr lvl="1">
              <a:lnSpc>
                <a:spcPct val="90000"/>
              </a:lnSpc>
            </a:pPr>
            <a:r>
              <a:rPr lang="fr-FR" altLang="fr-FR" dirty="0"/>
              <a:t>Les documents étaient regroupés physiquement en fonction de leurs contenus. </a:t>
            </a:r>
          </a:p>
          <a:p>
            <a:pPr lvl="1">
              <a:lnSpc>
                <a:spcPct val="90000"/>
              </a:lnSpc>
            </a:pPr>
            <a:r>
              <a:rPr lang="fr-FR" altLang="fr-FR" dirty="0"/>
              <a:t>C’est pour répondre à ce besoin d’organisation, qu’ont été inventées les </a:t>
            </a:r>
            <a:r>
              <a:rPr lang="fr-FR" altLang="fr-FR" dirty="0">
                <a:solidFill>
                  <a:srgbClr val="000000"/>
                </a:solidFill>
              </a:rPr>
              <a:t>classifications universelles.</a:t>
            </a:r>
          </a:p>
          <a:p>
            <a:endParaRPr lang="fr-FR" dirty="0"/>
          </a:p>
        </p:txBody>
      </p:sp>
    </p:spTree>
    <p:extLst>
      <p:ext uri="{BB962C8B-B14F-4D97-AF65-F5344CB8AC3E}">
        <p14:creationId xmlns:p14="http://schemas.microsoft.com/office/powerpoint/2010/main" val="290494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Leur forme</a:t>
            </a:r>
          </a:p>
        </p:txBody>
      </p:sp>
      <p:sp>
        <p:nvSpPr>
          <p:cNvPr id="3" name="Espace réservé du contenu 2"/>
          <p:cNvSpPr>
            <a:spLocks noGrp="1"/>
          </p:cNvSpPr>
          <p:nvPr>
            <p:ph idx="1"/>
          </p:nvPr>
        </p:nvSpPr>
        <p:spPr/>
        <p:txBody>
          <a:bodyPr>
            <a:normAutofit/>
          </a:bodyPr>
          <a:lstStyle/>
          <a:p>
            <a:r>
              <a:rPr lang="fr-FR" dirty="0"/>
              <a:t>Les concepts sont représentés sous forme d’arbre </a:t>
            </a:r>
            <a:r>
              <a:rPr lang="fr-FR" dirty="0">
                <a:sym typeface="Wingdings"/>
              </a:rPr>
              <a:t> </a:t>
            </a:r>
            <a:r>
              <a:rPr lang="fr-FR" dirty="0"/>
              <a:t>structure arborescente.</a:t>
            </a:r>
          </a:p>
          <a:p>
            <a:pPr lvl="1"/>
            <a:r>
              <a:rPr lang="fr-FR" dirty="0"/>
              <a:t> Chaque notion est située : </a:t>
            </a:r>
          </a:p>
          <a:p>
            <a:pPr lvl="2"/>
            <a:r>
              <a:rPr lang="fr-FR" dirty="0"/>
              <a:t>dans une branche précise </a:t>
            </a:r>
          </a:p>
          <a:p>
            <a:pPr lvl="2"/>
            <a:r>
              <a:rPr lang="fr-FR" dirty="0"/>
              <a:t>à un niveau de précision déterminé </a:t>
            </a:r>
          </a:p>
          <a:p>
            <a:r>
              <a:rPr lang="fr-FR" dirty="0"/>
              <a:t>L’indexation est en langage codé : code alphabétique, numérique ou alphanumérique</a:t>
            </a:r>
          </a:p>
        </p:txBody>
      </p:sp>
    </p:spTree>
    <p:extLst>
      <p:ext uri="{BB962C8B-B14F-4D97-AF65-F5344CB8AC3E}">
        <p14:creationId xmlns:p14="http://schemas.microsoft.com/office/powerpoint/2010/main" val="3478276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2.2.1 DEWEY : la classification décimale universelle </a:t>
            </a:r>
          </a:p>
        </p:txBody>
      </p:sp>
      <p:sp>
        <p:nvSpPr>
          <p:cNvPr id="3" name="Espace réservé du contenu 2"/>
          <p:cNvSpPr>
            <a:spLocks noGrp="1"/>
          </p:cNvSpPr>
          <p:nvPr>
            <p:ph idx="1"/>
          </p:nvPr>
        </p:nvSpPr>
        <p:spPr/>
        <p:txBody>
          <a:bodyPr>
            <a:noAutofit/>
          </a:bodyPr>
          <a:lstStyle/>
          <a:p>
            <a:r>
              <a:rPr lang="fr-FR" sz="2400" dirty="0"/>
              <a:t>Créée par </a:t>
            </a:r>
            <a:r>
              <a:rPr lang="fr-FR" sz="2400" dirty="0" err="1"/>
              <a:t>Melvil</a:t>
            </a:r>
            <a:r>
              <a:rPr lang="fr-FR" sz="2400" dirty="0"/>
              <a:t> Dewey en 1876, utilisée dans 135 pays, traduite dans + de 30 langues (dernières traductions arabe, chinois et turc)</a:t>
            </a:r>
          </a:p>
          <a:p>
            <a:r>
              <a:rPr lang="fr-FR" sz="2400" dirty="0"/>
              <a:t>Aux Etats-Unis 95 % des bibliothèques publiques l'ont adoptée, ainsi que 25 % des bibliothèques universitaires et 20 % des centres de documentation. </a:t>
            </a:r>
          </a:p>
          <a:p>
            <a:r>
              <a:rPr lang="fr-FR" sz="2400" dirty="0"/>
              <a:t>Une classification est désormais un critère de recherche reconnu par certains moteurs de recherches sur le WEB</a:t>
            </a:r>
          </a:p>
          <a:p>
            <a:pPr lvl="1"/>
            <a:r>
              <a:rPr lang="fr-FR" sz="2100" dirty="0" err="1"/>
              <a:t>WebDewey</a:t>
            </a:r>
            <a:r>
              <a:rPr lang="fr-FR" sz="2100" dirty="0"/>
              <a:t> est la version internet de la base de données de la CDD, elle permet d'explorer de manière intuitive des milliers de termes et d'indices. </a:t>
            </a:r>
          </a:p>
        </p:txBody>
      </p:sp>
    </p:spTree>
    <p:extLst>
      <p:ext uri="{BB962C8B-B14F-4D97-AF65-F5344CB8AC3E}">
        <p14:creationId xmlns:p14="http://schemas.microsoft.com/office/powerpoint/2010/main" val="147955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2.2.1 DEWEY : la classification décimale universelle </a:t>
            </a:r>
            <a:endParaRPr lang="fr-FR" sz="3200" dirty="0"/>
          </a:p>
        </p:txBody>
      </p:sp>
      <p:sp>
        <p:nvSpPr>
          <p:cNvPr id="3" name="Espace réservé du contenu 2"/>
          <p:cNvSpPr>
            <a:spLocks noGrp="1"/>
          </p:cNvSpPr>
          <p:nvPr>
            <p:ph idx="1"/>
          </p:nvPr>
        </p:nvSpPr>
        <p:spPr/>
        <p:txBody>
          <a:bodyPr>
            <a:normAutofit fontScale="85000" lnSpcReduction="20000"/>
          </a:bodyPr>
          <a:lstStyle/>
          <a:p>
            <a:r>
              <a:rPr lang="fr-FR" dirty="0"/>
              <a:t>La structure des premières éditions était basée sur le schéma de structuration du savoir humain inspiré de Francis Bacon.</a:t>
            </a:r>
          </a:p>
          <a:p>
            <a:pPr lvl="1"/>
            <a:r>
              <a:rPr lang="fr-FR" dirty="0"/>
              <a:t>Bacon 1605, division des savoirs selon « les 3 parties de l’entendement humain », les connaissances étant rapportées non à leur contenu mais à l’ordre des facultés cognitives : histoire/mémoire ; poésie/imagination ; philosophie/raison.</a:t>
            </a:r>
          </a:p>
          <a:p>
            <a:pPr lvl="1"/>
            <a:r>
              <a:rPr lang="fr-FR" dirty="0">
                <a:sym typeface="Wingdings"/>
              </a:rPr>
              <a:t> disciplines liées à la mémoire (histoire et géographie) ; celles liées à la création (arts, techniques) ; celles liées à la raison (philosophie, théologie, mathématiques).</a:t>
            </a:r>
            <a:endParaRPr lang="fr-FR" dirty="0"/>
          </a:p>
          <a:p>
            <a:r>
              <a:rPr lang="fr-FR" dirty="0"/>
              <a:t>En inversant cet ordre la Classification décimale Dewey répartit le savoir en dix grandes classes, à leur tour divisées en cent divisions, puis en une multitude de sections et sous-sections.</a:t>
            </a:r>
          </a:p>
          <a:p>
            <a:endParaRPr lang="fr-FR" dirty="0"/>
          </a:p>
        </p:txBody>
      </p:sp>
    </p:spTree>
    <p:extLst>
      <p:ext uri="{BB962C8B-B14F-4D97-AF65-F5344CB8AC3E}">
        <p14:creationId xmlns:p14="http://schemas.microsoft.com/office/powerpoint/2010/main" val="42627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2.2.2 La CDU</a:t>
            </a:r>
          </a:p>
        </p:txBody>
      </p:sp>
      <p:sp>
        <p:nvSpPr>
          <p:cNvPr id="3" name="Espace réservé du contenu 2"/>
          <p:cNvSpPr>
            <a:spLocks noGrp="1"/>
          </p:cNvSpPr>
          <p:nvPr>
            <p:ph idx="1"/>
          </p:nvPr>
        </p:nvSpPr>
        <p:spPr>
          <a:xfrm>
            <a:off x="457200" y="1196752"/>
            <a:ext cx="8229600" cy="4929411"/>
          </a:xfrm>
        </p:spPr>
        <p:txBody>
          <a:bodyPr>
            <a:normAutofit fontScale="92500" lnSpcReduction="20000"/>
          </a:bodyPr>
          <a:lstStyle/>
          <a:p>
            <a:endParaRPr lang="fr-FR" dirty="0"/>
          </a:p>
          <a:p>
            <a:r>
              <a:rPr lang="fr-FR" dirty="0"/>
              <a:t>Deux avocats belges, </a:t>
            </a:r>
            <a:r>
              <a:rPr lang="fr-FR" dirty="0">
                <a:hlinkClick r:id="rId2" action="ppaction://hlinkfile" tooltip="w:Paul Otlet"/>
              </a:rPr>
              <a:t>Paul Otlet</a:t>
            </a:r>
            <a:r>
              <a:rPr lang="fr-FR" dirty="0"/>
              <a:t> (1868 - 1944) et </a:t>
            </a:r>
            <a:r>
              <a:rPr lang="fr-FR" dirty="0">
                <a:hlinkClick r:id="rId3" action="ppaction://hlinkfile" tooltip="w:Henry La Fontaine"/>
              </a:rPr>
              <a:t>Henry La Fontaine</a:t>
            </a:r>
            <a:r>
              <a:rPr lang="fr-FR" dirty="0"/>
              <a:t> (1853 - 1943), fondateurs de l’Institut International de Bibliographie en 1895, adoptent et assouplissent la classification de Dewey, avec son autorisation, pour intégrer tout type de document (monographie, article, objet muséal…)</a:t>
            </a:r>
          </a:p>
          <a:p>
            <a:r>
              <a:rPr lang="fr-FR" dirty="0"/>
              <a:t>La </a:t>
            </a:r>
            <a:r>
              <a:rPr lang="fr-FR" b="1" dirty="0"/>
              <a:t>Classification Décimale Universelle</a:t>
            </a:r>
            <a:r>
              <a:rPr lang="fr-FR" dirty="0"/>
              <a:t> à partir de 1927</a:t>
            </a:r>
          </a:p>
          <a:p>
            <a:pPr lvl="1"/>
            <a:r>
              <a:rPr lang="fr-FR" dirty="0"/>
              <a:t>150 000 sujets </a:t>
            </a:r>
          </a:p>
          <a:p>
            <a:pPr lvl="1"/>
            <a:r>
              <a:rPr lang="fr-FR" dirty="0"/>
              <a:t>traduite dans une vingtaine de langues différentes.</a:t>
            </a:r>
          </a:p>
          <a:p>
            <a:r>
              <a:rPr lang="fr-FR" dirty="0"/>
              <a:t>Accessible sur </a:t>
            </a:r>
            <a:r>
              <a:rPr lang="fr-FR" dirty="0">
                <a:hlinkClick r:id="rId4"/>
              </a:rPr>
              <a:t>http://www.udcsummary.info/php/index.php?lang=fr</a:t>
            </a:r>
            <a:r>
              <a:rPr lang="fr-FR" dirty="0"/>
              <a:t> </a:t>
            </a:r>
          </a:p>
          <a:p>
            <a:pPr marL="0" indent="0">
              <a:buNone/>
            </a:pPr>
            <a:endParaRPr lang="fr-FR" dirty="0"/>
          </a:p>
        </p:txBody>
      </p:sp>
    </p:spTree>
    <p:extLst>
      <p:ext uri="{BB962C8B-B14F-4D97-AF65-F5344CB8AC3E}">
        <p14:creationId xmlns:p14="http://schemas.microsoft.com/office/powerpoint/2010/main" val="401726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Principes communs avec la DEWEY</a:t>
            </a: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a:t>Comme la Classification de Dewey (CDD), la Classification Décimale Universelle (CDU) utilise trois principes de base :</a:t>
            </a:r>
          </a:p>
          <a:p>
            <a:r>
              <a:rPr lang="fr-FR" b="1" dirty="0"/>
              <a:t>indexation</a:t>
            </a:r>
            <a:r>
              <a:rPr lang="fr-FR" dirty="0"/>
              <a:t> par domaine : l'</a:t>
            </a:r>
            <a:r>
              <a:rPr lang="fr-FR" b="1" dirty="0"/>
              <a:t>idée</a:t>
            </a:r>
            <a:r>
              <a:rPr lang="fr-FR" dirty="0"/>
              <a:t> contenue dans le document : toutes les notions relatives à un même ensemble de concepts vont se trouver automatiquement rapprochées dans les tables.</a:t>
            </a:r>
          </a:p>
          <a:p>
            <a:r>
              <a:rPr lang="fr-FR" dirty="0"/>
              <a:t>chaque domaine correspond à un </a:t>
            </a:r>
            <a:r>
              <a:rPr lang="fr-FR" b="1" dirty="0"/>
              <a:t>indice</a:t>
            </a:r>
          </a:p>
          <a:p>
            <a:r>
              <a:rPr lang="fr-FR" b="1" dirty="0"/>
              <a:t>subdivision</a:t>
            </a:r>
            <a:r>
              <a:rPr lang="fr-FR" dirty="0"/>
              <a:t> de chaque indice pour parvenir à une granularité fine : on classe </a:t>
            </a:r>
            <a:r>
              <a:rPr lang="fr-FR" b="1" dirty="0"/>
              <a:t>du général au particulier</a:t>
            </a:r>
            <a:r>
              <a:rPr lang="fr-FR" dirty="0"/>
              <a:t> en utilisant les divisions successives en dixièmes, centièmes, millièmes... et ainsi de suite jusqu'au degré de précision nécessaire.</a:t>
            </a:r>
          </a:p>
          <a:p>
            <a:endParaRPr lang="fr-FR" dirty="0"/>
          </a:p>
        </p:txBody>
      </p:sp>
    </p:spTree>
    <p:extLst>
      <p:ext uri="{BB962C8B-B14F-4D97-AF65-F5344CB8AC3E}">
        <p14:creationId xmlns:p14="http://schemas.microsoft.com/office/powerpoint/2010/main" val="127587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br>
              <a:rPr lang="fr-FR" sz="3200" b="1" dirty="0"/>
            </a:br>
            <a:r>
              <a:rPr lang="fr-FR" sz="3200" b="1" dirty="0"/>
              <a:t>2.3 Limites : comment faire pour des savoirs émergents et/ou complexes ? </a:t>
            </a:r>
            <a:br>
              <a:rPr lang="fr-FR" sz="3200" b="1" dirty="0"/>
            </a:br>
            <a:endParaRPr lang="fr-FR" sz="3200" b="1" dirty="0"/>
          </a:p>
        </p:txBody>
      </p:sp>
      <p:sp>
        <p:nvSpPr>
          <p:cNvPr id="3" name="Espace réservé du contenu 2"/>
          <p:cNvSpPr>
            <a:spLocks noGrp="1"/>
          </p:cNvSpPr>
          <p:nvPr>
            <p:ph sz="quarter" idx="1"/>
          </p:nvPr>
        </p:nvSpPr>
        <p:spPr/>
        <p:txBody>
          <a:bodyPr>
            <a:normAutofit fontScale="55000" lnSpcReduction="20000"/>
          </a:bodyPr>
          <a:lstStyle/>
          <a:p>
            <a:r>
              <a:rPr lang="fr-FR" dirty="0"/>
              <a:t>Classification à facettes, système non pas hiérarchique, mais </a:t>
            </a:r>
            <a:r>
              <a:rPr lang="fr-FR" dirty="0" err="1"/>
              <a:t>analytico</a:t>
            </a:r>
            <a:r>
              <a:rPr lang="fr-FR" dirty="0"/>
              <a:t>-synthétique</a:t>
            </a:r>
          </a:p>
          <a:p>
            <a:pPr lvl="1"/>
            <a:r>
              <a:rPr lang="fr-FR" dirty="0"/>
              <a:t>Chaque facette = une catégorie non-thématique permettant l'organisation d'un ensemble de notions (leur catégorisation), en fonction de leur nature propre ou du point de vue sous lequel on les considère. </a:t>
            </a:r>
          </a:p>
          <a:p>
            <a:pPr lvl="1"/>
            <a:r>
              <a:rPr lang="fr-FR" dirty="0"/>
              <a:t>Facette ou critère de division</a:t>
            </a:r>
          </a:p>
          <a:p>
            <a:r>
              <a:rPr lang="fr-FR" dirty="0"/>
              <a:t>Exemple : celle de </a:t>
            </a:r>
            <a:r>
              <a:rPr lang="fr-FR" dirty="0" err="1"/>
              <a:t>Shiyali</a:t>
            </a:r>
            <a:r>
              <a:rPr lang="fr-FR" dirty="0"/>
              <a:t> </a:t>
            </a:r>
            <a:r>
              <a:rPr lang="fr-FR" dirty="0" err="1"/>
              <a:t>Ramamrita</a:t>
            </a:r>
            <a:r>
              <a:rPr lang="fr-FR" dirty="0"/>
              <a:t> </a:t>
            </a:r>
            <a:r>
              <a:rPr lang="fr-FR" dirty="0" err="1"/>
              <a:t>Ranganathan</a:t>
            </a:r>
            <a:r>
              <a:rPr lang="fr-FR" dirty="0"/>
              <a:t>, mathématicien, Colon Classification (CC), 1933. Réflexion sur l’organisation des connaissances. Revendique un schéma « hospitalier » de la classification et non prisonnier comme CCD ou CDU.</a:t>
            </a:r>
          </a:p>
          <a:p>
            <a:pPr lvl="1"/>
            <a:r>
              <a:rPr lang="fr-FR" dirty="0"/>
              <a:t>Tout document peut-être décrit par 5 facettes PMEST</a:t>
            </a:r>
          </a:p>
          <a:p>
            <a:pPr lvl="2"/>
            <a:r>
              <a:rPr lang="fr-FR" dirty="0"/>
              <a:t>Personnalité : concept principale du document</a:t>
            </a:r>
          </a:p>
          <a:p>
            <a:pPr lvl="2"/>
            <a:r>
              <a:rPr lang="fr-FR" dirty="0"/>
              <a:t>Matière : une propriété</a:t>
            </a:r>
          </a:p>
          <a:p>
            <a:pPr lvl="2"/>
            <a:r>
              <a:rPr lang="fr-FR" dirty="0"/>
              <a:t>Energie : </a:t>
            </a:r>
          </a:p>
          <a:p>
            <a:pPr lvl="2"/>
            <a:r>
              <a:rPr lang="fr-FR" dirty="0"/>
              <a:t>Espace</a:t>
            </a:r>
          </a:p>
          <a:p>
            <a:pPr lvl="2"/>
            <a:r>
              <a:rPr lang="fr-FR" dirty="0"/>
              <a:t>Temps</a:t>
            </a:r>
          </a:p>
          <a:p>
            <a:pPr lvl="1"/>
            <a:r>
              <a:rPr lang="fr-FR" dirty="0"/>
              <a:t>Réserve : complexe, ne permet pas de « ranger » les livres</a:t>
            </a:r>
            <a:r>
              <a:rPr lang="fr-FR" dirty="0">
                <a:sym typeface="Wingdings"/>
              </a:rPr>
              <a:t> peu mise en œuvre en bibliothèque</a:t>
            </a:r>
          </a:p>
          <a:p>
            <a:pPr lvl="1"/>
            <a:r>
              <a:rPr lang="fr-FR" dirty="0">
                <a:sym typeface="Wingdings"/>
              </a:rPr>
              <a:t>Classification par facette qui est utilisée sur le web par certains sites (facettes inscrites dans les métadonnées, permet recherche avec des filtres, espace/temps par ex.).</a:t>
            </a:r>
            <a:endParaRPr lang="fr-FR" dirty="0"/>
          </a:p>
        </p:txBody>
      </p:sp>
    </p:spTree>
    <p:extLst>
      <p:ext uri="{BB962C8B-B14F-4D97-AF65-F5344CB8AC3E}">
        <p14:creationId xmlns:p14="http://schemas.microsoft.com/office/powerpoint/2010/main" val="53719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2.3 Limites : comment faire pour des savoirs émergents et/ou complexes ? </a:t>
            </a:r>
          </a:p>
        </p:txBody>
      </p:sp>
      <p:sp>
        <p:nvSpPr>
          <p:cNvPr id="3" name="Espace réservé du contenu 2"/>
          <p:cNvSpPr>
            <a:spLocks noGrp="1"/>
          </p:cNvSpPr>
          <p:nvPr>
            <p:ph sz="quarter" idx="1"/>
          </p:nvPr>
        </p:nvSpPr>
        <p:spPr/>
        <p:txBody>
          <a:bodyPr/>
          <a:lstStyle/>
          <a:p>
            <a:pPr marL="0" indent="0">
              <a:buNone/>
            </a:pPr>
            <a:endParaRPr lang="fr-FR" sz="3200" dirty="0"/>
          </a:p>
          <a:p>
            <a:pPr marL="0" indent="0">
              <a:buNone/>
            </a:pPr>
            <a:r>
              <a:rPr lang="fr-FR" sz="3200" dirty="0"/>
              <a:t>Critiques des classifications décimales</a:t>
            </a:r>
          </a:p>
          <a:p>
            <a:r>
              <a:rPr lang="fr-FR" dirty="0"/>
              <a:t>rigidité des classes fondamentales</a:t>
            </a:r>
          </a:p>
          <a:p>
            <a:r>
              <a:rPr lang="fr-FR" dirty="0"/>
              <a:t>manque de liaison entre les sujets</a:t>
            </a:r>
          </a:p>
          <a:p>
            <a:r>
              <a:rPr lang="fr-FR" dirty="0"/>
              <a:t>impossibilité d’indexer des sujets modernes</a:t>
            </a:r>
          </a:p>
          <a:p>
            <a:r>
              <a:rPr lang="fr-FR" dirty="0"/>
              <a:t>orientation idéologique de la classification</a:t>
            </a:r>
          </a:p>
          <a:p>
            <a:endParaRPr lang="fr-FR" dirty="0"/>
          </a:p>
        </p:txBody>
      </p:sp>
    </p:spTree>
    <p:extLst>
      <p:ext uri="{BB962C8B-B14F-4D97-AF65-F5344CB8AC3E}">
        <p14:creationId xmlns:p14="http://schemas.microsoft.com/office/powerpoint/2010/main" val="49406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Une entreprise vouée à l’échec ? (D. </a:t>
            </a:r>
            <a:r>
              <a:rPr lang="fr-FR" sz="3200" b="1" dirty="0" err="1"/>
              <a:t>Parrochia</a:t>
            </a:r>
            <a:r>
              <a:rPr lang="fr-FR" sz="3200" b="1" dirty="0"/>
              <a:t>)</a:t>
            </a:r>
          </a:p>
        </p:txBody>
      </p:sp>
      <p:sp>
        <p:nvSpPr>
          <p:cNvPr id="3" name="Espace réservé du contenu 2"/>
          <p:cNvSpPr>
            <a:spLocks noGrp="1"/>
          </p:cNvSpPr>
          <p:nvPr>
            <p:ph sz="quarter" idx="1"/>
          </p:nvPr>
        </p:nvSpPr>
        <p:spPr/>
        <p:txBody>
          <a:bodyPr>
            <a:normAutofit fontScale="77500" lnSpcReduction="20000"/>
          </a:bodyPr>
          <a:lstStyle/>
          <a:p>
            <a:r>
              <a:rPr lang="fr-FR" dirty="0"/>
              <a:t>Aucune classification ne permet d’atteindre l’utopie du code unique, universel.</a:t>
            </a:r>
          </a:p>
          <a:p>
            <a:r>
              <a:rPr lang="fr-FR" dirty="0"/>
              <a:t>« Le savoir moderne (proliférant, complexe, interférant) a d’ailleurs réclamé, ces cinquante dernières années, qu’on change complètement de modèle : le relationnel-réticulé (le réseau) a pris le relais des arbres et de la combinatoire restreinte »</a:t>
            </a:r>
          </a:p>
          <a:p>
            <a:r>
              <a:rPr lang="fr-FR" dirty="0"/>
              <a:t>Des changements à venir déjà visibles dans certains catalogues de bibliothèque : l’usager peut accéder aux documents par navigation, ou via des visualisations de type cartographie d’un réseau conceptuel</a:t>
            </a:r>
          </a:p>
          <a:p>
            <a:r>
              <a:rPr lang="fr-FR" dirty="0" err="1"/>
              <a:t>Ref</a:t>
            </a:r>
            <a:r>
              <a:rPr lang="fr-FR" dirty="0"/>
              <a:t> </a:t>
            </a:r>
            <a:r>
              <a:rPr lang="fr-FR" dirty="0" err="1"/>
              <a:t>Parrochia</a:t>
            </a:r>
            <a:r>
              <a:rPr lang="fr-FR" dirty="0"/>
              <a:t>, D. 2017. Chapitre I. Bibliothèque et théorie des classifications. In Cristina, I., </a:t>
            </a:r>
            <a:r>
              <a:rPr lang="fr-FR" dirty="0" err="1"/>
              <a:t>Mougenot</a:t>
            </a:r>
            <a:r>
              <a:rPr lang="fr-FR" dirty="0"/>
              <a:t>, É., &amp; </a:t>
            </a:r>
            <a:r>
              <a:rPr lang="fr-FR" dirty="0" err="1"/>
              <a:t>Boccon-Gibod</a:t>
            </a:r>
            <a:r>
              <a:rPr lang="fr-FR" dirty="0"/>
              <a:t>, T. (</a:t>
            </a:r>
            <a:r>
              <a:rPr lang="fr-FR" dirty="0" err="1"/>
              <a:t>Eds</a:t>
            </a:r>
            <a:r>
              <a:rPr lang="fr-FR" dirty="0"/>
              <a:t>.), </a:t>
            </a:r>
            <a:r>
              <a:rPr lang="fr-FR" i="1" dirty="0"/>
              <a:t>Robert Damien, du lecteur à l’électeur : Bibliothèque, démocratie et autorité.</a:t>
            </a:r>
            <a:r>
              <a:rPr lang="fr-FR" dirty="0"/>
              <a:t> Villeurbanne : Presses de </a:t>
            </a:r>
            <a:r>
              <a:rPr lang="fr-FR" dirty="0" err="1"/>
              <a:t>l’enssib</a:t>
            </a:r>
            <a:r>
              <a:rPr lang="fr-FR" dirty="0"/>
              <a:t>. </a:t>
            </a:r>
            <a:r>
              <a:rPr lang="fr-FR" dirty="0" err="1"/>
              <a:t>doi</a:t>
            </a:r>
            <a:r>
              <a:rPr lang="fr-FR" dirty="0"/>
              <a:t> :10.4000/books.pressesenssib.7317 </a:t>
            </a:r>
          </a:p>
          <a:p>
            <a:endParaRPr lang="fr-FR" dirty="0"/>
          </a:p>
          <a:p>
            <a:pPr marL="0" indent="0">
              <a:buNone/>
            </a:pPr>
            <a:endParaRPr lang="fr-FR" dirty="0"/>
          </a:p>
        </p:txBody>
      </p:sp>
    </p:spTree>
    <p:extLst>
      <p:ext uri="{BB962C8B-B14F-4D97-AF65-F5344CB8AC3E}">
        <p14:creationId xmlns:p14="http://schemas.microsoft.com/office/powerpoint/2010/main" val="318120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DCB2E-A3A4-438C-95A0-27B3EC382EB2}"/>
              </a:ext>
            </a:extLst>
          </p:cNvPr>
          <p:cNvSpPr>
            <a:spLocks noGrp="1"/>
          </p:cNvSpPr>
          <p:nvPr>
            <p:ph type="title"/>
          </p:nvPr>
        </p:nvSpPr>
        <p:spPr/>
        <p:txBody>
          <a:bodyPr>
            <a:normAutofit/>
          </a:bodyPr>
          <a:lstStyle/>
          <a:p>
            <a:r>
              <a:rPr lang="fr-FR" sz="3200" b="1" dirty="0"/>
              <a:t>En guise de conclusion : classer le web ? </a:t>
            </a:r>
            <a:endParaRPr lang="fr-FR" sz="3200" dirty="0"/>
          </a:p>
        </p:txBody>
      </p:sp>
      <p:sp>
        <p:nvSpPr>
          <p:cNvPr id="3" name="Espace réservé du contenu 2">
            <a:extLst>
              <a:ext uri="{FF2B5EF4-FFF2-40B4-BE49-F238E27FC236}">
                <a16:creationId xmlns:a16="http://schemas.microsoft.com/office/drawing/2014/main" id="{897F4E5C-BED5-4870-B3C5-227687453CA4}"/>
              </a:ext>
            </a:extLst>
          </p:cNvPr>
          <p:cNvSpPr>
            <a:spLocks noGrp="1"/>
          </p:cNvSpPr>
          <p:nvPr>
            <p:ph sz="quarter" idx="1"/>
          </p:nvPr>
        </p:nvSpPr>
        <p:spPr/>
        <p:txBody>
          <a:bodyPr>
            <a:normAutofit/>
          </a:bodyPr>
          <a:lstStyle/>
          <a:p>
            <a:r>
              <a:rPr lang="fr-FR" dirty="0"/>
              <a:t>Le web et ses milliards de pages : un défi pour l’organisation des connaissances.</a:t>
            </a:r>
          </a:p>
          <a:p>
            <a:r>
              <a:rPr lang="fr-FR" dirty="0"/>
              <a:t>De façon plus générale, comment est classée l’information numérique ? </a:t>
            </a:r>
          </a:p>
          <a:p>
            <a:r>
              <a:rPr lang="fr-FR" dirty="0"/>
              <a:t>Quel(s) classement(s) connaissez-vous ? Comment les informations viennent à vous sur le web ? Comment sont classées les pages web accessibles </a:t>
            </a:r>
            <a:r>
              <a:rPr lang="fr-FR" i="1" dirty="0"/>
              <a:t>via</a:t>
            </a:r>
            <a:r>
              <a:rPr lang="fr-FR" dirty="0"/>
              <a:t> les moteurs de recherche, ou </a:t>
            </a:r>
            <a:r>
              <a:rPr lang="fr-FR" i="1" dirty="0"/>
              <a:t>via</a:t>
            </a:r>
            <a:r>
              <a:rPr lang="fr-FR" dirty="0"/>
              <a:t> les TL des RSN ?</a:t>
            </a:r>
          </a:p>
        </p:txBody>
      </p:sp>
    </p:spTree>
    <p:extLst>
      <p:ext uri="{BB962C8B-B14F-4D97-AF65-F5344CB8AC3E}">
        <p14:creationId xmlns:p14="http://schemas.microsoft.com/office/powerpoint/2010/main" val="422803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Ce qui implique de définir le document…</a:t>
            </a:r>
            <a:endParaRPr lang="fr-FR" sz="3200" dirty="0"/>
          </a:p>
        </p:txBody>
      </p:sp>
      <p:sp>
        <p:nvSpPr>
          <p:cNvPr id="3" name="Espace réservé du contenu 2"/>
          <p:cNvSpPr>
            <a:spLocks noGrp="1"/>
          </p:cNvSpPr>
          <p:nvPr>
            <p:ph sz="quarter" idx="1"/>
          </p:nvPr>
        </p:nvSpPr>
        <p:spPr/>
        <p:txBody>
          <a:bodyPr>
            <a:normAutofit/>
          </a:bodyPr>
          <a:lstStyle/>
          <a:p>
            <a:r>
              <a:rPr lang="fr-FR" dirty="0"/>
              <a:t>Qu’est-ce qu’un document ? </a:t>
            </a:r>
          </a:p>
          <a:p>
            <a:pPr lvl="1"/>
            <a:r>
              <a:rPr lang="fr-FR" dirty="0"/>
              <a:t>Pour catégoriser les documents, on utilise des typologies</a:t>
            </a:r>
          </a:p>
          <a:p>
            <a:pPr lvl="1"/>
            <a:r>
              <a:rPr lang="fr-FR" dirty="0"/>
              <a:t>Construction typologies sur des caractéristiques physiques (support et mode de diffusion), intellectuelles (nature de l’information) ou sémiologiques (représentation de l’information)</a:t>
            </a:r>
          </a:p>
          <a:p>
            <a:pPr lvl="2"/>
            <a:r>
              <a:rPr lang="fr-FR" dirty="0"/>
              <a:t> typologie par support</a:t>
            </a:r>
          </a:p>
          <a:p>
            <a:pPr lvl="2"/>
            <a:r>
              <a:rPr lang="fr-FR" dirty="0"/>
              <a:t> typologie par nature d’information</a:t>
            </a:r>
          </a:p>
          <a:p>
            <a:pPr lvl="2"/>
            <a:r>
              <a:rPr lang="fr-FR" dirty="0"/>
              <a:t>typologie par mode de diffusion de l’information</a:t>
            </a:r>
          </a:p>
          <a:p>
            <a:pPr lvl="2"/>
            <a:r>
              <a:rPr lang="fr-FR" dirty="0"/>
              <a:t>typologie par mode de représentation de l’information  </a:t>
            </a:r>
          </a:p>
        </p:txBody>
      </p:sp>
    </p:spTree>
    <p:extLst>
      <p:ext uri="{BB962C8B-B14F-4D97-AF65-F5344CB8AC3E}">
        <p14:creationId xmlns:p14="http://schemas.microsoft.com/office/powerpoint/2010/main" val="76367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5BE0BC-F8E7-4274-B838-4AB6966A2004}"/>
              </a:ext>
            </a:extLst>
          </p:cNvPr>
          <p:cNvSpPr>
            <a:spLocks noGrp="1"/>
          </p:cNvSpPr>
          <p:nvPr>
            <p:ph type="title"/>
          </p:nvPr>
        </p:nvSpPr>
        <p:spPr/>
        <p:txBody>
          <a:bodyPr>
            <a:normAutofit/>
          </a:bodyPr>
          <a:lstStyle/>
          <a:p>
            <a:r>
              <a:rPr lang="fr-FR" sz="3200" b="1" dirty="0"/>
              <a:t>En guise de conclusion : classer le web ? </a:t>
            </a:r>
            <a:endParaRPr lang="fr-FR" sz="3200" dirty="0"/>
          </a:p>
        </p:txBody>
      </p:sp>
      <p:sp>
        <p:nvSpPr>
          <p:cNvPr id="3" name="Espace réservé du contenu 2">
            <a:extLst>
              <a:ext uri="{FF2B5EF4-FFF2-40B4-BE49-F238E27FC236}">
                <a16:creationId xmlns:a16="http://schemas.microsoft.com/office/drawing/2014/main" id="{F3D0F13A-E681-4D4D-9776-C5457F04F081}"/>
              </a:ext>
            </a:extLst>
          </p:cNvPr>
          <p:cNvSpPr>
            <a:spLocks noGrp="1"/>
          </p:cNvSpPr>
          <p:nvPr>
            <p:ph sz="quarter" idx="1"/>
          </p:nvPr>
        </p:nvSpPr>
        <p:spPr/>
        <p:txBody>
          <a:bodyPr>
            <a:normAutofit lnSpcReduction="10000"/>
          </a:bodyPr>
          <a:lstStyle/>
          <a:p>
            <a:r>
              <a:rPr lang="fr-FR" dirty="0"/>
              <a:t>Classement est le résultat de calculs</a:t>
            </a:r>
          </a:p>
          <a:p>
            <a:r>
              <a:rPr lang="fr-FR" dirty="0"/>
              <a:t>Calculs effectués par des algorithmes </a:t>
            </a:r>
            <a:r>
              <a:rPr lang="fr-FR" dirty="0">
                <a:sym typeface="Wingdings" panose="05000000000000000000" pitchFamily="2" charset="2"/>
              </a:rPr>
              <a:t>  </a:t>
            </a:r>
            <a:r>
              <a:rPr lang="fr-FR" dirty="0"/>
              <a:t>compte rendu D. Cardon. (2015). </a:t>
            </a:r>
            <a:r>
              <a:rPr lang="fr-FR" i="1" dirty="0"/>
              <a:t>A quoi rêvent les algorithmes</a:t>
            </a:r>
            <a:r>
              <a:rPr lang="fr-FR" dirty="0"/>
              <a:t>. Paris : Seuil, 105p.</a:t>
            </a:r>
          </a:p>
          <a:p>
            <a:r>
              <a:rPr lang="fr-FR" dirty="0"/>
              <a:t>4 manières différentes de classer l’information sur le web</a:t>
            </a:r>
          </a:p>
          <a:p>
            <a:pPr lvl="1"/>
            <a:r>
              <a:rPr lang="fr-FR" dirty="0"/>
              <a:t>Popularité </a:t>
            </a:r>
          </a:p>
          <a:p>
            <a:pPr lvl="1"/>
            <a:r>
              <a:rPr lang="fr-FR" dirty="0"/>
              <a:t>Autorité</a:t>
            </a:r>
          </a:p>
          <a:p>
            <a:pPr lvl="1"/>
            <a:r>
              <a:rPr lang="fr-FR" dirty="0"/>
              <a:t>Réputation</a:t>
            </a:r>
          </a:p>
          <a:p>
            <a:pPr lvl="1"/>
            <a:r>
              <a:rPr lang="fr-FR" dirty="0"/>
              <a:t>Prédiction </a:t>
            </a:r>
          </a:p>
        </p:txBody>
      </p:sp>
    </p:spTree>
    <p:extLst>
      <p:ext uri="{BB962C8B-B14F-4D97-AF65-F5344CB8AC3E}">
        <p14:creationId xmlns:p14="http://schemas.microsoft.com/office/powerpoint/2010/main" val="23987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37CA1F-1231-42E7-8B77-9E9FF749D479}"/>
              </a:ext>
            </a:extLst>
          </p:cNvPr>
          <p:cNvSpPr>
            <a:spLocks noGrp="1"/>
          </p:cNvSpPr>
          <p:nvPr>
            <p:ph type="title"/>
          </p:nvPr>
        </p:nvSpPr>
        <p:spPr/>
        <p:txBody>
          <a:bodyPr>
            <a:normAutofit/>
          </a:bodyPr>
          <a:lstStyle/>
          <a:p>
            <a:r>
              <a:rPr lang="fr-FR" sz="3200" b="1" dirty="0"/>
              <a:t>En guise de conclusion : classer le web ? </a:t>
            </a:r>
            <a:endParaRPr lang="fr-FR" sz="3200" dirty="0"/>
          </a:p>
        </p:txBody>
      </p:sp>
      <p:sp>
        <p:nvSpPr>
          <p:cNvPr id="3" name="Espace réservé du contenu 2">
            <a:extLst>
              <a:ext uri="{FF2B5EF4-FFF2-40B4-BE49-F238E27FC236}">
                <a16:creationId xmlns:a16="http://schemas.microsoft.com/office/drawing/2014/main" id="{0EF3B211-D4DB-494E-B3DB-C02A8D812602}"/>
              </a:ext>
            </a:extLst>
          </p:cNvPr>
          <p:cNvSpPr>
            <a:spLocks noGrp="1"/>
          </p:cNvSpPr>
          <p:nvPr>
            <p:ph sz="quarter" idx="1"/>
          </p:nvPr>
        </p:nvSpPr>
        <p:spPr/>
        <p:txBody>
          <a:bodyPr/>
          <a:lstStyle/>
          <a:p>
            <a:r>
              <a:rPr lang="fr-FR" b="1" dirty="0">
                <a:solidFill>
                  <a:srgbClr val="002060"/>
                </a:solidFill>
              </a:rPr>
              <a:t>Popularité</a:t>
            </a:r>
            <a:r>
              <a:rPr lang="fr-FR" dirty="0"/>
              <a:t> : mesurer l’audience sur le modèle des mass media (user </a:t>
            </a:r>
            <a:r>
              <a:rPr lang="fr-FR" dirty="0" err="1"/>
              <a:t>centric</a:t>
            </a:r>
            <a:r>
              <a:rPr lang="fr-FR" dirty="0"/>
              <a:t> et site-</a:t>
            </a:r>
            <a:r>
              <a:rPr lang="fr-FR" dirty="0" err="1"/>
              <a:t>centric</a:t>
            </a:r>
            <a:r>
              <a:rPr lang="fr-FR" dirty="0"/>
              <a:t> </a:t>
            </a:r>
            <a:r>
              <a:rPr lang="fr-FR" dirty="0">
                <a:sym typeface="Wingdings" panose="05000000000000000000" pitchFamily="2" charset="2"/>
              </a:rPr>
              <a:t> google </a:t>
            </a:r>
            <a:r>
              <a:rPr lang="fr-FR" dirty="0" err="1">
                <a:sym typeface="Wingdings" panose="05000000000000000000" pitchFamily="2" charset="2"/>
              </a:rPr>
              <a:t>anlytics</a:t>
            </a:r>
            <a:r>
              <a:rPr lang="fr-FR" dirty="0">
                <a:sym typeface="Wingdings" panose="05000000000000000000" pitchFamily="2" charset="2"/>
              </a:rPr>
              <a:t> </a:t>
            </a:r>
            <a:r>
              <a:rPr lang="fr-FR" dirty="0" err="1">
                <a:sym typeface="Wingdings" panose="05000000000000000000" pitchFamily="2" charset="2"/>
              </a:rPr>
              <a:t>pr</a:t>
            </a:r>
            <a:r>
              <a:rPr lang="fr-FR" dirty="0">
                <a:sym typeface="Wingdings" panose="05000000000000000000" pitchFamily="2" charset="2"/>
              </a:rPr>
              <a:t> </a:t>
            </a:r>
            <a:r>
              <a:rPr lang="fr-FR" dirty="0" err="1">
                <a:sym typeface="Wingdings" panose="05000000000000000000" pitchFamily="2" charset="2"/>
              </a:rPr>
              <a:t>webmesters</a:t>
            </a:r>
            <a:r>
              <a:rPr lang="fr-FR" dirty="0">
                <a:sym typeface="Wingdings" panose="05000000000000000000" pitchFamily="2" charset="2"/>
              </a:rPr>
              <a:t>, trafic via adresse IP + durée présence sur la page stratégies pour capter attention comme jeux).</a:t>
            </a:r>
          </a:p>
          <a:p>
            <a:r>
              <a:rPr lang="fr-FR" b="1" dirty="0">
                <a:solidFill>
                  <a:srgbClr val="002060"/>
                </a:solidFill>
                <a:sym typeface="Wingdings" panose="05000000000000000000" pitchFamily="2" charset="2"/>
              </a:rPr>
              <a:t>Autorité</a:t>
            </a:r>
            <a:r>
              <a:rPr lang="fr-FR" dirty="0">
                <a:sym typeface="Wingdings" panose="05000000000000000000" pitchFamily="2" charset="2"/>
              </a:rPr>
              <a:t> : mesurer la force sociale de la page sur le modèle de la reconnaissance d’une valeur par une communauté (modèle de la science et de ses références).</a:t>
            </a:r>
          </a:p>
          <a:p>
            <a:pPr marL="0" indent="0">
              <a:buNone/>
            </a:pPr>
            <a:endParaRPr lang="fr-FR" dirty="0">
              <a:sym typeface="Wingdings" panose="05000000000000000000" pitchFamily="2" charset="2"/>
            </a:endParaRPr>
          </a:p>
          <a:p>
            <a:endParaRPr lang="fr-FR" dirty="0"/>
          </a:p>
          <a:p>
            <a:endParaRPr lang="fr-FR" dirty="0"/>
          </a:p>
        </p:txBody>
      </p:sp>
    </p:spTree>
    <p:extLst>
      <p:ext uri="{BB962C8B-B14F-4D97-AF65-F5344CB8AC3E}">
        <p14:creationId xmlns:p14="http://schemas.microsoft.com/office/powerpoint/2010/main" val="428401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22048-3DBA-4A17-808D-1540B4D6EA1E}"/>
              </a:ext>
            </a:extLst>
          </p:cNvPr>
          <p:cNvSpPr>
            <a:spLocks noGrp="1"/>
          </p:cNvSpPr>
          <p:nvPr>
            <p:ph type="title"/>
          </p:nvPr>
        </p:nvSpPr>
        <p:spPr/>
        <p:txBody>
          <a:bodyPr>
            <a:normAutofit/>
          </a:bodyPr>
          <a:lstStyle/>
          <a:p>
            <a:r>
              <a:rPr lang="fr-FR" sz="3200" b="1" dirty="0"/>
              <a:t>En guise de conclusion : classer le web ? </a:t>
            </a:r>
            <a:endParaRPr lang="fr-FR" sz="3200" dirty="0"/>
          </a:p>
        </p:txBody>
      </p:sp>
      <p:sp>
        <p:nvSpPr>
          <p:cNvPr id="3" name="Espace réservé du contenu 2">
            <a:extLst>
              <a:ext uri="{FF2B5EF4-FFF2-40B4-BE49-F238E27FC236}">
                <a16:creationId xmlns:a16="http://schemas.microsoft.com/office/drawing/2014/main" id="{9B2D6B25-920F-44A8-9AA6-8B1B4B6B3EBB}"/>
              </a:ext>
            </a:extLst>
          </p:cNvPr>
          <p:cNvSpPr>
            <a:spLocks noGrp="1"/>
          </p:cNvSpPr>
          <p:nvPr>
            <p:ph sz="quarter" idx="1"/>
          </p:nvPr>
        </p:nvSpPr>
        <p:spPr/>
        <p:txBody>
          <a:bodyPr/>
          <a:lstStyle/>
          <a:p>
            <a:r>
              <a:rPr lang="fr-FR" b="1" dirty="0">
                <a:solidFill>
                  <a:srgbClr val="002060"/>
                </a:solidFill>
              </a:rPr>
              <a:t>Réputation</a:t>
            </a:r>
            <a:r>
              <a:rPr lang="fr-FR" dirty="0"/>
              <a:t> : mesurer le pouvoir qu’ a un internaute de voir les autres relayer les messages qu’il émet, mesurer son influence via les réaction sur les publications.</a:t>
            </a:r>
          </a:p>
          <a:p>
            <a:r>
              <a:rPr lang="fr-FR" b="1" dirty="0">
                <a:solidFill>
                  <a:srgbClr val="002060"/>
                </a:solidFill>
              </a:rPr>
              <a:t>Prédiction</a:t>
            </a:r>
            <a:r>
              <a:rPr lang="fr-FR" dirty="0"/>
              <a:t> : mesurer, à partir de l’enregistrement des traces des internautes et du machin </a:t>
            </a:r>
            <a:r>
              <a:rPr lang="fr-FR" dirty="0" err="1"/>
              <a:t>learning</a:t>
            </a:r>
            <a:r>
              <a:rPr lang="fr-FR" dirty="0"/>
              <a:t>, des profils </a:t>
            </a:r>
            <a:r>
              <a:rPr lang="fr-FR" dirty="0">
                <a:sym typeface="Wingdings" panose="05000000000000000000" pitchFamily="2" charset="2"/>
              </a:rPr>
              <a:t> </a:t>
            </a:r>
            <a:r>
              <a:rPr lang="fr-FR" dirty="0"/>
              <a:t>personnaliser les services</a:t>
            </a:r>
          </a:p>
          <a:p>
            <a:pPr marL="0" indent="0">
              <a:buNone/>
            </a:pPr>
            <a:endParaRPr lang="fr-FR" dirty="0"/>
          </a:p>
        </p:txBody>
      </p:sp>
    </p:spTree>
    <p:extLst>
      <p:ext uri="{BB962C8B-B14F-4D97-AF65-F5344CB8AC3E}">
        <p14:creationId xmlns:p14="http://schemas.microsoft.com/office/powerpoint/2010/main" val="7634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8C3C0B-1145-4D38-B0EF-1F6DBCA2B18F}"/>
              </a:ext>
            </a:extLst>
          </p:cNvPr>
          <p:cNvSpPr>
            <a:spLocks noGrp="1"/>
          </p:cNvSpPr>
          <p:nvPr>
            <p:ph type="title"/>
          </p:nvPr>
        </p:nvSpPr>
        <p:spPr/>
        <p:txBody>
          <a:bodyPr>
            <a:normAutofit/>
          </a:bodyPr>
          <a:lstStyle/>
          <a:p>
            <a:r>
              <a:rPr lang="fr-FR" sz="3200" b="1" dirty="0"/>
              <a:t>En guise de conclusion : classer le web ? </a:t>
            </a:r>
            <a:endParaRPr lang="fr-FR" sz="3200" dirty="0"/>
          </a:p>
        </p:txBody>
      </p:sp>
      <p:sp>
        <p:nvSpPr>
          <p:cNvPr id="3" name="Espace réservé du contenu 2">
            <a:extLst>
              <a:ext uri="{FF2B5EF4-FFF2-40B4-BE49-F238E27FC236}">
                <a16:creationId xmlns:a16="http://schemas.microsoft.com/office/drawing/2014/main" id="{FDC8D924-2AF6-4DC5-96FC-53130454209B}"/>
              </a:ext>
            </a:extLst>
          </p:cNvPr>
          <p:cNvSpPr>
            <a:spLocks noGrp="1"/>
          </p:cNvSpPr>
          <p:nvPr>
            <p:ph sz="quarter" idx="1"/>
          </p:nvPr>
        </p:nvSpPr>
        <p:spPr/>
        <p:txBody>
          <a:bodyPr/>
          <a:lstStyle/>
          <a:p>
            <a:r>
              <a:rPr lang="fr-FR" dirty="0"/>
              <a:t>Audience ? </a:t>
            </a:r>
          </a:p>
          <a:p>
            <a:pPr lvl="1"/>
            <a:r>
              <a:rPr lang="fr-FR" dirty="0"/>
              <a:t>Sites web notamment ceux des médias</a:t>
            </a:r>
          </a:p>
          <a:p>
            <a:r>
              <a:rPr lang="fr-FR" dirty="0"/>
              <a:t>Autorité ? </a:t>
            </a:r>
          </a:p>
          <a:p>
            <a:pPr lvl="1"/>
            <a:r>
              <a:rPr lang="fr-FR" dirty="0"/>
              <a:t>Google</a:t>
            </a:r>
          </a:p>
          <a:p>
            <a:r>
              <a:rPr lang="fr-FR" dirty="0"/>
              <a:t>Réputation ? </a:t>
            </a:r>
          </a:p>
          <a:p>
            <a:pPr lvl="1"/>
            <a:r>
              <a:rPr lang="fr-FR" dirty="0"/>
              <a:t>Facebook + tous les RSN</a:t>
            </a:r>
          </a:p>
          <a:p>
            <a:r>
              <a:rPr lang="fr-FR" dirty="0"/>
              <a:t>Prédiction ? </a:t>
            </a:r>
          </a:p>
          <a:p>
            <a:pPr lvl="1"/>
            <a:r>
              <a:rPr lang="fr-FR" dirty="0"/>
              <a:t>Netflix / Amazon</a:t>
            </a:r>
          </a:p>
        </p:txBody>
      </p:sp>
    </p:spTree>
    <p:extLst>
      <p:ext uri="{BB962C8B-B14F-4D97-AF65-F5344CB8AC3E}">
        <p14:creationId xmlns:p14="http://schemas.microsoft.com/office/powerpoint/2010/main" val="248286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En guise de conclusion : classer le web ? </a:t>
            </a:r>
          </a:p>
        </p:txBody>
      </p:sp>
      <p:sp>
        <p:nvSpPr>
          <p:cNvPr id="3" name="Espace réservé du contenu 2"/>
          <p:cNvSpPr>
            <a:spLocks noGrp="1"/>
          </p:cNvSpPr>
          <p:nvPr>
            <p:ph sz="quarter" idx="1"/>
          </p:nvPr>
        </p:nvSpPr>
        <p:spPr/>
        <p:txBody>
          <a:bodyPr/>
          <a:lstStyle/>
          <a:p>
            <a:pPr marL="45720" indent="0">
              <a:buNone/>
            </a:pPr>
            <a:endParaRPr lang="fr-FR" dirty="0"/>
          </a:p>
          <a:p>
            <a:pPr marL="45720" indent="0">
              <a:buNone/>
            </a:pPr>
            <a:r>
              <a:rPr lang="fr-FR" dirty="0"/>
              <a:t>Google et le page </a:t>
            </a:r>
            <a:r>
              <a:rPr lang="fr-FR" dirty="0" err="1"/>
              <a:t>rank</a:t>
            </a:r>
            <a:r>
              <a:rPr lang="fr-FR" dirty="0"/>
              <a:t> : quelle mesure ? </a:t>
            </a:r>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p:txBody>
      </p:sp>
      <p:pic>
        <p:nvPicPr>
          <p:cNvPr id="5" name="Image 4" descr="hommage_Otlet.tiff"/>
          <p:cNvPicPr>
            <a:picLocks noChangeAspect="1"/>
          </p:cNvPicPr>
          <p:nvPr/>
        </p:nvPicPr>
        <p:blipFill rotWithShape="1">
          <a:blip r:embed="rId2">
            <a:extLst>
              <a:ext uri="{28A0092B-C50C-407E-A947-70E740481C1C}">
                <a14:useLocalDpi xmlns:a14="http://schemas.microsoft.com/office/drawing/2010/main" val="0"/>
              </a:ext>
            </a:extLst>
          </a:blip>
          <a:srcRect l="10000" t="18075" r="14584" b="34784"/>
          <a:stretch/>
        </p:blipFill>
        <p:spPr>
          <a:xfrm>
            <a:off x="1241298" y="2870200"/>
            <a:ext cx="6896100" cy="1955800"/>
          </a:xfrm>
          <a:prstGeom prst="rect">
            <a:avLst/>
          </a:prstGeom>
        </p:spPr>
      </p:pic>
    </p:spTree>
    <p:extLst>
      <p:ext uri="{BB962C8B-B14F-4D97-AF65-F5344CB8AC3E}">
        <p14:creationId xmlns:p14="http://schemas.microsoft.com/office/powerpoint/2010/main" val="21447444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En guise de conclusion : classer le web ? </a:t>
            </a:r>
          </a:p>
        </p:txBody>
      </p:sp>
      <p:sp>
        <p:nvSpPr>
          <p:cNvPr id="3" name="Espace réservé du contenu 2"/>
          <p:cNvSpPr>
            <a:spLocks noGrp="1"/>
          </p:cNvSpPr>
          <p:nvPr>
            <p:ph sz="quarter" idx="1"/>
          </p:nvPr>
        </p:nvSpPr>
        <p:spPr/>
        <p:txBody>
          <a:bodyPr/>
          <a:lstStyle/>
          <a:p>
            <a:pPr marL="45720" indent="0">
              <a:buNone/>
            </a:pPr>
            <a:r>
              <a:rPr lang="fr-FR" dirty="0"/>
              <a:t>Google et le page </a:t>
            </a:r>
            <a:r>
              <a:rPr lang="fr-FR" dirty="0" err="1"/>
              <a:t>rank</a:t>
            </a:r>
            <a:r>
              <a:rPr lang="fr-FR" dirty="0"/>
              <a:t> : mesure de l’autorité</a:t>
            </a:r>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a:p>
            <a:pPr marL="0" indent="0">
              <a:buNone/>
            </a:pPr>
            <a:endParaRPr lang="fr-FR" sz="1800" dirty="0"/>
          </a:p>
          <a:p>
            <a:r>
              <a:rPr lang="fr-FR" sz="1800" dirty="0"/>
              <a:t>Nombre de liens qui pointent vers le site (« popularité » qui se veut autorité)</a:t>
            </a:r>
          </a:p>
          <a:p>
            <a:r>
              <a:rPr lang="fr-FR" sz="1800" dirty="0"/>
              <a:t>Occurrence des mots clés de la requêtes contenu dans titre informatique et nom du fichier HTML</a:t>
            </a:r>
          </a:p>
          <a:p>
            <a:r>
              <a:rPr lang="fr-FR" sz="1800" dirty="0"/>
              <a:t>Qualité du site : nom de domaine, mise à jour des pages, contenu original</a:t>
            </a:r>
          </a:p>
          <a:p>
            <a:pPr marL="0" indent="0">
              <a:buNone/>
            </a:pPr>
            <a:endParaRPr lang="fr-FR" sz="1800" dirty="0"/>
          </a:p>
        </p:txBody>
      </p:sp>
      <p:pic>
        <p:nvPicPr>
          <p:cNvPr id="5" name="Image 4" descr="hommage_Otlet.tiff"/>
          <p:cNvPicPr>
            <a:picLocks noChangeAspect="1"/>
          </p:cNvPicPr>
          <p:nvPr/>
        </p:nvPicPr>
        <p:blipFill rotWithShape="1">
          <a:blip r:embed="rId2">
            <a:extLst>
              <a:ext uri="{28A0092B-C50C-407E-A947-70E740481C1C}">
                <a14:useLocalDpi xmlns:a14="http://schemas.microsoft.com/office/drawing/2010/main" val="0"/>
              </a:ext>
            </a:extLst>
          </a:blip>
          <a:srcRect l="10000" t="18075" r="14584" b="34784"/>
          <a:stretch/>
        </p:blipFill>
        <p:spPr>
          <a:xfrm>
            <a:off x="1730248" y="2324100"/>
            <a:ext cx="6896100" cy="1955800"/>
          </a:xfrm>
          <a:prstGeom prst="rect">
            <a:avLst/>
          </a:prstGeom>
        </p:spPr>
      </p:pic>
    </p:spTree>
    <p:extLst>
      <p:ext uri="{BB962C8B-B14F-4D97-AF65-F5344CB8AC3E}">
        <p14:creationId xmlns:p14="http://schemas.microsoft.com/office/powerpoint/2010/main" val="393821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t>Cours 4 Thesaurus, </a:t>
            </a:r>
            <a:r>
              <a:rPr lang="fr-FR" sz="3200" b="1" dirty="0" err="1"/>
              <a:t>folksonomies</a:t>
            </a:r>
            <a:r>
              <a:rPr lang="fr-FR" sz="3200" b="1" dirty="0"/>
              <a:t> et listes de vocabulaire spécialisé</a:t>
            </a:r>
          </a:p>
        </p:txBody>
      </p:sp>
      <p:sp>
        <p:nvSpPr>
          <p:cNvPr id="3" name="Espace réservé du contenu 2"/>
          <p:cNvSpPr>
            <a:spLocks noGrp="1"/>
          </p:cNvSpPr>
          <p:nvPr>
            <p:ph sz="quarter" idx="1"/>
          </p:nvPr>
        </p:nvSpPr>
        <p:spPr/>
        <p:txBody>
          <a:bodyPr/>
          <a:lstStyle/>
          <a:p>
            <a:pPr marL="0" indent="0">
              <a:buNone/>
            </a:pPr>
            <a:endParaRPr lang="fr-FR" dirty="0"/>
          </a:p>
          <a:p>
            <a:pPr marL="0" indent="0">
              <a:buNone/>
            </a:pPr>
            <a:endParaRPr lang="fr-FR" dirty="0"/>
          </a:p>
          <a:p>
            <a:pPr marL="0" indent="0">
              <a:buNone/>
            </a:pPr>
            <a:r>
              <a:rPr lang="fr-FR" b="1" dirty="0">
                <a:solidFill>
                  <a:schemeClr val="tx2"/>
                </a:solidFill>
              </a:rPr>
              <a:t>Les langages documentaires à structure sémantique</a:t>
            </a:r>
          </a:p>
        </p:txBody>
      </p:sp>
    </p:spTree>
    <p:extLst>
      <p:ext uri="{BB962C8B-B14F-4D97-AF65-F5344CB8AC3E}">
        <p14:creationId xmlns:p14="http://schemas.microsoft.com/office/powerpoint/2010/main" val="21728472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  1 Les thesaurus</a:t>
            </a:r>
          </a:p>
        </p:txBody>
      </p:sp>
      <p:sp>
        <p:nvSpPr>
          <p:cNvPr id="3" name="Espace réservé du contenu 2"/>
          <p:cNvSpPr>
            <a:spLocks noGrp="1"/>
          </p:cNvSpPr>
          <p:nvPr>
            <p:ph sz="quarter" idx="1"/>
          </p:nvPr>
        </p:nvSpPr>
        <p:spPr/>
        <p:txBody>
          <a:bodyPr>
            <a:normAutofit/>
          </a:bodyPr>
          <a:lstStyle/>
          <a:p>
            <a:r>
              <a:rPr lang="fr-FR" dirty="0"/>
              <a:t>C’est un langage documentaire où les concepts sont liés par des relations sémantiques (contrairement au langage documentaire à structure hiérarchiques comme Dewey ou CDU)</a:t>
            </a:r>
          </a:p>
          <a:p>
            <a:r>
              <a:rPr lang="fr-FR" dirty="0"/>
              <a:t>Concept clé du thésaurus : le </a:t>
            </a:r>
            <a:r>
              <a:rPr lang="fr-FR" b="1" dirty="0">
                <a:solidFill>
                  <a:srgbClr val="7030A0"/>
                </a:solidFill>
              </a:rPr>
              <a:t>descripteur</a:t>
            </a:r>
          </a:p>
          <a:p>
            <a:r>
              <a:rPr lang="fr-FR" dirty="0"/>
              <a:t>Sont conçus pour la recherche par sujet</a:t>
            </a:r>
          </a:p>
          <a:p>
            <a:pPr marL="0" indent="0">
              <a:buNone/>
            </a:pPr>
            <a:endParaRPr lang="fr-FR" dirty="0"/>
          </a:p>
        </p:txBody>
      </p:sp>
    </p:spTree>
    <p:extLst>
      <p:ext uri="{BB962C8B-B14F-4D97-AF65-F5344CB8AC3E}">
        <p14:creationId xmlns:p14="http://schemas.microsoft.com/office/powerpoint/2010/main" val="1438985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1.1 Relations sémantiques</a:t>
            </a:r>
          </a:p>
        </p:txBody>
      </p:sp>
      <p:sp>
        <p:nvSpPr>
          <p:cNvPr id="3" name="Espace réservé du contenu 2"/>
          <p:cNvSpPr>
            <a:spLocks noGrp="1"/>
          </p:cNvSpPr>
          <p:nvPr>
            <p:ph sz="quarter" idx="1"/>
          </p:nvPr>
        </p:nvSpPr>
        <p:spPr/>
        <p:txBody>
          <a:bodyPr>
            <a:normAutofit/>
          </a:bodyPr>
          <a:lstStyle/>
          <a:p>
            <a:r>
              <a:rPr lang="fr-FR" sz="2400" dirty="0"/>
              <a:t>relation d’équivalence : élimine la synonymie par des relations d’équivalence fonctionnant dans les deux sens</a:t>
            </a:r>
          </a:p>
          <a:p>
            <a:pPr lvl="1"/>
            <a:r>
              <a:rPr lang="fr-FR" sz="2000" dirty="0"/>
              <a:t>depuis le non descripteur vers le descripteur : EMPLOYER </a:t>
            </a:r>
          </a:p>
          <a:p>
            <a:pPr lvl="2"/>
            <a:r>
              <a:rPr lang="fr-FR" sz="2000" dirty="0"/>
              <a:t>depuis le descripteur vers non-descripteur : EMPLOYE POUR</a:t>
            </a:r>
          </a:p>
          <a:p>
            <a:r>
              <a:rPr lang="fr-FR" sz="2400" dirty="0"/>
              <a:t>sémantique hiérarchique : supériorité et subordination</a:t>
            </a:r>
          </a:p>
          <a:p>
            <a:pPr lvl="1"/>
            <a:r>
              <a:rPr lang="fr-FR" sz="2100" dirty="0"/>
              <a:t>TG et TS : terme générique et terme spécifique</a:t>
            </a:r>
          </a:p>
          <a:p>
            <a:r>
              <a:rPr lang="fr-FR" sz="2400" dirty="0"/>
              <a:t>analogies de signification entre les termes qui permettent d’élargir une recherche : terme associé (TA)</a:t>
            </a:r>
          </a:p>
          <a:p>
            <a:endParaRPr lang="fr-FR" dirty="0"/>
          </a:p>
          <a:p>
            <a:pPr lvl="1"/>
            <a:endParaRPr lang="fr-FR" dirty="0"/>
          </a:p>
        </p:txBody>
      </p:sp>
    </p:spTree>
    <p:extLst>
      <p:ext uri="{BB962C8B-B14F-4D97-AF65-F5344CB8AC3E}">
        <p14:creationId xmlns:p14="http://schemas.microsoft.com/office/powerpoint/2010/main" val="3190319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1.2 Où trouver des thesaurus ? </a:t>
            </a:r>
          </a:p>
        </p:txBody>
      </p:sp>
      <p:sp>
        <p:nvSpPr>
          <p:cNvPr id="3" name="Espace réservé du contenu 2"/>
          <p:cNvSpPr>
            <a:spLocks noGrp="1"/>
          </p:cNvSpPr>
          <p:nvPr>
            <p:ph sz="quarter" idx="1"/>
          </p:nvPr>
        </p:nvSpPr>
        <p:spPr/>
        <p:txBody>
          <a:bodyPr/>
          <a:lstStyle/>
          <a:p>
            <a:r>
              <a:rPr lang="fr-FR" dirty="0"/>
              <a:t>Répertoire en ligne de </a:t>
            </a:r>
            <a:r>
              <a:rPr lang="fr-FR" dirty="0">
                <a:hlinkClick r:id="rId2"/>
              </a:rPr>
              <a:t>thesaurus francophones</a:t>
            </a:r>
            <a:endParaRPr lang="fr-FR" dirty="0"/>
          </a:p>
          <a:p>
            <a:r>
              <a:rPr lang="fr-FR" dirty="0"/>
              <a:t>Thesaurus pour les </a:t>
            </a:r>
            <a:r>
              <a:rPr lang="fr-FR" dirty="0">
                <a:hlinkClick r:id="rId3"/>
              </a:rPr>
              <a:t>SHS</a:t>
            </a:r>
            <a:r>
              <a:rPr lang="fr-FR" dirty="0"/>
              <a:t> </a:t>
            </a:r>
          </a:p>
          <a:p>
            <a:r>
              <a:rPr lang="fr-FR" dirty="0"/>
              <a:t>Thesaurus </a:t>
            </a:r>
            <a:r>
              <a:rPr lang="fr-FR" dirty="0" err="1"/>
              <a:t>Motbis</a:t>
            </a:r>
            <a:r>
              <a:rPr lang="fr-FR" dirty="0"/>
              <a:t> pour écoles</a:t>
            </a:r>
          </a:p>
        </p:txBody>
      </p:sp>
      <p:pic>
        <p:nvPicPr>
          <p:cNvPr id="4" name="Image 3" descr="Motbis.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00" y="3492501"/>
            <a:ext cx="5262656" cy="2451100"/>
          </a:xfrm>
          <a:prstGeom prst="rect">
            <a:avLst/>
          </a:prstGeom>
        </p:spPr>
      </p:pic>
    </p:spTree>
    <p:extLst>
      <p:ext uri="{BB962C8B-B14F-4D97-AF65-F5344CB8AC3E}">
        <p14:creationId xmlns:p14="http://schemas.microsoft.com/office/powerpoint/2010/main" val="132141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Cours 1 – Éléments définitionnels et  questionnements  professionnels</a:t>
            </a:r>
            <a:endParaRPr lang="fr-FR" sz="3200" dirty="0"/>
          </a:p>
        </p:txBody>
      </p:sp>
      <p:sp>
        <p:nvSpPr>
          <p:cNvPr id="3" name="Espace réservé du contenu 2"/>
          <p:cNvSpPr>
            <a:spLocks noGrp="1"/>
          </p:cNvSpPr>
          <p:nvPr>
            <p:ph sz="quarter" idx="1"/>
          </p:nvPr>
        </p:nvSpPr>
        <p:spPr/>
        <p:txBody>
          <a:bodyPr/>
          <a:lstStyle/>
          <a:p>
            <a:pPr marL="320040" lvl="1" indent="0">
              <a:buNone/>
            </a:pPr>
            <a:endParaRPr lang="fr-FR" b="1" dirty="0">
              <a:solidFill>
                <a:schemeClr val="tx2"/>
              </a:solidFill>
            </a:endParaRPr>
          </a:p>
          <a:p>
            <a:pPr marL="320040" lvl="1" indent="0">
              <a:buNone/>
            </a:pPr>
            <a:endParaRPr lang="fr-FR" b="1" dirty="0">
              <a:solidFill>
                <a:schemeClr val="tx2"/>
              </a:solidFill>
            </a:endParaRPr>
          </a:p>
          <a:p>
            <a:pPr marL="320040" lvl="1" indent="0">
              <a:buNone/>
            </a:pPr>
            <a:endParaRPr lang="fr-FR" b="1" dirty="0">
              <a:solidFill>
                <a:schemeClr val="tx2"/>
              </a:solidFill>
            </a:endParaRPr>
          </a:p>
          <a:p>
            <a:pPr marL="320040" lvl="1" indent="0" algn="ctr">
              <a:buNone/>
            </a:pPr>
            <a:r>
              <a:rPr lang="fr-FR" sz="3800" b="1" dirty="0">
                <a:solidFill>
                  <a:schemeClr val="tx2"/>
                </a:solidFill>
              </a:rPr>
              <a:t>	2 Le  traitement documentaire</a:t>
            </a:r>
          </a:p>
          <a:p>
            <a:pPr marL="320040" lvl="1" indent="0">
              <a:buNone/>
            </a:pPr>
            <a:r>
              <a:rPr lang="fr-FR" b="1" dirty="0">
                <a:solidFill>
                  <a:schemeClr val="tx2"/>
                </a:solidFill>
              </a:rPr>
              <a:t>	</a:t>
            </a:r>
          </a:p>
          <a:p>
            <a:pPr marL="320040" lvl="1" indent="0">
              <a:buNone/>
            </a:pPr>
            <a:endParaRPr lang="fr-FR" b="1" dirty="0">
              <a:solidFill>
                <a:schemeClr val="tx2"/>
              </a:solidFill>
            </a:endParaRPr>
          </a:p>
          <a:p>
            <a:pPr marL="514350" indent="-514350">
              <a:buAutoNum type="arabicPlain" startAt="2"/>
            </a:pPr>
            <a:endParaRPr lang="fr-FR" b="1" dirty="0">
              <a:solidFill>
                <a:schemeClr val="tx2"/>
              </a:solidFill>
            </a:endParaRPr>
          </a:p>
        </p:txBody>
      </p:sp>
    </p:spTree>
    <p:extLst>
      <p:ext uri="{BB962C8B-B14F-4D97-AF65-F5344CB8AC3E}">
        <p14:creationId xmlns:p14="http://schemas.microsoft.com/office/powerpoint/2010/main" val="2771430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2 Comment faire quand il n’y a pas de langage à structure sémantique ? </a:t>
            </a:r>
            <a:endParaRPr lang="fr-FR" sz="3200" dirty="0"/>
          </a:p>
        </p:txBody>
      </p:sp>
      <p:sp>
        <p:nvSpPr>
          <p:cNvPr id="3" name="Espace réservé du contenu 2"/>
          <p:cNvSpPr>
            <a:spLocks noGrp="1"/>
          </p:cNvSpPr>
          <p:nvPr>
            <p:ph sz="quarter" idx="1"/>
          </p:nvPr>
        </p:nvSpPr>
        <p:spPr/>
        <p:txBody>
          <a:bodyPr/>
          <a:lstStyle/>
          <a:p>
            <a:r>
              <a:rPr lang="fr-FR" dirty="0"/>
              <a:t>Il existe des glossaires spécialisés, avec renvois parfois de termes vers d’autres (équivalence ou TA)</a:t>
            </a:r>
          </a:p>
          <a:p>
            <a:pPr lvl="1"/>
            <a:r>
              <a:rPr lang="fr-FR" dirty="0"/>
              <a:t>Ex. celui du jeu </a:t>
            </a:r>
          </a:p>
        </p:txBody>
      </p:sp>
      <p:pic>
        <p:nvPicPr>
          <p:cNvPr id="4" name="Image 3" descr="Jeu.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276" y="2578100"/>
            <a:ext cx="3503815" cy="4114800"/>
          </a:xfrm>
          <a:prstGeom prst="rect">
            <a:avLst/>
          </a:prstGeom>
        </p:spPr>
      </p:pic>
    </p:spTree>
    <p:extLst>
      <p:ext uri="{BB962C8B-B14F-4D97-AF65-F5344CB8AC3E}">
        <p14:creationId xmlns:p14="http://schemas.microsoft.com/office/powerpoint/2010/main" val="20663129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t>2 Comment faire quand il n’y a pas de langage contrôlé ? </a:t>
            </a:r>
          </a:p>
        </p:txBody>
      </p:sp>
      <p:sp>
        <p:nvSpPr>
          <p:cNvPr id="3" name="Espace réservé du contenu 2"/>
          <p:cNvSpPr>
            <a:spLocks noGrp="1"/>
          </p:cNvSpPr>
          <p:nvPr>
            <p:ph sz="quarter" idx="1"/>
          </p:nvPr>
        </p:nvSpPr>
        <p:spPr/>
        <p:txBody>
          <a:bodyPr>
            <a:normAutofit fontScale="92500" lnSpcReduction="20000"/>
          </a:bodyPr>
          <a:lstStyle/>
          <a:p>
            <a:r>
              <a:rPr lang="fr-FR" sz="2800" b="1" dirty="0" err="1"/>
              <a:t>Folksonomies</a:t>
            </a:r>
            <a:r>
              <a:rPr lang="fr-FR" sz="2800" b="1" dirty="0"/>
              <a:t> : une indexation du web par des amateurs</a:t>
            </a:r>
            <a:r>
              <a:rPr lang="fr-FR" sz="2800" dirty="0"/>
              <a:t> &lt; Folk (usager) + </a:t>
            </a:r>
            <a:r>
              <a:rPr lang="fr-FR" sz="2800" dirty="0" err="1"/>
              <a:t>taxonomy</a:t>
            </a:r>
            <a:r>
              <a:rPr lang="fr-FR" sz="2800" dirty="0"/>
              <a:t> (règle de classification). On parle de social </a:t>
            </a:r>
            <a:r>
              <a:rPr lang="fr-FR" sz="2800" dirty="0" err="1"/>
              <a:t>bookmarking</a:t>
            </a:r>
            <a:r>
              <a:rPr lang="fr-FR" sz="2800" dirty="0"/>
              <a:t>.</a:t>
            </a:r>
          </a:p>
          <a:p>
            <a:pPr lvl="1"/>
            <a:r>
              <a:rPr lang="fr-FR" sz="2400" dirty="0"/>
              <a:t>Caractéristiques</a:t>
            </a:r>
          </a:p>
          <a:p>
            <a:pPr lvl="2"/>
            <a:r>
              <a:rPr lang="fr-FR" dirty="0"/>
              <a:t>Indexation de documents numériques par les usagers eux-mêmes par des </a:t>
            </a:r>
            <a:r>
              <a:rPr lang="fr-FR" dirty="0" err="1"/>
              <a:t>hashtags</a:t>
            </a:r>
            <a:r>
              <a:rPr lang="fr-FR" dirty="0"/>
              <a:t> ou tags</a:t>
            </a:r>
          </a:p>
          <a:p>
            <a:pPr lvl="2"/>
            <a:r>
              <a:rPr lang="fr-FR" dirty="0"/>
              <a:t>Processus qui s’inscrit dans une temporalité différente des autres systèmes classificatoires (plus long et normalisé)</a:t>
            </a:r>
          </a:p>
          <a:p>
            <a:pPr lvl="2"/>
            <a:r>
              <a:rPr lang="fr-FR" dirty="0"/>
              <a:t>Dimension collaborative : partage de connaissances</a:t>
            </a:r>
          </a:p>
          <a:p>
            <a:pPr lvl="1"/>
            <a:r>
              <a:rPr lang="fr-FR" sz="2400" dirty="0"/>
              <a:t>Avantages : correspond aux besoins des usagers, éléments plus variés que les langages documentaires, accès plus rapide, sens par rapport à un usage</a:t>
            </a:r>
          </a:p>
          <a:p>
            <a:pPr lvl="1"/>
            <a:r>
              <a:rPr lang="fr-FR" sz="2400" dirty="0"/>
              <a:t>Inconvénients : manque de précision, polysémie, confusion popularité/pertinence</a:t>
            </a:r>
          </a:p>
          <a:p>
            <a:pPr marL="365760" lvl="1" indent="0">
              <a:buNone/>
            </a:pPr>
            <a:endParaRPr lang="fr-FR" dirty="0"/>
          </a:p>
        </p:txBody>
      </p:sp>
    </p:spTree>
    <p:extLst>
      <p:ext uri="{BB962C8B-B14F-4D97-AF65-F5344CB8AC3E}">
        <p14:creationId xmlns:p14="http://schemas.microsoft.com/office/powerpoint/2010/main" val="210435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Exemple d’une </a:t>
            </a:r>
            <a:r>
              <a:rPr lang="fr-FR" sz="3200" b="1" dirty="0" err="1"/>
              <a:t>folksonomie</a:t>
            </a:r>
            <a:r>
              <a:rPr lang="fr-FR" sz="3200" b="1" dirty="0"/>
              <a:t> chez </a:t>
            </a:r>
            <a:r>
              <a:rPr lang="fr-FR" sz="3200" b="1" dirty="0" err="1"/>
              <a:t>Ubisoft</a:t>
            </a:r>
            <a:endParaRPr lang="fr-FR" sz="3200" b="1" dirty="0"/>
          </a:p>
        </p:txBody>
      </p:sp>
      <p:sp>
        <p:nvSpPr>
          <p:cNvPr id="3" name="Espace réservé du contenu 2"/>
          <p:cNvSpPr>
            <a:spLocks noGrp="1"/>
          </p:cNvSpPr>
          <p:nvPr>
            <p:ph sz="quarter" idx="1"/>
          </p:nvPr>
        </p:nvSpPr>
        <p:spPr/>
        <p:txBody>
          <a:bodyPr>
            <a:normAutofit fontScale="77500" lnSpcReduction="20000"/>
          </a:bodyPr>
          <a:lstStyle/>
          <a:p>
            <a:r>
              <a:rPr lang="fr-FR" dirty="0"/>
              <a:t>Constitution d’une </a:t>
            </a:r>
            <a:r>
              <a:rPr lang="fr-FR" dirty="0" err="1"/>
              <a:t>folksonomie</a:t>
            </a:r>
            <a:r>
              <a:rPr lang="fr-FR" dirty="0"/>
              <a:t> pour faciliter les échanges </a:t>
            </a:r>
            <a:r>
              <a:rPr lang="fr-FR" i="1" dirty="0"/>
              <a:t>via</a:t>
            </a:r>
            <a:r>
              <a:rPr lang="fr-FR" dirty="0"/>
              <a:t> outils collaboratifs de l’entreprise sise multi-sites </a:t>
            </a:r>
            <a:r>
              <a:rPr lang="fr-FR" dirty="0">
                <a:sym typeface="Wingdings"/>
              </a:rPr>
              <a:t> </a:t>
            </a:r>
            <a:r>
              <a:rPr lang="fr-FR" dirty="0"/>
              <a:t> </a:t>
            </a:r>
            <a:r>
              <a:rPr lang="fr-FR" dirty="0" err="1"/>
              <a:t>folksonomie</a:t>
            </a:r>
            <a:r>
              <a:rPr lang="fr-FR" dirty="0"/>
              <a:t> considérée comme un outil d’indexation ET outil de communication</a:t>
            </a:r>
          </a:p>
          <a:p>
            <a:r>
              <a:rPr lang="fr-FR" dirty="0"/>
              <a:t>Assignation d’un tag à une ressource : pour soi et pour la communauté, une forme de consensus à trouver pour nommer les choses.</a:t>
            </a:r>
          </a:p>
          <a:p>
            <a:r>
              <a:rPr lang="fr-FR" dirty="0"/>
              <a:t>Langage constitué pour qualifier du contenu, usager au cœur de la production du vocabulaire, vocabulaire au plus proche de la réalité du travail des collaborateurs.</a:t>
            </a:r>
          </a:p>
          <a:p>
            <a:r>
              <a:rPr lang="fr-FR" dirty="0"/>
              <a:t>Point de vigilance : contrôler les candidats tags, mais chronophage.</a:t>
            </a:r>
          </a:p>
          <a:p>
            <a:r>
              <a:rPr lang="fr-FR" dirty="0" err="1"/>
              <a:t>Ref</a:t>
            </a:r>
            <a:r>
              <a:rPr lang="fr-FR" dirty="0"/>
              <a:t> Du </a:t>
            </a:r>
            <a:r>
              <a:rPr lang="fr-FR" dirty="0" err="1"/>
              <a:t>Hommet</a:t>
            </a:r>
            <a:r>
              <a:rPr lang="fr-FR" dirty="0"/>
              <a:t>, J., Grivel, L. &amp; </a:t>
            </a:r>
            <a:r>
              <a:rPr lang="fr-FR" dirty="0" err="1"/>
              <a:t>Ihadjadene</a:t>
            </a:r>
            <a:r>
              <a:rPr lang="fr-FR" dirty="0"/>
              <a:t>, M. (2015). Les </a:t>
            </a:r>
            <a:r>
              <a:rPr lang="fr-FR" dirty="0" err="1"/>
              <a:t>folksonomies</a:t>
            </a:r>
            <a:r>
              <a:rPr lang="fr-FR" dirty="0"/>
              <a:t> comme dispositif de gestion des connaissances en entreprise. </a:t>
            </a:r>
            <a:r>
              <a:rPr lang="fr-FR" i="1" dirty="0"/>
              <a:t>Communication &amp; management</a:t>
            </a:r>
            <a:r>
              <a:rPr lang="fr-FR" dirty="0"/>
              <a:t>, 12, 47-63. </a:t>
            </a:r>
            <a:r>
              <a:rPr lang="fr-FR" dirty="0">
                <a:hlinkClick r:id="rId3"/>
              </a:rPr>
              <a:t>https://doi.org/10.3917/comma.121.0047</a:t>
            </a:r>
            <a:r>
              <a:rPr lang="fr-FR" dirty="0"/>
              <a:t>  </a:t>
            </a:r>
          </a:p>
          <a:p>
            <a:endParaRPr lang="fr-FR" dirty="0"/>
          </a:p>
          <a:p>
            <a:endParaRPr lang="fr-FR" dirty="0"/>
          </a:p>
        </p:txBody>
      </p:sp>
    </p:spTree>
    <p:extLst>
      <p:ext uri="{BB962C8B-B14F-4D97-AF65-F5344CB8AC3E}">
        <p14:creationId xmlns:p14="http://schemas.microsoft.com/office/powerpoint/2010/main" val="34283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Conclusion générale</a:t>
            </a:r>
          </a:p>
        </p:txBody>
      </p:sp>
      <p:sp>
        <p:nvSpPr>
          <p:cNvPr id="3" name="Espace réservé du contenu 2"/>
          <p:cNvSpPr>
            <a:spLocks noGrp="1"/>
          </p:cNvSpPr>
          <p:nvPr>
            <p:ph sz="quarter" idx="1"/>
          </p:nvPr>
        </p:nvSpPr>
        <p:spPr/>
        <p:txBody>
          <a:bodyPr>
            <a:normAutofit/>
          </a:bodyPr>
          <a:lstStyle/>
          <a:p>
            <a:r>
              <a:rPr lang="fr-FR" dirty="0"/>
              <a:t>Dans un contexte de paysage informationnel complexe le traitement documentaire permet de donner de la valeur au document</a:t>
            </a:r>
          </a:p>
          <a:p>
            <a:pPr lvl="1"/>
            <a:r>
              <a:rPr lang="fr-FR" dirty="0"/>
              <a:t>via gestes, démarches et outils intellectuels qui sont parcourus par des utopies documentaires (accès à tout par tous, dans un langage unique)</a:t>
            </a:r>
          </a:p>
          <a:p>
            <a:pPr lvl="1"/>
            <a:r>
              <a:rPr lang="fr-FR" dirty="0"/>
              <a:t>via un travail humain qui demeure essentiel pour assurer une distanciation par rapport aux savoirs produits</a:t>
            </a:r>
          </a:p>
          <a:p>
            <a:r>
              <a:rPr lang="fr-FR" dirty="0"/>
              <a:t>Traitement documentaire = une médiation</a:t>
            </a:r>
          </a:p>
        </p:txBody>
      </p:sp>
    </p:spTree>
    <p:extLst>
      <p:ext uri="{BB962C8B-B14F-4D97-AF65-F5344CB8AC3E}">
        <p14:creationId xmlns:p14="http://schemas.microsoft.com/office/powerpoint/2010/main" val="14032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b="1" dirty="0">
                <a:solidFill>
                  <a:srgbClr val="775F55"/>
                </a:solidFill>
              </a:rPr>
              <a:t>2.1 Des gestes professionnels de la chaîne documentaire : </a:t>
            </a:r>
            <a:r>
              <a:rPr lang="fr-FR" sz="3200" b="1" dirty="0"/>
              <a:t>définitions</a:t>
            </a:r>
          </a:p>
        </p:txBody>
      </p:sp>
      <p:sp>
        <p:nvSpPr>
          <p:cNvPr id="3" name="Espace réservé du contenu 2"/>
          <p:cNvSpPr>
            <a:spLocks noGrp="1"/>
          </p:cNvSpPr>
          <p:nvPr>
            <p:ph sz="quarter" idx="1"/>
          </p:nvPr>
        </p:nvSpPr>
        <p:spPr/>
        <p:txBody>
          <a:bodyPr>
            <a:normAutofit fontScale="77500" lnSpcReduction="20000"/>
          </a:bodyPr>
          <a:lstStyle/>
          <a:p>
            <a:r>
              <a:rPr lang="fr-FR" b="1" dirty="0">
                <a:solidFill>
                  <a:srgbClr val="FF6600"/>
                </a:solidFill>
              </a:rPr>
              <a:t>traitement documentaire </a:t>
            </a:r>
            <a:r>
              <a:rPr lang="fr-FR" dirty="0"/>
              <a:t>s’inscrit dans la chaîne documentaire </a:t>
            </a:r>
          </a:p>
          <a:p>
            <a:pPr lvl="1"/>
            <a:r>
              <a:rPr lang="fr-FR" dirty="0"/>
              <a:t>modélisation des opérations à effectuer pour traiter les documents, de la suggestion de leur achat à leur mise en circulation </a:t>
            </a:r>
          </a:p>
          <a:p>
            <a:pPr lvl="1"/>
            <a:r>
              <a:rPr lang="fr-FR" dirty="0"/>
              <a:t>ensemble des opérations successives de sélection/collecte, de traitement, de mise en mémoire et de stockage, et de diffusion de documents et d'informations</a:t>
            </a:r>
          </a:p>
          <a:p>
            <a:pPr lvl="1"/>
            <a:r>
              <a:rPr lang="fr-FR" dirty="0"/>
              <a:t>ensemble d’opérations visant à rendre accessible le fonds documentaire d’une institution et à en maximiser sa diffusion et son exploitation. Le traitement documentaire comporte non seulement les tâches matérielles (réception des documents, estampillage, pose du système antivol, étiquetage, reliure, réparation, classement), mais aussi les opérations de description matérielle (catalogage descriptif), de classification, d’indexation et de condensation. Les opérations de traitement documentaire mènent à la constitution de réservoirs contrôlés et structurés indispensables au succès des opérations de recherche d’information.» (Clément Arsenault)</a:t>
            </a:r>
          </a:p>
          <a:p>
            <a:pPr lvl="1"/>
            <a:endParaRPr lang="fr-FR" dirty="0"/>
          </a:p>
          <a:p>
            <a:pPr lvl="1"/>
            <a:endParaRPr lang="fr-FR" dirty="0"/>
          </a:p>
        </p:txBody>
      </p:sp>
    </p:spTree>
    <p:extLst>
      <p:ext uri="{BB962C8B-B14F-4D97-AF65-F5344CB8AC3E}">
        <p14:creationId xmlns:p14="http://schemas.microsoft.com/office/powerpoint/2010/main" val="394730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b="1" dirty="0">
                <a:solidFill>
                  <a:srgbClr val="775F55"/>
                </a:solidFill>
              </a:rPr>
              <a:t>Des gestes professionnels de la chaîne documentaire</a:t>
            </a:r>
            <a:r>
              <a:rPr lang="fr-FR" sz="3200" b="1" dirty="0"/>
              <a:t> : 3 activités</a:t>
            </a:r>
          </a:p>
        </p:txBody>
      </p:sp>
      <p:sp>
        <p:nvSpPr>
          <p:cNvPr id="3" name="Espace réservé du contenu 2"/>
          <p:cNvSpPr>
            <a:spLocks noGrp="1"/>
          </p:cNvSpPr>
          <p:nvPr>
            <p:ph sz="quarter" idx="1"/>
          </p:nvPr>
        </p:nvSpPr>
        <p:spPr/>
        <p:txBody>
          <a:bodyPr>
            <a:normAutofit fontScale="77500" lnSpcReduction="20000"/>
          </a:bodyPr>
          <a:lstStyle/>
          <a:p>
            <a:r>
              <a:rPr lang="fr-FR" b="1" dirty="0">
                <a:solidFill>
                  <a:srgbClr val="FF6600"/>
                </a:solidFill>
              </a:rPr>
              <a:t>Collecte</a:t>
            </a:r>
            <a:r>
              <a:rPr lang="fr-FR" dirty="0"/>
              <a:t>  : acquisition des documents. </a:t>
            </a:r>
          </a:p>
          <a:p>
            <a:r>
              <a:rPr lang="fr-FR" b="1" dirty="0">
                <a:solidFill>
                  <a:srgbClr val="FF6600"/>
                </a:solidFill>
              </a:rPr>
              <a:t>Traitement</a:t>
            </a:r>
            <a:r>
              <a:rPr lang="fr-FR" dirty="0"/>
              <a:t> </a:t>
            </a:r>
          </a:p>
          <a:p>
            <a:pPr lvl="1"/>
            <a:r>
              <a:rPr lang="fr-FR" dirty="0"/>
              <a:t>Une fois les documents acquis il faut procéder à l’ « ensemble des opérations effectuées pour la transformation ou mise en forme,  la mise en mémoire et la restitution selon les besoins, des informations contenues dans les documents collectés ». Le traitement est physique et intellectuel.</a:t>
            </a:r>
          </a:p>
          <a:p>
            <a:pPr lvl="1"/>
            <a:r>
              <a:rPr lang="fr-FR" dirty="0"/>
              <a:t> « l’ensemble des méthodes et des outils utilisés pour traiter soit le support (traitement physique des documents), soit le contenu (traitement de l’information). Le traitement documentaire est habituellement divisé en deux parties distinctes : la préparation matérielle (l’apposition de la cote et du code à barres, la préservation, etc.) et la préparation technique (le catalogage, la classification et l’indexation) »</a:t>
            </a:r>
          </a:p>
          <a:p>
            <a:r>
              <a:rPr lang="fr-FR" b="1" dirty="0">
                <a:solidFill>
                  <a:srgbClr val="FF6600"/>
                </a:solidFill>
              </a:rPr>
              <a:t>Diffusion</a:t>
            </a:r>
            <a:r>
              <a:rPr lang="fr-FR" dirty="0"/>
              <a:t>/circulation des documents : communication des documents à plusieurs utilisateurs selon un ordre préétabli.</a:t>
            </a:r>
          </a:p>
          <a:p>
            <a:endParaRPr lang="fr-FR" dirty="0"/>
          </a:p>
        </p:txBody>
      </p:sp>
    </p:spTree>
    <p:extLst>
      <p:ext uri="{BB962C8B-B14F-4D97-AF65-F5344CB8AC3E}">
        <p14:creationId xmlns:p14="http://schemas.microsoft.com/office/powerpoint/2010/main" val="381267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Médian.thmx</Template>
  <TotalTime>3249</TotalTime>
  <Words>4065</Words>
  <Application>Microsoft Office PowerPoint</Application>
  <PresentationFormat>Affichage à l'écran (4:3)</PresentationFormat>
  <Paragraphs>446</Paragraphs>
  <Slides>73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73</vt:i4>
      </vt:variant>
    </vt:vector>
  </HeadingPairs>
  <TitlesOfParts>
    <vt:vector size="78" baseType="lpstr">
      <vt:lpstr>Calibri</vt:lpstr>
      <vt:lpstr>Tw Cen MT</vt:lpstr>
      <vt:lpstr>Wingdings</vt:lpstr>
      <vt:lpstr>Wingdings 2</vt:lpstr>
      <vt:lpstr>Médian</vt:lpstr>
      <vt:lpstr>UEO  Traitement documentaire</vt:lpstr>
      <vt:lpstr>Présentation du module</vt:lpstr>
      <vt:lpstr>Cours 1 – Éléments définitionnels et  questionnements  professionnels</vt:lpstr>
      <vt:lpstr>1.1 Définir le traitement documentaire</vt:lpstr>
      <vt:lpstr> 1.2 Ce qui implique de définir le document…</vt:lpstr>
      <vt:lpstr>Ce qui implique de définir le document…</vt:lpstr>
      <vt:lpstr>Cours 1 – Éléments définitionnels et  questionnements  professionnels</vt:lpstr>
      <vt:lpstr>2.1 Des gestes professionnels de la chaîne documentaire : définitions</vt:lpstr>
      <vt:lpstr>Des gestes professionnels de la chaîne documentaire : 3 activités</vt:lpstr>
      <vt:lpstr>2.2 Des gestes professionnels de la chaîne documentaire : une activité normalisée</vt:lpstr>
      <vt:lpstr>2.2 Des gestes professionnels de la chaîne documentaire : une activité normalisée</vt:lpstr>
      <vt:lpstr>Cours 1 – Éléments définitionnels et  questionnements  professionnels</vt:lpstr>
      <vt:lpstr>3.1 Traitement documentaire et indexation automatique</vt:lpstr>
      <vt:lpstr>3.1 Traitement documentaire et indexation automatique</vt:lpstr>
      <vt:lpstr>3.2 Traitement documentaire et l’accès universel aux savoirs</vt:lpstr>
      <vt:lpstr>3.2 Traitement documentaire et utopie de l’accès universel</vt:lpstr>
      <vt:lpstr>3.2 Traitement documentaire et utopie de l’accès universel</vt:lpstr>
      <vt:lpstr>3.2 Traitement documentaire et utopie de l’accès universel</vt:lpstr>
      <vt:lpstr>Cours CM « Traitement documentaire »</vt:lpstr>
      <vt:lpstr>Rappels : traitement documentaire = gestes professionnels articulés entre eux</vt:lpstr>
      <vt:lpstr>Chaîne documentaire/chaîne de valeurs du document</vt:lpstr>
      <vt:lpstr>1 Geste d’entrée : collecter</vt:lpstr>
      <vt:lpstr>1.1 Analyser son besoin : constituer son thesaurus personnel</vt:lpstr>
      <vt:lpstr>1.2 Évaluer les documents pour les collecter </vt:lpstr>
      <vt:lpstr>1.2 Évaluer dans un paysage informationnel mouvant</vt:lpstr>
      <vt:lpstr>1.2 Évaluer dans un paysage informationnel mouvant</vt:lpstr>
      <vt:lpstr>1.2 Évaluer dans un paysage informationnel mouvant : à retenir</vt:lpstr>
      <vt:lpstr>1.2 Évaluation de l’information : démarche</vt:lpstr>
      <vt:lpstr>De la collecte au traitement</vt:lpstr>
      <vt:lpstr>2 Geste de traitement : indexer </vt:lpstr>
      <vt:lpstr>2.1 Éléments de définition : opération intellectuelle</vt:lpstr>
      <vt:lpstr>2.1 Éléments de définition : avec outils intellectuels</vt:lpstr>
      <vt:lpstr>2.1 Éléments de définition : dans une double finalité</vt:lpstr>
      <vt:lpstr>2.1 Éléments de définition : illustration</vt:lpstr>
      <vt:lpstr>2.1 Éléments de définition : illustration</vt:lpstr>
      <vt:lpstr>2.2 Processus d’indexation : 3 étapes</vt:lpstr>
      <vt:lpstr> 2.2.1Compréhension  </vt:lpstr>
      <vt:lpstr> 2.2.1Compréhension  </vt:lpstr>
      <vt:lpstr> 2.2.2 Extraction  </vt:lpstr>
      <vt:lpstr> 2.2.3 Transposition  </vt:lpstr>
      <vt:lpstr>2.2.4 Processus d’indexation : 2 risques </vt:lpstr>
      <vt:lpstr>Deux questions pour conclure : indexation automatique et indexation d’images</vt:lpstr>
      <vt:lpstr>Cours 3 – Indexer : du langage naturel au langage documentaire</vt:lpstr>
      <vt:lpstr>1.1 Les langages documentaires : quoi et pourquoi ? </vt:lpstr>
      <vt:lpstr>1.2 Les langages documentaires : finalité </vt:lpstr>
      <vt:lpstr>1.3 Les langages documentaires : typologie</vt:lpstr>
      <vt:lpstr>2 Les classifications</vt:lpstr>
      <vt:lpstr>2.1 Classer : d’un besoin anthropologique à une forme de pouvoir (Y. Maury)</vt:lpstr>
      <vt:lpstr>2.2 Dewey et CDU : 2 classifications à structure hiérarchique</vt:lpstr>
      <vt:lpstr>Historique rapide</vt:lpstr>
      <vt:lpstr>Leur forme</vt:lpstr>
      <vt:lpstr>2.2.1 DEWEY : la classification décimale universelle </vt:lpstr>
      <vt:lpstr>2.2.1 DEWEY : la classification décimale universelle </vt:lpstr>
      <vt:lpstr>2.2.2 La CDU</vt:lpstr>
      <vt:lpstr>Principes communs avec la DEWEY</vt:lpstr>
      <vt:lpstr> 2.3 Limites : comment faire pour des savoirs émergents et/ou complexes ?  </vt:lpstr>
      <vt:lpstr>2.3 Limites : comment faire pour des savoirs émergents et/ou complexes ? </vt:lpstr>
      <vt:lpstr>Une entreprise vouée à l’échec ? (D. Parrochia)</vt:lpstr>
      <vt:lpstr>En guise de conclusion : classer le web ? </vt:lpstr>
      <vt:lpstr>En guise de conclusion : classer le web ? </vt:lpstr>
      <vt:lpstr>En guise de conclusion : classer le web ? </vt:lpstr>
      <vt:lpstr>En guise de conclusion : classer le web ? </vt:lpstr>
      <vt:lpstr>En guise de conclusion : classer le web ? </vt:lpstr>
      <vt:lpstr>En guise de conclusion : classer le web ? </vt:lpstr>
      <vt:lpstr>En guise de conclusion : classer le web ? </vt:lpstr>
      <vt:lpstr>Cours 4 Thesaurus, folksonomies et listes de vocabulaire spécialisé</vt:lpstr>
      <vt:lpstr>  1 Les thesaurus</vt:lpstr>
      <vt:lpstr>1.1 Relations sémantiques</vt:lpstr>
      <vt:lpstr>1.2 Où trouver des thesaurus ? </vt:lpstr>
      <vt:lpstr>2 Comment faire quand il n’y a pas de langage à structure sémantique ? </vt:lpstr>
      <vt:lpstr>2 Comment faire quand il n’y a pas de langage contrôlé ? </vt:lpstr>
      <vt:lpstr>Exemple d’une folksonomie chez Ubisoft</vt:lpstr>
      <vt:lpstr>Conclusion générale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UEO  Traitement documentaire</dc:title>
  <dc:creator>Angèle Stalder</dc:creator>
  <cp:lastModifiedBy>STALDER Angele</cp:lastModifiedBy>
  <cp:revision>501</cp:revision>
  <dcterms:created xsi:type="dcterms:W3CDTF">2021-09-13T05:25:55Z</dcterms:created>
  <dcterms:modified xsi:type="dcterms:W3CDTF">2021-11-11T16:52:29Z</dcterms:modified>
</cp:coreProperties>
</file>