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1" r:id="rId3"/>
    <p:sldId id="257" r:id="rId4"/>
    <p:sldId id="260" r:id="rId5"/>
    <p:sldId id="261" r:id="rId6"/>
    <p:sldId id="262" r:id="rId7"/>
    <p:sldId id="265" r:id="rId8"/>
    <p:sldId id="273" r:id="rId9"/>
    <p:sldId id="266" r:id="rId10"/>
    <p:sldId id="274" r:id="rId11"/>
    <p:sldId id="267" r:id="rId12"/>
    <p:sldId id="272"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C9352-7CFF-48EB-9BC9-FC31E702F25E}" v="12" dt="2021-10-14T15:46:17.65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927" autoAdjust="0"/>
  </p:normalViewPr>
  <p:slideViewPr>
    <p:cSldViewPr snapToGrid="0">
      <p:cViewPr varScale="1">
        <p:scale>
          <a:sx n="70" d="100"/>
          <a:sy n="70" d="100"/>
        </p:scale>
        <p:origin x="4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speth Martin" userId="6bacc1747045b9f1" providerId="LiveId" clId="{974C9352-7CFF-48EB-9BC9-FC31E702F25E}"/>
    <pc:docChg chg="custSel addSld delSld modSld sldOrd">
      <pc:chgData name="Elspeth Martin" userId="6bacc1747045b9f1" providerId="LiveId" clId="{974C9352-7CFF-48EB-9BC9-FC31E702F25E}" dt="2021-10-15T12:44:42.960" v="1658" actId="20577"/>
      <pc:docMkLst>
        <pc:docMk/>
      </pc:docMkLst>
      <pc:sldChg chg="del">
        <pc:chgData name="Elspeth Martin" userId="6bacc1747045b9f1" providerId="LiveId" clId="{974C9352-7CFF-48EB-9BC9-FC31E702F25E}" dt="2021-10-14T12:12:50.940" v="0" actId="47"/>
        <pc:sldMkLst>
          <pc:docMk/>
          <pc:sldMk cId="3097827544" sldId="258"/>
        </pc:sldMkLst>
      </pc:sldChg>
      <pc:sldChg chg="modSp mod modNotesTx">
        <pc:chgData name="Elspeth Martin" userId="6bacc1747045b9f1" providerId="LiveId" clId="{974C9352-7CFF-48EB-9BC9-FC31E702F25E}" dt="2021-10-15T12:44:42.960" v="1658" actId="20577"/>
        <pc:sldMkLst>
          <pc:docMk/>
          <pc:sldMk cId="77369339" sldId="261"/>
        </pc:sldMkLst>
        <pc:spChg chg="mod">
          <ac:chgData name="Elspeth Martin" userId="6bacc1747045b9f1" providerId="LiveId" clId="{974C9352-7CFF-48EB-9BC9-FC31E702F25E}" dt="2021-10-14T12:23:10.185" v="477" actId="1076"/>
          <ac:spMkLst>
            <pc:docMk/>
            <pc:sldMk cId="77369339" sldId="261"/>
            <ac:spMk id="2" creationId="{6FE5D64B-6359-48A5-9E56-6310A6F28EC3}"/>
          </ac:spMkLst>
        </pc:spChg>
        <pc:spChg chg="mod">
          <ac:chgData name="Elspeth Martin" userId="6bacc1747045b9f1" providerId="LiveId" clId="{974C9352-7CFF-48EB-9BC9-FC31E702F25E}" dt="2021-10-14T12:22:48.690" v="470" actId="1076"/>
          <ac:spMkLst>
            <pc:docMk/>
            <pc:sldMk cId="77369339" sldId="261"/>
            <ac:spMk id="3" creationId="{FFD43462-8A13-47F9-BE21-8A00C9EA6A8D}"/>
          </ac:spMkLst>
        </pc:spChg>
        <pc:spChg chg="mod">
          <ac:chgData name="Elspeth Martin" userId="6bacc1747045b9f1" providerId="LiveId" clId="{974C9352-7CFF-48EB-9BC9-FC31E702F25E}" dt="2021-10-14T12:22:54.675" v="472" actId="1076"/>
          <ac:spMkLst>
            <pc:docMk/>
            <pc:sldMk cId="77369339" sldId="261"/>
            <ac:spMk id="4" creationId="{5D7A0ED8-AAF8-4A76-ACCB-5670365F749D}"/>
          </ac:spMkLst>
        </pc:spChg>
      </pc:sldChg>
      <pc:sldChg chg="modSp mod">
        <pc:chgData name="Elspeth Martin" userId="6bacc1747045b9f1" providerId="LiveId" clId="{974C9352-7CFF-48EB-9BC9-FC31E702F25E}" dt="2021-10-14T15:46:29.492" v="1587" actId="1076"/>
        <pc:sldMkLst>
          <pc:docMk/>
          <pc:sldMk cId="2533386832" sldId="262"/>
        </pc:sldMkLst>
        <pc:spChg chg="mod">
          <ac:chgData name="Elspeth Martin" userId="6bacc1747045b9f1" providerId="LiveId" clId="{974C9352-7CFF-48EB-9BC9-FC31E702F25E}" dt="2021-10-14T12:24:17.168" v="592" actId="20577"/>
          <ac:spMkLst>
            <pc:docMk/>
            <pc:sldMk cId="2533386832" sldId="262"/>
            <ac:spMk id="2" creationId="{BCF8BCA9-3E2A-41B5-920E-B423D4152479}"/>
          </ac:spMkLst>
        </pc:spChg>
        <pc:spChg chg="mod">
          <ac:chgData name="Elspeth Martin" userId="6bacc1747045b9f1" providerId="LiveId" clId="{974C9352-7CFF-48EB-9BC9-FC31E702F25E}" dt="2021-10-14T15:46:29.492" v="1587" actId="1076"/>
          <ac:spMkLst>
            <pc:docMk/>
            <pc:sldMk cId="2533386832" sldId="262"/>
            <ac:spMk id="6" creationId="{BF0C45D3-3AD6-4EEC-8A3E-CB1314C79CB3}"/>
          </ac:spMkLst>
        </pc:spChg>
        <pc:picChg chg="mod">
          <ac:chgData name="Elspeth Martin" userId="6bacc1747045b9f1" providerId="LiveId" clId="{974C9352-7CFF-48EB-9BC9-FC31E702F25E}" dt="2021-10-14T15:46:08.139" v="1581" actId="1076"/>
          <ac:picMkLst>
            <pc:docMk/>
            <pc:sldMk cId="2533386832" sldId="262"/>
            <ac:picMk id="9" creationId="{FA57653E-8B7C-44D7-96A8-CFA65DAA7B4C}"/>
          </ac:picMkLst>
        </pc:picChg>
      </pc:sldChg>
      <pc:sldChg chg="modSp mod modNotesTx">
        <pc:chgData name="Elspeth Martin" userId="6bacc1747045b9f1" providerId="LiveId" clId="{974C9352-7CFF-48EB-9BC9-FC31E702F25E}" dt="2021-10-15T12:44:38.439" v="1657" actId="20577"/>
        <pc:sldMkLst>
          <pc:docMk/>
          <pc:sldMk cId="1805655862" sldId="265"/>
        </pc:sldMkLst>
        <pc:spChg chg="mod">
          <ac:chgData name="Elspeth Martin" userId="6bacc1747045b9f1" providerId="LiveId" clId="{974C9352-7CFF-48EB-9BC9-FC31E702F25E}" dt="2021-10-14T12:41:19.262" v="703" actId="20577"/>
          <ac:spMkLst>
            <pc:docMk/>
            <pc:sldMk cId="1805655862" sldId="265"/>
            <ac:spMk id="2" creationId="{CF94C6AB-47FC-45B4-BD42-905041357B52}"/>
          </ac:spMkLst>
        </pc:spChg>
      </pc:sldChg>
      <pc:sldChg chg="modSp del mod modNotesTx">
        <pc:chgData name="Elspeth Martin" userId="6bacc1747045b9f1" providerId="LiveId" clId="{974C9352-7CFF-48EB-9BC9-FC31E702F25E}" dt="2021-10-15T12:44:21.581" v="1654" actId="47"/>
        <pc:sldMkLst>
          <pc:docMk/>
          <pc:sldMk cId="2158507109" sldId="268"/>
        </pc:sldMkLst>
        <pc:spChg chg="mod">
          <ac:chgData name="Elspeth Martin" userId="6bacc1747045b9f1" providerId="LiveId" clId="{974C9352-7CFF-48EB-9BC9-FC31E702F25E}" dt="2021-10-14T12:53:13.442" v="1370" actId="20577"/>
          <ac:spMkLst>
            <pc:docMk/>
            <pc:sldMk cId="2158507109" sldId="268"/>
            <ac:spMk id="2" creationId="{AA31EBC4-20F8-47F3-8DFF-0A61CC276A53}"/>
          </ac:spMkLst>
        </pc:spChg>
      </pc:sldChg>
      <pc:sldChg chg="del">
        <pc:chgData name="Elspeth Martin" userId="6bacc1747045b9f1" providerId="LiveId" clId="{974C9352-7CFF-48EB-9BC9-FC31E702F25E}" dt="2021-10-14T12:53:40.800" v="1371" actId="47"/>
        <pc:sldMkLst>
          <pc:docMk/>
          <pc:sldMk cId="2900153729" sldId="269"/>
        </pc:sldMkLst>
      </pc:sldChg>
      <pc:sldChg chg="modSp mod modNotesTx">
        <pc:chgData name="Elspeth Martin" userId="6bacc1747045b9f1" providerId="LiveId" clId="{974C9352-7CFF-48EB-9BC9-FC31E702F25E}" dt="2021-10-15T12:44:16.684" v="1652" actId="20577"/>
        <pc:sldMkLst>
          <pc:docMk/>
          <pc:sldMk cId="3608225107" sldId="270"/>
        </pc:sldMkLst>
        <pc:spChg chg="mod">
          <ac:chgData name="Elspeth Martin" userId="6bacc1747045b9f1" providerId="LiveId" clId="{974C9352-7CFF-48EB-9BC9-FC31E702F25E}" dt="2021-10-15T10:22:05.604" v="1651" actId="20577"/>
          <ac:spMkLst>
            <pc:docMk/>
            <pc:sldMk cId="3608225107" sldId="270"/>
            <ac:spMk id="3" creationId="{B76695A0-E9D2-421F-BCF8-601395E4B549}"/>
          </ac:spMkLst>
        </pc:spChg>
      </pc:sldChg>
      <pc:sldChg chg="modSp add modNotesTx">
        <pc:chgData name="Elspeth Martin" userId="6bacc1747045b9f1" providerId="LiveId" clId="{974C9352-7CFF-48EB-9BC9-FC31E702F25E}" dt="2021-10-15T12:44:34.206" v="1656" actId="20577"/>
        <pc:sldMkLst>
          <pc:docMk/>
          <pc:sldMk cId="2074813124" sldId="273"/>
        </pc:sldMkLst>
        <pc:spChg chg="mod">
          <ac:chgData name="Elspeth Martin" userId="6bacc1747045b9f1" providerId="LiveId" clId="{974C9352-7CFF-48EB-9BC9-FC31E702F25E}" dt="2021-10-14T12:43:06.531" v="712" actId="114"/>
          <ac:spMkLst>
            <pc:docMk/>
            <pc:sldMk cId="2074813124" sldId="273"/>
            <ac:spMk id="3" creationId="{F94C0899-5E9C-4B31-8BF4-1E95E5A0B0BA}"/>
          </ac:spMkLst>
        </pc:spChg>
      </pc:sldChg>
      <pc:sldChg chg="add ord modNotesTx">
        <pc:chgData name="Elspeth Martin" userId="6bacc1747045b9f1" providerId="LiveId" clId="{974C9352-7CFF-48EB-9BC9-FC31E702F25E}" dt="2021-10-15T12:44:28.902" v="1655" actId="20577"/>
        <pc:sldMkLst>
          <pc:docMk/>
          <pc:sldMk cId="1587474006"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9464F-7553-4EA3-A647-BFE904343E1E}" type="datetimeFigureOut">
              <a:rPr lang="en-GB" smtClean="0"/>
              <a:t>15/10/2021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A9A6A-0FB9-4450-90D7-CB243CC38B76}" type="slidenum">
              <a:rPr lang="en-GB" smtClean="0"/>
              <a:t>‹#›</a:t>
            </a:fld>
            <a:endParaRPr lang="en-GB"/>
          </a:p>
        </p:txBody>
      </p:sp>
    </p:spTree>
    <p:extLst>
      <p:ext uri="{BB962C8B-B14F-4D97-AF65-F5344CB8AC3E}">
        <p14:creationId xmlns:p14="http://schemas.microsoft.com/office/powerpoint/2010/main" val="15617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AA9A6A-0FB9-4450-90D7-CB243CC38B76}" type="slidenum">
              <a:rPr lang="en-GB" smtClean="0"/>
              <a:t>5</a:t>
            </a:fld>
            <a:endParaRPr lang="en-GB"/>
          </a:p>
        </p:txBody>
      </p:sp>
    </p:spTree>
    <p:extLst>
      <p:ext uri="{BB962C8B-B14F-4D97-AF65-F5344CB8AC3E}">
        <p14:creationId xmlns:p14="http://schemas.microsoft.com/office/powerpoint/2010/main" val="417966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AA9A6A-0FB9-4450-90D7-CB243CC38B76}" type="slidenum">
              <a:rPr lang="en-GB" smtClean="0"/>
              <a:t>6</a:t>
            </a:fld>
            <a:endParaRPr lang="en-GB"/>
          </a:p>
        </p:txBody>
      </p:sp>
    </p:spTree>
    <p:extLst>
      <p:ext uri="{BB962C8B-B14F-4D97-AF65-F5344CB8AC3E}">
        <p14:creationId xmlns:p14="http://schemas.microsoft.com/office/powerpoint/2010/main" val="148077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AA9A6A-0FB9-4450-90D7-CB243CC38B76}" type="slidenum">
              <a:rPr lang="en-GB" smtClean="0"/>
              <a:t>7</a:t>
            </a:fld>
            <a:endParaRPr lang="en-GB"/>
          </a:p>
        </p:txBody>
      </p:sp>
    </p:spTree>
    <p:extLst>
      <p:ext uri="{BB962C8B-B14F-4D97-AF65-F5344CB8AC3E}">
        <p14:creationId xmlns:p14="http://schemas.microsoft.com/office/powerpoint/2010/main" val="205032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AA9A6A-0FB9-4450-90D7-CB243CC38B76}" type="slidenum">
              <a:rPr lang="en-GB" smtClean="0"/>
              <a:t>8</a:t>
            </a:fld>
            <a:endParaRPr lang="en-GB"/>
          </a:p>
        </p:txBody>
      </p:sp>
    </p:spTree>
    <p:extLst>
      <p:ext uri="{BB962C8B-B14F-4D97-AF65-F5344CB8AC3E}">
        <p14:creationId xmlns:p14="http://schemas.microsoft.com/office/powerpoint/2010/main" val="273725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AA9A6A-0FB9-4450-90D7-CB243CC38B76}" type="slidenum">
              <a:rPr lang="en-GB" smtClean="0"/>
              <a:t>10</a:t>
            </a:fld>
            <a:endParaRPr lang="en-GB"/>
          </a:p>
        </p:txBody>
      </p:sp>
    </p:spTree>
    <p:extLst>
      <p:ext uri="{BB962C8B-B14F-4D97-AF65-F5344CB8AC3E}">
        <p14:creationId xmlns:p14="http://schemas.microsoft.com/office/powerpoint/2010/main" val="35865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AA9A6A-0FB9-4450-90D7-CB243CC38B76}" type="slidenum">
              <a:rPr lang="en-GB" smtClean="0"/>
              <a:t>13</a:t>
            </a:fld>
            <a:endParaRPr lang="en-GB"/>
          </a:p>
        </p:txBody>
      </p:sp>
    </p:spTree>
    <p:extLst>
      <p:ext uri="{BB962C8B-B14F-4D97-AF65-F5344CB8AC3E}">
        <p14:creationId xmlns:p14="http://schemas.microsoft.com/office/powerpoint/2010/main" val="41619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E5F29-B79B-431E-85FB-04EE27654D0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4A81212-5D7B-412E-B4E9-2C5AC5D61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6B7944D-6BA8-44D5-996F-F2D3130F66D7}"/>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5" name="Espace réservé du pied de page 4">
            <a:extLst>
              <a:ext uri="{FF2B5EF4-FFF2-40B4-BE49-F238E27FC236}">
                <a16:creationId xmlns:a16="http://schemas.microsoft.com/office/drawing/2014/main" id="{E7536915-3A35-4634-90EA-1BD0449419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10855C-D75D-402B-BEA7-2CDA7CAA033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417213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1DE7B1-5EB4-4B41-B300-D1E3178C871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AC18D98-7721-482E-A16B-72845433AD7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653E2E-3D38-471A-A401-4B249F33848A}"/>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5" name="Espace réservé du pied de page 4">
            <a:extLst>
              <a:ext uri="{FF2B5EF4-FFF2-40B4-BE49-F238E27FC236}">
                <a16:creationId xmlns:a16="http://schemas.microsoft.com/office/drawing/2014/main" id="{331E6C0D-B413-419B-9248-7573D0AF0F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86D2B4-AF9C-4821-9F7D-70A3ABE11BE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71179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6F89F0E-46B4-464D-8F44-9968D35F9F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6728548-94D9-426D-BE2F-0B1F7A2E51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269FA97-20E2-4C25-BB60-0AB3EAD41E49}"/>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5" name="Espace réservé du pied de page 4">
            <a:extLst>
              <a:ext uri="{FF2B5EF4-FFF2-40B4-BE49-F238E27FC236}">
                <a16:creationId xmlns:a16="http://schemas.microsoft.com/office/drawing/2014/main" id="{31DB06E4-F594-4888-B259-D0A942033F6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DBA7CA-7CA8-47CA-B186-FE45CE3BCBD8}"/>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87535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D77E94-EC92-4554-8861-773E8930CB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663253-7743-482D-93DF-1A953628D78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C7CF46-D9D5-4BE7-BC0E-0949C3F6BE58}"/>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5" name="Espace réservé du pied de page 4">
            <a:extLst>
              <a:ext uri="{FF2B5EF4-FFF2-40B4-BE49-F238E27FC236}">
                <a16:creationId xmlns:a16="http://schemas.microsoft.com/office/drawing/2014/main" id="{7F7EA31B-9CB6-4C80-9952-9AA8CC4A39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E929D8-A699-4503-A230-E3AA0805105D}"/>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59936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97588-A221-4E20-8347-94F8E64EBE7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97A5D35-2C79-428A-B76A-E1FCB1AE7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A304B6D-3552-4D5C-9787-322DD0A1369E}"/>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5" name="Espace réservé du pied de page 4">
            <a:extLst>
              <a:ext uri="{FF2B5EF4-FFF2-40B4-BE49-F238E27FC236}">
                <a16:creationId xmlns:a16="http://schemas.microsoft.com/office/drawing/2014/main" id="{3C1E3755-CAE7-4649-8269-33373CDF2D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EF2E86-5110-4AC9-9C6B-ADA449D7D489}"/>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63796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440967-F2A7-4E60-9E02-90A73F131C7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713F80-2D54-4EA5-B496-E7F6C15200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E1F173D-F94F-4379-AC15-B96C096A168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67F47AF-B9A4-48A7-A3FE-AECA19F584E5}"/>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6" name="Espace réservé du pied de page 5">
            <a:extLst>
              <a:ext uri="{FF2B5EF4-FFF2-40B4-BE49-F238E27FC236}">
                <a16:creationId xmlns:a16="http://schemas.microsoft.com/office/drawing/2014/main" id="{1DFCA73C-1514-412C-A521-97C1427427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EB3BF1-A240-4AB2-B800-3360D667F947}"/>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223257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609FA-4A4F-4FEE-BF92-F2CA12F943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CCC94D9-08CA-456F-B1D8-E45498BE8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597AAF7-ACD8-4381-A8EC-E31789655DC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B2C49B-1429-4DBB-B8F6-CCCF626EF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44D7FA2-6B1D-425C-8C8F-96467AFD5F3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49C5B6-0BDA-4C65-A468-B282ED8492B7}"/>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8" name="Espace réservé du pied de page 7">
            <a:extLst>
              <a:ext uri="{FF2B5EF4-FFF2-40B4-BE49-F238E27FC236}">
                <a16:creationId xmlns:a16="http://schemas.microsoft.com/office/drawing/2014/main" id="{B86CD727-9F1A-4620-95E5-9EE22AC6CA2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1062341-09C5-410B-8708-A25C2429F6F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52783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51177D-F2EC-40DE-8AD1-5B77BB5433E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B6C2FE5-175F-411A-9907-84289CC70597}"/>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4" name="Espace réservé du pied de page 3">
            <a:extLst>
              <a:ext uri="{FF2B5EF4-FFF2-40B4-BE49-F238E27FC236}">
                <a16:creationId xmlns:a16="http://schemas.microsoft.com/office/drawing/2014/main" id="{A43FFCA6-891E-4CFA-9E11-7B7659834CD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24EE06A-1D8F-4857-B045-FC0CBC14352B}"/>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60671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3B892E3-CD3B-4AE2-A21F-2255624F4862}"/>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3" name="Espace réservé du pied de page 2">
            <a:extLst>
              <a:ext uri="{FF2B5EF4-FFF2-40B4-BE49-F238E27FC236}">
                <a16:creationId xmlns:a16="http://schemas.microsoft.com/office/drawing/2014/main" id="{3C4982A4-BD01-4BB9-96AE-9CB2D211CF8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389A96A-2748-42F5-B03A-F40512D82AD3}"/>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1822533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5A25C3-2AEB-4261-BDFA-C467F56FB5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2C0EC3F-DE3F-49B0-A3EB-1525431E70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565147B-B9FE-49F8-9D9C-F888B5AF5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8DC7CF-B386-4EE0-B6EB-2F519C48A40F}"/>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6" name="Espace réservé du pied de page 5">
            <a:extLst>
              <a:ext uri="{FF2B5EF4-FFF2-40B4-BE49-F238E27FC236}">
                <a16:creationId xmlns:a16="http://schemas.microsoft.com/office/drawing/2014/main" id="{63FF8708-8C71-4B22-9EE8-5A313B282B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C7DA75-C97D-4B18-92BF-5FE690CC8BF7}"/>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409540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48D3E-3F58-4B2E-A86C-D17D60DA04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B252684-0CCF-4C57-B5CB-BB0377D81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30B4D6F-BFCA-4FA1-92B5-CFE80667D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728BB35-175A-4DEE-964B-06237E3E45EC}"/>
              </a:ext>
            </a:extLst>
          </p:cNvPr>
          <p:cNvSpPr>
            <a:spLocks noGrp="1"/>
          </p:cNvSpPr>
          <p:nvPr>
            <p:ph type="dt" sz="half" idx="10"/>
          </p:nvPr>
        </p:nvSpPr>
        <p:spPr/>
        <p:txBody>
          <a:bodyPr/>
          <a:lstStyle/>
          <a:p>
            <a:fld id="{BADE8A85-F0BC-4A98-B251-A09E67B834F7}" type="datetimeFigureOut">
              <a:rPr lang="fr-FR" smtClean="0"/>
              <a:t>15/10/2021</a:t>
            </a:fld>
            <a:endParaRPr lang="fr-FR"/>
          </a:p>
        </p:txBody>
      </p:sp>
      <p:sp>
        <p:nvSpPr>
          <p:cNvPr id="6" name="Espace réservé du pied de page 5">
            <a:extLst>
              <a:ext uri="{FF2B5EF4-FFF2-40B4-BE49-F238E27FC236}">
                <a16:creationId xmlns:a16="http://schemas.microsoft.com/office/drawing/2014/main" id="{4E3B652A-50A7-4549-973F-39FBD48EF0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1C93368-F46D-43E8-BA6F-937F2B1A2CF8}"/>
              </a:ext>
            </a:extLst>
          </p:cNvPr>
          <p:cNvSpPr>
            <a:spLocks noGrp="1"/>
          </p:cNvSpPr>
          <p:nvPr>
            <p:ph type="sldNum" sz="quarter" idx="12"/>
          </p:nvPr>
        </p:nvSpPr>
        <p:spPr/>
        <p:txBody>
          <a:bodyPr/>
          <a:lstStyle/>
          <a:p>
            <a:fld id="{5D50938D-FF1E-4424-B5F7-99CAD66FC337}" type="slidenum">
              <a:rPr lang="fr-FR" smtClean="0"/>
              <a:t>‹#›</a:t>
            </a:fld>
            <a:endParaRPr lang="fr-FR"/>
          </a:p>
        </p:txBody>
      </p:sp>
    </p:spTree>
    <p:extLst>
      <p:ext uri="{BB962C8B-B14F-4D97-AF65-F5344CB8AC3E}">
        <p14:creationId xmlns:p14="http://schemas.microsoft.com/office/powerpoint/2010/main" val="424889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C223C3A-3BD5-4748-9650-52FA2F6BE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B373EE5-4F52-4A93-A8EA-6A70CB75E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F3F0C19-722D-4145-A7C5-06C84D1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E8A85-F0BC-4A98-B251-A09E67B834F7}" type="datetimeFigureOut">
              <a:rPr lang="fr-FR" smtClean="0"/>
              <a:t>15/10/2021</a:t>
            </a:fld>
            <a:endParaRPr lang="fr-FR"/>
          </a:p>
        </p:txBody>
      </p:sp>
      <p:sp>
        <p:nvSpPr>
          <p:cNvPr id="5" name="Espace réservé du pied de page 4">
            <a:extLst>
              <a:ext uri="{FF2B5EF4-FFF2-40B4-BE49-F238E27FC236}">
                <a16:creationId xmlns:a16="http://schemas.microsoft.com/office/drawing/2014/main" id="{CB5F776F-E0F2-4DD3-8015-E861E94FA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B0956D9-7C9A-4FBE-9BED-6DFEF99C7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0938D-FF1E-4424-B5F7-99CAD66FC337}" type="slidenum">
              <a:rPr lang="fr-FR" smtClean="0"/>
              <a:t>‹#›</a:t>
            </a:fld>
            <a:endParaRPr lang="fr-FR"/>
          </a:p>
        </p:txBody>
      </p:sp>
    </p:spTree>
    <p:extLst>
      <p:ext uri="{BB962C8B-B14F-4D97-AF65-F5344CB8AC3E}">
        <p14:creationId xmlns:p14="http://schemas.microsoft.com/office/powerpoint/2010/main" val="125795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83632F-F889-4933-8A72-D5571A514F97}"/>
              </a:ext>
            </a:extLst>
          </p:cNvPr>
          <p:cNvSpPr>
            <a:spLocks noGrp="1"/>
          </p:cNvSpPr>
          <p:nvPr>
            <p:ph type="ctrTitle"/>
          </p:nvPr>
        </p:nvSpPr>
        <p:spPr/>
        <p:txBody>
          <a:bodyPr/>
          <a:lstStyle/>
          <a:p>
            <a:r>
              <a:rPr lang="fr-FR" dirty="0"/>
              <a:t>Pratique orale Anglais S3</a:t>
            </a:r>
          </a:p>
        </p:txBody>
      </p:sp>
      <p:sp>
        <p:nvSpPr>
          <p:cNvPr id="3" name="Sous-titre 2">
            <a:extLst>
              <a:ext uri="{FF2B5EF4-FFF2-40B4-BE49-F238E27FC236}">
                <a16:creationId xmlns:a16="http://schemas.microsoft.com/office/drawing/2014/main" id="{B1A6883B-40D5-4F01-BF5F-25C5AEA6AE61}"/>
              </a:ext>
            </a:extLst>
          </p:cNvPr>
          <p:cNvSpPr>
            <a:spLocks noGrp="1"/>
          </p:cNvSpPr>
          <p:nvPr>
            <p:ph type="subTitle" idx="1"/>
          </p:nvPr>
        </p:nvSpPr>
        <p:spPr/>
        <p:txBody>
          <a:bodyPr/>
          <a:lstStyle/>
          <a:p>
            <a:r>
              <a:rPr lang="fr-FR" dirty="0"/>
              <a:t>Week 4</a:t>
            </a:r>
          </a:p>
        </p:txBody>
      </p:sp>
    </p:spTree>
    <p:extLst>
      <p:ext uri="{BB962C8B-B14F-4D97-AF65-F5344CB8AC3E}">
        <p14:creationId xmlns:p14="http://schemas.microsoft.com/office/powerpoint/2010/main" val="132156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D4A1C-7157-40E1-A0F2-D2C6F991ECEA}"/>
              </a:ext>
            </a:extLst>
          </p:cNvPr>
          <p:cNvSpPr>
            <a:spLocks noGrp="1"/>
          </p:cNvSpPr>
          <p:nvPr>
            <p:ph type="title"/>
          </p:nvPr>
        </p:nvSpPr>
        <p:spPr>
          <a:xfrm>
            <a:off x="838200" y="230587"/>
            <a:ext cx="10515600" cy="755374"/>
          </a:xfrm>
        </p:spPr>
        <p:txBody>
          <a:bodyPr>
            <a:normAutofit fontScale="90000"/>
          </a:bodyPr>
          <a:lstStyle/>
          <a:p>
            <a:br>
              <a:rPr lang="en-GB" sz="3100" b="1" dirty="0">
                <a:effectLst/>
                <a:latin typeface="Calibri" panose="020F0502020204030204" pitchFamily="34" charset="0"/>
                <a:ea typeface="Calibri" panose="020F0502020204030204" pitchFamily="34" charset="0"/>
                <a:cs typeface="Times New Roman" panose="02020603050405020304" pitchFamily="18" charset="0"/>
              </a:rPr>
            </a:br>
            <a:br>
              <a:rPr lang="en-GB" sz="3100" b="1" dirty="0">
                <a:effectLst/>
                <a:latin typeface="Calibri" panose="020F0502020204030204" pitchFamily="34" charset="0"/>
                <a:ea typeface="Calibri" panose="020F0502020204030204" pitchFamily="34" charset="0"/>
                <a:cs typeface="Times New Roman" panose="02020603050405020304" pitchFamily="18" charset="0"/>
              </a:rPr>
            </a:br>
            <a:r>
              <a:rPr lang="en-GB" sz="2700" b="1" dirty="0">
                <a:effectLst/>
                <a:latin typeface="Calibri" panose="020F0502020204030204" pitchFamily="34" charset="0"/>
                <a:ea typeface="Calibri" panose="020F0502020204030204" pitchFamily="34" charset="0"/>
                <a:cs typeface="Times New Roman" panose="02020603050405020304" pitchFamily="18" charset="0"/>
              </a:rPr>
              <a:t>Read the following questions. You are going to listen to the document once more. Answer the following questions with the help of your notes.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49F4EB1C-07AA-4D61-9B6D-A6BE21BCF794}"/>
              </a:ext>
            </a:extLst>
          </p:cNvPr>
          <p:cNvSpPr>
            <a:spLocks noGrp="1"/>
          </p:cNvSpPr>
          <p:nvPr>
            <p:ph idx="1"/>
          </p:nvPr>
        </p:nvSpPr>
        <p:spPr>
          <a:xfrm>
            <a:off x="838200" y="1224501"/>
            <a:ext cx="10515600" cy="5402912"/>
          </a:xfrm>
        </p:spPr>
        <p:txBody>
          <a:bodyPr>
            <a:normAutofit lnSpcReduction="10000"/>
          </a:bodyPr>
          <a:lstStyle/>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Introduce the document : what type of document is this? What is the main topic? Who speaks about what?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is unique at Howard University?</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Why are many people mistaken on the definition of classical studies?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is the academic definition of classical studies?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Why is studying classics relevant in today’s US, according to Anika Prather?</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examples does Anika Prather give that would be impacted if classical studies were to be cancelled?</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effects did the reading of </a:t>
            </a:r>
            <a:r>
              <a:rPr lang="en-GB" sz="2400" i="1" u="sng" dirty="0">
                <a:effectLst/>
                <a:latin typeface="Calibri" panose="020F0502020204030204" pitchFamily="34" charset="0"/>
                <a:ea typeface="Calibri" panose="020F0502020204030204" pitchFamily="34" charset="0"/>
                <a:cs typeface="Times New Roman" panose="02020603050405020304" pitchFamily="18" charset="0"/>
              </a:rPr>
              <a:t>Columbian Orator </a:t>
            </a:r>
            <a:r>
              <a:rPr lang="en-GB" sz="2400" dirty="0">
                <a:effectLst/>
                <a:latin typeface="Calibri" panose="020F0502020204030204" pitchFamily="34" charset="0"/>
                <a:ea typeface="Calibri" panose="020F0502020204030204" pitchFamily="34" charset="0"/>
                <a:cs typeface="Times New Roman" panose="02020603050405020304" pitchFamily="18" charset="0"/>
              </a:rPr>
              <a:t>have on Frederik Douglass?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has Howard University responded to the uproar?</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would Anika Prather advise Howard University to do?</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158747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89C59B6D-F23F-44CA-90EF-21AAEED5088A}"/>
              </a:ext>
            </a:extLst>
          </p:cNvPr>
          <p:cNvSpPr>
            <a:spLocks noGrp="1"/>
          </p:cNvSpPr>
          <p:nvPr>
            <p:ph idx="1"/>
          </p:nvPr>
        </p:nvSpPr>
        <p:spPr>
          <a:xfrm>
            <a:off x="157317" y="294968"/>
            <a:ext cx="11779044" cy="6282813"/>
          </a:xfrm>
        </p:spPr>
        <p:txBody>
          <a:bodyPr>
            <a:noAutofit/>
          </a:bodyPr>
          <a:lstStyle/>
          <a:p>
            <a:pPr marL="0" lvl="0" indent="0">
              <a:buNone/>
            </a:pPr>
            <a:r>
              <a:rPr lang="en-GB" sz="2400" dirty="0"/>
              <a:t>1) Introduce the document : what type of document is this? What is the main topic? Who speaks about what?</a:t>
            </a:r>
            <a:endParaRPr lang="fr-FR" sz="2400" dirty="0"/>
          </a:p>
          <a:p>
            <a:pPr marL="0" indent="0">
              <a:buNone/>
            </a:pPr>
            <a:r>
              <a:rPr lang="en-GB" sz="2400" b="1" dirty="0"/>
              <a:t>This recording is an interview of Anika Prather, a professor in the classics department of Howard university in Washington DC. She expresses her disappointment regarding the controversial decision from the board of the university to close the classics department even though Howard university is the only HBCU in the country with one. She also explains why, according to her, the study of classics is very relevant today, especially in HBCUs.</a:t>
            </a:r>
            <a:endParaRPr lang="fr-FR" sz="2400" dirty="0"/>
          </a:p>
          <a:p>
            <a:pPr marL="0" lvl="0" indent="0">
              <a:buNone/>
            </a:pPr>
            <a:r>
              <a:rPr lang="en-GB" sz="2400" dirty="0"/>
              <a:t>2) What is unique at Howard University?</a:t>
            </a:r>
            <a:endParaRPr lang="fr-FR" sz="2400" dirty="0"/>
          </a:p>
          <a:p>
            <a:pPr marL="0" indent="0">
              <a:buNone/>
            </a:pPr>
            <a:r>
              <a:rPr lang="en-GB" sz="2400" b="1" dirty="0"/>
              <a:t>It is the only HBCU with a classics department.</a:t>
            </a:r>
            <a:endParaRPr lang="fr-FR" sz="2400" dirty="0"/>
          </a:p>
          <a:p>
            <a:pPr marL="0" lvl="0" indent="0">
              <a:buNone/>
            </a:pPr>
            <a:r>
              <a:rPr lang="en-GB" sz="2400" dirty="0"/>
              <a:t>3) Why are many people mistaken on the definition of classical studies?</a:t>
            </a:r>
            <a:endParaRPr lang="fr-FR" sz="2400" dirty="0"/>
          </a:p>
          <a:p>
            <a:pPr marL="0" indent="0">
              <a:buNone/>
            </a:pPr>
            <a:r>
              <a:rPr lang="en-GB" sz="2400" b="1" dirty="0"/>
              <a:t>Most people think that studying classics means studying Shakespeare.</a:t>
            </a:r>
            <a:endParaRPr lang="fr-FR" sz="2400" dirty="0"/>
          </a:p>
          <a:p>
            <a:pPr marL="0" lvl="0" indent="0">
              <a:buNone/>
            </a:pPr>
            <a:r>
              <a:rPr lang="en-GB" sz="2400" dirty="0"/>
              <a:t>4) What is the academic definition of classical studies?</a:t>
            </a:r>
            <a:endParaRPr lang="fr-FR" sz="2400" dirty="0"/>
          </a:p>
          <a:p>
            <a:r>
              <a:rPr lang="en-GB" sz="2400" b="1" dirty="0"/>
              <a:t>Classics, from an academic point of view, is the study of ancient Greece and Rome and all of the literature the art, the culture, the language - such as Latin, Greek – that intersect there. </a:t>
            </a:r>
            <a:endParaRPr lang="fr-FR" sz="2400" dirty="0"/>
          </a:p>
          <a:p>
            <a:pPr marL="0" indent="0">
              <a:buNone/>
            </a:pPr>
            <a:endParaRPr lang="fr-FR" sz="1400" dirty="0"/>
          </a:p>
        </p:txBody>
      </p:sp>
    </p:spTree>
    <p:extLst>
      <p:ext uri="{BB962C8B-B14F-4D97-AF65-F5344CB8AC3E}">
        <p14:creationId xmlns:p14="http://schemas.microsoft.com/office/powerpoint/2010/main" val="340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89C59B6D-F23F-44CA-90EF-21AAEED5088A}"/>
              </a:ext>
            </a:extLst>
          </p:cNvPr>
          <p:cNvSpPr>
            <a:spLocks noGrp="1"/>
          </p:cNvSpPr>
          <p:nvPr>
            <p:ph idx="1"/>
          </p:nvPr>
        </p:nvSpPr>
        <p:spPr>
          <a:xfrm>
            <a:off x="157317" y="294968"/>
            <a:ext cx="11779044" cy="6282813"/>
          </a:xfrm>
        </p:spPr>
        <p:txBody>
          <a:bodyPr>
            <a:noAutofit/>
          </a:bodyPr>
          <a:lstStyle/>
          <a:p>
            <a:pPr marL="0" lvl="0" indent="0">
              <a:buNone/>
            </a:pPr>
            <a:r>
              <a:rPr lang="en-GB" sz="2000" dirty="0"/>
              <a:t>5) Why is studying classics relevant in today’s US, according to Anika Prather?</a:t>
            </a:r>
            <a:endParaRPr lang="fr-FR" sz="2000" dirty="0"/>
          </a:p>
          <a:p>
            <a:pPr marL="0" indent="0">
              <a:buNone/>
            </a:pPr>
            <a:r>
              <a:rPr lang="en-GB" sz="2000" b="1" dirty="0"/>
              <a:t>Because the study of classics is totally linked to the history, the literature and the culture of the US. If you don’t know or understand the classics, then you can’t understand many parts of the American history and culture.</a:t>
            </a:r>
            <a:endParaRPr lang="fr-FR" sz="2000" dirty="0"/>
          </a:p>
          <a:p>
            <a:pPr marL="0" lvl="0" indent="0">
              <a:buNone/>
            </a:pPr>
            <a:r>
              <a:rPr lang="en-GB" sz="2000" dirty="0"/>
              <a:t>6) What examples does Anika Prather give that would be impacted if classical studies were to be cancelled?</a:t>
            </a:r>
            <a:endParaRPr lang="fr-FR" sz="2000" dirty="0"/>
          </a:p>
          <a:p>
            <a:pPr marL="0" indent="0">
              <a:buNone/>
            </a:pPr>
            <a:r>
              <a:rPr lang="en-GB" sz="2000" b="1" dirty="0"/>
              <a:t>The understanding of all the great American history makers, of the constitution, of the make up of the American government, of the logo of the university (Veritas </a:t>
            </a:r>
            <a:r>
              <a:rPr lang="en-GB" sz="2000" b="1" dirty="0" err="1"/>
              <a:t>Utilitas</a:t>
            </a:r>
            <a:r>
              <a:rPr lang="en-GB" sz="2000" b="1" dirty="0"/>
              <a:t>), of the Latin logos with the armed forces, of the Greek names of the University’s sororities and fraternities</a:t>
            </a:r>
            <a:endParaRPr lang="fr-FR" sz="2000" dirty="0"/>
          </a:p>
          <a:p>
            <a:pPr marL="0" lvl="0" indent="0">
              <a:buNone/>
            </a:pPr>
            <a:r>
              <a:rPr lang="en-GB" sz="2000" dirty="0"/>
              <a:t>7) What effects did the reading of </a:t>
            </a:r>
            <a:r>
              <a:rPr lang="en-GB" sz="2000" i="1" u="sng" dirty="0"/>
              <a:t>Columbian Orator </a:t>
            </a:r>
            <a:r>
              <a:rPr lang="en-GB" sz="2000" dirty="0"/>
              <a:t>have on Frederik Douglass?</a:t>
            </a:r>
            <a:endParaRPr lang="fr-FR" sz="2000" dirty="0"/>
          </a:p>
          <a:p>
            <a:pPr marL="0" indent="0">
              <a:buNone/>
            </a:pPr>
            <a:r>
              <a:rPr lang="en-GB" sz="2000" b="1" dirty="0"/>
              <a:t>He didn’t feel like he was a slave. He didn’t feel less than human. He didn’t feel like he should be oppressed. Instead, his mind was liberated. </a:t>
            </a:r>
            <a:endParaRPr lang="fr-FR" sz="2000" dirty="0"/>
          </a:p>
          <a:p>
            <a:pPr marL="0" lvl="0" indent="0">
              <a:buNone/>
            </a:pPr>
            <a:r>
              <a:rPr lang="en-GB" sz="2000" dirty="0"/>
              <a:t>8) How has Howard University responded to the uproar?</a:t>
            </a:r>
            <a:endParaRPr lang="fr-FR" sz="2000" dirty="0"/>
          </a:p>
          <a:p>
            <a:pPr marL="0" indent="0">
              <a:buNone/>
            </a:pPr>
            <a:r>
              <a:rPr lang="en-GB" sz="2000" b="1" dirty="0"/>
              <a:t>They said it was just an administrative thing, that they were eliminating the department but there would still be some classics taught in various places.</a:t>
            </a:r>
            <a:endParaRPr lang="fr-FR" sz="2000" dirty="0"/>
          </a:p>
          <a:p>
            <a:pPr marL="0" lvl="0" indent="0">
              <a:buNone/>
            </a:pPr>
            <a:r>
              <a:rPr lang="en-GB" sz="2000" dirty="0"/>
              <a:t>9) What would Anika Prather advise Howard University to do?</a:t>
            </a:r>
            <a:endParaRPr lang="fr-FR" sz="2000" dirty="0"/>
          </a:p>
          <a:p>
            <a:pPr marL="0" indent="0">
              <a:buNone/>
            </a:pPr>
            <a:r>
              <a:rPr lang="en-GB" sz="2000" b="1" dirty="0"/>
              <a:t>She thinks they should create a large department in which African studies, philosophy and classics should be combined.</a:t>
            </a:r>
            <a:endParaRPr lang="fr-FR" sz="2000" dirty="0"/>
          </a:p>
          <a:p>
            <a:pPr marL="0" indent="0">
              <a:buNone/>
            </a:pPr>
            <a:endParaRPr lang="fr-FR" sz="1400" dirty="0"/>
          </a:p>
        </p:txBody>
      </p:sp>
    </p:spTree>
    <p:extLst>
      <p:ext uri="{BB962C8B-B14F-4D97-AF65-F5344CB8AC3E}">
        <p14:creationId xmlns:p14="http://schemas.microsoft.com/office/powerpoint/2010/main" val="380960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9A886C-BEC5-4ADE-8D14-2ED27D2DC56B}"/>
              </a:ext>
            </a:extLst>
          </p:cNvPr>
          <p:cNvSpPr>
            <a:spLocks noGrp="1"/>
          </p:cNvSpPr>
          <p:nvPr>
            <p:ph type="title"/>
          </p:nvPr>
        </p:nvSpPr>
        <p:spPr/>
        <p:txBody>
          <a:bodyPr/>
          <a:lstStyle/>
          <a:p>
            <a:r>
              <a:rPr lang="fr-FR" dirty="0"/>
              <a:t>Homework</a:t>
            </a:r>
          </a:p>
        </p:txBody>
      </p:sp>
      <p:sp>
        <p:nvSpPr>
          <p:cNvPr id="3" name="Espace réservé du contenu 2">
            <a:extLst>
              <a:ext uri="{FF2B5EF4-FFF2-40B4-BE49-F238E27FC236}">
                <a16:creationId xmlns:a16="http://schemas.microsoft.com/office/drawing/2014/main" id="{B76695A0-E9D2-421F-BCF8-601395E4B549}"/>
              </a:ext>
            </a:extLst>
          </p:cNvPr>
          <p:cNvSpPr>
            <a:spLocks noGrp="1"/>
          </p:cNvSpPr>
          <p:nvPr>
            <p:ph idx="1"/>
          </p:nvPr>
        </p:nvSpPr>
        <p:spPr/>
        <p:txBody>
          <a:bodyPr>
            <a:normAutofit fontScale="85000" lnSpcReduction="20000"/>
          </a:bodyPr>
          <a:lstStyle/>
          <a:p>
            <a:pPr marL="457200">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Homework for week 5 : </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Listen to the document “Audio week 5” twice and take notes. You will need to bring your notes in class.</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Do some research on the following topics :</a:t>
            </a:r>
          </a:p>
          <a:p>
            <a:pPr>
              <a:lnSpc>
                <a:spcPct val="107000"/>
              </a:lnSpc>
              <a:spcAft>
                <a:spcPts val="800"/>
              </a:spcAft>
            </a:pPr>
            <a:r>
              <a:rPr lang="en-GB" sz="3600" dirty="0">
                <a:latin typeface="Calibri" panose="020F0502020204030204" pitchFamily="34" charset="0"/>
                <a:ea typeface="Calibri" panose="020F0502020204030204" pitchFamily="34" charset="0"/>
                <a:cs typeface="Times New Roman" panose="02020603050405020304" pitchFamily="18" charset="0"/>
              </a:rPr>
              <a:t>The Ojibwe</a:t>
            </a:r>
          </a:p>
          <a:p>
            <a:pPr>
              <a:lnSpc>
                <a:spcPct val="107000"/>
              </a:lnSpc>
              <a:spcAft>
                <a:spcPts val="800"/>
              </a:spcAft>
            </a:pPr>
            <a:r>
              <a:rPr lang="en-GB" sz="3600" dirty="0">
                <a:effectLst/>
                <a:latin typeface="Calibri" panose="020F0502020204030204" pitchFamily="34" charset="0"/>
                <a:ea typeface="Calibri" panose="020F0502020204030204" pitchFamily="34" charset="0"/>
                <a:cs typeface="Times New Roman" panose="02020603050405020304" pitchFamily="18" charset="0"/>
              </a:rPr>
              <a:t>Lieutenant Richard Pratt</a:t>
            </a:r>
          </a:p>
          <a:p>
            <a:pPr>
              <a:lnSpc>
                <a:spcPct val="107000"/>
              </a:lnSpc>
              <a:spcAft>
                <a:spcPts val="800"/>
              </a:spcAft>
            </a:pPr>
            <a:r>
              <a:rPr lang="en-GB" sz="3600" dirty="0">
                <a:latin typeface="Calibri" panose="020F0502020204030204" pitchFamily="34" charset="0"/>
                <a:ea typeface="Calibri" panose="020F0502020204030204" pitchFamily="34" charset="0"/>
                <a:cs typeface="Times New Roman" panose="02020603050405020304" pitchFamily="18" charset="0"/>
              </a:rPr>
              <a:t>Residential schools</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082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0631BE6-2161-4226-B03F-9B243C1DF5E2}"/>
              </a:ext>
            </a:extLst>
          </p:cNvPr>
          <p:cNvSpPr>
            <a:spLocks noGrp="1"/>
          </p:cNvSpPr>
          <p:nvPr>
            <p:ph idx="1"/>
          </p:nvPr>
        </p:nvSpPr>
        <p:spPr>
          <a:xfrm>
            <a:off x="838200" y="198783"/>
            <a:ext cx="10515600" cy="6440556"/>
          </a:xfrm>
        </p:spPr>
        <p:txBody>
          <a:bodyPr>
            <a:noAutofit/>
          </a:bodyPr>
          <a:lstStyle/>
          <a:p>
            <a:pPr marL="342900" lvl="0" indent="-342900">
              <a:lnSpc>
                <a:spcPct val="107000"/>
              </a:lnSpc>
              <a:buFont typeface="+mj-lt"/>
              <a:buAutoNum type="arabicParen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What type of document is this?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An interview		B) A news report		C) an obituary		D) a speech</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2) How many speakers are there?</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1			B) 2				C) 3		D) more than 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3) Who was Frederik Douglass?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One of the founding fathers of the US	B) A slave	C) an abolitionist	D) B and C but not A</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4) What does HBCU stand for?</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High Board for Cultural Understanding	B) Historically Black Colleges and Universities	C) History of Black Communities in Universities	D) Home Base Capital Union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5) What do we call Africana studies?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Studies on Africa	B) Studies of African-American history	C) Studies of experiences of African people and African-descended people across the world	D) Multidisciplinary studies of African-Americans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6) Who is Anika Prather?</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A Black Lives Matter activist	B) A student at Howard University	C) A historian specialised in Africana studies	C) A professor in the classics department of Howard University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p>
        </p:txBody>
      </p:sp>
    </p:spTree>
    <p:extLst>
      <p:ext uri="{BB962C8B-B14F-4D97-AF65-F5344CB8AC3E}">
        <p14:creationId xmlns:p14="http://schemas.microsoft.com/office/powerpoint/2010/main" val="340724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0631BE6-2161-4226-B03F-9B243C1DF5E2}"/>
              </a:ext>
            </a:extLst>
          </p:cNvPr>
          <p:cNvSpPr>
            <a:spLocks noGrp="1"/>
          </p:cNvSpPr>
          <p:nvPr>
            <p:ph idx="1"/>
          </p:nvPr>
        </p:nvSpPr>
        <p:spPr>
          <a:xfrm>
            <a:off x="838200" y="198783"/>
            <a:ext cx="10515600" cy="6440556"/>
          </a:xfrm>
        </p:spPr>
        <p:txBody>
          <a:bodyPr>
            <a:noAutofit/>
          </a:bodyPr>
          <a:lstStyle/>
          <a:p>
            <a:pPr marL="342900" lvl="0" indent="-342900">
              <a:lnSpc>
                <a:spcPct val="107000"/>
              </a:lnSpc>
              <a:buFont typeface="+mj-lt"/>
              <a:buAutoNum type="arabicParen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What type of document is this?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An interview</a:t>
            </a:r>
            <a:r>
              <a:rPr lang="en-GB" sz="1800" dirty="0">
                <a:effectLst/>
                <a:latin typeface="Calibri" panose="020F0502020204030204" pitchFamily="34" charset="0"/>
                <a:ea typeface="Calibri" panose="020F0502020204030204" pitchFamily="34" charset="0"/>
                <a:cs typeface="Times New Roman" panose="02020603050405020304" pitchFamily="18" charset="0"/>
              </a:rPr>
              <a:t>		B) A news report		C) an obituary		D) a speech</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2) How many speakers are there?</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1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B) 2	</a:t>
            </a:r>
            <a:r>
              <a:rPr lang="en-GB" sz="1800" dirty="0">
                <a:effectLst/>
                <a:latin typeface="Calibri" panose="020F0502020204030204" pitchFamily="34" charset="0"/>
                <a:ea typeface="Calibri" panose="020F0502020204030204" pitchFamily="34" charset="0"/>
                <a:cs typeface="Times New Roman" panose="02020603050405020304" pitchFamily="18" charset="0"/>
              </a:rPr>
              <a:t>			C) 3		D) more than 3</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3) Who was Frederik Douglass?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One of the founding fathers of the US	B) A slave 	C) an abolitionist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 B and C but not A</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4) What does HBCU stand for?</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High Board for Cultural Understanding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B) Historically Black Colleges and Universities</a:t>
            </a:r>
            <a:r>
              <a:rPr lang="en-GB" sz="1800" dirty="0">
                <a:effectLst/>
                <a:latin typeface="Calibri" panose="020F0502020204030204" pitchFamily="34" charset="0"/>
                <a:ea typeface="Calibri" panose="020F0502020204030204" pitchFamily="34" charset="0"/>
                <a:cs typeface="Times New Roman" panose="02020603050405020304" pitchFamily="18" charset="0"/>
              </a:rPr>
              <a:t>	C) History of Black Communities in Universities	D) Home Base Capital Union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5) What do we call Africana studies?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Studies on Africa	B) Studies of African-American history	C</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Studies of experiences of African people and African-descended people across the world</a:t>
            </a:r>
            <a:r>
              <a:rPr lang="en-GB" sz="1800" dirty="0">
                <a:effectLst/>
                <a:latin typeface="Calibri" panose="020F0502020204030204" pitchFamily="34" charset="0"/>
                <a:ea typeface="Calibri" panose="020F0502020204030204" pitchFamily="34" charset="0"/>
                <a:cs typeface="Times New Roman" panose="02020603050405020304" pitchFamily="18" charset="0"/>
              </a:rPr>
              <a:t>	D) Multidisciplinary studies of African-Americans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dirty="0">
                <a:effectLst/>
                <a:latin typeface="Calibri" panose="020F0502020204030204" pitchFamily="34" charset="0"/>
                <a:ea typeface="Calibri" panose="020F0502020204030204" pitchFamily="34" charset="0"/>
                <a:cs typeface="Times New Roman" panose="02020603050405020304" pitchFamily="18" charset="0"/>
              </a:rPr>
              <a:t>6) Who is Anika Prather?</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arenR"/>
            </a:pPr>
            <a:r>
              <a:rPr lang="en-GB" sz="1800" dirty="0">
                <a:effectLst/>
                <a:latin typeface="Calibri" panose="020F0502020204030204" pitchFamily="34" charset="0"/>
                <a:ea typeface="Calibri" panose="020F0502020204030204" pitchFamily="34" charset="0"/>
                <a:cs typeface="Times New Roman" panose="02020603050405020304" pitchFamily="18" charset="0"/>
              </a:rPr>
              <a:t>A Black Lives Matter activist	B) A student at Howard University	C) A historian specialised in Africana studies	 </a:t>
            </a:r>
            <a:r>
              <a:rPr lang="en-GB" sz="1800" b="1" dirty="0">
                <a:effectLst/>
                <a:latin typeface="Calibri" panose="020F0502020204030204" pitchFamily="34" charset="0"/>
                <a:ea typeface="Calibri" panose="020F0502020204030204" pitchFamily="34" charset="0"/>
                <a:cs typeface="Times New Roman" panose="02020603050405020304" pitchFamily="18" charset="0"/>
              </a:rPr>
              <a:t>D) A professor in the classics department of Howard University</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2000" dirty="0"/>
          </a:p>
        </p:txBody>
      </p:sp>
    </p:spTree>
    <p:extLst>
      <p:ext uri="{BB962C8B-B14F-4D97-AF65-F5344CB8AC3E}">
        <p14:creationId xmlns:p14="http://schemas.microsoft.com/office/powerpoint/2010/main" val="13671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D4A1C-7157-40E1-A0F2-D2C6F991ECEA}"/>
              </a:ext>
            </a:extLst>
          </p:cNvPr>
          <p:cNvSpPr>
            <a:spLocks noGrp="1"/>
          </p:cNvSpPr>
          <p:nvPr>
            <p:ph type="title"/>
          </p:nvPr>
        </p:nvSpPr>
        <p:spPr>
          <a:xfrm>
            <a:off x="838200" y="230587"/>
            <a:ext cx="10515600" cy="755374"/>
          </a:xfrm>
        </p:spPr>
        <p:txBody>
          <a:bodyPr>
            <a:normAutofit fontScale="90000"/>
          </a:bodyPr>
          <a:lstStyle/>
          <a:p>
            <a:br>
              <a:rPr lang="en-GB" sz="3100" b="1" dirty="0">
                <a:effectLst/>
                <a:latin typeface="Calibri" panose="020F0502020204030204" pitchFamily="34" charset="0"/>
                <a:ea typeface="Calibri" panose="020F0502020204030204" pitchFamily="34" charset="0"/>
                <a:cs typeface="Times New Roman" panose="02020603050405020304" pitchFamily="18" charset="0"/>
              </a:rPr>
            </a:br>
            <a:br>
              <a:rPr lang="en-GB" sz="3100" b="1" dirty="0">
                <a:effectLst/>
                <a:latin typeface="Calibri" panose="020F0502020204030204" pitchFamily="34" charset="0"/>
                <a:ea typeface="Calibri" panose="020F0502020204030204" pitchFamily="34" charset="0"/>
                <a:cs typeface="Times New Roman" panose="02020603050405020304" pitchFamily="18" charset="0"/>
              </a:rPr>
            </a:br>
            <a:r>
              <a:rPr lang="en-GB" sz="2700" b="1" dirty="0">
                <a:effectLst/>
                <a:latin typeface="Calibri" panose="020F0502020204030204" pitchFamily="34" charset="0"/>
                <a:ea typeface="Calibri" panose="020F0502020204030204" pitchFamily="34" charset="0"/>
                <a:cs typeface="Times New Roman" panose="02020603050405020304" pitchFamily="18" charset="0"/>
              </a:rPr>
              <a:t>Read the following questions. You are going to listen to the document once more. Answer the following questions with the help of your notes.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49F4EB1C-07AA-4D61-9B6D-A6BE21BCF794}"/>
              </a:ext>
            </a:extLst>
          </p:cNvPr>
          <p:cNvSpPr>
            <a:spLocks noGrp="1"/>
          </p:cNvSpPr>
          <p:nvPr>
            <p:ph idx="1"/>
          </p:nvPr>
        </p:nvSpPr>
        <p:spPr>
          <a:xfrm>
            <a:off x="838200" y="1224501"/>
            <a:ext cx="10515600" cy="5402912"/>
          </a:xfrm>
        </p:spPr>
        <p:txBody>
          <a:bodyPr>
            <a:normAutofit lnSpcReduction="10000"/>
          </a:bodyPr>
          <a:lstStyle/>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Introduce the document : what type of document is this? What is the main topic? Who speaks about what?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is unique at Howard University?</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Why are many people mistaken on the definition of classical studies?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is the academic definition of classical studies?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Why is studying classics relevant in today’s US, according to Anika Prather?</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examples does Anika Prather give that would be impacted if classical studies were to be cancelled?</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effects did the reading of </a:t>
            </a:r>
            <a:r>
              <a:rPr lang="en-GB" sz="2400" i="1" u="sng" dirty="0">
                <a:effectLst/>
                <a:latin typeface="Calibri" panose="020F0502020204030204" pitchFamily="34" charset="0"/>
                <a:ea typeface="Calibri" panose="020F0502020204030204" pitchFamily="34" charset="0"/>
                <a:cs typeface="Times New Roman" panose="02020603050405020304" pitchFamily="18" charset="0"/>
              </a:rPr>
              <a:t>Columbian Orator </a:t>
            </a:r>
            <a:r>
              <a:rPr lang="en-GB" sz="2400" dirty="0">
                <a:effectLst/>
                <a:latin typeface="Calibri" panose="020F0502020204030204" pitchFamily="34" charset="0"/>
                <a:ea typeface="Calibri" panose="020F0502020204030204" pitchFamily="34" charset="0"/>
                <a:cs typeface="Times New Roman" panose="02020603050405020304" pitchFamily="18" charset="0"/>
              </a:rPr>
              <a:t>have on Frederik Douglass?</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How has Howard University responded to the uproar?</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GB" sz="2400" dirty="0">
                <a:effectLst/>
                <a:latin typeface="Calibri" panose="020F0502020204030204" pitchFamily="34" charset="0"/>
                <a:ea typeface="Calibri" panose="020F0502020204030204" pitchFamily="34" charset="0"/>
                <a:cs typeface="Times New Roman" panose="02020603050405020304" pitchFamily="18" charset="0"/>
              </a:rPr>
              <a:t>What would Anika Prather advise Howard University to do?</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163700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5D64B-6359-48A5-9E56-6310A6F28EC3}"/>
              </a:ext>
            </a:extLst>
          </p:cNvPr>
          <p:cNvSpPr>
            <a:spLocks noGrp="1"/>
          </p:cNvSpPr>
          <p:nvPr>
            <p:ph type="title"/>
          </p:nvPr>
        </p:nvSpPr>
        <p:spPr>
          <a:xfrm>
            <a:off x="838200" y="701555"/>
            <a:ext cx="10515600" cy="1524060"/>
          </a:xfrm>
        </p:spPr>
        <p:txBody>
          <a:bodyPr>
            <a:normAutofit/>
          </a:bodyPr>
          <a:lstStyle/>
          <a:p>
            <a:r>
              <a:rPr lang="en-GB" sz="2800" b="1" dirty="0">
                <a:effectLst/>
                <a:latin typeface="Calibri" panose="020F0502020204030204" pitchFamily="34" charset="0"/>
                <a:ea typeface="Calibri" panose="020F0502020204030204" pitchFamily="34" charset="0"/>
                <a:cs typeface="Times New Roman" panose="02020603050405020304" pitchFamily="18" charset="0"/>
              </a:rPr>
              <a:t>Look at the following words and repeat them after me. Then, underline </a:t>
            </a:r>
            <a:r>
              <a:rPr lang="en-GB" sz="2800" b="1" dirty="0">
                <a:latin typeface="Calibri" panose="020F0502020204030204" pitchFamily="34" charset="0"/>
                <a:ea typeface="Calibri" panose="020F0502020204030204" pitchFamily="34" charset="0"/>
                <a:cs typeface="Times New Roman" panose="02020603050405020304" pitchFamily="18" charset="0"/>
              </a:rPr>
              <a:t>in pencil </a:t>
            </a:r>
            <a:r>
              <a:rPr lang="en-GB" sz="2800" b="1" dirty="0">
                <a:effectLst/>
                <a:latin typeface="Calibri" panose="020F0502020204030204" pitchFamily="34" charset="0"/>
                <a:ea typeface="Calibri" panose="020F0502020204030204" pitchFamily="34" charset="0"/>
                <a:cs typeface="Times New Roman" panose="02020603050405020304" pitchFamily="18" charset="0"/>
              </a:rPr>
              <a:t>where you think the stressed syllables are, and record yourselves pronouncing them aloud.</a:t>
            </a:r>
            <a:endParaRPr lang="fr-FR" sz="6000" dirty="0"/>
          </a:p>
        </p:txBody>
      </p:sp>
      <p:sp>
        <p:nvSpPr>
          <p:cNvPr id="3" name="Espace réservé du contenu 2">
            <a:extLst>
              <a:ext uri="{FF2B5EF4-FFF2-40B4-BE49-F238E27FC236}">
                <a16:creationId xmlns:a16="http://schemas.microsoft.com/office/drawing/2014/main" id="{FFD43462-8A13-47F9-BE21-8A00C9EA6A8D}"/>
              </a:ext>
            </a:extLst>
          </p:cNvPr>
          <p:cNvSpPr>
            <a:spLocks noGrp="1"/>
          </p:cNvSpPr>
          <p:nvPr>
            <p:ph sz="half" idx="1"/>
          </p:nvPr>
        </p:nvSpPr>
        <p:spPr>
          <a:xfrm>
            <a:off x="914400" y="3010080"/>
            <a:ext cx="5181600" cy="3470994"/>
          </a:xfrm>
        </p:spPr>
        <p:txBody>
          <a:bodyPr numCol="1"/>
          <a:lstStyle/>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Criticism</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department</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Literature</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Relevant</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Racial</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contenu 3">
            <a:extLst>
              <a:ext uri="{FF2B5EF4-FFF2-40B4-BE49-F238E27FC236}">
                <a16:creationId xmlns:a16="http://schemas.microsoft.com/office/drawing/2014/main" id="{5D7A0ED8-AAF8-4A76-ACCB-5670365F749D}"/>
              </a:ext>
            </a:extLst>
          </p:cNvPr>
          <p:cNvSpPr>
            <a:spLocks noGrp="1"/>
          </p:cNvSpPr>
          <p:nvPr>
            <p:ph sz="half" idx="2"/>
          </p:nvPr>
        </p:nvSpPr>
        <p:spPr>
          <a:xfrm>
            <a:off x="6096000" y="3010080"/>
            <a:ext cx="5181600" cy="2944783"/>
          </a:xfrm>
        </p:spPr>
        <p:txBody>
          <a:bodyPr/>
          <a:lstStyle/>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Powerful</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Opportunity</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GB" sz="3200" b="1" dirty="0">
                <a:effectLst/>
                <a:latin typeface="Calibri" panose="020F0502020204030204" pitchFamily="34" charset="0"/>
                <a:ea typeface="Calibri" panose="020F0502020204030204" pitchFamily="34" charset="0"/>
                <a:cs typeface="Times New Roman" panose="02020603050405020304" pitchFamily="18" charset="0"/>
              </a:rPr>
              <a:t>Philosophy</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GB" sz="3200" b="1" dirty="0">
                <a:effectLst/>
                <a:latin typeface="Calibri" panose="020F0502020204030204" pitchFamily="34" charset="0"/>
                <a:ea typeface="Calibri" panose="020F0502020204030204" pitchFamily="34" charset="0"/>
                <a:cs typeface="Times New Roman" panose="02020603050405020304" pitchFamily="18" charset="0"/>
              </a:rPr>
              <a:t>Focused</a:t>
            </a:r>
            <a:endParaRPr lang="fr-FR"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736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8BCA9-3E2A-41B5-920E-B423D4152479}"/>
              </a:ext>
            </a:extLst>
          </p:cNvPr>
          <p:cNvSpPr>
            <a:spLocks noGrp="1"/>
          </p:cNvSpPr>
          <p:nvPr>
            <p:ph type="title"/>
          </p:nvPr>
        </p:nvSpPr>
        <p:spPr/>
        <p:txBody>
          <a:bodyPr>
            <a:normAutofit/>
          </a:bodyPr>
          <a:lstStyle/>
          <a:p>
            <a:r>
              <a:rPr lang="en-GB" sz="2400" b="1" dirty="0">
                <a:effectLst/>
                <a:latin typeface="Calibri" panose="020F0502020204030204" pitchFamily="34" charset="0"/>
                <a:ea typeface="Calibri" panose="020F0502020204030204" pitchFamily="34" charset="0"/>
                <a:cs typeface="Times New Roman" panose="02020603050405020304" pitchFamily="18" charset="0"/>
              </a:rPr>
              <a:t>Now listen to them and check if you correctly </a:t>
            </a:r>
            <a:r>
              <a:rPr lang="en-GB" sz="2400" b="1" dirty="0">
                <a:latin typeface="Calibri" panose="020F0502020204030204" pitchFamily="34" charset="0"/>
                <a:ea typeface="Calibri" panose="020F0502020204030204" pitchFamily="34" charset="0"/>
                <a:cs typeface="Times New Roman" panose="02020603050405020304" pitchFamily="18" charset="0"/>
              </a:rPr>
              <a:t>underlined the stressed syllables. </a:t>
            </a:r>
            <a:r>
              <a:rPr lang="en-GB" sz="2400" b="1" dirty="0">
                <a:effectLst/>
                <a:latin typeface="Calibri" panose="020F0502020204030204" pitchFamily="34" charset="0"/>
                <a:ea typeface="Calibri" panose="020F0502020204030204" pitchFamily="34" charset="0"/>
                <a:cs typeface="Times New Roman" panose="02020603050405020304" pitchFamily="18" charset="0"/>
              </a:rPr>
              <a:t>Practice pronouncing them by recording yourself in the blanks. </a:t>
            </a:r>
            <a:endParaRPr lang="fr-FR" sz="2400" dirty="0"/>
          </a:p>
        </p:txBody>
      </p:sp>
      <p:sp>
        <p:nvSpPr>
          <p:cNvPr id="5" name="Espace réservé du contenu 4">
            <a:extLst>
              <a:ext uri="{FF2B5EF4-FFF2-40B4-BE49-F238E27FC236}">
                <a16:creationId xmlns:a16="http://schemas.microsoft.com/office/drawing/2014/main" id="{89AD2BE1-1B65-4498-8D5F-A0DFB61B34C8}"/>
              </a:ext>
            </a:extLst>
          </p:cNvPr>
          <p:cNvSpPr>
            <a:spLocks noGrp="1"/>
          </p:cNvSpPr>
          <p:nvPr>
            <p:ph idx="1"/>
          </p:nvPr>
        </p:nvSpPr>
        <p:spPr>
          <a:xfrm>
            <a:off x="838200" y="1825625"/>
            <a:ext cx="10515600" cy="1975098"/>
          </a:xfrm>
        </p:spPr>
        <p:txBody>
          <a:bodyPr numCol="2">
            <a:normAutofit/>
          </a:bodyPr>
          <a:lstStyle/>
          <a:p>
            <a:r>
              <a:rPr lang="en-GB" sz="2000" b="1" u="sng" dirty="0"/>
              <a:t>Cri</a:t>
            </a:r>
            <a:r>
              <a:rPr lang="en-GB" sz="2000" b="1" dirty="0"/>
              <a:t>ticism</a:t>
            </a:r>
            <a:endParaRPr lang="fr-FR" sz="2000" dirty="0"/>
          </a:p>
          <a:p>
            <a:r>
              <a:rPr lang="en-GB" sz="2000" b="1" dirty="0"/>
              <a:t>de</a:t>
            </a:r>
            <a:r>
              <a:rPr lang="en-GB" sz="2000" b="1" u="sng" dirty="0"/>
              <a:t>par</a:t>
            </a:r>
            <a:r>
              <a:rPr lang="en-GB" sz="2000" b="1" dirty="0"/>
              <a:t>tment</a:t>
            </a:r>
            <a:endParaRPr lang="fr-FR" sz="2000" dirty="0"/>
          </a:p>
          <a:p>
            <a:r>
              <a:rPr lang="en-GB" sz="2000" b="1" u="sng" dirty="0"/>
              <a:t>Li</a:t>
            </a:r>
            <a:r>
              <a:rPr lang="en-GB" sz="2000" b="1" dirty="0"/>
              <a:t>terature</a:t>
            </a:r>
            <a:endParaRPr lang="fr-FR" sz="2000" dirty="0"/>
          </a:p>
          <a:p>
            <a:r>
              <a:rPr lang="en-GB" sz="2000" b="1" u="sng" dirty="0"/>
              <a:t>Re</a:t>
            </a:r>
            <a:r>
              <a:rPr lang="en-GB" sz="2000" b="1" dirty="0"/>
              <a:t>levant</a:t>
            </a:r>
            <a:endParaRPr lang="fr-FR" sz="2000" dirty="0"/>
          </a:p>
          <a:p>
            <a:r>
              <a:rPr lang="en-GB" sz="2000" b="1" u="sng" dirty="0"/>
              <a:t>Ra</a:t>
            </a:r>
            <a:r>
              <a:rPr lang="en-GB" sz="2000" b="1" dirty="0"/>
              <a:t>cial</a:t>
            </a:r>
            <a:endParaRPr lang="fr-FR" sz="2000" dirty="0"/>
          </a:p>
          <a:p>
            <a:r>
              <a:rPr lang="en-GB" sz="2000" b="1" u="sng" dirty="0"/>
              <a:t>Po</a:t>
            </a:r>
            <a:r>
              <a:rPr lang="en-GB" sz="2000" b="1" dirty="0"/>
              <a:t>werful</a:t>
            </a:r>
            <a:endParaRPr lang="fr-FR" sz="2000" dirty="0"/>
          </a:p>
          <a:p>
            <a:r>
              <a:rPr lang="en-GB" sz="2000" b="1" dirty="0"/>
              <a:t>Oppor</a:t>
            </a:r>
            <a:r>
              <a:rPr lang="en-GB" sz="2000" b="1" u="sng" dirty="0"/>
              <a:t>tu</a:t>
            </a:r>
            <a:r>
              <a:rPr lang="en-GB" sz="2000" b="1" dirty="0"/>
              <a:t>nity</a:t>
            </a:r>
            <a:endParaRPr lang="fr-FR" sz="2000" dirty="0"/>
          </a:p>
          <a:p>
            <a:r>
              <a:rPr lang="en-GB" sz="2000" b="1" dirty="0"/>
              <a:t>Phi</a:t>
            </a:r>
            <a:r>
              <a:rPr lang="en-GB" sz="2000" b="1" u="sng" dirty="0"/>
              <a:t>lo</a:t>
            </a:r>
            <a:r>
              <a:rPr lang="en-GB" sz="2000" b="1" dirty="0"/>
              <a:t>sophy</a:t>
            </a:r>
            <a:endParaRPr lang="fr-FR" sz="2000" dirty="0"/>
          </a:p>
          <a:p>
            <a:r>
              <a:rPr lang="en-GB" sz="2000" b="1" u="sng" dirty="0"/>
              <a:t>Fo</a:t>
            </a:r>
            <a:r>
              <a:rPr lang="en-GB" sz="2000" b="1" dirty="0"/>
              <a:t>cused</a:t>
            </a:r>
            <a:endParaRPr lang="fr-FR" sz="2000" dirty="0"/>
          </a:p>
          <a:p>
            <a:pPr marL="0" indent="0">
              <a:buNone/>
            </a:pPr>
            <a:endParaRPr lang="fr-FR" dirty="0"/>
          </a:p>
        </p:txBody>
      </p:sp>
      <p:sp>
        <p:nvSpPr>
          <p:cNvPr id="6" name="ZoneTexte 5">
            <a:extLst>
              <a:ext uri="{FF2B5EF4-FFF2-40B4-BE49-F238E27FC236}">
                <a16:creationId xmlns:a16="http://schemas.microsoft.com/office/drawing/2014/main" id="{BF0C45D3-3AD6-4EEC-8A3E-CB1314C79CB3}"/>
              </a:ext>
            </a:extLst>
          </p:cNvPr>
          <p:cNvSpPr txBox="1"/>
          <p:nvPr/>
        </p:nvSpPr>
        <p:spPr>
          <a:xfrm>
            <a:off x="771278" y="3771318"/>
            <a:ext cx="9054209" cy="3600986"/>
          </a:xfrm>
          <a:prstGeom prst="rect">
            <a:avLst/>
          </a:prstGeom>
          <a:noFill/>
        </p:spPr>
        <p:txBody>
          <a:bodyPr wrap="square" rtlCol="0">
            <a:spAutoFit/>
          </a:bodyPr>
          <a:lstStyle/>
          <a:p>
            <a:r>
              <a:rPr lang="en-GB" sz="3200" b="1" dirty="0"/>
              <a:t>Look at the phonetic transcription of the following words : </a:t>
            </a:r>
            <a:r>
              <a:rPr lang="en-GB" sz="3200" dirty="0"/>
              <a:t>criticism</a:t>
            </a:r>
            <a:r>
              <a:rPr lang="en-GB" sz="3200" b="1" dirty="0"/>
              <a:t> /ˈ</a:t>
            </a:r>
            <a:r>
              <a:rPr lang="en-GB" sz="3200" b="1" dirty="0" err="1"/>
              <a:t>krɪt</a:t>
            </a:r>
            <a:r>
              <a:rPr lang="en-GB" sz="3200" b="1" i="1" dirty="0" err="1"/>
              <a:t>ɪ</a:t>
            </a:r>
            <a:r>
              <a:rPr lang="en-GB" sz="3200" b="1" dirty="0" err="1"/>
              <a:t>sɪzəm</a:t>
            </a:r>
            <a:r>
              <a:rPr lang="en-GB" sz="3200" b="1" dirty="0"/>
              <a:t>/, </a:t>
            </a:r>
            <a:r>
              <a:rPr lang="en-GB" sz="3200" dirty="0"/>
              <a:t>department: </a:t>
            </a:r>
            <a:r>
              <a:rPr lang="en-GB" sz="3200" b="1" dirty="0"/>
              <a:t>/</a:t>
            </a:r>
            <a:r>
              <a:rPr lang="en-GB" sz="3200" b="1" dirty="0" err="1"/>
              <a:t>d</a:t>
            </a:r>
            <a:r>
              <a:rPr lang="en-GB" sz="3200" b="1" i="1" dirty="0" err="1"/>
              <a:t>ɪ</a:t>
            </a:r>
            <a:r>
              <a:rPr lang="en-GB" sz="3200" b="1" dirty="0" err="1"/>
              <a:t>ˈpɑː</a:t>
            </a:r>
            <a:r>
              <a:rPr lang="en-GB" sz="3200" b="1" baseline="30000" dirty="0" err="1"/>
              <a:t>r</a:t>
            </a:r>
            <a:r>
              <a:rPr lang="en-GB" sz="3200" b="1" dirty="0" err="1"/>
              <a:t>tmənt</a:t>
            </a:r>
            <a:r>
              <a:rPr lang="en-GB" sz="3200" b="1" dirty="0"/>
              <a:t>/, </a:t>
            </a:r>
            <a:r>
              <a:rPr lang="en-GB" sz="3200" dirty="0"/>
              <a:t>literature </a:t>
            </a:r>
            <a:r>
              <a:rPr lang="en-GB" sz="3200" b="1" dirty="0"/>
              <a:t>/ˈ</a:t>
            </a:r>
            <a:r>
              <a:rPr lang="en-GB" sz="3200" b="1" dirty="0" err="1"/>
              <a:t>lɪtrətʃə</a:t>
            </a:r>
            <a:r>
              <a:rPr lang="en-GB" sz="3200" b="1" baseline="30000" dirty="0" err="1"/>
              <a:t>r</a:t>
            </a:r>
            <a:r>
              <a:rPr lang="en-GB" sz="3200" dirty="0"/>
              <a:t>/, relevant </a:t>
            </a:r>
            <a:r>
              <a:rPr lang="en-GB" sz="3200" b="1" dirty="0"/>
              <a:t>/ˈ</a:t>
            </a:r>
            <a:r>
              <a:rPr lang="en-GB" sz="3200" b="1" dirty="0" err="1"/>
              <a:t>reləv</a:t>
            </a:r>
            <a:r>
              <a:rPr lang="en-GB" sz="3200" b="1" baseline="30000" dirty="0" err="1"/>
              <a:t>ə</a:t>
            </a:r>
            <a:r>
              <a:rPr lang="en-GB" sz="3200" b="1" dirty="0" err="1"/>
              <a:t>nt</a:t>
            </a:r>
            <a:r>
              <a:rPr lang="en-GB" sz="3200" b="1" dirty="0"/>
              <a:t>/ </a:t>
            </a:r>
            <a:r>
              <a:rPr lang="en-GB" sz="3200" dirty="0"/>
              <a:t>and pay particular attention to the occurrences of the sound </a:t>
            </a:r>
            <a:r>
              <a:rPr lang="en-GB" sz="3200" b="1" dirty="0">
                <a:solidFill>
                  <a:srgbClr val="FF0000"/>
                </a:solidFill>
              </a:rPr>
              <a:t>/ə/; </a:t>
            </a:r>
            <a:r>
              <a:rPr lang="en-GB" sz="3200" b="1" dirty="0"/>
              <a:t>try to deduce a pronunciation rule</a:t>
            </a:r>
            <a:endParaRPr lang="fr-FR" sz="3200" b="1" dirty="0"/>
          </a:p>
          <a:p>
            <a:endParaRPr lang="en-GB" b="1"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9" name="Image 8">
            <a:extLst>
              <a:ext uri="{FF2B5EF4-FFF2-40B4-BE49-F238E27FC236}">
                <a16:creationId xmlns:a16="http://schemas.microsoft.com/office/drawing/2014/main" id="{FA57653E-8B7C-44D7-96A8-CFA65DAA7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396" y="4865057"/>
            <a:ext cx="3153271" cy="1762905"/>
          </a:xfrm>
          <a:prstGeom prst="rect">
            <a:avLst/>
          </a:prstGeom>
        </p:spPr>
      </p:pic>
    </p:spTree>
    <p:extLst>
      <p:ext uri="{BB962C8B-B14F-4D97-AF65-F5344CB8AC3E}">
        <p14:creationId xmlns:p14="http://schemas.microsoft.com/office/powerpoint/2010/main" val="253338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4C6AB-47FC-45B4-BD42-905041357B52}"/>
              </a:ext>
            </a:extLst>
          </p:cNvPr>
          <p:cNvSpPr>
            <a:spLocks noGrp="1"/>
          </p:cNvSpPr>
          <p:nvPr>
            <p:ph type="title"/>
          </p:nvPr>
        </p:nvSpPr>
        <p:spPr>
          <a:xfrm>
            <a:off x="838200" y="365125"/>
            <a:ext cx="10515600" cy="1296527"/>
          </a:xfrm>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Listen to the following sentence from the audio and practice repeating it, focusing on stressed syllables and falling intonation. Underline the stressed syllables and the point in the sentence where the intonation starts to fall.</a:t>
            </a:r>
            <a:endParaRPr lang="fr-FR" dirty="0"/>
          </a:p>
        </p:txBody>
      </p:sp>
      <p:sp>
        <p:nvSpPr>
          <p:cNvPr id="3" name="Espace réservé du contenu 2">
            <a:extLst>
              <a:ext uri="{FF2B5EF4-FFF2-40B4-BE49-F238E27FC236}">
                <a16:creationId xmlns:a16="http://schemas.microsoft.com/office/drawing/2014/main" id="{F94C0899-5E9C-4B31-8BF4-1E95E5A0B0BA}"/>
              </a:ext>
            </a:extLst>
          </p:cNvPr>
          <p:cNvSpPr>
            <a:spLocks noGrp="1"/>
          </p:cNvSpPr>
          <p:nvPr>
            <p:ph idx="1"/>
          </p:nvPr>
        </p:nvSpPr>
        <p:spPr/>
        <p:txBody>
          <a:bodyPr/>
          <a:lstStyle/>
          <a:p>
            <a:r>
              <a:rPr lang="en-GB" sz="4000" dirty="0"/>
              <a:t>Anika Prather teaches in that department and is not happy.</a:t>
            </a:r>
            <a:endParaRPr lang="fr-FR" sz="4000" dirty="0"/>
          </a:p>
          <a:p>
            <a:r>
              <a:rPr lang="en-GB" sz="4000" dirty="0"/>
              <a:t>Classics is the study of ancient Greece and Rome</a:t>
            </a:r>
            <a:endParaRPr lang="fr-FR" sz="4000" dirty="0"/>
          </a:p>
          <a:p>
            <a:pPr marL="0" indent="0">
              <a:buNone/>
            </a:pPr>
            <a:endParaRPr lang="fr-FR" dirty="0"/>
          </a:p>
        </p:txBody>
      </p:sp>
    </p:spTree>
    <p:extLst>
      <p:ext uri="{BB962C8B-B14F-4D97-AF65-F5344CB8AC3E}">
        <p14:creationId xmlns:p14="http://schemas.microsoft.com/office/powerpoint/2010/main" val="180565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4C6AB-47FC-45B4-BD42-905041357B52}"/>
              </a:ext>
            </a:extLst>
          </p:cNvPr>
          <p:cNvSpPr>
            <a:spLocks noGrp="1"/>
          </p:cNvSpPr>
          <p:nvPr>
            <p:ph type="title"/>
          </p:nvPr>
        </p:nvSpPr>
        <p:spPr>
          <a:xfrm>
            <a:off x="838200" y="365125"/>
            <a:ext cx="10515600" cy="1296527"/>
          </a:xfrm>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Listen to the following sentence from the audio and practice repeating it, focusing on stressed syllables and falling intonation. Underline the stressed syllables and the point in the sentence where the intonation starts to fall.</a:t>
            </a:r>
            <a:endParaRPr lang="fr-FR" dirty="0"/>
          </a:p>
        </p:txBody>
      </p:sp>
      <p:sp>
        <p:nvSpPr>
          <p:cNvPr id="3" name="Espace réservé du contenu 2">
            <a:extLst>
              <a:ext uri="{FF2B5EF4-FFF2-40B4-BE49-F238E27FC236}">
                <a16:creationId xmlns:a16="http://schemas.microsoft.com/office/drawing/2014/main" id="{F94C0899-5E9C-4B31-8BF4-1E95E5A0B0BA}"/>
              </a:ext>
            </a:extLst>
          </p:cNvPr>
          <p:cNvSpPr>
            <a:spLocks noGrp="1"/>
          </p:cNvSpPr>
          <p:nvPr>
            <p:ph idx="1"/>
          </p:nvPr>
        </p:nvSpPr>
        <p:spPr/>
        <p:txBody>
          <a:bodyPr/>
          <a:lstStyle/>
          <a:p>
            <a:r>
              <a:rPr lang="en-GB" sz="4000" dirty="0"/>
              <a:t>Anika Prather </a:t>
            </a:r>
            <a:r>
              <a:rPr lang="en-GB" sz="4000" u="sng" dirty="0"/>
              <a:t>tea</a:t>
            </a:r>
            <a:r>
              <a:rPr lang="en-GB" sz="4000" dirty="0"/>
              <a:t>ches in that de</a:t>
            </a:r>
            <a:r>
              <a:rPr lang="en-GB" sz="4000" u="sng" dirty="0"/>
              <a:t>part</a:t>
            </a:r>
            <a:r>
              <a:rPr lang="en-GB" sz="4000" dirty="0"/>
              <a:t>ment and is </a:t>
            </a:r>
            <a:r>
              <a:rPr lang="en-GB" sz="4000" i="1" dirty="0"/>
              <a:t>not </a:t>
            </a:r>
            <a:r>
              <a:rPr lang="en-GB" sz="4000" i="1" u="sng" dirty="0"/>
              <a:t>ha</a:t>
            </a:r>
            <a:r>
              <a:rPr lang="en-GB" sz="4000" i="1" dirty="0"/>
              <a:t>ppy</a:t>
            </a:r>
            <a:r>
              <a:rPr lang="en-GB" sz="4000" dirty="0"/>
              <a:t>.</a:t>
            </a:r>
            <a:endParaRPr lang="fr-FR" sz="4000" dirty="0"/>
          </a:p>
          <a:p>
            <a:r>
              <a:rPr lang="en-GB" sz="4000" u="sng" dirty="0"/>
              <a:t>Cla</a:t>
            </a:r>
            <a:r>
              <a:rPr lang="en-GB" sz="4000" dirty="0"/>
              <a:t>ssics is the </a:t>
            </a:r>
            <a:r>
              <a:rPr lang="en-GB" sz="4000" u="sng" dirty="0"/>
              <a:t>stu</a:t>
            </a:r>
            <a:r>
              <a:rPr lang="en-GB" sz="4000" dirty="0"/>
              <a:t>dy of </a:t>
            </a:r>
            <a:r>
              <a:rPr lang="en-GB" sz="4000" u="sng" dirty="0"/>
              <a:t>an</a:t>
            </a:r>
            <a:r>
              <a:rPr lang="en-GB" sz="4000" dirty="0"/>
              <a:t>cient Greece </a:t>
            </a:r>
            <a:r>
              <a:rPr lang="en-GB" sz="4000" i="1" dirty="0"/>
              <a:t>and Rome</a:t>
            </a:r>
            <a:endParaRPr lang="fr-FR" sz="4000" i="1" dirty="0"/>
          </a:p>
          <a:p>
            <a:pPr marL="0" indent="0">
              <a:buNone/>
            </a:pPr>
            <a:endParaRPr lang="fr-FR" dirty="0"/>
          </a:p>
        </p:txBody>
      </p:sp>
    </p:spTree>
    <p:extLst>
      <p:ext uri="{BB962C8B-B14F-4D97-AF65-F5344CB8AC3E}">
        <p14:creationId xmlns:p14="http://schemas.microsoft.com/office/powerpoint/2010/main" val="207481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DE722-9E50-4919-8EEC-FF7EAFAD1517}"/>
              </a:ext>
            </a:extLst>
          </p:cNvPr>
          <p:cNvSpPr>
            <a:spLocks noGrp="1"/>
          </p:cNvSpPr>
          <p:nvPr>
            <p:ph type="title"/>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Record yourself pronouncing the following phonetic transcriptions :</a:t>
            </a:r>
            <a:endParaRPr lang="fr-FR" dirty="0"/>
          </a:p>
        </p:txBody>
      </p:sp>
      <p:sp>
        <p:nvSpPr>
          <p:cNvPr id="3" name="Espace réservé du contenu 2">
            <a:extLst>
              <a:ext uri="{FF2B5EF4-FFF2-40B4-BE49-F238E27FC236}">
                <a16:creationId xmlns:a16="http://schemas.microsoft.com/office/drawing/2014/main" id="{51B9BD1A-D309-4720-BC13-EA9E674FC3AC}"/>
              </a:ext>
            </a:extLst>
          </p:cNvPr>
          <p:cNvSpPr>
            <a:spLocks noGrp="1"/>
          </p:cNvSpPr>
          <p:nvPr>
            <p:ph sz="half" idx="1"/>
          </p:nvPr>
        </p:nvSpPr>
        <p:spPr/>
        <p:txBody>
          <a:bodyPr/>
          <a:lstStyle/>
          <a:p>
            <a:pPr marL="457200">
              <a:lnSpc>
                <a:spcPct val="107000"/>
              </a:lnSpc>
              <a:spcAft>
                <a:spcPts val="800"/>
              </a:spcAft>
            </a:pPr>
            <a:r>
              <a:rPr lang="fr-FR" sz="4400" dirty="0">
                <a:effectLst/>
                <a:latin typeface="Calibri" panose="020F0502020204030204" pitchFamily="34" charset="0"/>
                <a:ea typeface="Calibri" panose="020F0502020204030204" pitchFamily="34" charset="0"/>
                <a:cs typeface="Times New Roman" panose="02020603050405020304" pitchFamily="18" charset="0"/>
              </a:rPr>
              <a:t>/ˈ</a:t>
            </a:r>
            <a:r>
              <a:rPr lang="fr-FR" sz="4400" dirty="0" err="1">
                <a:effectLst/>
                <a:latin typeface="Calibri" panose="020F0502020204030204" pitchFamily="34" charset="0"/>
                <a:ea typeface="Calibri" panose="020F0502020204030204" pitchFamily="34" charset="0"/>
                <a:cs typeface="Times New Roman" panose="02020603050405020304" pitchFamily="18" charset="0"/>
              </a:rPr>
              <a:t>kɒlɪdʒ</a:t>
            </a:r>
            <a:r>
              <a:rPr lang="fr-FR" sz="44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fr-FR" sz="4400" dirty="0">
                <a:effectLst/>
                <a:latin typeface="Calibri" panose="020F0502020204030204" pitchFamily="34" charset="0"/>
                <a:ea typeface="Calibri" panose="020F0502020204030204" pitchFamily="34" charset="0"/>
                <a:cs typeface="Times New Roman" panose="02020603050405020304" pitchFamily="18" charset="0"/>
              </a:rPr>
              <a:t>/ ˌ</a:t>
            </a:r>
            <a:r>
              <a:rPr lang="fr-FR" sz="4400" dirty="0" err="1">
                <a:effectLst/>
                <a:latin typeface="Calibri" panose="020F0502020204030204" pitchFamily="34" charset="0"/>
                <a:ea typeface="Calibri" panose="020F0502020204030204" pitchFamily="34" charset="0"/>
                <a:cs typeface="Times New Roman" panose="02020603050405020304" pitchFamily="18" charset="0"/>
              </a:rPr>
              <a:t>juːniˈvɜː</a:t>
            </a:r>
            <a:r>
              <a:rPr lang="fr-FR" sz="4400" baseline="30000" dirty="0" err="1">
                <a:effectLst/>
                <a:latin typeface="Calibri" panose="020F0502020204030204" pitchFamily="34" charset="0"/>
                <a:ea typeface="Calibri" panose="020F0502020204030204" pitchFamily="34" charset="0"/>
                <a:cs typeface="Times New Roman" panose="02020603050405020304" pitchFamily="18" charset="0"/>
              </a:rPr>
              <a:t>r</a:t>
            </a:r>
            <a:r>
              <a:rPr lang="fr-FR" sz="4400" dirty="0" err="1">
                <a:effectLst/>
                <a:latin typeface="Calibri" panose="020F0502020204030204" pitchFamily="34" charset="0"/>
                <a:ea typeface="Calibri" panose="020F0502020204030204" pitchFamily="34" charset="0"/>
                <a:cs typeface="Times New Roman" panose="02020603050405020304" pitchFamily="18" charset="0"/>
              </a:rPr>
              <a:t>səti</a:t>
            </a:r>
            <a:r>
              <a:rPr lang="fr-FR" sz="44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fr-FR" sz="4400" dirty="0">
                <a:effectLst/>
                <a:latin typeface="Calibri" panose="020F0502020204030204" pitchFamily="34" charset="0"/>
                <a:ea typeface="Calibri" panose="020F0502020204030204" pitchFamily="34" charset="0"/>
                <a:cs typeface="Times New Roman" panose="02020603050405020304" pitchFamily="18" charset="0"/>
              </a:rPr>
              <a:t>/ˈ</a:t>
            </a:r>
            <a:r>
              <a:rPr lang="fr-FR" sz="4400" dirty="0" err="1">
                <a:effectLst/>
                <a:latin typeface="Calibri" panose="020F0502020204030204" pitchFamily="34" charset="0"/>
                <a:ea typeface="Calibri" panose="020F0502020204030204" pitchFamily="34" charset="0"/>
                <a:cs typeface="Times New Roman" panose="02020603050405020304" pitchFamily="18" charset="0"/>
              </a:rPr>
              <a:t>kʌntri</a:t>
            </a:r>
            <a:r>
              <a:rPr lang="fr-FR" sz="4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fr-FR" dirty="0"/>
          </a:p>
        </p:txBody>
      </p:sp>
      <p:sp>
        <p:nvSpPr>
          <p:cNvPr id="4" name="Espace réservé du contenu 3">
            <a:extLst>
              <a:ext uri="{FF2B5EF4-FFF2-40B4-BE49-F238E27FC236}">
                <a16:creationId xmlns:a16="http://schemas.microsoft.com/office/drawing/2014/main" id="{9CA14A8C-ABF1-49AF-8FDE-6B7DC5634564}"/>
              </a:ext>
            </a:extLst>
          </p:cNvPr>
          <p:cNvSpPr>
            <a:spLocks noGrp="1"/>
          </p:cNvSpPr>
          <p:nvPr>
            <p:ph sz="half" idx="2"/>
          </p:nvPr>
        </p:nvSpPr>
        <p:spPr/>
        <p:txBody>
          <a:bodyPr/>
          <a:lstStyle/>
          <a:p>
            <a:pPr marL="457200">
              <a:lnSpc>
                <a:spcPct val="107000"/>
              </a:lnSpc>
            </a:pPr>
            <a:r>
              <a:rPr lang="fr-FR" sz="4800" dirty="0" err="1">
                <a:effectLst/>
                <a:latin typeface="Calibri" panose="020F0502020204030204" pitchFamily="34" charset="0"/>
                <a:ea typeface="Calibri" panose="020F0502020204030204" pitchFamily="34" charset="0"/>
                <a:cs typeface="Times New Roman" panose="02020603050405020304" pitchFamily="18" charset="0"/>
              </a:rPr>
              <a:t>college</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fr-FR" sz="4800" dirty="0" err="1">
                <a:effectLst/>
                <a:latin typeface="Calibri" panose="020F0502020204030204" pitchFamily="34" charset="0"/>
                <a:ea typeface="Calibri" panose="020F0502020204030204" pitchFamily="34" charset="0"/>
                <a:cs typeface="Times New Roman" panose="02020603050405020304" pitchFamily="18" charset="0"/>
              </a:rPr>
              <a:t>university</a:t>
            </a:r>
            <a:endParaRPr lang="fr-FR" sz="4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fr-FR" sz="4800" dirty="0">
                <a:effectLst/>
                <a:latin typeface="Calibri" panose="020F0502020204030204" pitchFamily="34" charset="0"/>
                <a:ea typeface="Calibri" panose="020F0502020204030204" pitchFamily="34" charset="0"/>
                <a:cs typeface="Times New Roman" panose="02020603050405020304" pitchFamily="18" charset="0"/>
              </a:rPr>
              <a:t>country</a:t>
            </a:r>
          </a:p>
          <a:p>
            <a:endParaRPr lang="fr-FR" dirty="0"/>
          </a:p>
        </p:txBody>
      </p:sp>
    </p:spTree>
    <p:extLst>
      <p:ext uri="{BB962C8B-B14F-4D97-AF65-F5344CB8AC3E}">
        <p14:creationId xmlns:p14="http://schemas.microsoft.com/office/powerpoint/2010/main" val="396742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1475</Words>
  <Application>Microsoft Office PowerPoint</Application>
  <PresentationFormat>Widescreen</PresentationFormat>
  <Paragraphs>111</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Thème Office</vt:lpstr>
      <vt:lpstr>Pratique orale Anglais S3</vt:lpstr>
      <vt:lpstr>PowerPoint Presentation</vt:lpstr>
      <vt:lpstr>PowerPoint Presentation</vt:lpstr>
      <vt:lpstr>  Read the following questions. You are going to listen to the document once more. Answer the following questions with the help of your notes. </vt:lpstr>
      <vt:lpstr>Look at the following words and repeat them after me. Then, underline in pencil where you think the stressed syllables are, and record yourselves pronouncing them aloud.</vt:lpstr>
      <vt:lpstr>Now listen to them and check if you correctly underlined the stressed syllables. Practice pronouncing them by recording yourself in the blanks. </vt:lpstr>
      <vt:lpstr>Listen to the following sentence from the audio and practice repeating it, focusing on stressed syllables and falling intonation. Underline the stressed syllables and the point in the sentence where the intonation starts to fall.</vt:lpstr>
      <vt:lpstr>Listen to the following sentence from the audio and practice repeating it, focusing on stressed syllables and falling intonation. Underline the stressed syllables and the point in the sentence where the intonation starts to fall.</vt:lpstr>
      <vt:lpstr>Record yourself pronouncing the following phonetic transcriptions :</vt:lpstr>
      <vt:lpstr>  Read the following questions. You are going to listen to the document once more. Answer the following questions with the help of your notes. </vt:lpstr>
      <vt:lpstr>PowerPoint Presentation</vt:lpstr>
      <vt:lpstr>PowerPoint Presentation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Pratique orale Anglais S3</dc:title>
  <dc:creator>Caroline Blois</dc:creator>
  <cp:lastModifiedBy>Elspeth Martin</cp:lastModifiedBy>
  <cp:revision>19</cp:revision>
  <dcterms:created xsi:type="dcterms:W3CDTF">2021-06-30T09:34:19Z</dcterms:created>
  <dcterms:modified xsi:type="dcterms:W3CDTF">2021-10-15T12:44:48Z</dcterms:modified>
</cp:coreProperties>
</file>