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90" r:id="rId6"/>
    <p:sldId id="286" r:id="rId7"/>
    <p:sldId id="262" r:id="rId8"/>
    <p:sldId id="263" r:id="rId9"/>
    <p:sldId id="264" r:id="rId10"/>
    <p:sldId id="258" r:id="rId11"/>
    <p:sldId id="278" r:id="rId12"/>
    <p:sldId id="287" r:id="rId13"/>
    <p:sldId id="279" r:id="rId14"/>
    <p:sldId id="268" r:id="rId15"/>
    <p:sldId id="288" r:id="rId16"/>
    <p:sldId id="282" r:id="rId17"/>
    <p:sldId id="271" r:id="rId18"/>
    <p:sldId id="289" r:id="rId19"/>
    <p:sldId id="260" r:id="rId20"/>
    <p:sldId id="272" r:id="rId21"/>
    <p:sldId id="273" r:id="rId22"/>
    <p:sldId id="283"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3215" autoAdjust="0"/>
  </p:normalViewPr>
  <p:slideViewPr>
    <p:cSldViewPr snapToGrid="0">
      <p:cViewPr varScale="1">
        <p:scale>
          <a:sx n="111" d="100"/>
          <a:sy n="111" d="100"/>
        </p:scale>
        <p:origin x="95" y="31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7D89-4D74-BF0D-F67388E11FB3}"/>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DD9-48FF-9826-9411C26B9C55}"/>
              </c:ext>
            </c:extLst>
          </c:dPt>
          <c:dPt>
            <c:idx val="1"/>
            <c:bubble3D val="0"/>
            <c:spPr>
              <a:solidFill>
                <a:schemeClr val="accent4"/>
              </a:solidFill>
              <a:ln w="19050">
                <a:noFill/>
              </a:ln>
              <a:effectLst/>
            </c:spPr>
            <c:extLst>
              <c:ext xmlns:c16="http://schemas.microsoft.com/office/drawing/2014/chart" uri="{C3380CC4-5D6E-409C-BE32-E72D297353CC}">
                <c16:uniqueId val="{00000003-3DD9-48FF-9826-9411C26B9C55}"/>
              </c:ext>
            </c:extLst>
          </c:dPt>
          <c:dPt>
            <c:idx val="2"/>
            <c:bubble3D val="0"/>
            <c:spPr>
              <a:solidFill>
                <a:schemeClr val="accent5"/>
              </a:solidFill>
              <a:ln w="19050">
                <a:noFill/>
              </a:ln>
              <a:effectLst/>
            </c:spPr>
            <c:extLst>
              <c:ext xmlns:c16="http://schemas.microsoft.com/office/drawing/2014/chart" uri="{C3380CC4-5D6E-409C-BE32-E72D297353CC}">
                <c16:uniqueId val="{00000005-3DD9-48FF-9826-9411C26B9C55}"/>
              </c:ext>
            </c:extLst>
          </c:dPt>
          <c:dPt>
            <c:idx val="3"/>
            <c:bubble3D val="0"/>
            <c:spPr>
              <a:solidFill>
                <a:schemeClr val="accent6"/>
              </a:solidFill>
              <a:ln w="19050">
                <a:noFill/>
              </a:ln>
              <a:effectLst/>
            </c:spPr>
            <c:extLst>
              <c:ext xmlns:c16="http://schemas.microsoft.com/office/drawing/2014/chart" uri="{C3380CC4-5D6E-409C-BE32-E72D297353CC}">
                <c16:uniqueId val="{00000007-3DD9-48FF-9826-9411C26B9C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extLst>
            <c:ext xmlns:c16="http://schemas.microsoft.com/office/drawing/2014/chart" uri="{C3380CC4-5D6E-409C-BE32-E72D297353CC}">
              <c16:uniqueId val="{00000008-3DD9-48FF-9826-9411C26B9C55}"/>
            </c:ext>
          </c:extLst>
        </c:ser>
        <c:dLbls>
          <c:showLegendKey val="0"/>
          <c:showVal val="0"/>
          <c:showCatName val="0"/>
          <c:showSerName val="0"/>
          <c:showPercent val="0"/>
          <c:showBubbleSize val="0"/>
          <c:showLeaderLines val="1"/>
        </c:dLbls>
        <c:firstSliceAng val="1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3/22/2022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06:32:28.881"/>
    </inkml:context>
    <inkml:brush xml:id="br0">
      <inkml:brushProperty name="width" value="0.05" units="cm"/>
      <inkml:brushProperty name="height" value="0.05" units="cm"/>
      <inkml:brushProperty name="color" value="#B50F39"/>
    </inkml:brush>
  </inkml:definitions>
  <inkml:trace contextRef="#ctx0" brushRef="#br0">1 1 24575,'0'2130'-1365,"0"-2110"-5461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dirty="0"/>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dirty="0"/>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dirty="0"/>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dirty="0"/>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dirty="0"/>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dirty="0"/>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dirty="0"/>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dirty="0"/>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dirty="0"/>
              <a:t>Click icon to add picture</a:t>
            </a:r>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dirty="0"/>
              <a:t>Click icon to add picture</a:t>
            </a:r>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dirty="0"/>
              <a:t>Click icon to add picture</a:t>
            </a:r>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dirty="0"/>
              <a:t>Click icon to add picture</a:t>
            </a:r>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dirty="0"/>
              <a:t>Click icon to add online image</a:t>
            </a:r>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dirty="0"/>
              <a:t>Click icon to add online image</a:t>
            </a:r>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dirty="0"/>
              <a:t>Click icon to add online image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17.xml"/><Relationship Id="rId5" Type="http://schemas.openxmlformats.org/officeDocument/2006/relationships/image" Target="../media/image47.jpeg"/><Relationship Id="rId4" Type="http://schemas.openxmlformats.org/officeDocument/2006/relationships/image" Target="../media/image46.jpeg"/></Relationships>
</file>

<file path=ppt/slides/_rels/slide18.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image" Target="../media/image49.jpe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18.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 Id="rId9" Type="http://schemas.openxmlformats.org/officeDocument/2006/relationships/image" Target="../media/image55.png"/></Relationships>
</file>

<file path=ppt/slides/_rels/slide19.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chart" Target="../charts/chart2.xml"/><Relationship Id="rId1" Type="http://schemas.openxmlformats.org/officeDocument/2006/relationships/slideLayout" Target="../slideLayouts/slideLayout19.xml"/><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slides/_rels/slide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8.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331002" y="0"/>
            <a:ext cx="5860998" cy="2387600"/>
          </a:xfrm>
        </p:spPr>
        <p:txBody>
          <a:bodyPr>
            <a:normAutofit fontScale="90000"/>
          </a:bodyPr>
          <a:lstStyle/>
          <a:p>
            <a:r>
              <a:rPr lang="en-US" dirty="0"/>
              <a:t>Product Presentation</a:t>
            </a:r>
          </a:p>
        </p:txBody>
      </p:sp>
      <p:pic>
        <p:nvPicPr>
          <p:cNvPr id="5" name="Picture 4" descr="Icon&#10;&#10;Description automatically generated">
            <a:extLst>
              <a:ext uri="{FF2B5EF4-FFF2-40B4-BE49-F238E27FC236}">
                <a16:creationId xmlns:a16="http://schemas.microsoft.com/office/drawing/2014/main" id="{741EA989-1CA0-4B64-B0B9-723F8F274265}"/>
              </a:ext>
            </a:extLst>
          </p:cNvPr>
          <p:cNvPicPr>
            <a:picLocks noChangeAspect="1"/>
          </p:cNvPicPr>
          <p:nvPr/>
        </p:nvPicPr>
        <p:blipFill>
          <a:blip r:embed="rId2"/>
          <a:stretch>
            <a:fillRect/>
          </a:stretch>
        </p:blipFill>
        <p:spPr>
          <a:xfrm>
            <a:off x="4308300" y="2893630"/>
            <a:ext cx="4370530" cy="1070740"/>
          </a:xfrm>
          <a:prstGeom prst="rect">
            <a:avLst/>
          </a:prstGeom>
        </p:spPr>
      </p:pic>
      <p:pic>
        <p:nvPicPr>
          <p:cNvPr id="9" name="Picture 8" descr="A picture containing text, monitor, screen&#10;&#10;Description automatically generated">
            <a:extLst>
              <a:ext uri="{FF2B5EF4-FFF2-40B4-BE49-F238E27FC236}">
                <a16:creationId xmlns:a16="http://schemas.microsoft.com/office/drawing/2014/main" id="{CE832B14-CEBC-4841-9603-A35A2CD9293C}"/>
              </a:ext>
            </a:extLst>
          </p:cNvPr>
          <p:cNvPicPr>
            <a:picLocks noChangeAspect="1"/>
          </p:cNvPicPr>
          <p:nvPr/>
        </p:nvPicPr>
        <p:blipFill rotWithShape="1">
          <a:blip r:embed="rId3"/>
          <a:srcRect r="3103" b="1149"/>
          <a:stretch/>
        </p:blipFill>
        <p:spPr>
          <a:xfrm>
            <a:off x="10819655" y="2893630"/>
            <a:ext cx="707343" cy="975581"/>
          </a:xfrm>
          <a:prstGeom prst="rect">
            <a:avLst/>
          </a:prstGeom>
        </p:spPr>
      </p:pic>
      <p:pic>
        <p:nvPicPr>
          <p:cNvPr id="11" name="Picture 10" descr="A picture containing text, clock, sign&#10;&#10;Description automatically generated">
            <a:extLst>
              <a:ext uri="{FF2B5EF4-FFF2-40B4-BE49-F238E27FC236}">
                <a16:creationId xmlns:a16="http://schemas.microsoft.com/office/drawing/2014/main" id="{6395405B-4F1D-4453-B8CC-0CB0A101C941}"/>
              </a:ext>
            </a:extLst>
          </p:cNvPr>
          <p:cNvPicPr>
            <a:picLocks noChangeAspect="1"/>
          </p:cNvPicPr>
          <p:nvPr/>
        </p:nvPicPr>
        <p:blipFill>
          <a:blip r:embed="rId4"/>
          <a:stretch>
            <a:fillRect/>
          </a:stretch>
        </p:blipFill>
        <p:spPr>
          <a:xfrm>
            <a:off x="8621230" y="2926161"/>
            <a:ext cx="2392327" cy="943050"/>
          </a:xfrm>
          <a:prstGeom prst="rect">
            <a:avLst/>
          </a:prstGeom>
        </p:spPr>
      </p:pic>
      <p:pic>
        <p:nvPicPr>
          <p:cNvPr id="13" name="Picture 12">
            <a:extLst>
              <a:ext uri="{FF2B5EF4-FFF2-40B4-BE49-F238E27FC236}">
                <a16:creationId xmlns:a16="http://schemas.microsoft.com/office/drawing/2014/main" id="{9604895D-4C74-4272-A164-7B1922786512}"/>
              </a:ext>
            </a:extLst>
          </p:cNvPr>
          <p:cNvPicPr>
            <a:picLocks noChangeAspect="1"/>
          </p:cNvPicPr>
          <p:nvPr/>
        </p:nvPicPr>
        <p:blipFill>
          <a:blip r:embed="rId5"/>
          <a:stretch>
            <a:fillRect/>
          </a:stretch>
        </p:blipFill>
        <p:spPr>
          <a:xfrm>
            <a:off x="11550882" y="3492534"/>
            <a:ext cx="353944" cy="361809"/>
          </a:xfrm>
          <a:prstGeom prst="rect">
            <a:avLst/>
          </a:prstGeom>
        </p:spPr>
      </p:pic>
      <p:pic>
        <p:nvPicPr>
          <p:cNvPr id="16" name="Picture 15" descr="A picture containing light&#10;&#10;Description automatically generated">
            <a:extLst>
              <a:ext uri="{FF2B5EF4-FFF2-40B4-BE49-F238E27FC236}">
                <a16:creationId xmlns:a16="http://schemas.microsoft.com/office/drawing/2014/main" id="{1B6D7057-DBE1-44FC-AA55-D0E6253654FB}"/>
              </a:ext>
            </a:extLst>
          </p:cNvPr>
          <p:cNvPicPr>
            <a:picLocks noChangeAspect="1"/>
          </p:cNvPicPr>
          <p:nvPr/>
        </p:nvPicPr>
        <p:blipFill>
          <a:blip r:embed="rId6"/>
          <a:stretch>
            <a:fillRect/>
          </a:stretch>
        </p:blipFill>
        <p:spPr>
          <a:xfrm>
            <a:off x="8697383" y="2893630"/>
            <a:ext cx="288791" cy="356477"/>
          </a:xfrm>
          <a:prstGeom prst="rect">
            <a:avLst/>
          </a:prstGeom>
        </p:spPr>
      </p:pic>
      <p:pic>
        <p:nvPicPr>
          <p:cNvPr id="18" name="Picture 17" descr="Text, logo&#10;&#10;Description automatically generated">
            <a:extLst>
              <a:ext uri="{FF2B5EF4-FFF2-40B4-BE49-F238E27FC236}">
                <a16:creationId xmlns:a16="http://schemas.microsoft.com/office/drawing/2014/main" id="{B34E2B65-A5CA-4781-A408-7063BE7EF2A0}"/>
              </a:ext>
            </a:extLst>
          </p:cNvPr>
          <p:cNvPicPr>
            <a:picLocks noChangeAspect="1"/>
          </p:cNvPicPr>
          <p:nvPr/>
        </p:nvPicPr>
        <p:blipFill>
          <a:blip r:embed="rId7">
            <a:alphaModFix amt="50000"/>
          </a:blip>
          <a:stretch>
            <a:fillRect/>
          </a:stretch>
        </p:blipFill>
        <p:spPr>
          <a:xfrm>
            <a:off x="6595700" y="3974439"/>
            <a:ext cx="2903536" cy="1633239"/>
          </a:xfrm>
          <a:prstGeom prst="rect">
            <a:avLst/>
          </a:prstGeom>
          <a:noFill/>
          <a:ln>
            <a:noFill/>
          </a:ln>
        </p:spPr>
      </p:pic>
      <p:pic>
        <p:nvPicPr>
          <p:cNvPr id="20" name="Picture 19" descr="Logo&#10;&#10;Description automatically generated">
            <a:extLst>
              <a:ext uri="{FF2B5EF4-FFF2-40B4-BE49-F238E27FC236}">
                <a16:creationId xmlns:a16="http://schemas.microsoft.com/office/drawing/2014/main" id="{C0A14A4F-3179-4C7F-A3E2-0E19E311466C}"/>
              </a:ext>
            </a:extLst>
          </p:cNvPr>
          <p:cNvPicPr>
            <a:picLocks noChangeAspect="1"/>
          </p:cNvPicPr>
          <p:nvPr/>
        </p:nvPicPr>
        <p:blipFill>
          <a:blip r:embed="rId8"/>
          <a:stretch>
            <a:fillRect/>
          </a:stretch>
        </p:blipFill>
        <p:spPr>
          <a:xfrm>
            <a:off x="10061476" y="5962429"/>
            <a:ext cx="2171779" cy="913012"/>
          </a:xfrm>
          <a:prstGeom prst="rect">
            <a:avLst/>
          </a:prstGeom>
        </p:spPr>
      </p:pic>
      <p:sp>
        <p:nvSpPr>
          <p:cNvPr id="21" name="Rectangle 20">
            <a:extLst>
              <a:ext uri="{FF2B5EF4-FFF2-40B4-BE49-F238E27FC236}">
                <a16:creationId xmlns:a16="http://schemas.microsoft.com/office/drawing/2014/main" id="{39410B13-EB49-4D73-8B99-521D00594B62}"/>
              </a:ext>
            </a:extLst>
          </p:cNvPr>
          <p:cNvSpPr/>
          <p:nvPr/>
        </p:nvSpPr>
        <p:spPr>
          <a:xfrm>
            <a:off x="6219699" y="3961328"/>
            <a:ext cx="1708902" cy="523220"/>
          </a:xfrm>
          <a:prstGeom prst="rect">
            <a:avLst/>
          </a:prstGeom>
          <a:noFill/>
        </p:spPr>
        <p:txBody>
          <a:bodyPr wrap="square" lIns="91440" tIns="45720" rIns="91440" bIns="45720">
            <a:spAutoFit/>
          </a:bodyPr>
          <a:lstStyle/>
          <a:p>
            <a:pPr algn="ctr"/>
            <a:r>
              <a:rPr lang="en-US" sz="2800" b="1" cap="none" spc="0" dirty="0">
                <a:ln w="0"/>
                <a:solidFill>
                  <a:schemeClr val="accent1">
                    <a:lumMod val="75000"/>
                  </a:schemeClr>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a product</a:t>
            </a:r>
          </a:p>
        </p:txBody>
      </p:sp>
      <p:sp>
        <p:nvSpPr>
          <p:cNvPr id="22" name="Rectangle 21">
            <a:extLst>
              <a:ext uri="{FF2B5EF4-FFF2-40B4-BE49-F238E27FC236}">
                <a16:creationId xmlns:a16="http://schemas.microsoft.com/office/drawing/2014/main" id="{40D0330F-A66D-4FCA-BE08-7020C5E76519}"/>
              </a:ext>
            </a:extLst>
          </p:cNvPr>
          <p:cNvSpPr/>
          <p:nvPr/>
        </p:nvSpPr>
        <p:spPr>
          <a:xfrm>
            <a:off x="7795756" y="3964370"/>
            <a:ext cx="626433" cy="523220"/>
          </a:xfrm>
          <a:prstGeom prst="rect">
            <a:avLst/>
          </a:prstGeom>
          <a:noFill/>
        </p:spPr>
        <p:txBody>
          <a:bodyPr wrap="square" lIns="91440" tIns="45720" rIns="91440" bIns="45720">
            <a:spAutoFit/>
          </a:bodyPr>
          <a:lstStyle/>
          <a:p>
            <a:pPr algn="ctr"/>
            <a:r>
              <a:rPr lang="en-US" sz="2800" b="1" dirty="0">
                <a:ln w="0"/>
                <a:solidFill>
                  <a:schemeClr val="accent1">
                    <a:lumMod val="75000"/>
                  </a:schemeClr>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b</a:t>
            </a:r>
            <a:r>
              <a:rPr lang="en-US" sz="2800" b="1" cap="none" spc="0" dirty="0">
                <a:ln w="0"/>
                <a:solidFill>
                  <a:schemeClr val="accent1">
                    <a:lumMod val="75000"/>
                  </a:schemeClr>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y</a:t>
            </a:r>
          </a:p>
        </p:txBody>
      </p:sp>
      <p:sp>
        <p:nvSpPr>
          <p:cNvPr id="23" name="Rectangle 22">
            <a:extLst>
              <a:ext uri="{FF2B5EF4-FFF2-40B4-BE49-F238E27FC236}">
                <a16:creationId xmlns:a16="http://schemas.microsoft.com/office/drawing/2014/main" id="{67FC9B1C-F9D3-49A4-9909-646364206C94}"/>
              </a:ext>
            </a:extLst>
          </p:cNvPr>
          <p:cNvSpPr/>
          <p:nvPr/>
        </p:nvSpPr>
        <p:spPr>
          <a:xfrm>
            <a:off x="6790100" y="6160586"/>
            <a:ext cx="3479959" cy="400110"/>
          </a:xfrm>
          <a:prstGeom prst="rect">
            <a:avLst/>
          </a:prstGeom>
          <a:noFill/>
        </p:spPr>
        <p:txBody>
          <a:bodyPr wrap="square" lIns="91440" tIns="45720" rIns="91440" bIns="45720">
            <a:spAutoFit/>
          </a:bodyPr>
          <a:lstStyle/>
          <a:p>
            <a:pPr algn="ctr"/>
            <a:r>
              <a:rPr lang="en-US" sz="2000" b="1" dirty="0">
                <a:ln w="0"/>
                <a:solidFill>
                  <a:schemeClr val="tx1">
                    <a:lumMod val="85000"/>
                    <a:lumOff val="15000"/>
                  </a:schemeClr>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designed in collaboration </a:t>
            </a:r>
            <a:r>
              <a:rPr lang="en-US" sz="2000" b="1" cap="none" spc="0" dirty="0">
                <a:ln w="0"/>
                <a:solidFill>
                  <a:schemeClr val="tx1">
                    <a:lumMod val="85000"/>
                    <a:lumOff val="15000"/>
                  </a:schemeClr>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with</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10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par>
                          <p:cTn id="33" fill="hold">
                            <p:stCondLst>
                              <p:cond delay="500"/>
                            </p:stCondLst>
                            <p:childTnLst>
                              <p:par>
                                <p:cTn id="34" presetID="42" presetClass="path" presetSubtype="0" accel="50000" decel="50000" fill="hold" nodeType="afterEffect">
                                  <p:stCondLst>
                                    <p:cond delay="0"/>
                                  </p:stCondLst>
                                  <p:childTnLst>
                                    <p:animMotion origin="layout" path="M -0.00234 1.85185E-6 L -0.04323 -0.0007 " pathEditMode="fixed" rAng="0" ptsTypes="AA">
                                      <p:cBhvr>
                                        <p:cTn id="35" dur="2000" fill="hold"/>
                                        <p:tgtEl>
                                          <p:spTgt spid="13"/>
                                        </p:tgtEl>
                                        <p:attrNameLst>
                                          <p:attrName>ppt_x</p:attrName>
                                          <p:attrName>ppt_y</p:attrName>
                                        </p:attrNameLst>
                                      </p:cBhvr>
                                      <p:rCtr x="-2044" y="-46"/>
                                    </p:animMotion>
                                  </p:childTnLst>
                                </p:cTn>
                              </p:par>
                              <p:par>
                                <p:cTn id="36" presetID="42" presetClass="path" presetSubtype="0" accel="50000" decel="50000" fill="hold" nodeType="withEffect">
                                  <p:stCondLst>
                                    <p:cond delay="0"/>
                                  </p:stCondLst>
                                  <p:childTnLst>
                                    <p:animMotion origin="layout" path="M 0.00221 -3.7037E-7 L 0.01471 -3.7037E-7 " pathEditMode="fixed" rAng="0" ptsTypes="AA">
                                      <p:cBhvr>
                                        <p:cTn id="37" dur="2000" fill="hold"/>
                                        <p:tgtEl>
                                          <p:spTgt spid="11"/>
                                        </p:tgtEl>
                                        <p:attrNameLst>
                                          <p:attrName>ppt_x</p:attrName>
                                          <p:attrName>ppt_y</p:attrName>
                                        </p:attrNameLst>
                                      </p:cBhvr>
                                      <p:rCtr x="625" y="0"/>
                                    </p:animMotion>
                                  </p:childTnLst>
                                </p:cTn>
                              </p:par>
                              <p:par>
                                <p:cTn id="38" presetID="42" presetClass="entr" presetSubtype="0" fill="hold" nodeType="withEffect">
                                  <p:stCondLst>
                                    <p:cond delay="50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500"/>
                                        <p:tgtEl>
                                          <p:spTgt spid="16"/>
                                        </p:tgtEl>
                                      </p:cBhvr>
                                    </p:animEffect>
                                    <p:anim calcmode="lin" valueType="num">
                                      <p:cBhvr>
                                        <p:cTn id="41" dur="1500" fill="hold"/>
                                        <p:tgtEl>
                                          <p:spTgt spid="16"/>
                                        </p:tgtEl>
                                        <p:attrNameLst>
                                          <p:attrName>ppt_x</p:attrName>
                                        </p:attrNameLst>
                                      </p:cBhvr>
                                      <p:tavLst>
                                        <p:tav tm="0">
                                          <p:val>
                                            <p:strVal val="#ppt_x"/>
                                          </p:val>
                                        </p:tav>
                                        <p:tav tm="100000">
                                          <p:val>
                                            <p:strVal val="#ppt_x"/>
                                          </p:val>
                                        </p:tav>
                                      </p:tavLst>
                                    </p:anim>
                                    <p:anim calcmode="lin" valueType="num">
                                      <p:cBhvr>
                                        <p:cTn id="42" dur="1500" fill="hold"/>
                                        <p:tgtEl>
                                          <p:spTgt spid="16"/>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42" presetClass="path" presetSubtype="0" accel="50000" decel="50000" fill="hold" nodeType="afterEffect">
                                  <p:stCondLst>
                                    <p:cond delay="0"/>
                                  </p:stCondLst>
                                  <p:childTnLst>
                                    <p:animMotion origin="layout" path="M 3.95833E-6 -1.11111E-6 L 0.00195 0.07639 " pathEditMode="relative" rAng="0" ptsTypes="AA">
                                      <p:cBhvr>
                                        <p:cTn id="45" dur="2000" fill="hold"/>
                                        <p:tgtEl>
                                          <p:spTgt spid="18"/>
                                        </p:tgtEl>
                                        <p:attrNameLst>
                                          <p:attrName>ppt_x</p:attrName>
                                          <p:attrName>ppt_y</p:attrName>
                                        </p:attrNameLst>
                                      </p:cBhvr>
                                      <p:rCtr x="91" y="3819"/>
                                    </p:animMotion>
                                  </p:childTnLst>
                                </p:cTn>
                              </p:par>
                              <p:par>
                                <p:cTn id="46" presetID="6" presetClass="emph" presetSubtype="0" fill="hold" nodeType="withEffect">
                                  <p:stCondLst>
                                    <p:cond delay="250"/>
                                  </p:stCondLst>
                                  <p:childTnLst>
                                    <p:animScale>
                                      <p:cBhvr>
                                        <p:cTn id="47" dur="1750" fill="hold"/>
                                        <p:tgtEl>
                                          <p:spTgt spid="18"/>
                                        </p:tgtEl>
                                      </p:cBhvr>
                                      <p:by x="150000" y="150000"/>
                                    </p:animScale>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12</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721975002"/>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914400" y="896112"/>
            <a:ext cx="9124951" cy="1325563"/>
          </a:xfrm>
        </p:spPr>
        <p:txBody>
          <a:bodyPr/>
          <a:lstStyle/>
          <a:p>
            <a:r>
              <a:rPr lang="en-US" dirty="0"/>
              <a:t>TRACTION</a:t>
            </a:r>
          </a:p>
        </p:txBody>
      </p:sp>
      <p:sp>
        <p:nvSpPr>
          <p:cNvPr id="12" name="Text Placeholder 11">
            <a:extLst>
              <a:ext uri="{FF2B5EF4-FFF2-40B4-BE49-F238E27FC236}">
                <a16:creationId xmlns:a16="http://schemas.microsoft.com/office/drawing/2014/main" id="{9637FD5B-C365-4A61-B1ED-ACD08F00805E}"/>
              </a:ext>
            </a:extLst>
          </p:cNvPr>
          <p:cNvSpPr>
            <a:spLocks noGrp="1"/>
          </p:cNvSpPr>
          <p:nvPr>
            <p:ph type="body" sz="quarter" idx="14"/>
          </p:nvPr>
        </p:nvSpPr>
        <p:spPr>
          <a:xfrm>
            <a:off x="914400" y="1595438"/>
            <a:ext cx="9124950" cy="600075"/>
          </a:xfrm>
        </p:spPr>
        <p:txBody>
          <a:bodyPr/>
          <a:lstStyle/>
          <a:p>
            <a:r>
              <a:rPr lang="en-ZA" dirty="0"/>
              <a:t>Forecasting for success</a:t>
            </a:r>
          </a:p>
        </p:txBody>
      </p:sp>
      <p:sp>
        <p:nvSpPr>
          <p:cNvPr id="9" name="Text Placeholder 8">
            <a:extLst>
              <a:ext uri="{FF2B5EF4-FFF2-40B4-BE49-F238E27FC236}">
                <a16:creationId xmlns:a16="http://schemas.microsoft.com/office/drawing/2014/main" id="{C54CD4A7-4E1A-4902-993B-81A396A3670C}"/>
              </a:ext>
            </a:extLst>
          </p:cNvPr>
          <p:cNvSpPr>
            <a:spLocks noGrp="1"/>
          </p:cNvSpPr>
          <p:nvPr>
            <p:ph type="body" idx="13"/>
          </p:nvPr>
        </p:nvSpPr>
        <p:spPr>
          <a:xfrm>
            <a:off x="914400" y="2354580"/>
            <a:ext cx="4297679" cy="455295"/>
          </a:xfrm>
        </p:spPr>
        <p:txBody>
          <a:bodyPr/>
          <a:lstStyle/>
          <a:p>
            <a:r>
              <a:rPr lang="en-US" dirty="0"/>
              <a:t>KEY METRICS</a:t>
            </a:r>
          </a:p>
        </p:txBody>
      </p:sp>
      <p:graphicFrame>
        <p:nvGraphicFramePr>
          <p:cNvPr id="11" name="Table 11">
            <a:extLst>
              <a:ext uri="{FF2B5EF4-FFF2-40B4-BE49-F238E27FC236}">
                <a16:creationId xmlns:a16="http://schemas.microsoft.com/office/drawing/2014/main" id="{1CA23F63-61EC-4BE5-8A2D-0A89EBD54F67}"/>
              </a:ext>
            </a:extLst>
          </p:cNvPr>
          <p:cNvGraphicFramePr>
            <a:graphicFrameLocks noGrp="1"/>
          </p:cNvGraphicFramePr>
          <p:nvPr>
            <p:ph sz="half" idx="1"/>
            <p:extLst>
              <p:ext uri="{D42A27DB-BD31-4B8C-83A1-F6EECF244321}">
                <p14:modId xmlns:p14="http://schemas.microsoft.com/office/powerpoint/2010/main" val="716638500"/>
              </p:ext>
            </p:extLst>
          </p:nvPr>
        </p:nvGraphicFramePr>
        <p:xfrm>
          <a:off x="914400" y="2990850"/>
          <a:ext cx="4298950" cy="2928689"/>
        </p:xfrm>
        <a:graphic>
          <a:graphicData uri="http://schemas.openxmlformats.org/drawingml/2006/table">
            <a:tbl>
              <a:tblPr firstRow="1" bandRow="1">
                <a:tableStyleId>{69012ECD-51FC-41F1-AA8D-1B2483CD663E}</a:tableStyleId>
              </a:tblPr>
              <a:tblGrid>
                <a:gridCol w="859790">
                  <a:extLst>
                    <a:ext uri="{9D8B030D-6E8A-4147-A177-3AD203B41FA5}">
                      <a16:colId xmlns:a16="http://schemas.microsoft.com/office/drawing/2014/main" val="3233966979"/>
                    </a:ext>
                  </a:extLst>
                </a:gridCol>
                <a:gridCol w="859790">
                  <a:extLst>
                    <a:ext uri="{9D8B030D-6E8A-4147-A177-3AD203B41FA5}">
                      <a16:colId xmlns:a16="http://schemas.microsoft.com/office/drawing/2014/main" val="1158840958"/>
                    </a:ext>
                  </a:extLst>
                </a:gridCol>
                <a:gridCol w="859790">
                  <a:extLst>
                    <a:ext uri="{9D8B030D-6E8A-4147-A177-3AD203B41FA5}">
                      <a16:colId xmlns:a16="http://schemas.microsoft.com/office/drawing/2014/main" val="1014947327"/>
                    </a:ext>
                  </a:extLst>
                </a:gridCol>
                <a:gridCol w="859790">
                  <a:extLst>
                    <a:ext uri="{9D8B030D-6E8A-4147-A177-3AD203B41FA5}">
                      <a16:colId xmlns:a16="http://schemas.microsoft.com/office/drawing/2014/main" val="2653728004"/>
                    </a:ext>
                  </a:extLst>
                </a:gridCol>
                <a:gridCol w="859790">
                  <a:extLst>
                    <a:ext uri="{9D8B030D-6E8A-4147-A177-3AD203B41FA5}">
                      <a16:colId xmlns:a16="http://schemas.microsoft.com/office/drawing/2014/main" val="4218738779"/>
                    </a:ext>
                  </a:extLst>
                </a:gridCol>
              </a:tblGrid>
              <a:tr h="658733">
                <a:tc>
                  <a:txBody>
                    <a:bodyPr/>
                    <a:lstStyle/>
                    <a:p>
                      <a:endParaRPr lang="en-US" sz="1100" dirty="0"/>
                    </a:p>
                  </a:txBody>
                  <a:tcPr/>
                </a:tc>
                <a:tc>
                  <a:txBody>
                    <a:bodyPr/>
                    <a:lstStyle/>
                    <a:p>
                      <a:pPr algn="ctr"/>
                      <a:r>
                        <a:rPr lang="en-US" sz="1100" dirty="0"/>
                        <a:t>Clients</a:t>
                      </a:r>
                      <a:endParaRPr lang="ru-RU" sz="1100" dirty="0"/>
                    </a:p>
                  </a:txBody>
                  <a:tcPr marL="95186" marR="95186" marT="47593" marB="47593" anchor="ctr"/>
                </a:tc>
                <a:tc>
                  <a:txBody>
                    <a:bodyPr/>
                    <a:lstStyle/>
                    <a:p>
                      <a:pPr algn="ctr"/>
                      <a:r>
                        <a:rPr lang="en-US" sz="1100" dirty="0"/>
                        <a:t>Orders</a:t>
                      </a:r>
                      <a:endParaRPr lang="ru-RU" sz="1100" dirty="0"/>
                    </a:p>
                  </a:txBody>
                  <a:tcPr marL="95186" marR="95186" marT="47593" marB="47593" anchor="ctr"/>
                </a:tc>
                <a:tc>
                  <a:txBody>
                    <a:bodyPr/>
                    <a:lstStyle/>
                    <a:p>
                      <a:pPr algn="ctr"/>
                      <a:r>
                        <a:rPr lang="en-US" sz="1100" dirty="0"/>
                        <a:t>Gross revenue</a:t>
                      </a:r>
                      <a:endParaRPr lang="ru-RU" sz="1100" dirty="0"/>
                    </a:p>
                  </a:txBody>
                  <a:tcPr marL="95186" marR="95186" marT="47593" marB="47593" anchor="ctr"/>
                </a:tc>
                <a:tc>
                  <a:txBody>
                    <a:bodyPr/>
                    <a:lstStyle/>
                    <a:p>
                      <a:pPr algn="ctr"/>
                      <a:r>
                        <a:rPr lang="en-US" sz="1100" dirty="0"/>
                        <a:t>Net revenue</a:t>
                      </a:r>
                      <a:endParaRPr lang="ru-RU" sz="1100" dirty="0"/>
                    </a:p>
                  </a:txBody>
                  <a:tcPr marL="95186" marR="95186" marT="47593" marB="47593" anchor="ctr"/>
                </a:tc>
                <a:extLst>
                  <a:ext uri="{0D108BD9-81ED-4DB2-BD59-A6C34878D82A}">
                    <a16:rowId xmlns:a16="http://schemas.microsoft.com/office/drawing/2014/main" val="3213590700"/>
                  </a:ext>
                </a:extLst>
              </a:tr>
              <a:tr h="567489">
                <a:tc>
                  <a:txBody>
                    <a:bodyPr/>
                    <a:lstStyle/>
                    <a:p>
                      <a:pPr algn="ctr"/>
                      <a:r>
                        <a:rPr lang="en-US" sz="1100" dirty="0"/>
                        <a:t>20XX</a:t>
                      </a:r>
                      <a:endParaRPr lang="ru-RU" sz="1100" dirty="0"/>
                    </a:p>
                  </a:txBody>
                  <a:tcPr anchor="ctr"/>
                </a:tc>
                <a:tc>
                  <a:txBody>
                    <a:bodyPr/>
                    <a:lstStyle/>
                    <a:p>
                      <a:pPr algn="r"/>
                      <a:r>
                        <a:rPr lang="en-US" sz="1100" dirty="0"/>
                        <a:t>10</a:t>
                      </a:r>
                      <a:endParaRPr lang="ru-RU" sz="1100" dirty="0"/>
                    </a:p>
                  </a:txBody>
                  <a:tcPr marL="95186" marR="95186" marT="47593" marB="47593" anchor="ctr"/>
                </a:tc>
                <a:tc>
                  <a:txBody>
                    <a:bodyPr/>
                    <a:lstStyle/>
                    <a:p>
                      <a:pPr algn="r"/>
                      <a:r>
                        <a:rPr lang="en-US" sz="1100" dirty="0"/>
                        <a:t>1100</a:t>
                      </a:r>
                      <a:endParaRPr lang="ru-RU" sz="1100" dirty="0"/>
                    </a:p>
                  </a:txBody>
                  <a:tcPr marL="95186" marR="95186" marT="47593" marB="47593" anchor="ctr"/>
                </a:tc>
                <a:tc>
                  <a:txBody>
                    <a:bodyPr/>
                    <a:lstStyle/>
                    <a:p>
                      <a:pPr algn="r"/>
                      <a:r>
                        <a:rPr lang="en-US" sz="1100" dirty="0"/>
                        <a:t>$10,000</a:t>
                      </a:r>
                      <a:endParaRPr lang="ru-RU" sz="1100" dirty="0"/>
                    </a:p>
                  </a:txBody>
                  <a:tcPr marL="95186" marR="95186" marT="47593" marB="47593" anchor="ctr"/>
                </a:tc>
                <a:tc>
                  <a:txBody>
                    <a:bodyPr/>
                    <a:lstStyle/>
                    <a:p>
                      <a:pPr algn="r"/>
                      <a:r>
                        <a:rPr lang="en-US" sz="1100" dirty="0"/>
                        <a:t>$7,000</a:t>
                      </a:r>
                      <a:endParaRPr lang="ru-RU" sz="1100" dirty="0"/>
                    </a:p>
                  </a:txBody>
                  <a:tcPr marL="95186" marR="95186" marT="47593" marB="47593" anchor="ctr"/>
                </a:tc>
                <a:extLst>
                  <a:ext uri="{0D108BD9-81ED-4DB2-BD59-A6C34878D82A}">
                    <a16:rowId xmlns:a16="http://schemas.microsoft.com/office/drawing/2014/main" val="2830826746"/>
                  </a:ext>
                </a:extLst>
              </a:tr>
              <a:tr h="567489">
                <a:tc>
                  <a:txBody>
                    <a:bodyPr/>
                    <a:lstStyle/>
                    <a:p>
                      <a:pPr algn="ctr"/>
                      <a:r>
                        <a:rPr lang="en-US" sz="1100" dirty="0"/>
                        <a:t>20XX</a:t>
                      </a:r>
                      <a:endParaRPr lang="ru-RU" sz="1100" dirty="0"/>
                    </a:p>
                  </a:txBody>
                  <a:tcPr anchor="ctr"/>
                </a:tc>
                <a:tc>
                  <a:txBody>
                    <a:bodyPr/>
                    <a:lstStyle/>
                    <a:p>
                      <a:pPr algn="r"/>
                      <a:r>
                        <a:rPr lang="en-US" sz="1100" dirty="0"/>
                        <a:t>20</a:t>
                      </a:r>
                      <a:endParaRPr lang="ru-RU" sz="1100" dirty="0"/>
                    </a:p>
                  </a:txBody>
                  <a:tcPr marL="95186" marR="95186" marT="47593" marB="47593" anchor="ctr"/>
                </a:tc>
                <a:tc>
                  <a:txBody>
                    <a:bodyPr/>
                    <a:lstStyle/>
                    <a:p>
                      <a:pPr algn="r"/>
                      <a:r>
                        <a:rPr lang="en-US" sz="1100" dirty="0"/>
                        <a:t>200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$16,000</a:t>
                      </a:r>
                      <a:endParaRPr lang="ru-RU" sz="1100" dirty="0"/>
                    </a:p>
                  </a:txBody>
                  <a:tcPr marL="95186" marR="95186" marT="47593" marB="47593" anchor="ctr"/>
                </a:tc>
                <a:extLst>
                  <a:ext uri="{0D108BD9-81ED-4DB2-BD59-A6C34878D82A}">
                    <a16:rowId xmlns:a16="http://schemas.microsoft.com/office/drawing/2014/main" val="2517333721"/>
                  </a:ext>
                </a:extLst>
              </a:tr>
              <a:tr h="567489">
                <a:tc>
                  <a:txBody>
                    <a:bodyPr/>
                    <a:lstStyle/>
                    <a:p>
                      <a:pPr algn="ctr"/>
                      <a:r>
                        <a:rPr lang="en-US" sz="1100" dirty="0"/>
                        <a:t>20XX</a:t>
                      </a:r>
                      <a:endParaRPr lang="ru-RU" sz="1100" dirty="0"/>
                    </a:p>
                  </a:txBody>
                  <a:tcPr anchor="ctr"/>
                </a:tc>
                <a:tc>
                  <a:txBody>
                    <a:bodyPr/>
                    <a:lstStyle/>
                    <a:p>
                      <a:pPr algn="r"/>
                      <a:r>
                        <a:rPr lang="en-US" sz="1100" dirty="0"/>
                        <a:t>30</a:t>
                      </a:r>
                      <a:endParaRPr lang="ru-RU" sz="1100" dirty="0"/>
                    </a:p>
                  </a:txBody>
                  <a:tcPr marL="95186" marR="95186" marT="47593" marB="47593" anchor="ctr"/>
                </a:tc>
                <a:tc>
                  <a:txBody>
                    <a:bodyPr/>
                    <a:lstStyle/>
                    <a:p>
                      <a:pPr algn="r"/>
                      <a:r>
                        <a:rPr lang="en-US" sz="1100" dirty="0"/>
                        <a:t>300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$25,000</a:t>
                      </a:r>
                      <a:endParaRPr lang="ru-RU" sz="1100" dirty="0"/>
                    </a:p>
                  </a:txBody>
                  <a:tcPr marL="95186" marR="95186" marT="47593" marB="47593" anchor="ctr"/>
                </a:tc>
                <a:extLst>
                  <a:ext uri="{0D108BD9-81ED-4DB2-BD59-A6C34878D82A}">
                    <a16:rowId xmlns:a16="http://schemas.microsoft.com/office/drawing/2014/main" val="3321589815"/>
                  </a:ext>
                </a:extLst>
              </a:tr>
              <a:tr h="567489">
                <a:tc>
                  <a:txBody>
                    <a:bodyPr/>
                    <a:lstStyle/>
                    <a:p>
                      <a:pPr algn="ctr"/>
                      <a:r>
                        <a:rPr lang="en-US" sz="1100" dirty="0"/>
                        <a:t>20XX</a:t>
                      </a:r>
                      <a:endParaRPr lang="ru-RU" sz="1100" dirty="0"/>
                    </a:p>
                  </a:txBody>
                  <a:tcPr anchor="ctr"/>
                </a:tc>
                <a:tc>
                  <a:txBody>
                    <a:bodyPr/>
                    <a:lstStyle/>
                    <a:p>
                      <a:pPr algn="r"/>
                      <a:r>
                        <a:rPr lang="en-US" sz="1100" dirty="0"/>
                        <a:t>40</a:t>
                      </a:r>
                      <a:endParaRPr lang="ru-RU" sz="1100" dirty="0"/>
                    </a:p>
                  </a:txBody>
                  <a:tcPr marL="95186" marR="95186" marT="47593" marB="47593" anchor="ctr"/>
                </a:tc>
                <a:tc>
                  <a:txBody>
                    <a:bodyPr/>
                    <a:lstStyle/>
                    <a:p>
                      <a:pPr algn="r"/>
                      <a:r>
                        <a:rPr lang="en-US" sz="1100" dirty="0"/>
                        <a:t>400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$40,000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extLst>
                  <a:ext uri="{0D108BD9-81ED-4DB2-BD59-A6C34878D82A}">
                    <a16:rowId xmlns:a16="http://schemas.microsoft.com/office/drawing/2014/main" val="3345832805"/>
                  </a:ext>
                </a:extLst>
              </a:tr>
            </a:tbl>
          </a:graphicData>
        </a:graphic>
      </p:graphicFrame>
      <p:sp>
        <p:nvSpPr>
          <p:cNvPr id="7" name="Text Placeholder 6">
            <a:extLst>
              <a:ext uri="{FF2B5EF4-FFF2-40B4-BE49-F238E27FC236}">
                <a16:creationId xmlns:a16="http://schemas.microsoft.com/office/drawing/2014/main" id="{AC6715B5-2190-4A3A-B45B-26A2669D1708}"/>
              </a:ext>
            </a:extLst>
          </p:cNvPr>
          <p:cNvSpPr>
            <a:spLocks noGrp="1"/>
          </p:cNvSpPr>
          <p:nvPr>
            <p:ph type="body" sz="quarter" idx="3"/>
          </p:nvPr>
        </p:nvSpPr>
        <p:spPr>
          <a:xfrm>
            <a:off x="6373368" y="2352675"/>
            <a:ext cx="4297680" cy="457200"/>
          </a:xfrm>
        </p:spPr>
        <p:txBody>
          <a:bodyPr/>
          <a:lstStyle/>
          <a:p>
            <a:r>
              <a:rPr lang="en-US" dirty="0"/>
              <a:t>REVENUE BY YEAR</a:t>
            </a:r>
          </a:p>
        </p:txBody>
      </p:sp>
      <p:graphicFrame>
        <p:nvGraphicFramePr>
          <p:cNvPr id="27" name="Content Placeholder 13" descr="Chart">
            <a:extLst>
              <a:ext uri="{FF2B5EF4-FFF2-40B4-BE49-F238E27FC236}">
                <a16:creationId xmlns:a16="http://schemas.microsoft.com/office/drawing/2014/main" id="{864E5252-A4EE-4C7C-AF7F-132ED2B8ECD8}"/>
              </a:ext>
            </a:extLst>
          </p:cNvPr>
          <p:cNvGraphicFramePr>
            <a:graphicFrameLocks noGrp="1"/>
          </p:cNvGraphicFramePr>
          <p:nvPr>
            <p:ph sz="half" idx="2"/>
            <p:extLst>
              <p:ext uri="{D42A27DB-BD31-4B8C-83A1-F6EECF244321}">
                <p14:modId xmlns:p14="http://schemas.microsoft.com/office/powerpoint/2010/main" val="1068245613"/>
              </p:ext>
            </p:extLst>
          </p:nvPr>
        </p:nvGraphicFramePr>
        <p:xfrm>
          <a:off x="6372225" y="2990850"/>
          <a:ext cx="4297363" cy="3105150"/>
        </p:xfrm>
        <a:graphic>
          <a:graphicData uri="http://schemas.openxmlformats.org/drawingml/2006/chart">
            <c:chart xmlns:c="http://schemas.openxmlformats.org/drawingml/2006/chart" xmlns:r="http://schemas.openxmlformats.org/officeDocument/2006/relationships" r:id="rId2"/>
          </a:graphicData>
        </a:graphic>
      </p:graphicFrame>
      <p:sp>
        <p:nvSpPr>
          <p:cNvPr id="32" name="Date Placeholder 31">
            <a:extLst>
              <a:ext uri="{FF2B5EF4-FFF2-40B4-BE49-F238E27FC236}">
                <a16:creationId xmlns:a16="http://schemas.microsoft.com/office/drawing/2014/main" id="{E9EBB125-3717-454C-B67A-6062EA38DBCB}"/>
              </a:ext>
            </a:extLst>
          </p:cNvPr>
          <p:cNvSpPr>
            <a:spLocks noGrp="1"/>
          </p:cNvSpPr>
          <p:nvPr>
            <p:ph type="dt" sz="half" idx="10"/>
          </p:nvPr>
        </p:nvSpPr>
        <p:spPr>
          <a:xfrm>
            <a:off x="914400" y="6353175"/>
            <a:ext cx="1097280" cy="365125"/>
          </a:xfrm>
        </p:spPr>
        <p:txBody>
          <a:bodyPr/>
          <a:lstStyle/>
          <a:p>
            <a:r>
              <a:rPr lang="en-US" dirty="0"/>
              <a:t>20XX</a:t>
            </a:r>
          </a:p>
        </p:txBody>
      </p:sp>
      <p:sp>
        <p:nvSpPr>
          <p:cNvPr id="33" name="Footer Placeholder 32">
            <a:extLst>
              <a:ext uri="{FF2B5EF4-FFF2-40B4-BE49-F238E27FC236}">
                <a16:creationId xmlns:a16="http://schemas.microsoft.com/office/drawing/2014/main" id="{199BD19A-6E75-40A9-B2F6-ACE9757F9F17}"/>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34" name="Slide Number Placeholder 33">
            <a:extLst>
              <a:ext uri="{FF2B5EF4-FFF2-40B4-BE49-F238E27FC236}">
                <a16:creationId xmlns:a16="http://schemas.microsoft.com/office/drawing/2014/main" id="{6B5C6981-F34F-439A-B2E5-6227C9257FA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46093509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3060063078"/>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2906025217"/>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56699756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138626108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236940230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914400" y="896112"/>
            <a:ext cx="10058400" cy="694171"/>
          </a:xfrm>
        </p:spPr>
        <p:txBody>
          <a:bodyPr>
            <a:normAutofit fontScale="90000"/>
          </a:bodyPr>
          <a:lstStyle/>
          <a:p>
            <a:r>
              <a:rPr lang="en-US" dirty="0"/>
              <a:t>FUNDING</a:t>
            </a:r>
          </a:p>
        </p:txBody>
      </p:sp>
      <p:sp>
        <p:nvSpPr>
          <p:cNvPr id="108" name="Text Placeholder 107">
            <a:extLst>
              <a:ext uri="{FF2B5EF4-FFF2-40B4-BE49-F238E27FC236}">
                <a16:creationId xmlns:a16="http://schemas.microsoft.com/office/drawing/2014/main" id="{4424F001-15F3-481C-8AD7-34A18560F6B6}"/>
              </a:ext>
            </a:extLst>
          </p:cNvPr>
          <p:cNvSpPr>
            <a:spLocks noGrp="1"/>
          </p:cNvSpPr>
          <p:nvPr>
            <p:ph type="body" sz="quarter" idx="14"/>
          </p:nvPr>
        </p:nvSpPr>
        <p:spPr>
          <a:xfrm>
            <a:off x="2678424" y="2107851"/>
            <a:ext cx="1530196" cy="394033"/>
          </a:xfrm>
        </p:spPr>
        <p:txBody>
          <a:bodyPr/>
          <a:lstStyle/>
          <a:p>
            <a:r>
              <a:rPr lang="en-US" dirty="0"/>
              <a:t>$14,000</a:t>
            </a:r>
          </a:p>
        </p:txBody>
      </p:sp>
      <p:sp>
        <p:nvSpPr>
          <p:cNvPr id="112" name="Text Placeholder 111">
            <a:extLst>
              <a:ext uri="{FF2B5EF4-FFF2-40B4-BE49-F238E27FC236}">
                <a16:creationId xmlns:a16="http://schemas.microsoft.com/office/drawing/2014/main" id="{4E34F5C7-47F6-4356-B7A3-3453191B5A96}"/>
              </a:ext>
            </a:extLst>
          </p:cNvPr>
          <p:cNvSpPr>
            <a:spLocks noGrp="1"/>
          </p:cNvSpPr>
          <p:nvPr>
            <p:ph type="body" sz="quarter" idx="18"/>
          </p:nvPr>
        </p:nvSpPr>
        <p:spPr>
          <a:xfrm>
            <a:off x="2052902" y="2559632"/>
            <a:ext cx="2070325" cy="380859"/>
          </a:xfrm>
        </p:spPr>
        <p:txBody>
          <a:bodyPr/>
          <a:lstStyle/>
          <a:p>
            <a:r>
              <a:rPr lang="en-US" dirty="0"/>
              <a:t>Angel Investments</a:t>
            </a:r>
          </a:p>
        </p:txBody>
      </p:sp>
      <p:sp>
        <p:nvSpPr>
          <p:cNvPr id="158" name="Text Placeholder 157">
            <a:extLst>
              <a:ext uri="{FF2B5EF4-FFF2-40B4-BE49-F238E27FC236}">
                <a16:creationId xmlns:a16="http://schemas.microsoft.com/office/drawing/2014/main" id="{EFD90D1C-94E0-4F56-B0F9-6A9406B79838}"/>
              </a:ext>
            </a:extLst>
          </p:cNvPr>
          <p:cNvSpPr>
            <a:spLocks noGrp="1"/>
          </p:cNvSpPr>
          <p:nvPr>
            <p:ph type="body" sz="quarter" idx="22"/>
          </p:nvPr>
        </p:nvSpPr>
        <p:spPr>
          <a:xfrm>
            <a:off x="1878637" y="2848394"/>
            <a:ext cx="2074739" cy="509921"/>
          </a:xfrm>
        </p:spPr>
        <p:txBody>
          <a:bodyPr/>
          <a:lstStyle/>
          <a:p>
            <a:r>
              <a:rPr lang="en-ZA" dirty="0"/>
              <a:t>Amount obtained through other investors</a:t>
            </a:r>
          </a:p>
        </p:txBody>
      </p:sp>
      <p:sp>
        <p:nvSpPr>
          <p:cNvPr id="167" name="Text Placeholder 166">
            <a:extLst>
              <a:ext uri="{FF2B5EF4-FFF2-40B4-BE49-F238E27FC236}">
                <a16:creationId xmlns:a16="http://schemas.microsoft.com/office/drawing/2014/main" id="{43C3B087-7705-4070-93F8-BC86E9F83F18}"/>
              </a:ext>
            </a:extLst>
          </p:cNvPr>
          <p:cNvSpPr>
            <a:spLocks noGrp="1"/>
          </p:cNvSpPr>
          <p:nvPr>
            <p:ph type="body" sz="quarter" idx="15"/>
          </p:nvPr>
        </p:nvSpPr>
        <p:spPr>
          <a:xfrm>
            <a:off x="7060242" y="1685195"/>
            <a:ext cx="1050925" cy="377825"/>
          </a:xfrm>
        </p:spPr>
        <p:txBody>
          <a:bodyPr/>
          <a:lstStyle/>
          <a:p>
            <a:r>
              <a:rPr lang="en-US" dirty="0"/>
              <a:t>$12,000</a:t>
            </a:r>
          </a:p>
        </p:txBody>
      </p:sp>
      <p:sp>
        <p:nvSpPr>
          <p:cNvPr id="170" name="Text Placeholder 169">
            <a:extLst>
              <a:ext uri="{FF2B5EF4-FFF2-40B4-BE49-F238E27FC236}">
                <a16:creationId xmlns:a16="http://schemas.microsoft.com/office/drawing/2014/main" id="{13D21C61-A57D-40F1-9196-FE77AB342A9D}"/>
              </a:ext>
            </a:extLst>
          </p:cNvPr>
          <p:cNvSpPr>
            <a:spLocks noGrp="1"/>
          </p:cNvSpPr>
          <p:nvPr>
            <p:ph type="body" sz="quarter" idx="19"/>
          </p:nvPr>
        </p:nvSpPr>
        <p:spPr>
          <a:xfrm>
            <a:off x="7667063" y="2203470"/>
            <a:ext cx="1680922" cy="377825"/>
          </a:xfrm>
        </p:spPr>
        <p:txBody>
          <a:bodyPr/>
          <a:lstStyle/>
          <a:p>
            <a:r>
              <a:rPr lang="en-US" dirty="0"/>
              <a:t>Property</a:t>
            </a:r>
          </a:p>
        </p:txBody>
      </p:sp>
      <p:sp>
        <p:nvSpPr>
          <p:cNvPr id="173" name="Text Placeholder 172">
            <a:extLst>
              <a:ext uri="{FF2B5EF4-FFF2-40B4-BE49-F238E27FC236}">
                <a16:creationId xmlns:a16="http://schemas.microsoft.com/office/drawing/2014/main" id="{D1886D69-C12D-4FC9-AFA3-56F0DF589499}"/>
              </a:ext>
            </a:extLst>
          </p:cNvPr>
          <p:cNvSpPr>
            <a:spLocks noGrp="1"/>
          </p:cNvSpPr>
          <p:nvPr>
            <p:ph type="body" sz="quarter" idx="23"/>
          </p:nvPr>
        </p:nvSpPr>
        <p:spPr>
          <a:xfrm>
            <a:off x="7662713" y="2512081"/>
            <a:ext cx="1957767" cy="569574"/>
          </a:xfrm>
        </p:spPr>
        <p:txBody>
          <a:bodyPr/>
          <a:lstStyle/>
          <a:p>
            <a:r>
              <a:rPr lang="en-US" dirty="0"/>
              <a:t>Revenue obtained from property rentals</a:t>
            </a:r>
          </a:p>
        </p:txBody>
      </p:sp>
      <p:sp>
        <p:nvSpPr>
          <p:cNvPr id="168" name="Text Placeholder 167">
            <a:extLst>
              <a:ext uri="{FF2B5EF4-FFF2-40B4-BE49-F238E27FC236}">
                <a16:creationId xmlns:a16="http://schemas.microsoft.com/office/drawing/2014/main" id="{2B47CF13-61A7-4BC8-9B02-FB3DC2802A92}"/>
              </a:ext>
            </a:extLst>
          </p:cNvPr>
          <p:cNvSpPr>
            <a:spLocks noGrp="1"/>
          </p:cNvSpPr>
          <p:nvPr>
            <p:ph type="body" sz="quarter" idx="16"/>
          </p:nvPr>
        </p:nvSpPr>
        <p:spPr>
          <a:xfrm>
            <a:off x="1996818" y="4181199"/>
            <a:ext cx="1050925" cy="377825"/>
          </a:xfrm>
        </p:spPr>
        <p:txBody>
          <a:bodyPr/>
          <a:lstStyle/>
          <a:p>
            <a:r>
              <a:rPr lang="en-US" dirty="0"/>
              <a:t>$32,000</a:t>
            </a:r>
          </a:p>
        </p:txBody>
      </p:sp>
      <p:sp>
        <p:nvSpPr>
          <p:cNvPr id="171" name="Text Placeholder 170">
            <a:extLst>
              <a:ext uri="{FF2B5EF4-FFF2-40B4-BE49-F238E27FC236}">
                <a16:creationId xmlns:a16="http://schemas.microsoft.com/office/drawing/2014/main" id="{43541AC6-4418-4655-9BD6-8D3B4319AB78}"/>
              </a:ext>
            </a:extLst>
          </p:cNvPr>
          <p:cNvSpPr>
            <a:spLocks noGrp="1"/>
          </p:cNvSpPr>
          <p:nvPr>
            <p:ph type="body" sz="quarter" idx="20"/>
          </p:nvPr>
        </p:nvSpPr>
        <p:spPr>
          <a:xfrm>
            <a:off x="1810730" y="4727342"/>
            <a:ext cx="1857095" cy="377825"/>
          </a:xfrm>
        </p:spPr>
        <p:txBody>
          <a:bodyPr/>
          <a:lstStyle/>
          <a:p>
            <a:r>
              <a:rPr lang="en-US" dirty="0"/>
              <a:t>Cash</a:t>
            </a:r>
          </a:p>
        </p:txBody>
      </p:sp>
      <p:sp>
        <p:nvSpPr>
          <p:cNvPr id="174" name="Text Placeholder 173">
            <a:extLst>
              <a:ext uri="{FF2B5EF4-FFF2-40B4-BE49-F238E27FC236}">
                <a16:creationId xmlns:a16="http://schemas.microsoft.com/office/drawing/2014/main" id="{DAF907A1-DBDD-411E-BC9F-BB69FB37B6B2}"/>
              </a:ext>
            </a:extLst>
          </p:cNvPr>
          <p:cNvSpPr>
            <a:spLocks noGrp="1"/>
          </p:cNvSpPr>
          <p:nvPr>
            <p:ph type="body" sz="quarter" idx="24"/>
          </p:nvPr>
        </p:nvSpPr>
        <p:spPr>
          <a:xfrm>
            <a:off x="1308100" y="5052157"/>
            <a:ext cx="2350537" cy="875894"/>
          </a:xfrm>
        </p:spPr>
        <p:txBody>
          <a:bodyPr/>
          <a:lstStyle/>
          <a:p>
            <a:r>
              <a:rPr lang="en-US" dirty="0"/>
              <a:t>Liquid cash we have on hand</a:t>
            </a:r>
          </a:p>
        </p:txBody>
      </p:sp>
      <p:graphicFrame>
        <p:nvGraphicFramePr>
          <p:cNvPr id="61" name="Content Placeholder 57" descr="Pie Chart Placeholder&#10;">
            <a:extLst>
              <a:ext uri="{FF2B5EF4-FFF2-40B4-BE49-F238E27FC236}">
                <a16:creationId xmlns:a16="http://schemas.microsoft.com/office/drawing/2014/main" id="{5BDE8D49-5874-418A-8F81-242E30C69ED6}"/>
              </a:ext>
              <a:ext uri="{C183D7F6-B498-43B3-948B-1728B52AA6E4}">
                <adec:decorative xmlns:adec="http://schemas.microsoft.com/office/drawing/2017/decorative" val="0"/>
              </a:ext>
            </a:extLst>
          </p:cNvPr>
          <p:cNvGraphicFramePr>
            <a:graphicFrameLocks noGrp="1"/>
          </p:cNvGraphicFramePr>
          <p:nvPr>
            <p:ph sz="quarter" idx="13"/>
            <p:extLst>
              <p:ext uri="{D42A27DB-BD31-4B8C-83A1-F6EECF244321}">
                <p14:modId xmlns:p14="http://schemas.microsoft.com/office/powerpoint/2010/main" val="902677040"/>
              </p:ext>
            </p:extLst>
          </p:nvPr>
        </p:nvGraphicFramePr>
        <p:xfrm>
          <a:off x="3883025" y="2093913"/>
          <a:ext cx="3908425" cy="3887787"/>
        </p:xfrm>
        <a:graphic>
          <a:graphicData uri="http://schemas.openxmlformats.org/drawingml/2006/chart">
            <c:chart xmlns:c="http://schemas.openxmlformats.org/drawingml/2006/chart" xmlns:r="http://schemas.openxmlformats.org/officeDocument/2006/relationships" r:id="rId2"/>
          </a:graphicData>
        </a:graphic>
      </p:graphicFrame>
      <p:sp>
        <p:nvSpPr>
          <p:cNvPr id="169" name="Text Placeholder 168">
            <a:extLst>
              <a:ext uri="{FF2B5EF4-FFF2-40B4-BE49-F238E27FC236}">
                <a16:creationId xmlns:a16="http://schemas.microsoft.com/office/drawing/2014/main" id="{8FB0EC63-FA2C-4A82-9D41-47DFE5F7DE85}"/>
              </a:ext>
            </a:extLst>
          </p:cNvPr>
          <p:cNvSpPr>
            <a:spLocks noGrp="1"/>
          </p:cNvSpPr>
          <p:nvPr>
            <p:ph type="body" sz="quarter" idx="17"/>
          </p:nvPr>
        </p:nvSpPr>
        <p:spPr>
          <a:xfrm>
            <a:off x="8493650" y="5089231"/>
            <a:ext cx="1050925" cy="377825"/>
          </a:xfrm>
        </p:spPr>
        <p:txBody>
          <a:bodyPr/>
          <a:lstStyle/>
          <a:p>
            <a:r>
              <a:rPr lang="en-US" dirty="0"/>
              <a:t>$82,000</a:t>
            </a:r>
          </a:p>
        </p:txBody>
      </p:sp>
      <p:sp>
        <p:nvSpPr>
          <p:cNvPr id="172" name="Text Placeholder 171">
            <a:extLst>
              <a:ext uri="{FF2B5EF4-FFF2-40B4-BE49-F238E27FC236}">
                <a16:creationId xmlns:a16="http://schemas.microsoft.com/office/drawing/2014/main" id="{3759AF57-6AD5-4115-B7E8-513786CD6D5E}"/>
              </a:ext>
            </a:extLst>
          </p:cNvPr>
          <p:cNvSpPr>
            <a:spLocks noGrp="1"/>
          </p:cNvSpPr>
          <p:nvPr>
            <p:ph type="body" sz="quarter" idx="21"/>
          </p:nvPr>
        </p:nvSpPr>
        <p:spPr>
          <a:xfrm>
            <a:off x="8544683" y="5490771"/>
            <a:ext cx="1513717" cy="377825"/>
          </a:xfrm>
        </p:spPr>
        <p:txBody>
          <a:bodyPr/>
          <a:lstStyle/>
          <a:p>
            <a:r>
              <a:rPr lang="en-US" dirty="0"/>
              <a:t>Shares</a:t>
            </a:r>
          </a:p>
        </p:txBody>
      </p:sp>
      <p:sp>
        <p:nvSpPr>
          <p:cNvPr id="175" name="Text Placeholder 174">
            <a:extLst>
              <a:ext uri="{FF2B5EF4-FFF2-40B4-BE49-F238E27FC236}">
                <a16:creationId xmlns:a16="http://schemas.microsoft.com/office/drawing/2014/main" id="{1C2A3150-D3A6-44B1-BE90-42E759F97946}"/>
              </a:ext>
            </a:extLst>
          </p:cNvPr>
          <p:cNvSpPr>
            <a:spLocks noGrp="1"/>
          </p:cNvSpPr>
          <p:nvPr>
            <p:ph type="body" sz="quarter" idx="25"/>
          </p:nvPr>
        </p:nvSpPr>
        <p:spPr>
          <a:xfrm>
            <a:off x="8541799" y="5792787"/>
            <a:ext cx="1783301" cy="447757"/>
          </a:xfrm>
        </p:spPr>
        <p:txBody>
          <a:bodyPr/>
          <a:lstStyle/>
          <a:p>
            <a:r>
              <a:rPr lang="en-US" dirty="0"/>
              <a:t>Number of shares converted into USD</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grpSp>
        <p:nvGrpSpPr>
          <p:cNvPr id="7" name="Group 6">
            <a:extLst>
              <a:ext uri="{FF2B5EF4-FFF2-40B4-BE49-F238E27FC236}">
                <a16:creationId xmlns:a16="http://schemas.microsoft.com/office/drawing/2014/main" id="{1B3DC700-C227-478E-A345-FBCE9C296815}"/>
              </a:ext>
              <a:ext uri="{C183D7F6-B498-43B3-948B-1728B52AA6E4}">
                <adec:decorative xmlns:adec="http://schemas.microsoft.com/office/drawing/2017/decorative" val="1"/>
              </a:ext>
            </a:extLst>
          </p:cNvPr>
          <p:cNvGrpSpPr/>
          <p:nvPr/>
        </p:nvGrpSpPr>
        <p:grpSpPr>
          <a:xfrm>
            <a:off x="3685283" y="2226807"/>
            <a:ext cx="779076" cy="340983"/>
            <a:chOff x="3685283" y="2226807"/>
            <a:chExt cx="779076" cy="340983"/>
          </a:xfrm>
        </p:grpSpPr>
        <p:cxnSp>
          <p:nvCxnSpPr>
            <p:cNvPr id="19" name="Straight Connector 18">
              <a:extLst>
                <a:ext uri="{FF2B5EF4-FFF2-40B4-BE49-F238E27FC236}">
                  <a16:creationId xmlns:a16="http://schemas.microsoft.com/office/drawing/2014/main" id="{B9D65749-16A6-4B89-8E7F-7D7BDE6B22E0}"/>
                </a:ext>
              </a:extLst>
            </p:cNvPr>
            <p:cNvCxnSpPr>
              <a:cxnSpLocks/>
            </p:cNvCxnSpPr>
            <p:nvPr/>
          </p:nvCxnSpPr>
          <p:spPr>
            <a:xfrm>
              <a:off x="3685283" y="2249649"/>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8C3010-03A0-40A1-9BDA-9299FD60B5E2}"/>
                </a:ext>
              </a:extLst>
            </p:cNvPr>
            <p:cNvCxnSpPr>
              <a:cxnSpLocks/>
            </p:cNvCxnSpPr>
            <p:nvPr/>
          </p:nvCxnSpPr>
          <p:spPr>
            <a:xfrm rot="3600000">
              <a:off x="4293867" y="2397299"/>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EE308CFA-66AB-49D0-9990-1541A54A172F}"/>
              </a:ext>
              <a:ext uri="{C183D7F6-B498-43B3-948B-1728B52AA6E4}">
                <adec:decorative xmlns:adec="http://schemas.microsoft.com/office/drawing/2017/decorative" val="1"/>
              </a:ext>
            </a:extLst>
          </p:cNvPr>
          <p:cNvGrpSpPr/>
          <p:nvPr/>
        </p:nvGrpSpPr>
        <p:grpSpPr>
          <a:xfrm>
            <a:off x="3019343" y="4026441"/>
            <a:ext cx="779076" cy="340983"/>
            <a:chOff x="3019343" y="4026441"/>
            <a:chExt cx="779076" cy="340983"/>
          </a:xfrm>
        </p:grpSpPr>
        <p:cxnSp>
          <p:nvCxnSpPr>
            <p:cNvPr id="21" name="Straight Connector 20">
              <a:extLst>
                <a:ext uri="{FF2B5EF4-FFF2-40B4-BE49-F238E27FC236}">
                  <a16:creationId xmlns:a16="http://schemas.microsoft.com/office/drawing/2014/main" id="{2CCFD450-D6B8-4095-8A5D-6B5BD1CC865F}"/>
                </a:ext>
              </a:extLst>
            </p:cNvPr>
            <p:cNvCxnSpPr>
              <a:cxnSpLocks/>
            </p:cNvCxnSpPr>
            <p:nvPr/>
          </p:nvCxnSpPr>
          <p:spPr>
            <a:xfrm flipV="1">
              <a:off x="3019343" y="4344582"/>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F6EF06-9292-4045-A9AE-84E639E726B7}"/>
                </a:ext>
              </a:extLst>
            </p:cNvPr>
            <p:cNvCxnSpPr>
              <a:cxnSpLocks/>
            </p:cNvCxnSpPr>
            <p:nvPr/>
          </p:nvCxnSpPr>
          <p:spPr>
            <a:xfrm rot="18000000" flipV="1">
              <a:off x="3627927" y="4196933"/>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4F7C23B-1987-4CEC-AD97-4A3FDBC4615D}"/>
              </a:ext>
              <a:ext uri="{C183D7F6-B498-43B3-948B-1728B52AA6E4}">
                <adec:decorative xmlns:adec="http://schemas.microsoft.com/office/drawing/2017/decorative" val="1"/>
              </a:ext>
            </a:extLst>
          </p:cNvPr>
          <p:cNvGrpSpPr/>
          <p:nvPr/>
        </p:nvGrpSpPr>
        <p:grpSpPr>
          <a:xfrm>
            <a:off x="6305669" y="1830680"/>
            <a:ext cx="714906" cy="291867"/>
            <a:chOff x="6305669" y="1830680"/>
            <a:chExt cx="714906" cy="291867"/>
          </a:xfrm>
        </p:grpSpPr>
        <p:cxnSp>
          <p:nvCxnSpPr>
            <p:cNvPr id="23" name="Straight Connector 22">
              <a:extLst>
                <a:ext uri="{FF2B5EF4-FFF2-40B4-BE49-F238E27FC236}">
                  <a16:creationId xmlns:a16="http://schemas.microsoft.com/office/drawing/2014/main" id="{0F7BB223-D798-4D7C-94EB-B8D0CA8C586A}"/>
                </a:ext>
              </a:extLst>
            </p:cNvPr>
            <p:cNvCxnSpPr>
              <a:cxnSpLocks/>
            </p:cNvCxnSpPr>
            <p:nvPr/>
          </p:nvCxnSpPr>
          <p:spPr>
            <a:xfrm flipH="1">
              <a:off x="6378636" y="1850232"/>
              <a:ext cx="64193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9AF9B2-AAD9-4D0C-8C1E-81BCC0E661EF}"/>
                </a:ext>
              </a:extLst>
            </p:cNvPr>
            <p:cNvCxnSpPr>
              <a:cxnSpLocks/>
            </p:cNvCxnSpPr>
            <p:nvPr/>
          </p:nvCxnSpPr>
          <p:spPr>
            <a:xfrm rot="18000000" flipH="1">
              <a:off x="6159735" y="1976614"/>
              <a:ext cx="29186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225A8C6-D18E-4B99-B094-6D80F69688D2}"/>
              </a:ext>
              <a:ext uri="{C183D7F6-B498-43B3-948B-1728B52AA6E4}">
                <adec:decorative xmlns:adec="http://schemas.microsoft.com/office/drawing/2017/decorative" val="1"/>
              </a:ext>
            </a:extLst>
          </p:cNvPr>
          <p:cNvGrpSpPr/>
          <p:nvPr/>
        </p:nvGrpSpPr>
        <p:grpSpPr>
          <a:xfrm>
            <a:off x="7679009" y="4922928"/>
            <a:ext cx="779073" cy="340983"/>
            <a:chOff x="7679009" y="4922928"/>
            <a:chExt cx="779073" cy="340983"/>
          </a:xfrm>
        </p:grpSpPr>
        <p:cxnSp>
          <p:nvCxnSpPr>
            <p:cNvPr id="25" name="Straight Connector 24">
              <a:extLst>
                <a:ext uri="{FF2B5EF4-FFF2-40B4-BE49-F238E27FC236}">
                  <a16:creationId xmlns:a16="http://schemas.microsoft.com/office/drawing/2014/main" id="{28E77889-C42A-47F1-8CBD-F41BF7B7701C}"/>
                </a:ext>
              </a:extLst>
            </p:cNvPr>
            <p:cNvCxnSpPr>
              <a:cxnSpLocks/>
            </p:cNvCxnSpPr>
            <p:nvPr/>
          </p:nvCxnSpPr>
          <p:spPr>
            <a:xfrm flipH="1" flipV="1">
              <a:off x="7764252" y="5241070"/>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B205E0-5B6C-4056-B2B1-62A42F2F70B4}"/>
                </a:ext>
              </a:extLst>
            </p:cNvPr>
            <p:cNvCxnSpPr>
              <a:cxnSpLocks/>
            </p:cNvCxnSpPr>
            <p:nvPr/>
          </p:nvCxnSpPr>
          <p:spPr>
            <a:xfrm rot="3600000" flipH="1" flipV="1">
              <a:off x="7508517" y="5093420"/>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1" name="Graphic 30">
            <a:extLst>
              <a:ext uri="{FF2B5EF4-FFF2-40B4-BE49-F238E27FC236}">
                <a16:creationId xmlns:a16="http://schemas.microsoft.com/office/drawing/2014/main" id="{E75182C3-A0D2-4BC2-90C5-ADA69CB362F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115096" y="1981119"/>
            <a:ext cx="472658" cy="441807"/>
          </a:xfrm>
          <a:prstGeom prst="rect">
            <a:avLst/>
          </a:prstGeom>
        </p:spPr>
      </p:pic>
      <p:pic>
        <p:nvPicPr>
          <p:cNvPr id="32" name="Graphic 31">
            <a:extLst>
              <a:ext uri="{FF2B5EF4-FFF2-40B4-BE49-F238E27FC236}">
                <a16:creationId xmlns:a16="http://schemas.microsoft.com/office/drawing/2014/main" id="{E88DF4D7-FEE9-4928-AFFF-7E256B7DCAA6}"/>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18738" y="4122660"/>
            <a:ext cx="441808" cy="441807"/>
          </a:xfrm>
          <a:prstGeom prst="rect">
            <a:avLst/>
          </a:prstGeom>
        </p:spPr>
      </p:pic>
      <p:pic>
        <p:nvPicPr>
          <p:cNvPr id="33" name="Graphic 32">
            <a:extLst>
              <a:ext uri="{FF2B5EF4-FFF2-40B4-BE49-F238E27FC236}">
                <a16:creationId xmlns:a16="http://schemas.microsoft.com/office/drawing/2014/main" id="{72D82517-DBCB-4B44-8BD1-F6928D07FE2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134351" y="1610832"/>
            <a:ext cx="441804" cy="441804"/>
          </a:xfrm>
          <a:prstGeom prst="rect">
            <a:avLst/>
          </a:prstGeom>
        </p:spPr>
      </p:pic>
      <p:pic>
        <p:nvPicPr>
          <p:cNvPr id="34" name="Graphic 33">
            <a:extLst>
              <a:ext uri="{FF2B5EF4-FFF2-40B4-BE49-F238E27FC236}">
                <a16:creationId xmlns:a16="http://schemas.microsoft.com/office/drawing/2014/main" id="{8AFAE958-CCC5-4D21-944A-716AFF1AA5C6}"/>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588355" y="4948963"/>
            <a:ext cx="400604" cy="485988"/>
          </a:xfrm>
          <a:prstGeom prst="rect">
            <a:avLst/>
          </a:prstGeom>
        </p:spPr>
      </p:pic>
    </p:spTree>
    <p:extLst>
      <p:ext uri="{BB962C8B-B14F-4D97-AF65-F5344CB8AC3E}">
        <p14:creationId xmlns:p14="http://schemas.microsoft.com/office/powerpoint/2010/main" val="358698617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76DA07-380F-4DC3-8C4F-6D405D4AFE8F}"/>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2</a:t>
            </a:fld>
            <a:endParaRPr lang="en-US" dirty="0"/>
          </a:p>
        </p:txBody>
      </p:sp>
      <p:pic>
        <p:nvPicPr>
          <p:cNvPr id="8" name="Picture 7" descr="Logo&#10;&#10;Description automatically generated">
            <a:extLst>
              <a:ext uri="{FF2B5EF4-FFF2-40B4-BE49-F238E27FC236}">
                <a16:creationId xmlns:a16="http://schemas.microsoft.com/office/drawing/2014/main" id="{C436BF2C-23B4-446B-BF12-E41AC73771C9}"/>
              </a:ext>
            </a:extLst>
          </p:cNvPr>
          <p:cNvPicPr>
            <a:picLocks noChangeAspect="1"/>
          </p:cNvPicPr>
          <p:nvPr/>
        </p:nvPicPr>
        <p:blipFill rotWithShape="1">
          <a:blip r:embed="rId2"/>
          <a:srcRect l="1120" t="34431" r="4192" b="34903"/>
          <a:stretch/>
        </p:blipFill>
        <p:spPr>
          <a:xfrm>
            <a:off x="3878672" y="461042"/>
            <a:ext cx="8415782" cy="1542096"/>
          </a:xfrm>
          <a:prstGeom prst="rect">
            <a:avLst/>
          </a:prstGeom>
          <a:noFill/>
          <a:effectLst>
            <a:outerShdw blurRad="127000" dir="10800000" algn="ctr" rotWithShape="0">
              <a:schemeClr val="accent4">
                <a:lumMod val="20000"/>
                <a:lumOff val="80000"/>
              </a:schemeClr>
            </a:outerShdw>
          </a:effectLst>
        </p:spPr>
      </p:pic>
      <p:sp>
        <p:nvSpPr>
          <p:cNvPr id="9" name="Rectangle 8">
            <a:extLst>
              <a:ext uri="{FF2B5EF4-FFF2-40B4-BE49-F238E27FC236}">
                <a16:creationId xmlns:a16="http://schemas.microsoft.com/office/drawing/2014/main" id="{992C7FCA-2112-432C-B15C-1B31266A3A2F}"/>
              </a:ext>
            </a:extLst>
          </p:cNvPr>
          <p:cNvSpPr/>
          <p:nvPr/>
        </p:nvSpPr>
        <p:spPr>
          <a:xfrm>
            <a:off x="4533580" y="2439890"/>
            <a:ext cx="7658421" cy="707886"/>
          </a:xfrm>
          <a:prstGeom prst="rect">
            <a:avLst/>
          </a:prstGeom>
          <a:noFill/>
        </p:spPr>
        <p:txBody>
          <a:bodyPr wrap="square" lIns="91440" tIns="45720" rIns="91440" bIns="45720">
            <a:spAutoFit/>
          </a:bodyPr>
          <a:lstStyle/>
          <a:p>
            <a:pPr algn="ctr"/>
            <a:r>
              <a:rPr lang="en-US" sz="4000" b="1" i="1" cap="none" spc="0" dirty="0">
                <a:ln w="0"/>
                <a:solidFill>
                  <a:schemeClr val="accent1">
                    <a:lumMod val="75000"/>
                  </a:schemeClr>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“Get your food the </a:t>
            </a:r>
            <a:r>
              <a:rPr lang="en-US" sz="4000" b="1" i="1" cap="none" spc="0" dirty="0">
                <a:ln w="0"/>
                <a:solidFill>
                  <a:schemeClr val="bg2"/>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cooler</a:t>
            </a:r>
            <a:r>
              <a:rPr lang="en-US" sz="4000" b="1" i="1" cap="none" spc="0" dirty="0">
                <a:ln w="0"/>
                <a:solidFill>
                  <a:schemeClr val="accent1">
                    <a:lumMod val="75000"/>
                  </a:schemeClr>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 way”</a:t>
            </a:r>
          </a:p>
        </p:txBody>
      </p:sp>
    </p:spTree>
    <p:extLst>
      <p:ext uri="{BB962C8B-B14F-4D97-AF65-F5344CB8AC3E}">
        <p14:creationId xmlns:p14="http://schemas.microsoft.com/office/powerpoint/2010/main" val="3494036873"/>
      </p:ext>
    </p:extLst>
  </p:cSld>
  <p:clrMapOvr>
    <a:masterClrMapping/>
  </p:clrMapOvr>
  <mc:AlternateContent xmlns:mc="http://schemas.openxmlformats.org/markup-compatibility/2006">
    <mc:Choice xmlns:p14="http://schemas.microsoft.com/office/powerpoint/2010/main" Requires="p14">
      <p:transition spd="slow" p14:dur="2000" advTm="3000">
        <p:cover/>
      </p:transition>
    </mc:Choice>
    <mc:Fallback>
      <p:transition spd="slow" advTm="300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Product</a:t>
            </a:r>
            <a:r>
              <a:rPr lang="en-US" sz="900" dirty="0">
                <a:latin typeface="+mn-lt"/>
              </a:rPr>
              <a:t>1</a:t>
            </a:r>
            <a:br>
              <a:rPr lang="en-US" dirty="0"/>
            </a:br>
            <a:endParaRPr lang="en-US" dirty="0"/>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GB" dirty="0"/>
              <a:t>Refrigerator</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i="1" dirty="0"/>
              <a:t>+ Connecting funnel</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Smartphone app</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i="1" dirty="0"/>
              <a:t>+ Website</a:t>
            </a:r>
          </a:p>
          <a:p>
            <a:r>
              <a:rPr lang="en-US" i="1" dirty="0">
                <a:sym typeface="Wingdings" panose="05000000000000000000" pitchFamily="2" charset="2"/>
              </a:rPr>
              <a:t> Order food and supplies</a:t>
            </a:r>
            <a:endParaRPr lang="en-US" i="1" dirty="0"/>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6752870" cy="365760"/>
          </a:xfrm>
        </p:spPr>
        <p:txBody>
          <a:bodyPr/>
          <a:lstStyle/>
          <a:p>
            <a:pPr algn="ctr"/>
            <a:r>
              <a:rPr lang="en-US" dirty="0"/>
              <a:t>Drone delivery</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6" y="5203301"/>
            <a:ext cx="6752870" cy="359444"/>
          </a:xfrm>
        </p:spPr>
        <p:txBody>
          <a:bodyPr>
            <a:noAutofit/>
          </a:bodyPr>
          <a:lstStyle/>
          <a:p>
            <a:pPr algn="ctr"/>
            <a:r>
              <a:rPr lang="en-US" i="1" dirty="0"/>
              <a:t>Developed by Amazon® and Zipline®</a:t>
            </a:r>
          </a:p>
          <a:p>
            <a:pPr lvl="1"/>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Elevator platform</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6" y="2486550"/>
            <a:ext cx="3264183" cy="731520"/>
          </a:xfrm>
        </p:spPr>
        <p:txBody>
          <a:bodyPr/>
          <a:lstStyle/>
          <a:p>
            <a:pPr marL="285750" indent="-285750">
              <a:buFont typeface="Arial" panose="020B0604020202020204" pitchFamily="34" charset="0"/>
              <a:buChar char="•"/>
            </a:pPr>
            <a:r>
              <a:rPr lang="en-US" i="1" dirty="0"/>
              <a:t>Mounted on extendable actuators</a:t>
            </a:r>
          </a:p>
          <a:p>
            <a:r>
              <a:rPr lang="en-US" i="1" dirty="0"/>
              <a:t>+   Security hatches</a:t>
            </a:r>
          </a:p>
          <a:p>
            <a:endParaRPr lang="en-US" i="1" dirty="0"/>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Different models</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pPr marL="285750" indent="-285750">
              <a:buFont typeface="Arial" panose="020B0604020202020204" pitchFamily="34" charset="0"/>
              <a:buChar char="•"/>
            </a:pPr>
            <a:r>
              <a:rPr lang="en-US" i="1" dirty="0"/>
              <a:t>Frigid’Air </a:t>
            </a:r>
            <a:r>
              <a:rPr lang="en-US" sz="1400" dirty="0"/>
              <a:t>—  </a:t>
            </a:r>
            <a:r>
              <a:rPr lang="en-US" i="1" dirty="0"/>
              <a:t>Insider</a:t>
            </a:r>
          </a:p>
          <a:p>
            <a:pPr marL="285750" indent="-285750">
              <a:buFont typeface="Arial" panose="020B0604020202020204" pitchFamily="34" charset="0"/>
              <a:buChar char="•"/>
            </a:pPr>
            <a:r>
              <a:rPr lang="en-US" i="1" dirty="0"/>
              <a:t>Frigid’Air </a:t>
            </a:r>
            <a:r>
              <a:rPr lang="en-US" sz="1400" dirty="0"/>
              <a:t>—</a:t>
            </a:r>
            <a:r>
              <a:rPr lang="en-US" i="1" dirty="0"/>
              <a:t> Outsider</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3" name="TextBox 2">
            <a:extLst>
              <a:ext uri="{FF2B5EF4-FFF2-40B4-BE49-F238E27FC236}">
                <a16:creationId xmlns:a16="http://schemas.microsoft.com/office/drawing/2014/main" id="{A775100C-B013-42C1-A70D-FDC878C6035B}"/>
              </a:ext>
            </a:extLst>
          </p:cNvPr>
          <p:cNvSpPr txBox="1"/>
          <p:nvPr/>
        </p:nvSpPr>
        <p:spPr>
          <a:xfrm>
            <a:off x="4933746" y="5577204"/>
            <a:ext cx="3204414" cy="1077218"/>
          </a:xfrm>
          <a:prstGeom prst="rect">
            <a:avLst/>
          </a:prstGeom>
          <a:noFill/>
        </p:spPr>
        <p:txBody>
          <a:bodyPr wrap="square" rtlCol="0">
            <a:spAutoFit/>
          </a:bodyPr>
          <a:lstStyle/>
          <a:p>
            <a:pPr algn="r"/>
            <a:r>
              <a:rPr lang="en-US" sz="1600" dirty="0"/>
              <a:t>Small drone (current)</a:t>
            </a:r>
          </a:p>
          <a:p>
            <a:pPr lvl="1" algn="r"/>
            <a:r>
              <a:rPr lang="en-US" sz="1400" dirty="0"/>
              <a:t>10 miles — 16 km</a:t>
            </a:r>
          </a:p>
          <a:p>
            <a:pPr lvl="1" algn="r"/>
            <a:r>
              <a:rPr lang="en-US" sz="1400" dirty="0"/>
              <a:t>5lbs — 2.25 kg</a:t>
            </a:r>
          </a:p>
          <a:p>
            <a:endParaRPr lang="en-GB" dirty="0"/>
          </a:p>
        </p:txBody>
      </p:sp>
      <p:sp>
        <p:nvSpPr>
          <p:cNvPr id="18" name="TextBox 17">
            <a:extLst>
              <a:ext uri="{FF2B5EF4-FFF2-40B4-BE49-F238E27FC236}">
                <a16:creationId xmlns:a16="http://schemas.microsoft.com/office/drawing/2014/main" id="{A8710CC4-F453-41F0-8979-36F2B0537F0C}"/>
              </a:ext>
            </a:extLst>
          </p:cNvPr>
          <p:cNvSpPr txBox="1"/>
          <p:nvPr/>
        </p:nvSpPr>
        <p:spPr>
          <a:xfrm>
            <a:off x="8138160" y="5592593"/>
            <a:ext cx="3204414" cy="1046440"/>
          </a:xfrm>
          <a:prstGeom prst="rect">
            <a:avLst/>
          </a:prstGeom>
          <a:noFill/>
        </p:spPr>
        <p:txBody>
          <a:bodyPr wrap="square" rtlCol="0">
            <a:spAutoFit/>
          </a:bodyPr>
          <a:lstStyle/>
          <a:p>
            <a:r>
              <a:rPr lang="en-US" sz="1600" dirty="0"/>
              <a:t>Large drone (project)	</a:t>
            </a:r>
          </a:p>
          <a:p>
            <a:r>
              <a:rPr lang="en-US" sz="1400" dirty="0"/>
              <a:t>25 miles — 40 km</a:t>
            </a:r>
          </a:p>
          <a:p>
            <a:r>
              <a:rPr lang="en-US" sz="1400" dirty="0"/>
              <a:t>15lbs — 7.75 kg</a:t>
            </a:r>
          </a:p>
          <a:p>
            <a:endParaRPr lang="en-GB" dirty="0"/>
          </a:p>
        </p:txBody>
      </p:sp>
      <mc:AlternateContent xmlns:mc="http://schemas.openxmlformats.org/markup-compatibility/2006">
        <mc:Choice xmlns:p14="http://schemas.microsoft.com/office/powerpoint/2010/main" Requires="p14">
          <p:contentPart p14:bwMode="auto" r:id="rId2">
            <p14:nvContentPartPr>
              <p14:cNvPr id="20" name="Ink 19">
                <a:extLst>
                  <a:ext uri="{FF2B5EF4-FFF2-40B4-BE49-F238E27FC236}">
                    <a16:creationId xmlns:a16="http://schemas.microsoft.com/office/drawing/2014/main" id="{AC0E1328-6B6E-4CF0-9AC4-751746B9FC8A}"/>
                  </a:ext>
                </a:extLst>
              </p14:cNvPr>
              <p14:cNvContentPartPr/>
              <p14:nvPr/>
            </p14:nvContentPartPr>
            <p14:xfrm>
              <a:off x="8138160" y="5609699"/>
              <a:ext cx="360" cy="774674"/>
            </p14:xfrm>
          </p:contentPart>
        </mc:Choice>
        <mc:Fallback>
          <p:pic>
            <p:nvPicPr>
              <p:cNvPr id="20" name="Ink 19">
                <a:extLst>
                  <a:ext uri="{FF2B5EF4-FFF2-40B4-BE49-F238E27FC236}">
                    <a16:creationId xmlns:a16="http://schemas.microsoft.com/office/drawing/2014/main" id="{AC0E1328-6B6E-4CF0-9AC4-751746B9FC8A}"/>
                  </a:ext>
                </a:extLst>
              </p:cNvPr>
              <p:cNvPicPr/>
              <p:nvPr/>
            </p:nvPicPr>
            <p:blipFill>
              <a:blip r:embed="rId3"/>
              <a:stretch>
                <a:fillRect/>
              </a:stretch>
            </p:blipFill>
            <p:spPr>
              <a:xfrm>
                <a:off x="8129160" y="5600695"/>
                <a:ext cx="18000" cy="792321"/>
              </a:xfrm>
              <a:prstGeom prst="rect">
                <a:avLst/>
              </a:prstGeom>
            </p:spPr>
          </p:pic>
        </mc:Fallback>
      </mc:AlternateContent>
    </p:spTree>
    <p:extLst>
      <p:ext uri="{BB962C8B-B14F-4D97-AF65-F5344CB8AC3E}">
        <p14:creationId xmlns:p14="http://schemas.microsoft.com/office/powerpoint/2010/main" val="141878996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1000"/>
                                        <p:tgtEl>
                                          <p:spTgt spid="17">
                                            <p:txEl>
                                              <p:pRg st="0" end="0"/>
                                            </p:txEl>
                                          </p:spTgt>
                                        </p:tgtEl>
                                      </p:cBhvr>
                                    </p:animEffect>
                                    <p:anim calcmode="lin" valueType="num">
                                      <p:cBhvr>
                                        <p:cTn id="14"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 presetClass="entr" presetSubtype="8" fill="hold" grpId="0" nodeType="afterEffect">
                                  <p:stCondLst>
                                    <p:cond delay="50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fill="hold" grpId="0" nodeType="afterEffect">
                                  <p:stCondLst>
                                    <p:cond delay="500"/>
                                  </p:stCondLst>
                                  <p:childTnLst>
                                    <p:set>
                                      <p:cBhvr>
                                        <p:cTn id="29" dur="1" fill="hold">
                                          <p:stCondLst>
                                            <p:cond delay="0"/>
                                          </p:stCondLst>
                                        </p:cTn>
                                        <p:tgtEl>
                                          <p:spTgt spid="5">
                                            <p:txEl>
                                              <p:pRg st="1" end="1"/>
                                            </p:txEl>
                                          </p:spTgt>
                                        </p:tgtEl>
                                        <p:attrNameLst>
                                          <p:attrName>style.visibility</p:attrName>
                                        </p:attrNameLst>
                                      </p:cBhvr>
                                      <p:to>
                                        <p:strVal val="visible"/>
                                      </p:to>
                                    </p:set>
                                    <p:anim calcmode="lin" valueType="num">
                                      <p:cBhvr additive="base">
                                        <p:cTn id="30"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xEl>
                                              <p:pRg st="0" end="0"/>
                                            </p:txEl>
                                          </p:spTgt>
                                        </p:tgtEl>
                                        <p:attrNameLst>
                                          <p:attrName>style.visibility</p:attrName>
                                        </p:attrNameLst>
                                      </p:cBhvr>
                                      <p:to>
                                        <p:strVal val="visible"/>
                                      </p:to>
                                    </p:set>
                                    <p:animEffect transition="in" filter="fade">
                                      <p:cBhvr>
                                        <p:cTn id="36" dur="500"/>
                                        <p:tgtEl>
                                          <p:spTgt spid="27">
                                            <p:txEl>
                                              <p:pRg st="0" end="0"/>
                                            </p:txEl>
                                          </p:spTgt>
                                        </p:tgtEl>
                                      </p:cBhvr>
                                    </p:animEffect>
                                  </p:childTnLst>
                                </p:cTn>
                              </p:par>
                            </p:childTnLst>
                          </p:cTn>
                        </p:par>
                        <p:par>
                          <p:cTn id="37" fill="hold">
                            <p:stCondLst>
                              <p:cond delay="500"/>
                            </p:stCondLst>
                            <p:childTnLst>
                              <p:par>
                                <p:cTn id="38" presetID="10" presetClass="entr" presetSubtype="0" fill="hold" grpId="0" nodeType="afterEffect">
                                  <p:stCondLst>
                                    <p:cond delay="1000"/>
                                  </p:stCondLst>
                                  <p:childTnLst>
                                    <p:set>
                                      <p:cBhvr>
                                        <p:cTn id="39" dur="1" fill="hold">
                                          <p:stCondLst>
                                            <p:cond delay="0"/>
                                          </p:stCondLst>
                                        </p:cTn>
                                        <p:tgtEl>
                                          <p:spTgt spid="26">
                                            <p:txEl>
                                              <p:pRg st="0" end="0"/>
                                            </p:txEl>
                                          </p:spTgt>
                                        </p:tgtEl>
                                        <p:attrNameLst>
                                          <p:attrName>style.visibility</p:attrName>
                                        </p:attrNameLst>
                                      </p:cBhvr>
                                      <p:to>
                                        <p:strVal val="visible"/>
                                      </p:to>
                                    </p:set>
                                    <p:animEffect transition="in" filter="fade">
                                      <p:cBhvr>
                                        <p:cTn id="40" dur="500"/>
                                        <p:tgtEl>
                                          <p:spTgt spid="2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childTnLst>
                          </p:cTn>
                        </p:par>
                        <p:par>
                          <p:cTn id="46" fill="hold">
                            <p:stCondLst>
                              <p:cond delay="500"/>
                            </p:stCondLst>
                            <p:childTnLst>
                              <p:par>
                                <p:cTn id="47" presetID="10" presetClass="entr" presetSubtype="0" fill="hold" grpId="0" nodeType="afterEffect">
                                  <p:stCondLst>
                                    <p:cond delay="500"/>
                                  </p:stCondLst>
                                  <p:childTnLst>
                                    <p:set>
                                      <p:cBhvr>
                                        <p:cTn id="48" dur="1" fill="hold">
                                          <p:stCondLst>
                                            <p:cond delay="0"/>
                                          </p:stCondLst>
                                        </p:cTn>
                                        <p:tgtEl>
                                          <p:spTgt spid="3">
                                            <p:txEl>
                                              <p:pRg st="1" end="1"/>
                                            </p:txEl>
                                          </p:spTgt>
                                        </p:tgtEl>
                                        <p:attrNameLst>
                                          <p:attrName>style.visibility</p:attrName>
                                        </p:attrNameLst>
                                      </p:cBhvr>
                                      <p:to>
                                        <p:strVal val="visible"/>
                                      </p:to>
                                    </p:set>
                                    <p:animEffect transition="in" filter="fade">
                                      <p:cBhvr>
                                        <p:cTn id="49" dur="500"/>
                                        <p:tgtEl>
                                          <p:spTgt spid="3">
                                            <p:txEl>
                                              <p:pRg st="1" end="1"/>
                                            </p:txEl>
                                          </p:spTgt>
                                        </p:tgtEl>
                                      </p:cBhvr>
                                    </p:animEffect>
                                  </p:childTnLst>
                                </p:cTn>
                              </p:par>
                            </p:childTnLst>
                          </p:cTn>
                        </p:par>
                        <p:par>
                          <p:cTn id="50" fill="hold">
                            <p:stCondLst>
                              <p:cond delay="1500"/>
                            </p:stCondLst>
                            <p:childTnLst>
                              <p:par>
                                <p:cTn id="51" presetID="10" presetClass="entr" presetSubtype="0" fill="hold" grpId="0" nodeType="afterEffect">
                                  <p:stCondLst>
                                    <p:cond delay="50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fade">
                                      <p:cBhvr>
                                        <p:cTn id="53" dur="500"/>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fade">
                                      <p:cBhvr>
                                        <p:cTn id="58" dur="500"/>
                                        <p:tgtEl>
                                          <p:spTgt spid="18">
                                            <p:txEl>
                                              <p:pRg st="0" end="0"/>
                                            </p:txEl>
                                          </p:spTgt>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18">
                                            <p:txEl>
                                              <p:pRg st="1" end="1"/>
                                            </p:txEl>
                                          </p:spTgt>
                                        </p:tgtEl>
                                        <p:attrNameLst>
                                          <p:attrName>style.visibility</p:attrName>
                                        </p:attrNameLst>
                                      </p:cBhvr>
                                      <p:to>
                                        <p:strVal val="visible"/>
                                      </p:to>
                                    </p:set>
                                    <p:animEffect transition="in" filter="fade">
                                      <p:cBhvr>
                                        <p:cTn id="62" dur="500"/>
                                        <p:tgtEl>
                                          <p:spTgt spid="18">
                                            <p:txEl>
                                              <p:pRg st="1" end="1"/>
                                            </p:txEl>
                                          </p:spTgt>
                                        </p:tgtEl>
                                      </p:cBhvr>
                                    </p:animEffect>
                                  </p:childTnLst>
                                </p:cTn>
                              </p:par>
                            </p:childTnLst>
                          </p:cTn>
                        </p:par>
                        <p:par>
                          <p:cTn id="63" fill="hold">
                            <p:stCondLst>
                              <p:cond delay="1000"/>
                            </p:stCondLst>
                            <p:childTnLst>
                              <p:par>
                                <p:cTn id="64" presetID="10" presetClass="entr" presetSubtype="0" fill="hold" grpId="0" nodeType="afterEffect">
                                  <p:stCondLst>
                                    <p:cond delay="500"/>
                                  </p:stCondLst>
                                  <p:childTnLst>
                                    <p:set>
                                      <p:cBhvr>
                                        <p:cTn id="65" dur="1" fill="hold">
                                          <p:stCondLst>
                                            <p:cond delay="0"/>
                                          </p:stCondLst>
                                        </p:cTn>
                                        <p:tgtEl>
                                          <p:spTgt spid="18">
                                            <p:txEl>
                                              <p:pRg st="2" end="2"/>
                                            </p:txEl>
                                          </p:spTgt>
                                        </p:tgtEl>
                                        <p:attrNameLst>
                                          <p:attrName>style.visibility</p:attrName>
                                        </p:attrNameLst>
                                      </p:cBhvr>
                                      <p:to>
                                        <p:strVal val="visible"/>
                                      </p:to>
                                    </p:set>
                                    <p:animEffect transition="in" filter="fade">
                                      <p:cBhvr>
                                        <p:cTn id="66" dur="500"/>
                                        <p:tgtEl>
                                          <p:spTgt spid="18">
                                            <p:txEl>
                                              <p:pRg st="2" end="2"/>
                                            </p:txEl>
                                          </p:spTgt>
                                        </p:tgtEl>
                                      </p:cBhvr>
                                    </p:animEffect>
                                  </p:childTnLst>
                                </p:cTn>
                              </p:par>
                            </p:childTnLst>
                          </p:cTn>
                        </p:par>
                        <p:par>
                          <p:cTn id="67" fill="hold">
                            <p:stCondLst>
                              <p:cond delay="2000"/>
                            </p:stCondLst>
                            <p:childTnLst>
                              <p:par>
                                <p:cTn id="68" presetID="42" presetClass="entr" presetSubtype="0" fill="hold"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750"/>
                                        <p:tgtEl>
                                          <p:spTgt spid="20"/>
                                        </p:tgtEl>
                                      </p:cBhvr>
                                    </p:animEffect>
                                    <p:anim calcmode="lin" valueType="num">
                                      <p:cBhvr>
                                        <p:cTn id="71" dur="750" fill="hold"/>
                                        <p:tgtEl>
                                          <p:spTgt spid="20"/>
                                        </p:tgtEl>
                                        <p:attrNameLst>
                                          <p:attrName>ppt_x</p:attrName>
                                        </p:attrNameLst>
                                      </p:cBhvr>
                                      <p:tavLst>
                                        <p:tav tm="0">
                                          <p:val>
                                            <p:strVal val="#ppt_x"/>
                                          </p:val>
                                        </p:tav>
                                        <p:tav tm="100000">
                                          <p:val>
                                            <p:strVal val="#ppt_x"/>
                                          </p:val>
                                        </p:tav>
                                      </p:tavLst>
                                    </p:anim>
                                    <p:anim calcmode="lin" valueType="num">
                                      <p:cBhvr>
                                        <p:cTn id="72" dur="7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9">
                                            <p:txEl>
                                              <p:pRg st="0" end="0"/>
                                            </p:txEl>
                                          </p:spTgt>
                                        </p:tgtEl>
                                        <p:attrNameLst>
                                          <p:attrName>style.visibility</p:attrName>
                                        </p:attrNameLst>
                                      </p:cBhvr>
                                      <p:to>
                                        <p:strVal val="visible"/>
                                      </p:to>
                                    </p:set>
                                    <p:anim calcmode="lin" valueType="num">
                                      <p:cBhvr additive="base">
                                        <p:cTn id="7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500"/>
                            </p:stCondLst>
                            <p:childTnLst>
                              <p:par>
                                <p:cTn id="80" presetID="2" presetClass="entr" presetSubtype="2" fill="hold" grpId="0" nodeType="afterEffect">
                                  <p:stCondLst>
                                    <p:cond delay="500"/>
                                  </p:stCondLst>
                                  <p:childTnLst>
                                    <p:set>
                                      <p:cBhvr>
                                        <p:cTn id="81" dur="1" fill="hold">
                                          <p:stCondLst>
                                            <p:cond delay="0"/>
                                          </p:stCondLst>
                                        </p:cTn>
                                        <p:tgtEl>
                                          <p:spTgt spid="28">
                                            <p:txEl>
                                              <p:pRg st="0" end="0"/>
                                            </p:txEl>
                                          </p:spTgt>
                                        </p:tgtEl>
                                        <p:attrNameLst>
                                          <p:attrName>style.visibility</p:attrName>
                                        </p:attrNameLst>
                                      </p:cBhvr>
                                      <p:to>
                                        <p:strVal val="visible"/>
                                      </p:to>
                                    </p:set>
                                    <p:anim calcmode="lin" valueType="num">
                                      <p:cBhvr additive="base">
                                        <p:cTn id="82"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1500"/>
                            </p:stCondLst>
                            <p:childTnLst>
                              <p:par>
                                <p:cTn id="85" presetID="2" presetClass="entr" presetSubtype="2" fill="hold" grpId="0" nodeType="afterEffect">
                                  <p:stCondLst>
                                    <p:cond delay="500"/>
                                  </p:stCondLst>
                                  <p:childTnLst>
                                    <p:set>
                                      <p:cBhvr>
                                        <p:cTn id="86" dur="1" fill="hold">
                                          <p:stCondLst>
                                            <p:cond delay="0"/>
                                          </p:stCondLst>
                                        </p:cTn>
                                        <p:tgtEl>
                                          <p:spTgt spid="28">
                                            <p:txEl>
                                              <p:pRg st="1" end="1"/>
                                            </p:txEl>
                                          </p:spTgt>
                                        </p:tgtEl>
                                        <p:attrNameLst>
                                          <p:attrName>style.visibility</p:attrName>
                                        </p:attrNameLst>
                                      </p:cBhvr>
                                      <p:to>
                                        <p:strVal val="visible"/>
                                      </p:to>
                                    </p:set>
                                    <p:anim calcmode="lin" valueType="num">
                                      <p:cBhvr additive="base">
                                        <p:cTn id="87"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31">
                                            <p:txEl>
                                              <p:pRg st="0" end="0"/>
                                            </p:txEl>
                                          </p:spTgt>
                                        </p:tgtEl>
                                        <p:attrNameLst>
                                          <p:attrName>style.visibility</p:attrName>
                                        </p:attrNameLst>
                                      </p:cBhvr>
                                      <p:to>
                                        <p:strVal val="visible"/>
                                      </p:to>
                                    </p:set>
                                    <p:anim calcmode="lin" valueType="num">
                                      <p:cBhvr additive="base">
                                        <p:cTn id="93"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00"/>
                            </p:stCondLst>
                            <p:childTnLst>
                              <p:par>
                                <p:cTn id="96" presetID="2" presetClass="entr" presetSubtype="2" fill="hold" grpId="0" nodeType="afterEffect">
                                  <p:stCondLst>
                                    <p:cond delay="500"/>
                                  </p:stCondLst>
                                  <p:childTnLst>
                                    <p:set>
                                      <p:cBhvr>
                                        <p:cTn id="97" dur="1" fill="hold">
                                          <p:stCondLst>
                                            <p:cond delay="0"/>
                                          </p:stCondLst>
                                        </p:cTn>
                                        <p:tgtEl>
                                          <p:spTgt spid="30">
                                            <p:txEl>
                                              <p:pRg st="0" end="0"/>
                                            </p:txEl>
                                          </p:spTgt>
                                        </p:tgtEl>
                                        <p:attrNameLst>
                                          <p:attrName>style.visibility</p:attrName>
                                        </p:attrNameLst>
                                      </p:cBhvr>
                                      <p:to>
                                        <p:strVal val="visible"/>
                                      </p:to>
                                    </p:set>
                                    <p:anim calcmode="lin" valueType="num">
                                      <p:cBhvr additive="base">
                                        <p:cTn id="98"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00" fill="hold">
                            <p:stCondLst>
                              <p:cond delay="1500"/>
                            </p:stCondLst>
                            <p:childTnLst>
                              <p:par>
                                <p:cTn id="101" presetID="2" presetClass="entr" presetSubtype="2" fill="hold" grpId="0" nodeType="afterEffect">
                                  <p:stCondLst>
                                    <p:cond delay="500"/>
                                  </p:stCondLst>
                                  <p:childTnLst>
                                    <p:set>
                                      <p:cBhvr>
                                        <p:cTn id="102" dur="1" fill="hold">
                                          <p:stCondLst>
                                            <p:cond delay="0"/>
                                          </p:stCondLst>
                                        </p:cTn>
                                        <p:tgtEl>
                                          <p:spTgt spid="30">
                                            <p:txEl>
                                              <p:pRg st="1" end="1"/>
                                            </p:txEl>
                                          </p:spTgt>
                                        </p:tgtEl>
                                        <p:attrNameLst>
                                          <p:attrName>style.visibility</p:attrName>
                                        </p:attrNameLst>
                                      </p:cBhvr>
                                      <p:to>
                                        <p:strVal val="visible"/>
                                      </p:to>
                                    </p:set>
                                    <p:anim calcmode="lin" valueType="num">
                                      <p:cBhvr additive="base">
                                        <p:cTn id="103"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7" grpId="0" build="p"/>
      <p:bldP spid="6" grpId="0" build="p"/>
      <p:bldP spid="5" grpId="0" build="p"/>
      <p:bldP spid="27" grpId="0" build="p"/>
      <p:bldP spid="26" grpId="0" build="p"/>
      <p:bldP spid="29" grpId="0" build="p"/>
      <p:bldP spid="28" grpId="0" uiExpand="1" build="p"/>
      <p:bldP spid="31" grpId="0" build="p"/>
      <p:bldP spid="30" grpId="0" build="p"/>
      <p:bldP spid="3" grpId="0" uiExpand="1" build="p"/>
      <p:bldP spid="1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product</a:t>
            </a:r>
            <a:r>
              <a:rPr lang="en-US" sz="900" dirty="0"/>
              <a:t>2</a:t>
            </a:r>
            <a:endParaRPr lang="en-US" dirty="0"/>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235767" y="2084832"/>
            <a:ext cx="3200400" cy="365760"/>
          </a:xfrm>
        </p:spPr>
        <p:txBody>
          <a:bodyPr/>
          <a:lstStyle/>
          <a:p>
            <a:r>
              <a:rPr lang="en-US" dirty="0"/>
              <a:t>Frigid’Air – </a:t>
            </a:r>
            <a:r>
              <a:rPr lang="en-US" i="1" dirty="0"/>
              <a:t>Insider</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212907" y="2496312"/>
            <a:ext cx="3200400" cy="1449288"/>
          </a:xfrm>
        </p:spPr>
        <p:txBody>
          <a:bodyPr vert="horz" lIns="91440" tIns="45720" rIns="91440" bIns="45720" rtlCol="0" anchor="t">
            <a:noAutofit/>
          </a:bodyPr>
          <a:lstStyle/>
          <a:p>
            <a:pPr marL="285750" indent="-285750">
              <a:buFont typeface="Arial" panose="020B0604020202020204" pitchFamily="34" charset="0"/>
              <a:buChar char="•"/>
            </a:pPr>
            <a:r>
              <a:rPr lang="en-US" dirty="0"/>
              <a:t>Installed inside</a:t>
            </a:r>
          </a:p>
          <a:p>
            <a:endParaRPr lang="en-US" dirty="0"/>
          </a:p>
          <a:p>
            <a:pPr marL="285750" indent="-285750">
              <a:buFont typeface="Arial" panose="020B0604020202020204" pitchFamily="34" charset="0"/>
              <a:buChar char="•"/>
            </a:pPr>
            <a:r>
              <a:rPr lang="en-US" dirty="0"/>
              <a:t>Requires : </a:t>
            </a:r>
          </a:p>
          <a:p>
            <a:pPr marL="742950" lvl="1" indent="-285750">
              <a:buFont typeface="Arial" panose="020B0604020202020204" pitchFamily="34" charset="0"/>
              <a:buChar char="•"/>
            </a:pPr>
            <a:r>
              <a:rPr lang="en-US" sz="1400" dirty="0">
                <a:solidFill>
                  <a:schemeClr val="bg2"/>
                </a:solidFill>
              </a:rPr>
              <a:t>funnel installation</a:t>
            </a:r>
          </a:p>
          <a:p>
            <a:pPr marL="742950" lvl="1" indent="-285750">
              <a:buFont typeface="Arial" panose="020B0604020202020204" pitchFamily="34" charset="0"/>
              <a:buChar char="•"/>
            </a:pPr>
            <a:r>
              <a:rPr lang="en-US" sz="1400" dirty="0">
                <a:solidFill>
                  <a:schemeClr val="bg2"/>
                </a:solidFill>
              </a:rPr>
              <a:t>Piercing through the roof</a:t>
            </a:r>
          </a:p>
          <a:p>
            <a:pPr marL="285750" indent="-285750">
              <a:buFont typeface="Arial" panose="020B0604020202020204" pitchFamily="34" charset="0"/>
              <a:buChar char="•"/>
            </a:pPr>
            <a:endParaRPr lang="en-US" dirty="0"/>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Frigid’Air – </a:t>
            </a:r>
            <a:r>
              <a:rPr lang="en-US" i="1" dirty="0"/>
              <a:t>Outsider</a:t>
            </a:r>
            <a:endParaRPr lang="en-US" dirty="0"/>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588876" cy="1449288"/>
          </a:xfrm>
        </p:spPr>
        <p:txBody>
          <a:bodyPr>
            <a:noAutofit/>
          </a:bodyPr>
          <a:lstStyle/>
          <a:p>
            <a:pPr marL="285750" indent="-285750">
              <a:buFont typeface="Arial" panose="020B0604020202020204" pitchFamily="34" charset="0"/>
              <a:buChar char="•"/>
            </a:pPr>
            <a:r>
              <a:rPr lang="en-US" dirty="0"/>
              <a:t>Installed outside (no funnel required)</a:t>
            </a:r>
          </a:p>
          <a:p>
            <a:pPr marL="285750" indent="-285750">
              <a:buFont typeface="Arial" panose="020B0604020202020204" pitchFamily="34" charset="0"/>
              <a:buChar char="•"/>
            </a:pPr>
            <a:r>
              <a:rPr lang="en-US" dirty="0"/>
              <a:t>Additional PIN code lock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Requires : </a:t>
            </a:r>
          </a:p>
          <a:p>
            <a:pPr marL="742950" lvl="1" indent="-285750">
              <a:buFont typeface="Arial" panose="020B0604020202020204" pitchFamily="34" charset="0"/>
              <a:buChar char="•"/>
            </a:pPr>
            <a:r>
              <a:rPr lang="en-US" sz="1400" dirty="0">
                <a:solidFill>
                  <a:schemeClr val="bg2"/>
                </a:solidFill>
              </a:rPr>
              <a:t>Complete clearance (5ft. Radius)</a:t>
            </a:r>
          </a:p>
          <a:p>
            <a:pPr lvl="1"/>
            <a:r>
              <a:rPr lang="en-US" sz="1400" dirty="0">
                <a:solidFill>
                  <a:schemeClr val="bg2"/>
                </a:solidFill>
              </a:rPr>
              <a:t>                                   </a:t>
            </a:r>
            <a:r>
              <a:rPr lang="en-US" sz="800" dirty="0">
                <a:solidFill>
                  <a:schemeClr val="bg2"/>
                </a:solidFill>
              </a:rPr>
              <a:t> </a:t>
            </a:r>
            <a:r>
              <a:rPr lang="en-US" sz="1400" dirty="0">
                <a:solidFill>
                  <a:schemeClr val="bg2"/>
                </a:solidFill>
              </a:rPr>
              <a:t>        </a:t>
            </a:r>
            <a:r>
              <a:rPr lang="en-US" sz="800" dirty="0">
                <a:solidFill>
                  <a:schemeClr val="bg2"/>
                </a:solidFill>
              </a:rPr>
              <a:t> </a:t>
            </a:r>
            <a:r>
              <a:rPr lang="en-US" sz="1400" dirty="0">
                <a:solidFill>
                  <a:schemeClr val="bg2"/>
                </a:solidFill>
              </a:rPr>
              <a:t>(1.5 meters)</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500"/>
                                        <p:tgtEl>
                                          <p:spTgt spid="6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3500"/>
                            </p:stCondLst>
                            <p:childTnLst>
                              <p:par>
                                <p:cTn id="21" presetID="10" presetClass="entr" presetSubtype="0" fill="hold" grpId="0"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7">
                                            <p:txEl>
                                              <p:pRg st="0" end="0"/>
                                            </p:txEl>
                                          </p:spTgt>
                                        </p:tgtEl>
                                        <p:attrNameLst>
                                          <p:attrName>style.visibility</p:attrName>
                                        </p:attrNameLst>
                                      </p:cBhvr>
                                      <p:to>
                                        <p:strVal val="visible"/>
                                      </p:to>
                                    </p:set>
                                    <p:animEffect transition="in" filter="fade">
                                      <p:cBhvr>
                                        <p:cTn id="28" dur="500"/>
                                        <p:tgtEl>
                                          <p:spTgt spid="67">
                                            <p:txEl>
                                              <p:pRg st="0" end="0"/>
                                            </p:txEl>
                                          </p:spTgt>
                                        </p:tgtEl>
                                      </p:cBhvr>
                                    </p:animEffect>
                                  </p:childTnLst>
                                </p:cTn>
                              </p:par>
                            </p:childTnLst>
                          </p:cTn>
                        </p:par>
                        <p:par>
                          <p:cTn id="29" fill="hold">
                            <p:stCondLst>
                              <p:cond delay="500"/>
                            </p:stCondLst>
                            <p:childTnLst>
                              <p:par>
                                <p:cTn id="30" presetID="10" presetClass="entr" presetSubtype="0" fill="hold" grpId="0" nodeType="afterEffect">
                                  <p:stCondLst>
                                    <p:cond delay="500"/>
                                  </p:stCondLst>
                                  <p:childTnLst>
                                    <p:set>
                                      <p:cBhvr>
                                        <p:cTn id="31" dur="1" fill="hold">
                                          <p:stCondLst>
                                            <p:cond delay="0"/>
                                          </p:stCondLst>
                                        </p:cTn>
                                        <p:tgtEl>
                                          <p:spTgt spid="65">
                                            <p:txEl>
                                              <p:pRg st="0" end="0"/>
                                            </p:txEl>
                                          </p:spTgt>
                                        </p:tgtEl>
                                        <p:attrNameLst>
                                          <p:attrName>style.visibility</p:attrName>
                                        </p:attrNameLst>
                                      </p:cBhvr>
                                      <p:to>
                                        <p:strVal val="visible"/>
                                      </p:to>
                                    </p:set>
                                    <p:animEffect transition="in" filter="fade">
                                      <p:cBhvr>
                                        <p:cTn id="32" dur="500"/>
                                        <p:tgtEl>
                                          <p:spTgt spid="65">
                                            <p:txEl>
                                              <p:pRg st="0" end="0"/>
                                            </p:txEl>
                                          </p:spTgt>
                                        </p:tgtEl>
                                      </p:cBhvr>
                                    </p:animEffect>
                                  </p:childTnLst>
                                </p:cTn>
                              </p:par>
                            </p:childTnLst>
                          </p:cTn>
                        </p:par>
                        <p:par>
                          <p:cTn id="33" fill="hold">
                            <p:stCondLst>
                              <p:cond delay="1500"/>
                            </p:stCondLst>
                            <p:childTnLst>
                              <p:par>
                                <p:cTn id="34" presetID="10" presetClass="entr" presetSubtype="0" fill="hold" grpId="0" nodeType="afterEffect">
                                  <p:stCondLst>
                                    <p:cond delay="500"/>
                                  </p:stCondLst>
                                  <p:childTnLst>
                                    <p:set>
                                      <p:cBhvr>
                                        <p:cTn id="35" dur="1" fill="hold">
                                          <p:stCondLst>
                                            <p:cond delay="0"/>
                                          </p:stCondLst>
                                        </p:cTn>
                                        <p:tgtEl>
                                          <p:spTgt spid="65">
                                            <p:txEl>
                                              <p:pRg st="3" end="3"/>
                                            </p:txEl>
                                          </p:spTgt>
                                        </p:tgtEl>
                                        <p:attrNameLst>
                                          <p:attrName>style.visibility</p:attrName>
                                        </p:attrNameLst>
                                      </p:cBhvr>
                                      <p:to>
                                        <p:strVal val="visible"/>
                                      </p:to>
                                    </p:set>
                                    <p:animEffect transition="in" filter="fade">
                                      <p:cBhvr>
                                        <p:cTn id="36" dur="500"/>
                                        <p:tgtEl>
                                          <p:spTgt spid="65">
                                            <p:txEl>
                                              <p:pRg st="3" end="3"/>
                                            </p:txEl>
                                          </p:spTgt>
                                        </p:tgtEl>
                                      </p:cBhvr>
                                    </p:animEffect>
                                  </p:childTnLst>
                                </p:cTn>
                              </p:par>
                            </p:childTnLst>
                          </p:cTn>
                        </p:par>
                        <p:par>
                          <p:cTn id="37" fill="hold">
                            <p:stCondLst>
                              <p:cond delay="2500"/>
                            </p:stCondLst>
                            <p:childTnLst>
                              <p:par>
                                <p:cTn id="38" presetID="10" presetClass="entr" presetSubtype="0" fill="hold" grpId="0" nodeType="afterEffect">
                                  <p:stCondLst>
                                    <p:cond delay="500"/>
                                  </p:stCondLst>
                                  <p:childTnLst>
                                    <p:set>
                                      <p:cBhvr>
                                        <p:cTn id="39" dur="1" fill="hold">
                                          <p:stCondLst>
                                            <p:cond delay="0"/>
                                          </p:stCondLst>
                                        </p:cTn>
                                        <p:tgtEl>
                                          <p:spTgt spid="65">
                                            <p:txEl>
                                              <p:pRg st="4" end="4"/>
                                            </p:txEl>
                                          </p:spTgt>
                                        </p:tgtEl>
                                        <p:attrNameLst>
                                          <p:attrName>style.visibility</p:attrName>
                                        </p:attrNameLst>
                                      </p:cBhvr>
                                      <p:to>
                                        <p:strVal val="visible"/>
                                      </p:to>
                                    </p:set>
                                    <p:animEffect transition="in" filter="fade">
                                      <p:cBhvr>
                                        <p:cTn id="40" dur="500"/>
                                        <p:tgtEl>
                                          <p:spTgt spid="65">
                                            <p:txEl>
                                              <p:pRg st="4" end="4"/>
                                            </p:txEl>
                                          </p:spTgt>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65">
                                            <p:txEl>
                                              <p:pRg st="5" end="5"/>
                                            </p:txEl>
                                          </p:spTgt>
                                        </p:tgtEl>
                                        <p:attrNameLst>
                                          <p:attrName>style.visibility</p:attrName>
                                        </p:attrNameLst>
                                      </p:cBhvr>
                                      <p:to>
                                        <p:strVal val="visible"/>
                                      </p:to>
                                    </p:set>
                                    <p:animEffect transition="in" filter="fade">
                                      <p:cBhvr>
                                        <p:cTn id="43" dur="500"/>
                                        <p:tgtEl>
                                          <p:spTgt spid="65">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250"/>
                                  </p:stCondLst>
                                  <p:childTnLst>
                                    <p:set>
                                      <p:cBhvr>
                                        <p:cTn id="47" dur="1" fill="hold">
                                          <p:stCondLst>
                                            <p:cond delay="0"/>
                                          </p:stCondLst>
                                        </p:cTn>
                                        <p:tgtEl>
                                          <p:spTgt spid="65">
                                            <p:txEl>
                                              <p:pRg st="1" end="1"/>
                                            </p:txEl>
                                          </p:spTgt>
                                        </p:tgtEl>
                                        <p:attrNameLst>
                                          <p:attrName>style.visibility</p:attrName>
                                        </p:attrNameLst>
                                      </p:cBhvr>
                                      <p:to>
                                        <p:strVal val="visible"/>
                                      </p:to>
                                    </p:set>
                                    <p:animEffect transition="in" filter="fade">
                                      <p:cBhvr>
                                        <p:cTn id="48" dur="500"/>
                                        <p:tgtEl>
                                          <p:spTgt spid="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P spid="3" grpId="0" uiExpand="1" build="p"/>
      <p:bldP spid="67" grpId="0" build="p"/>
      <p:bldP spid="6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67207057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theme/theme1.xml><?xml version="1.0" encoding="utf-8"?>
<a:theme xmlns:a="http://schemas.openxmlformats.org/drawingml/2006/main" name="Office Theme">
  <a:themeElements>
    <a:clrScheme name="Frigid'Air Theme">
      <a:dk1>
        <a:sysClr val="windowText" lastClr="000000"/>
      </a:dk1>
      <a:lt1>
        <a:sysClr val="window" lastClr="FFFFFF"/>
      </a:lt1>
      <a:dk2>
        <a:srgbClr val="F8F0E3"/>
      </a:dk2>
      <a:lt2>
        <a:srgbClr val="E7E6E6"/>
      </a:lt2>
      <a:accent1>
        <a:srgbClr val="194077"/>
      </a:accent1>
      <a:accent2>
        <a:srgbClr val="2256A2"/>
      </a:accent2>
      <a:accent3>
        <a:srgbClr val="DC1247"/>
      </a:accent3>
      <a:accent4>
        <a:srgbClr val="EC1A4F"/>
      </a:accent4>
      <a:accent5>
        <a:srgbClr val="670922"/>
      </a:accent5>
      <a:accent6>
        <a:srgbClr val="958EA2"/>
      </a:accent6>
      <a:hlink>
        <a:srgbClr val="2967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166</TotalTime>
  <Words>845</Words>
  <Application>Microsoft Office PowerPoint</Application>
  <PresentationFormat>Widescreen</PresentationFormat>
  <Paragraphs>323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Adobe Song Std L</vt:lpstr>
      <vt:lpstr>Arial</vt:lpstr>
      <vt:lpstr>Avenir Next LT Pro</vt:lpstr>
      <vt:lpstr>Calibri</vt:lpstr>
      <vt:lpstr>Office Theme</vt:lpstr>
      <vt:lpstr>Product Presentation</vt:lpstr>
      <vt:lpstr>PowerPoint Presentation</vt:lpstr>
      <vt:lpstr>Product1 </vt:lpstr>
      <vt:lpstr>product2</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TRACTION</vt:lpstr>
      <vt:lpstr>TWO 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Presentation</dc:title>
  <dc:creator>Yann Marty</dc:creator>
  <cp:lastModifiedBy>Yann Marty</cp:lastModifiedBy>
  <cp:revision>6</cp:revision>
  <dcterms:created xsi:type="dcterms:W3CDTF">2022-03-22T05:00:33Z</dcterms:created>
  <dcterms:modified xsi:type="dcterms:W3CDTF">2022-03-22T07:47:30Z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