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9" r:id="rId13"/>
    <p:sldId id="269" r:id="rId14"/>
    <p:sldId id="270" r:id="rId15"/>
    <p:sldId id="271" r:id="rId16"/>
    <p:sldId id="272" r:id="rId17"/>
    <p:sldId id="274" r:id="rId18"/>
    <p:sldId id="275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1182" autoAdjust="0"/>
  </p:normalViewPr>
  <p:slideViewPr>
    <p:cSldViewPr snapToGrid="0">
      <p:cViewPr varScale="1">
        <p:scale>
          <a:sx n="82" d="100"/>
          <a:sy n="82" d="100"/>
        </p:scale>
        <p:origin x="1234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98CC8-7FA2-45A8-8E79-F4E8BA0FC2F2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E88C-3751-4376-8068-3BC81F6D6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5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저희 팀은 신종 코로나 바이러스 확산 시점을 기준으로 관세청에서 제공하는 무역통계 자료를 활용하여 우리나라 수출 통계를 분석해보았습니다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2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데이터 분석을 진행하면서 가장 수출금액차이가 큰 품목이 원유 및 원료 품목이었는데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우리나라의 수출품목이 석유라는 사실을 알고 계셨을까요</a:t>
            </a:r>
            <a:r>
              <a:rPr lang="en-US" altLang="ko-KR" dirty="0"/>
              <a:t>?  </a:t>
            </a:r>
            <a:r>
              <a:rPr lang="ko-KR" altLang="en-US" dirty="0"/>
              <a:t>우리나라는 정제되지 않는 원료를 사용하여 정유공정을 통해 석유제품을 생산하고 있는 정유 </a:t>
            </a:r>
            <a:r>
              <a:rPr lang="ko-KR" altLang="en-US" dirty="0" err="1"/>
              <a:t>생산국가입니다</a:t>
            </a:r>
            <a:endParaRPr lang="en-US" altLang="ko-KR" dirty="0"/>
          </a:p>
          <a:p>
            <a:r>
              <a:rPr lang="ko-KR" altLang="en-US" dirty="0"/>
              <a:t>국내 정유기업으로는 우리나라에서 유명한 </a:t>
            </a:r>
            <a:r>
              <a:rPr lang="en-US" altLang="ko-KR" dirty="0" err="1"/>
              <a:t>sk</a:t>
            </a:r>
            <a:r>
              <a:rPr lang="ko-KR" altLang="en-US" dirty="0"/>
              <a:t>에너지</a:t>
            </a:r>
            <a:r>
              <a:rPr lang="en-US" altLang="ko-KR" dirty="0"/>
              <a:t>, </a:t>
            </a:r>
            <a:r>
              <a:rPr lang="en-US" altLang="ko-KR" dirty="0" err="1"/>
              <a:t>gs</a:t>
            </a:r>
            <a:r>
              <a:rPr lang="en-US" altLang="ko-KR" dirty="0"/>
              <a:t> </a:t>
            </a:r>
            <a:r>
              <a:rPr lang="ko-KR" altLang="en-US" dirty="0" err="1"/>
              <a:t>칼텍스</a:t>
            </a:r>
            <a:r>
              <a:rPr lang="en-US" altLang="ko-KR" dirty="0"/>
              <a:t>, </a:t>
            </a:r>
            <a:r>
              <a:rPr lang="ko-KR" altLang="en-US" dirty="0" err="1"/>
              <a:t>에쓰오일</a:t>
            </a:r>
            <a:r>
              <a:rPr lang="ko-KR" altLang="en-US" dirty="0"/>
              <a:t> 등의 기업이 존재하고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우리나라의 석유제품에 대한 수출이 급감한 것에 대한 주요요인으로는 </a:t>
            </a:r>
            <a:endParaRPr lang="en-US" altLang="ko-KR" dirty="0"/>
          </a:p>
          <a:p>
            <a:r>
              <a:rPr lang="ko-KR" altLang="en-US" dirty="0"/>
              <a:t>이번 코로나 바이러스 확산으로 전 세계적 봉쇄조치와 경제활동이 위축이 되면서 엔진 오일에 대한 소비가 급감하였고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특히 </a:t>
            </a:r>
            <a:r>
              <a:rPr lang="ko-KR" altLang="en-US" dirty="0" err="1"/>
              <a:t>중국로의</a:t>
            </a:r>
            <a:r>
              <a:rPr lang="ko-KR" altLang="en-US" dirty="0"/>
              <a:t> 석유 수출이 크게 감소하였는데</a:t>
            </a:r>
            <a:r>
              <a:rPr lang="en-US" altLang="ko-KR" dirty="0"/>
              <a:t>, </a:t>
            </a:r>
            <a:r>
              <a:rPr lang="ko-KR" altLang="en-US" dirty="0"/>
              <a:t>중국 자국의 정유 기업이 증설한 요인을 주요요인으로 분석하였습니다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61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미국</a:t>
            </a:r>
            <a:r>
              <a:rPr lang="en-US" altLang="ko-KR" dirty="0"/>
              <a:t>, </a:t>
            </a:r>
            <a:r>
              <a:rPr lang="ko-KR" altLang="en-US" dirty="0"/>
              <a:t>러시아</a:t>
            </a:r>
            <a:r>
              <a:rPr lang="en-US" altLang="ko-KR" dirty="0"/>
              <a:t>, </a:t>
            </a:r>
            <a:r>
              <a:rPr lang="ko-KR" altLang="en-US" dirty="0"/>
              <a:t>네덜란드</a:t>
            </a:r>
            <a:r>
              <a:rPr lang="en-US" altLang="ko-KR" dirty="0"/>
              <a:t>, </a:t>
            </a:r>
            <a:r>
              <a:rPr lang="ko-KR" altLang="en-US" dirty="0"/>
              <a:t>싱가포르 국가에서도 코로나 바이러스 확산 기점을 기준으로 수출 감소가 발생하였는지 알아보았는데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역시나 세계적으로 석유제품에 대한 수요가 </a:t>
            </a:r>
            <a:r>
              <a:rPr lang="ko-KR" altLang="en-US" dirty="0" err="1"/>
              <a:t>적어지다보니</a:t>
            </a:r>
            <a:r>
              <a:rPr lang="ko-KR" altLang="en-US" dirty="0"/>
              <a:t> 수출 상위 </a:t>
            </a:r>
            <a:r>
              <a:rPr lang="en-US" altLang="ko-KR" dirty="0"/>
              <a:t>4</a:t>
            </a:r>
            <a:r>
              <a:rPr lang="ko-KR" altLang="en-US" dirty="0"/>
              <a:t>개국가에서도 모두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월을 기준으로 큰 하락세를 보인 것을 확인할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48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세계 원유의 공급과잉 문제와 코로나 바이러스 확산으로 인해 석유산업은 현재 위기에 </a:t>
            </a:r>
            <a:r>
              <a:rPr lang="ko-KR" altLang="en-US" dirty="0" err="1"/>
              <a:t>봉착해있습니다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 미국에서는 글로벌 석유 기업을 중심으로 구조조정 및 합병이 이미 진행중이며</a:t>
            </a:r>
            <a:r>
              <a:rPr lang="en-US" altLang="ko-KR" dirty="0"/>
              <a:t>, </a:t>
            </a:r>
            <a:r>
              <a:rPr lang="ko-KR" altLang="en-US" dirty="0"/>
              <a:t>광범위한 합병 양성은 곧 유가 하락으로 이어질 전망입니다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세계적인 환경문제와 재생에너지와 관련된 신사업들이 지속적으로 출현하고 있는데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이에 석유 및 가스산업이 지속적으로 유지하기 위해서는 에너지 변환 및 재생에너지 관련 산업에서의 주도적인 참여가 가능한지 </a:t>
            </a:r>
            <a:endParaRPr lang="en-US" altLang="ko-KR" dirty="0"/>
          </a:p>
          <a:p>
            <a:r>
              <a:rPr lang="ko-KR" altLang="en-US" dirty="0"/>
              <a:t>지속적인 개발이 필요한 시점이라고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7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우리나라는 지역적 특성상 무역에 대한 의존도가 높고</a:t>
            </a:r>
            <a:r>
              <a:rPr lang="en-US" altLang="ko-KR" dirty="0"/>
              <a:t>, </a:t>
            </a:r>
            <a:r>
              <a:rPr lang="ko-KR" altLang="en-US" dirty="0"/>
              <a:t>특히 대규모 수출기업을 중심으로 경제가 활성화되고 있습니다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특히 </a:t>
            </a:r>
            <a:r>
              <a:rPr lang="ko-KR" altLang="en-US" dirty="0" err="1"/>
              <a:t>완성차</a:t>
            </a:r>
            <a:r>
              <a:rPr lang="ko-KR" altLang="en-US" dirty="0"/>
              <a:t> 품목</a:t>
            </a:r>
            <a:r>
              <a:rPr lang="en-US" altLang="ko-KR" dirty="0"/>
              <a:t>, </a:t>
            </a:r>
            <a:r>
              <a:rPr lang="ko-KR" altLang="en-US" dirty="0"/>
              <a:t>석유제품</a:t>
            </a:r>
            <a:r>
              <a:rPr lang="en-US" altLang="ko-KR" dirty="0"/>
              <a:t>, </a:t>
            </a:r>
            <a:r>
              <a:rPr lang="ko-KR" altLang="en-US" dirty="0"/>
              <a:t>반도체 및 정밀기기 분야에서의 수출이 호조를 기록하였는데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작년 초부터 시작된 신종 코로나 바이러스 확산 이후 우리나라의 </a:t>
            </a:r>
            <a:r>
              <a:rPr lang="ko-KR" altLang="en-US" dirty="0" err="1"/>
              <a:t>대세계</a:t>
            </a:r>
            <a:r>
              <a:rPr lang="ko-KR" altLang="en-US" dirty="0"/>
              <a:t> 수출액은 전년 </a:t>
            </a:r>
            <a:r>
              <a:rPr lang="en-US" altLang="ko-KR" dirty="0"/>
              <a:t>2019</a:t>
            </a:r>
            <a:r>
              <a:rPr lang="ko-KR" altLang="en-US" dirty="0"/>
              <a:t>년 대비 </a:t>
            </a:r>
            <a:r>
              <a:rPr lang="en-US" altLang="ko-KR" dirty="0"/>
              <a:t>5.5%</a:t>
            </a:r>
            <a:r>
              <a:rPr lang="ko-KR" altLang="en-US" dirty="0"/>
              <a:t>의 감소를 기록하였습니다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ko-KR" altLang="en-US" dirty="0" err="1"/>
              <a:t>저희팀이</a:t>
            </a:r>
            <a:r>
              <a:rPr lang="ko-KR" altLang="en-US" dirty="0"/>
              <a:t> 진행하는 프로젝트는 정부기관에서 제공하는 통관 수출실적 전수데이터를 활용하여 코로나 바이러스 확산 전후</a:t>
            </a:r>
            <a:endParaRPr lang="en-US" altLang="ko-KR" dirty="0"/>
          </a:p>
          <a:p>
            <a:r>
              <a:rPr lang="ko-KR" altLang="en-US" dirty="0"/>
              <a:t>각 품목별</a:t>
            </a:r>
            <a:r>
              <a:rPr lang="en-US" altLang="ko-KR" dirty="0"/>
              <a:t>, </a:t>
            </a:r>
            <a:r>
              <a:rPr lang="ko-KR" altLang="en-US" dirty="0"/>
              <a:t>국가별</a:t>
            </a:r>
            <a:r>
              <a:rPr lang="en-US" altLang="ko-KR" dirty="0"/>
              <a:t>, </a:t>
            </a:r>
            <a:r>
              <a:rPr lang="ko-KR" altLang="en-US" dirty="0"/>
              <a:t>시도별 수출 호조 및 부진 여부를 중심으로 수출 영향을 </a:t>
            </a:r>
            <a:r>
              <a:rPr lang="ko-KR" altLang="en-US" dirty="0" err="1"/>
              <a:t>분석하였씁니다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6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저희팀이</a:t>
            </a:r>
            <a:r>
              <a:rPr lang="ko-KR" altLang="en-US" dirty="0"/>
              <a:t> 활용한 국가 공공기관 데이터는 공공 데이터 포털과 관세청</a:t>
            </a:r>
            <a:r>
              <a:rPr lang="en-US" altLang="ko-KR" dirty="0"/>
              <a:t>, </a:t>
            </a:r>
            <a:r>
              <a:rPr lang="ko-KR" altLang="en-US" dirty="0"/>
              <a:t>트레이드 </a:t>
            </a:r>
            <a:r>
              <a:rPr lang="ko-KR" altLang="en-US" dirty="0" err="1"/>
              <a:t>맵을</a:t>
            </a:r>
            <a:r>
              <a:rPr lang="ko-KR" altLang="en-US" dirty="0"/>
              <a:t> 활용하여</a:t>
            </a:r>
            <a:r>
              <a:rPr lang="en-US" altLang="ko-KR" dirty="0"/>
              <a:t>, </a:t>
            </a:r>
            <a:r>
              <a:rPr lang="ko-KR" altLang="en-US" dirty="0"/>
              <a:t>수출통계분석에 필요한 데이터를 다양하게 </a:t>
            </a:r>
            <a:r>
              <a:rPr lang="ko-KR" altLang="en-US" dirty="0" err="1"/>
              <a:t>활용하였씁니다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4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저희팀은</a:t>
            </a:r>
            <a:r>
              <a:rPr lang="ko-KR" altLang="en-US" dirty="0"/>
              <a:t> 각자 수행한 파트별로 발표를 진행할 예정이며</a:t>
            </a:r>
            <a:r>
              <a:rPr lang="en-US" altLang="ko-KR" dirty="0"/>
              <a:t>, </a:t>
            </a:r>
            <a:r>
              <a:rPr lang="ko-KR" altLang="en-US" dirty="0"/>
              <a:t>발표순서는 </a:t>
            </a:r>
            <a:r>
              <a:rPr lang="ko-KR" altLang="en-US" dirty="0" err="1"/>
              <a:t>어떤한</a:t>
            </a:r>
            <a:r>
              <a:rPr lang="ko-KR" altLang="en-US" dirty="0"/>
              <a:t> 품목을 수출하는지에 대한 품목별 수출 데이터와 어느 도시에서 </a:t>
            </a:r>
            <a:r>
              <a:rPr lang="ko-KR" altLang="en-US" dirty="0" err="1"/>
              <a:t>수출하느냐의</a:t>
            </a:r>
            <a:r>
              <a:rPr lang="ko-KR" altLang="en-US" dirty="0"/>
              <a:t> 시도별 수출실적</a:t>
            </a:r>
            <a:r>
              <a:rPr lang="en-US" altLang="ko-KR" dirty="0"/>
              <a:t>, </a:t>
            </a:r>
            <a:r>
              <a:rPr lang="ko-KR" altLang="en-US" dirty="0"/>
              <a:t>어느 나라로 수출하는지에 대한 </a:t>
            </a:r>
            <a:endParaRPr lang="en-US" altLang="ko-KR" dirty="0"/>
          </a:p>
          <a:p>
            <a:r>
              <a:rPr lang="ko-KR" altLang="en-US" dirty="0"/>
              <a:t>국가별 수출 실적 데이터를 분류하였고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csv</a:t>
            </a:r>
            <a:r>
              <a:rPr lang="ko-KR" altLang="en-US" dirty="0"/>
              <a:t>파일인 품목별</a:t>
            </a:r>
            <a:r>
              <a:rPr lang="en-US" altLang="ko-KR" dirty="0"/>
              <a:t>, </a:t>
            </a:r>
            <a:r>
              <a:rPr lang="ko-KR" altLang="en-US" dirty="0"/>
              <a:t>시도별</a:t>
            </a:r>
            <a:r>
              <a:rPr lang="en-US" altLang="ko-KR" dirty="0"/>
              <a:t>, </a:t>
            </a:r>
            <a:r>
              <a:rPr lang="ko-KR" altLang="en-US" dirty="0"/>
              <a:t>국가별 수출실적을 담당하여 유기적인 연관성과 데이터 인사이트를 도출하였습니다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5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제가 맡은 품목별 수출분석 입니다</a:t>
            </a:r>
            <a:endParaRPr lang="en-US" altLang="ko-KR" dirty="0"/>
          </a:p>
          <a:p>
            <a:r>
              <a:rPr lang="ko-KR" altLang="en-US" dirty="0"/>
              <a:t>우선 코로나 확산 기점을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월을 기준으로 잡았으며</a:t>
            </a:r>
            <a:r>
              <a:rPr lang="en-US" altLang="ko-KR" dirty="0"/>
              <a:t>, </a:t>
            </a:r>
            <a:r>
              <a:rPr lang="ko-KR" altLang="en-US" dirty="0"/>
              <a:t>해당 기준은 우리나라로 코로나 바이러스가 유입된 기사를 </a:t>
            </a:r>
            <a:r>
              <a:rPr lang="ko-KR" altLang="en-US" dirty="0" err="1"/>
              <a:t>근거로하여</a:t>
            </a:r>
            <a:r>
              <a:rPr lang="ko-KR" altLang="en-US" dirty="0"/>
              <a:t>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월로 기준을 </a:t>
            </a:r>
            <a:r>
              <a:rPr lang="ko-KR" altLang="en-US" dirty="0" err="1"/>
              <a:t>잡았씁니다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보시면 왼쪽에는 </a:t>
            </a: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</a:t>
            </a:r>
            <a:r>
              <a:rPr lang="en-US" altLang="ko-KR" dirty="0"/>
              <a:t>~2020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월까지의 </a:t>
            </a:r>
            <a:r>
              <a:rPr lang="en-US" altLang="ko-KR" dirty="0"/>
              <a:t>6</a:t>
            </a:r>
            <a:r>
              <a:rPr lang="ko-KR" altLang="en-US" dirty="0"/>
              <a:t>개월을 확산 전 데이터 기간으로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  <a:r>
              <a:rPr lang="en-US" altLang="ko-KR" dirty="0"/>
              <a:t>~2020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 err="1"/>
              <a:t>얼까지를</a:t>
            </a:r>
            <a:r>
              <a:rPr lang="ko-KR" altLang="en-US" dirty="0"/>
              <a:t> 코로나 확산 후 데이터 기간으로 기준을 잡고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품목명을 그룹화하여 각 </a:t>
            </a:r>
            <a:r>
              <a:rPr lang="en-US" altLang="ko-KR" dirty="0"/>
              <a:t>6</a:t>
            </a:r>
            <a:r>
              <a:rPr lang="ko-KR" altLang="en-US" dirty="0"/>
              <a:t>개월의 평균수출금액을 </a:t>
            </a:r>
            <a:r>
              <a:rPr lang="ko-KR" altLang="en-US" dirty="0" err="1"/>
              <a:t>전처리하여</a:t>
            </a:r>
            <a:r>
              <a:rPr lang="ko-KR" altLang="en-US" dirty="0"/>
              <a:t> 진행하였습니다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1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그룹화를 진행한 수출품목에 대한 규모는 </a:t>
            </a:r>
            <a:r>
              <a:rPr lang="en-US" altLang="ko-KR" dirty="0"/>
              <a:t>1</a:t>
            </a:r>
            <a:r>
              <a:rPr lang="ko-KR" altLang="en-US" dirty="0"/>
              <a:t>위 전기</a:t>
            </a:r>
            <a:r>
              <a:rPr lang="en-US" altLang="ko-KR" dirty="0"/>
              <a:t>, </a:t>
            </a:r>
            <a:r>
              <a:rPr lang="ko-KR" altLang="en-US" dirty="0"/>
              <a:t>전자제품</a:t>
            </a:r>
            <a:r>
              <a:rPr lang="en-US" altLang="ko-KR" dirty="0"/>
              <a:t> 2</a:t>
            </a:r>
            <a:r>
              <a:rPr lang="ko-KR" altLang="en-US" dirty="0"/>
              <a:t>위는 수송장비</a:t>
            </a:r>
            <a:r>
              <a:rPr lang="en-US" altLang="ko-KR" dirty="0"/>
              <a:t>(</a:t>
            </a:r>
            <a:r>
              <a:rPr lang="ko-KR" altLang="en-US" dirty="0"/>
              <a:t>자동차 </a:t>
            </a:r>
            <a:r>
              <a:rPr lang="ko-KR" altLang="en-US" dirty="0" err="1"/>
              <a:t>부품가</a:t>
            </a:r>
            <a:r>
              <a:rPr lang="ko-KR" altLang="en-US" dirty="0"/>
              <a:t> 포함하였고</a:t>
            </a:r>
            <a:r>
              <a:rPr lang="en-US" altLang="ko-KR" dirty="0"/>
              <a:t>) 3</a:t>
            </a:r>
            <a:r>
              <a:rPr lang="ko-KR" altLang="en-US" dirty="0"/>
              <a:t>위 는 기계류 및 정밀기기</a:t>
            </a:r>
            <a:r>
              <a:rPr lang="en-US" altLang="ko-KR" dirty="0"/>
              <a:t>(</a:t>
            </a:r>
            <a:r>
              <a:rPr lang="ko-KR" altLang="en-US" dirty="0"/>
              <a:t>반도체</a:t>
            </a:r>
            <a:r>
              <a:rPr lang="en-US" altLang="ko-KR" dirty="0"/>
              <a:t>) </a:t>
            </a:r>
            <a:r>
              <a:rPr lang="ko-KR" altLang="en-US" dirty="0"/>
              <a:t>제품이 </a:t>
            </a:r>
            <a:r>
              <a:rPr lang="ko-KR" altLang="en-US" dirty="0" err="1"/>
              <a:t>포함되어있습니다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66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코로나 이전과 이후의 수출금액추이는 전기 및 전자제품이 약 </a:t>
            </a:r>
            <a:r>
              <a:rPr lang="en-US" altLang="ko-KR" dirty="0"/>
              <a:t>143</a:t>
            </a:r>
            <a:r>
              <a:rPr lang="ko-KR" altLang="en-US" dirty="0"/>
              <a:t>억 </a:t>
            </a:r>
            <a:r>
              <a:rPr lang="en-US" altLang="ko-KR" dirty="0"/>
              <a:t>2362</a:t>
            </a:r>
            <a:r>
              <a:rPr lang="ko-KR" altLang="en-US" dirty="0"/>
              <a:t>만 달러에서 </a:t>
            </a:r>
            <a:r>
              <a:rPr lang="en-US" altLang="ko-KR" dirty="0"/>
              <a:t>139</a:t>
            </a:r>
            <a:r>
              <a:rPr lang="ko-KR" altLang="en-US" dirty="0"/>
              <a:t>억 </a:t>
            </a:r>
            <a:r>
              <a:rPr lang="en-US" altLang="ko-KR" dirty="0"/>
              <a:t>9958</a:t>
            </a:r>
            <a:r>
              <a:rPr lang="ko-KR" altLang="en-US" dirty="0"/>
              <a:t>만 달러로 감소하였고 수송장비</a:t>
            </a:r>
            <a:r>
              <a:rPr lang="en-US" altLang="ko-KR" dirty="0"/>
              <a:t>, </a:t>
            </a:r>
            <a:r>
              <a:rPr lang="ko-KR" altLang="en-US" dirty="0"/>
              <a:t>기계류 및 정밀기기의 품목도 모두 </a:t>
            </a:r>
            <a:endParaRPr lang="en-US" altLang="ko-KR" dirty="0"/>
          </a:p>
          <a:p>
            <a:r>
              <a:rPr lang="ko-KR" altLang="en-US" dirty="0"/>
              <a:t>코로나 확산 전후를 기준으로 수출 감소가 발생하였음을 알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3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전후 평균 수출금액의 차이를 비교했는데요</a:t>
            </a:r>
            <a:r>
              <a:rPr lang="en-US" altLang="ko-KR" dirty="0"/>
              <a:t>… </a:t>
            </a:r>
            <a:r>
              <a:rPr lang="ko-KR" altLang="en-US" dirty="0"/>
              <a:t>금액차가 가장 컸던 품목은 원료 및 연료 품목으로 무려 약 </a:t>
            </a:r>
            <a:r>
              <a:rPr lang="en-US" altLang="ko-KR" dirty="0"/>
              <a:t>15</a:t>
            </a:r>
            <a:r>
              <a:rPr lang="ko-KR" altLang="en-US" dirty="0"/>
              <a:t>억 </a:t>
            </a:r>
            <a:r>
              <a:rPr lang="en-US" altLang="ko-KR" dirty="0"/>
              <a:t>8553</a:t>
            </a:r>
            <a:r>
              <a:rPr lang="ko-KR" altLang="en-US" dirty="0"/>
              <a:t>만 달러가 감소하였음을 확인하였습니다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. </a:t>
            </a:r>
            <a:r>
              <a:rPr lang="ko-KR" altLang="en-US" dirty="0"/>
              <a:t>특정 품목에서는 오히려 수출호조가 발생하였는데요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귀금속 및 </a:t>
            </a:r>
            <a:r>
              <a:rPr lang="ko-KR" altLang="en-US" dirty="0" err="1"/>
              <a:t>보석류</a:t>
            </a:r>
            <a:r>
              <a:rPr lang="ko-KR" altLang="en-US" dirty="0"/>
              <a:t> 품목에서는 약 </a:t>
            </a:r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en-US" altLang="ko-KR" dirty="0"/>
              <a:t>1928</a:t>
            </a:r>
            <a:r>
              <a:rPr lang="ko-KR" altLang="en-US" dirty="0"/>
              <a:t>만 달러의 수출 증가가 발생하였습니다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93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전후 평균수출금액 차이를 시각화한 그래프는 다음과 같은 형태를 </a:t>
            </a:r>
            <a:r>
              <a:rPr lang="ko-KR" altLang="en-US" dirty="0" err="1"/>
              <a:t>이루었씁니다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 예외상황이 발생한 귀금속 및 </a:t>
            </a:r>
            <a:r>
              <a:rPr lang="ko-KR" altLang="en-US" dirty="0" err="1"/>
              <a:t>보석류</a:t>
            </a:r>
            <a:r>
              <a:rPr lang="ko-KR" altLang="en-US" dirty="0"/>
              <a:t> 품목은 코로나 바이러스 확산으로 인해 세계 경제가 불확실해지면서</a:t>
            </a:r>
            <a:r>
              <a:rPr lang="en-US" altLang="ko-KR" dirty="0"/>
              <a:t>, </a:t>
            </a:r>
            <a:r>
              <a:rPr lang="ko-KR" altLang="en-US" dirty="0"/>
              <a:t>안전자산을 선호함에 따라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월부터 금</a:t>
            </a:r>
            <a:r>
              <a:rPr lang="en-US" altLang="ko-KR" dirty="0"/>
              <a:t>, 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백금 수출이 증가한 것을 확인할 수 있었습니다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BD4D4-D956-4C40-93F2-D040BF703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28578-10CF-4807-885B-78E669F27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30F2F-00A1-4B6E-A513-C7E2A0B2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C4E-0981-4B59-9F5C-0CB26F7C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3CCDF-A46F-4ABD-85E8-9BC5B75B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1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C6A17-71C4-43C4-9C6E-971BB001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2F5E6B-D521-45EF-91CE-68F7DB900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90332-85E0-489E-992B-5E87A5B1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E4876-0F57-4CED-B029-C936602E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098FF-E807-4AA5-8C1D-C63836E1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2FF31A-179A-4681-93ED-13CAE97A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762321-13BA-432C-AE30-31238D59A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C94A7-AAA8-4674-8B54-00E866BC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15226-A90D-4702-A5D1-63E61D80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60B65-968B-42BB-A426-55BB66BA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1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1DA84-8403-4C84-94FA-2C0D2639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3CCD4-D0E0-4E03-9917-03D15565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10103-AC9F-4440-AA14-6FE3B665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E5539-0568-48C7-93B4-025C4C8C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FE66E-0725-4455-9BA3-475F7CAE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873A7-3A88-4EA7-A804-2A69D300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5A8E4-D76D-4C27-B339-E09CA0A34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165DE-851F-4807-83C6-5060DC0C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8E7EA-F28C-4BDA-AEDA-EE63D233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8921-688B-4203-8500-E3F8F3AA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2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E3ED4-8C84-487C-9852-86F19D4A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FE3DA-22EE-4956-AD05-0C07593B6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F33C20-18FC-476C-8B0C-72574CCD4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BCBD1-CDB5-48A8-ADD9-CEED2C34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249B2-09B8-4AAF-BFF2-5D03FB5F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CDBB3-8AC7-4924-B157-A94052E6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F08DE-B06E-4FDA-82C6-F8EA750B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DBC66-5A3A-4B02-B980-EB5358372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279CE-FBD4-454C-B260-67343724F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9F95F9-89A3-42D6-B639-7D4600349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5BBA9E-1C03-4856-BEED-5897FA5D6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A2FD2-3A49-4232-83A0-9DE17879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C09DD5-5EAD-41A1-B1B1-5321D482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A5731B-41DC-405E-8B66-73427072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5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A2D4E-A859-4CEC-B1C3-0A132F60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E6E268-D943-4623-91A1-E64921AB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76CDB1-B926-45DD-91B9-CAA5870C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5CE7B0-8292-4B9D-B287-701F3C1D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0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AE40E5-10AC-4D70-A331-20455CEF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62F213-BAE3-4CBF-A19F-325EBCFF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2F78E3-FA53-42F4-A2C5-D6DBCCA7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6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4BD16-8D0A-4103-8C16-AF6AEF93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E0E82-9B10-4671-AF47-0481056C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64C85C-30C4-4A3C-8B97-F52BBE0F2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88F4B-5439-4B81-8FE9-87E66A99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C3C62-9987-40BC-A387-76829D27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DC7FD-3F22-478C-90CD-DFFF6AD4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3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2A6D5-C639-4B8F-9F17-8974BAE1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0C59A9-7357-473E-B67F-784454EB5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F3812A-C1A3-480D-9851-4FE048DD7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0F580-650E-4A3D-A546-26C7D6D4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95881-C295-490E-94B6-45404652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C0C6D7-63A6-4293-A5F1-E7E09425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5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76B4A9-AE80-4651-BF05-90B1AA86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6A9EA-8D08-4B10-990F-EC4B464BF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679FB-2E34-4CAA-9E74-6C71191B4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C75EA-67E7-4C97-AFFF-15D21ACA1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CF7EE-F8FE-459C-85CB-187082710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47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E88734A-8807-4751-8F93-1870CF2F25E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241299B4-4B02-4813-B86D-9424BECA3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F400884-81D6-4032-AE12-48FD6BD192D4}"/>
                </a:ext>
              </a:extLst>
            </p:cNvPr>
            <p:cNvSpPr/>
            <p:nvPr/>
          </p:nvSpPr>
          <p:spPr>
            <a:xfrm>
              <a:off x="1746191" y="1293632"/>
              <a:ext cx="9075634" cy="342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신종 코로나 바이러스 확산 이후</a:t>
              </a:r>
              <a:endParaRPr lang="en-US" altLang="ko-KR" sz="2800" dirty="0">
                <a:solidFill>
                  <a:schemeClr val="tx1">
                    <a:alpha val="7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우리나라 수출 통계 분석</a:t>
              </a:r>
              <a:endParaRPr lang="en-US" altLang="ko-KR" sz="2800" dirty="0">
                <a:solidFill>
                  <a:schemeClr val="tx1">
                    <a:alpha val="7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(2019</a:t>
              </a:r>
              <a:r>
                <a:rPr lang="ko-KR" altLang="en-US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년 </a:t>
              </a: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8</a:t>
              </a:r>
              <a:r>
                <a:rPr lang="ko-KR" altLang="en-US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</a:t>
              </a: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~2020</a:t>
              </a:r>
              <a:r>
                <a:rPr lang="ko-KR" altLang="en-US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년 </a:t>
              </a: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7</a:t>
              </a:r>
              <a:r>
                <a:rPr lang="ko-KR" altLang="en-US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 기준</a:t>
              </a: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</a:t>
              </a:r>
              <a:endParaRPr lang="ko-KR" altLang="en-US" sz="25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D438F7-2511-49CF-864A-649FB93CB7EF}"/>
                </a:ext>
              </a:extLst>
            </p:cNvPr>
            <p:cNvSpPr/>
            <p:nvPr/>
          </p:nvSpPr>
          <p:spPr>
            <a:xfrm>
              <a:off x="1746191" y="4973652"/>
              <a:ext cx="9075634" cy="920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플레이데이터 </a:t>
              </a:r>
              <a:r>
                <a:rPr lang="en-US" altLang="ko-KR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r>
                <a: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 프로젝트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오재동</a:t>
              </a:r>
              <a:r>
                <a:rPr lang="en-US" altLang="ko-KR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한선희</a:t>
              </a:r>
              <a:r>
                <a:rPr lang="en-US" altLang="ko-KR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홍훈표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36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공장이미지 | 무료 벡터, 스톡 사진 및 PSD">
            <a:extLst>
              <a:ext uri="{FF2B5EF4-FFF2-40B4-BE49-F238E27FC236}">
                <a16:creationId xmlns:a16="http://schemas.microsoft.com/office/drawing/2014/main" id="{15F6F9A7-3274-469C-9A88-9619CD34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708" y="3089304"/>
            <a:ext cx="5145849" cy="37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273462" y="812899"/>
            <a:ext cx="11348817" cy="457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제일의 수출품목이 “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석유”라는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놀라운 사실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 계셨나요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정유산업은 원유의 정유공정을 통해 여러가지 석유제품을 얻음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우리나라의 석유제품 수출량은 반도체 및 자동차 수출 비중은 전체 수출의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10%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이상을 차지하고 있습니다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석유화학제품까지 포함시키면 약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19%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차지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국내정유기업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SK-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에너지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GS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칼텍스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S-Oil(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에스오일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현대오일뱅크 등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신종 코로나 바이러스 확산으로 인한 전 세계적 봉쇄조치와 사회적 거리 두기로 경제활동이 위축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최대 에너지 소비국가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중국의 석유 수요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크게 감소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 자국의 정유기업 증설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여행과 무역 활동이 감소하여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따른 항공기 및 선박의 엔진오일 소비가 급감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70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6E5DADD-7C04-4D4C-981B-F3FC04932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39" y="857203"/>
            <a:ext cx="5281301" cy="23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9A79E92-A217-47C9-89F9-C2916701FE1B}"/>
              </a:ext>
            </a:extLst>
          </p:cNvPr>
          <p:cNvSpPr/>
          <p:nvPr/>
        </p:nvSpPr>
        <p:spPr>
          <a:xfrm>
            <a:off x="3743056" y="2385588"/>
            <a:ext cx="752030" cy="675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19F3463-8F18-48B5-85E2-EF67E0EC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39" y="3215351"/>
            <a:ext cx="5281301" cy="23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63E460CF-0348-46DD-A9A0-31C757CD92AA}"/>
              </a:ext>
            </a:extLst>
          </p:cNvPr>
          <p:cNvSpPr/>
          <p:nvPr/>
        </p:nvSpPr>
        <p:spPr>
          <a:xfrm>
            <a:off x="3510895" y="4778050"/>
            <a:ext cx="752030" cy="675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796728D-9FC1-40A8-ACBC-04F6E69B5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690" y="857203"/>
            <a:ext cx="5571855" cy="23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2FCE361D-9A41-478E-A6F9-3D7ACE438704}"/>
              </a:ext>
            </a:extLst>
          </p:cNvPr>
          <p:cNvSpPr/>
          <p:nvPr/>
        </p:nvSpPr>
        <p:spPr>
          <a:xfrm>
            <a:off x="9656747" y="2207436"/>
            <a:ext cx="752030" cy="675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836D9380-4841-49E2-BAAF-8057E27E0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845" y="3253806"/>
            <a:ext cx="5724700" cy="219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4028E512-011C-4DF8-9469-C31464034D91}"/>
              </a:ext>
            </a:extLst>
          </p:cNvPr>
          <p:cNvSpPr/>
          <p:nvPr/>
        </p:nvSpPr>
        <p:spPr>
          <a:xfrm>
            <a:off x="9354796" y="4605710"/>
            <a:ext cx="752030" cy="675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11775A-54B1-4880-861B-317E7A4C98EF}"/>
              </a:ext>
            </a:extLst>
          </p:cNvPr>
          <p:cNvSpPr txBox="1"/>
          <p:nvPr/>
        </p:nvSpPr>
        <p:spPr>
          <a:xfrm>
            <a:off x="925186" y="5658836"/>
            <a:ext cx="10239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정유 생산 및 수출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개국 모두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월을 기준으로 큰 하락세를 보임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86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공장이미지 | 무료 벡터, 스톡 사진 및 PSD">
            <a:extLst>
              <a:ext uri="{FF2B5EF4-FFF2-40B4-BE49-F238E27FC236}">
                <a16:creationId xmlns:a16="http://schemas.microsoft.com/office/drawing/2014/main" id="{15F6F9A7-3274-469C-9A88-9619CD34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708" y="3089304"/>
            <a:ext cx="5145849" cy="37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316191" y="838536"/>
            <a:ext cx="11348817" cy="479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원유 과잉공급 문제 및 코로나 바이러스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확산으로 석유산업은 현재 전례 없는 도전의 시기에 봉착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원유 수요는 현재 코로나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 대비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5~10%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감소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정제유 수요는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20%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 감소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석유산업의 상위 글로벌 기업들은 대대적인 구조 조정이 진행 중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특히 미국 전역에서 석유기업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여개 이상 기업의 합병이 이미 진행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중이며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광범위한 합병 양상은 향후 유가 하락으로 이어질 것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에너지 변환 및 재생에너지 관련 新사업은 지속적으로 출현하고 있음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에너지 변환 및 재생에너지 관련 산업 중 일부의 수익성은 불확실함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석유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가스 산업은 에너지 변환 및 재생에너지 관련 산업에 주도적인 참여가 가능한지 고민해야 함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21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9E89C1-6876-4891-90A8-C67076AA6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46" y="1085850"/>
            <a:ext cx="3083385" cy="1028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00E397E-6FDA-4665-8204-8E7E0D2E8E20}"/>
              </a:ext>
            </a:extLst>
          </p:cNvPr>
          <p:cNvSpPr/>
          <p:nvPr/>
        </p:nvSpPr>
        <p:spPr>
          <a:xfrm>
            <a:off x="3640509" y="1374947"/>
            <a:ext cx="3939611" cy="4108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前 수출건수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도시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인천광역시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1,673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경기도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4,898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서울특별시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5,795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1,831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부산광역시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1,661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 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55EF-DE40-45B9-AEAC-6035D03D0A06}"/>
              </a:ext>
            </a:extLst>
          </p:cNvPr>
          <p:cNvSpPr txBox="1"/>
          <p:nvPr/>
        </p:nvSpPr>
        <p:spPr>
          <a:xfrm>
            <a:off x="530924" y="5807643"/>
            <a:ext cx="111301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수출건수와 수출금액을 지역별로 그룹화하고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 단위로 평균수출금액을 도출함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157383-E78A-4766-94FE-A9A86C2AE63B}"/>
              </a:ext>
            </a:extLst>
          </p:cNvPr>
          <p:cNvSpPr/>
          <p:nvPr/>
        </p:nvSpPr>
        <p:spPr>
          <a:xfrm>
            <a:off x="7930498" y="1374947"/>
            <a:ext cx="3939611" cy="4108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前 평균수출금액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도시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경기도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7,015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단위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충청남도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5,039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울산광역시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4,768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서울특별시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5,233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5,930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A25EF0-B0E7-44B2-A6CD-18E3C981B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46" y="2262365"/>
            <a:ext cx="3160297" cy="3220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78C2B4-7655-4C18-B282-42A0D487B113}"/>
              </a:ext>
            </a:extLst>
          </p:cNvPr>
          <p:cNvSpPr txBox="1"/>
          <p:nvPr/>
        </p:nvSpPr>
        <p:spPr>
          <a:xfrm>
            <a:off x="2008262" y="2057653"/>
            <a:ext cx="1709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 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USD 1000&gt;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80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55EF-DE40-45B9-AEAC-6035D03D0A06}"/>
              </a:ext>
            </a:extLst>
          </p:cNvPr>
          <p:cNvSpPr txBox="1"/>
          <p:nvPr/>
        </p:nvSpPr>
        <p:spPr>
          <a:xfrm>
            <a:off x="94005" y="5966677"/>
            <a:ext cx="118284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Folium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시각화를 위해 위치 데이터를 병합하고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코로나 전후 수출금액에 대한 차액을 도출함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979E1D-7F19-45BD-8D0A-D4AA1E83D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6" y="977336"/>
            <a:ext cx="3196126" cy="12787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9EC535-225B-4F5B-9736-660CD2CB5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5" y="2418149"/>
            <a:ext cx="3196126" cy="335400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5EDCC3-FE65-40E8-85C9-222C34337D79}"/>
              </a:ext>
            </a:extLst>
          </p:cNvPr>
          <p:cNvSpPr/>
          <p:nvPr/>
        </p:nvSpPr>
        <p:spPr>
          <a:xfrm>
            <a:off x="1457061" y="2418147"/>
            <a:ext cx="1038312" cy="3290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D90743A-ACD5-46B6-8A1E-EBBE42C07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120" y="977336"/>
            <a:ext cx="8104885" cy="47312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D994C7-84B9-4589-9204-C783C601F1F5}"/>
              </a:ext>
            </a:extLst>
          </p:cNvPr>
          <p:cNvSpPr/>
          <p:nvPr/>
        </p:nvSpPr>
        <p:spPr>
          <a:xfrm>
            <a:off x="3574678" y="1316716"/>
            <a:ext cx="7887768" cy="277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3AE013-497C-4932-92C1-F62BA8212C3B}"/>
              </a:ext>
            </a:extLst>
          </p:cNvPr>
          <p:cNvSpPr/>
          <p:nvPr/>
        </p:nvSpPr>
        <p:spPr>
          <a:xfrm>
            <a:off x="3583224" y="5314744"/>
            <a:ext cx="7887768" cy="277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2CFFBB-57A4-41B0-B760-C8FB12E705A8}"/>
              </a:ext>
            </a:extLst>
          </p:cNvPr>
          <p:cNvSpPr txBox="1"/>
          <p:nvPr/>
        </p:nvSpPr>
        <p:spPr>
          <a:xfrm>
            <a:off x="10109675" y="815279"/>
            <a:ext cx="1709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 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USD 1000&gt;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737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55EF-DE40-45B9-AEAC-6035D03D0A06}"/>
              </a:ext>
            </a:extLst>
          </p:cNvPr>
          <p:cNvSpPr txBox="1"/>
          <p:nvPr/>
        </p:nvSpPr>
        <p:spPr>
          <a:xfrm>
            <a:off x="517581" y="5268400"/>
            <a:ext cx="1115683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울산의 주요 수출 품목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석유제품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유화제품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선박 등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14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년만에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최저치 기록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주요요인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중국의 정유설비 증설에 따른 공급과잉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코로나로 인한 저유가 추세 등 영향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239069-D9C2-4D01-9B27-E0768290E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7" y="1452785"/>
            <a:ext cx="5810250" cy="3723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AD2DBE-1731-497C-BFC9-1D27AE2CE0BC}"/>
              </a:ext>
            </a:extLst>
          </p:cNvPr>
          <p:cNvSpPr txBox="1"/>
          <p:nvPr/>
        </p:nvSpPr>
        <p:spPr>
          <a:xfrm>
            <a:off x="794227" y="1013108"/>
            <a:ext cx="499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울산광역시 품목별 수출건수 및 수출금액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8DCBFF-DFCB-4C4E-8FB6-F9B011AF90E0}"/>
              </a:ext>
            </a:extLst>
          </p:cNvPr>
          <p:cNvSpPr/>
          <p:nvPr/>
        </p:nvSpPr>
        <p:spPr>
          <a:xfrm>
            <a:off x="200293" y="1681426"/>
            <a:ext cx="5810250" cy="198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EFDD49-BE64-4466-A662-00A57FA5BD70}"/>
              </a:ext>
            </a:extLst>
          </p:cNvPr>
          <p:cNvSpPr/>
          <p:nvPr/>
        </p:nvSpPr>
        <p:spPr>
          <a:xfrm>
            <a:off x="6657173" y="1452784"/>
            <a:ext cx="4777097" cy="3723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 및 연료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8,221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8,553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중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43%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2,617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7,308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중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28%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 최대 규모의 석유화학공단의 울산국가산업단지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9518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E8FD98-4F87-4F57-9FFE-B9AA7CB33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5" y="1362939"/>
            <a:ext cx="5819775" cy="354234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55EF-DE40-45B9-AEAC-6035D03D0A06}"/>
              </a:ext>
            </a:extLst>
          </p:cNvPr>
          <p:cNvSpPr txBox="1"/>
          <p:nvPr/>
        </p:nvSpPr>
        <p:spPr>
          <a:xfrm>
            <a:off x="38945" y="5248841"/>
            <a:ext cx="119807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충청북도는  화공품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의약품 포함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 및 주변기기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건전지 및 축전지 품목의 수출 호조 발생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주요요인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전세계적으로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비대면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경제가 확대되면서 컴퓨터 보조기억장치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(SSD)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수요 증가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D2DBE-1731-497C-BFC9-1D27AE2CE0BC}"/>
              </a:ext>
            </a:extLst>
          </p:cNvPr>
          <p:cNvSpPr txBox="1"/>
          <p:nvPr/>
        </p:nvSpPr>
        <p:spPr>
          <a:xfrm>
            <a:off x="941684" y="993606"/>
            <a:ext cx="469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충청북도 품목별 수출건수 및 수출금액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8DCBFF-DFCB-4C4E-8FB6-F9B011AF90E0}"/>
              </a:ext>
            </a:extLst>
          </p:cNvPr>
          <p:cNvSpPr/>
          <p:nvPr/>
        </p:nvSpPr>
        <p:spPr>
          <a:xfrm>
            <a:off x="38945" y="4452359"/>
            <a:ext cx="5810250" cy="413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EFDD49-BE64-4466-A662-00A57FA5BD70}"/>
              </a:ext>
            </a:extLst>
          </p:cNvPr>
          <p:cNvSpPr/>
          <p:nvPr/>
        </p:nvSpPr>
        <p:spPr>
          <a:xfrm>
            <a:off x="6486257" y="1266603"/>
            <a:ext cx="4777097" cy="354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화공품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7,905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전기 및 전자제품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2,200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청주시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하이닉스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 청주공장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진천군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음성군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충주시 등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지자체 충북수출액의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97%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비중 차지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5647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3952D-6650-4390-AAAF-AA62D78368EA}"/>
              </a:ext>
            </a:extLst>
          </p:cNvPr>
          <p:cNvSpPr txBox="1"/>
          <p:nvPr/>
        </p:nvSpPr>
        <p:spPr>
          <a:xfrm>
            <a:off x="423238" y="3796466"/>
            <a:ext cx="521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충청남도 코로나 발생 전후 품목별 수출 차액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96530-3929-48CF-AC5D-04217060E0AF}"/>
              </a:ext>
            </a:extLst>
          </p:cNvPr>
          <p:cNvSpPr txBox="1"/>
          <p:nvPr/>
        </p:nvSpPr>
        <p:spPr>
          <a:xfrm>
            <a:off x="465968" y="908211"/>
            <a:ext cx="521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 코로나 발생 전후 시도별 수출 차액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0CCD0C-0A33-41A9-9813-73F09085AD6D}"/>
              </a:ext>
            </a:extLst>
          </p:cNvPr>
          <p:cNvSpPr/>
          <p:nvPr/>
        </p:nvSpPr>
        <p:spPr>
          <a:xfrm>
            <a:off x="6691357" y="4360505"/>
            <a:ext cx="4777097" cy="213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충청남도 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 및 연료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전기 및 전자제품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충청남도 서산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현대오일뱅크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현대케미칼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LG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화학 등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407340-4050-471C-867F-24F0F843D329}"/>
              </a:ext>
            </a:extLst>
          </p:cNvPr>
          <p:cNvSpPr/>
          <p:nvPr/>
        </p:nvSpPr>
        <p:spPr>
          <a:xfrm>
            <a:off x="6691357" y="794760"/>
            <a:ext cx="4777097" cy="328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 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 부품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기계류 및 정밀기기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경상남도의 자동차부품기업은 총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1,931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기업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전국 대비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18.9%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전국 상위권을 자치함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국내외에서 완성차량에 대한 생산중단으로 인해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 부품업계에서도 수출 부진 현상 발생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05A71F-4949-4B06-8B1C-59F8A8CFC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404" r="-37"/>
          <a:stretch/>
        </p:blipFill>
        <p:spPr bwMode="auto">
          <a:xfrm>
            <a:off x="-25638" y="4165798"/>
            <a:ext cx="5458869" cy="281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7E04191-7216-4338-87A0-25F91837C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" r="1340"/>
          <a:stretch/>
        </p:blipFill>
        <p:spPr bwMode="auto">
          <a:xfrm>
            <a:off x="111097" y="1357696"/>
            <a:ext cx="5005943" cy="24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191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5C0AE1-139D-49DE-87CE-2E61B09C5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7" y="921728"/>
            <a:ext cx="5349513" cy="26845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847B20-0B72-43DC-8DBF-231E433D7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1217"/>
            <a:ext cx="5249010" cy="26845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2DEB66-AE8D-4D48-96C0-8E40228F9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7" y="3759878"/>
            <a:ext cx="5349513" cy="2767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9C1CE2-8CEE-4B63-800A-187C7C60A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32" y="932526"/>
            <a:ext cx="5249010" cy="26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37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2AA191-BE73-4625-AEE0-4B6CD668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17" y="1193920"/>
            <a:ext cx="4736413" cy="4506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C48781-F874-462B-AA06-FC66E38F50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00"/>
          <a:stretch/>
        </p:blipFill>
        <p:spPr>
          <a:xfrm>
            <a:off x="5043526" y="1193919"/>
            <a:ext cx="3835554" cy="4506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78BB54-B79D-4AC9-99F9-025D5FCE2A5A}"/>
              </a:ext>
            </a:extLst>
          </p:cNvPr>
          <p:cNvSpPr txBox="1"/>
          <p:nvPr/>
        </p:nvSpPr>
        <p:spPr>
          <a:xfrm>
            <a:off x="719118" y="855365"/>
            <a:ext cx="414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시도별 평균수출차액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(-)&gt;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2BD7B5-5A89-4E75-BFB8-C8A55B48E184}"/>
              </a:ext>
            </a:extLst>
          </p:cNvPr>
          <p:cNvSpPr txBox="1"/>
          <p:nvPr/>
        </p:nvSpPr>
        <p:spPr>
          <a:xfrm>
            <a:off x="5019148" y="855365"/>
            <a:ext cx="4258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시도별 평균수출차액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(+)&gt;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94A79-5B96-44F7-B4F2-DCEF47936F3E}"/>
              </a:ext>
            </a:extLst>
          </p:cNvPr>
          <p:cNvSpPr txBox="1"/>
          <p:nvPr/>
        </p:nvSpPr>
        <p:spPr>
          <a:xfrm>
            <a:off x="719118" y="5780861"/>
            <a:ext cx="113638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Folium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plotly.express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활용하여 코로나 확산 전후의 평균 수출 차액을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시각화하였음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4FC494-59F7-4308-91FE-7D1E5088D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927" y="1193919"/>
            <a:ext cx="2771820" cy="31290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0D2D63-E9CD-4EEF-AE34-7FA0961DA4B4}"/>
              </a:ext>
            </a:extLst>
          </p:cNvPr>
          <p:cNvSpPr txBox="1"/>
          <p:nvPr/>
        </p:nvSpPr>
        <p:spPr>
          <a:xfrm>
            <a:off x="9565461" y="4322994"/>
            <a:ext cx="2626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시각화 구현 코드 참고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24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stablishment of a Foreign Company&amp;#39;s Domestic Branch">
            <a:extLst>
              <a:ext uri="{FF2B5EF4-FFF2-40B4-BE49-F238E27FC236}">
                <a16:creationId xmlns:a16="http://schemas.microsoft.com/office/drawing/2014/main" id="{431F97FF-A7E2-40F5-AA08-E6A98733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67" y="2249406"/>
            <a:ext cx="7806160" cy="43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 descr="주제 선정 배경">
            <a:extLst>
              <a:ext uri="{FF2B5EF4-FFF2-40B4-BE49-F238E27FC236}">
                <a16:creationId xmlns:a16="http://schemas.microsoft.com/office/drawing/2014/main" id="{A5080F6E-35B2-47DF-8B32-D4A1C373914E}"/>
              </a:ext>
            </a:extLst>
          </p:cNvPr>
          <p:cNvSpPr/>
          <p:nvPr/>
        </p:nvSpPr>
        <p:spPr>
          <a:xfrm>
            <a:off x="94005" y="85458"/>
            <a:ext cx="1992703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선정 배경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8AF22-80B5-443B-AC06-B3986E3FB472}"/>
              </a:ext>
            </a:extLst>
          </p:cNvPr>
          <p:cNvSpPr txBox="1"/>
          <p:nvPr/>
        </p:nvSpPr>
        <p:spPr>
          <a:xfrm>
            <a:off x="446408" y="1112087"/>
            <a:ext cx="11299184" cy="2779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우리나라는 지역적 특성상 무역 의존도가 높고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대규모 수출기업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달러 이상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집중되어 있음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특히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우리나라 對세계 수출액은 신종 코로나 바이러스 확산 이후 전년 대비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5.5%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감소를 기록함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본 프로젝트는 정부기관에서 제공하는 통관 수출실적 전수데이터를 활용하여 코로나 바이러스 발생 전후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국가별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품목별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시도별 수출 호조 및 부진 여부를 중심으로 코로나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수출 영향을 분석함</a:t>
            </a:r>
          </a:p>
        </p:txBody>
      </p:sp>
    </p:spTree>
    <p:extLst>
      <p:ext uri="{BB962C8B-B14F-4D97-AF65-F5344CB8AC3E}">
        <p14:creationId xmlns:p14="http://schemas.microsoft.com/office/powerpoint/2010/main" val="18054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1972B7-DC6B-4323-ADD1-64CB8228C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6" y="1546787"/>
            <a:ext cx="2421557" cy="4321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F76DF8-7CA7-4DC0-AC78-784A98CF8AA5}"/>
              </a:ext>
            </a:extLst>
          </p:cNvPr>
          <p:cNvSpPr txBox="1"/>
          <p:nvPr/>
        </p:nvSpPr>
        <p:spPr>
          <a:xfrm>
            <a:off x="197356" y="1153330"/>
            <a:ext cx="377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前 국가별 수입 실적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82A266-473B-4FFE-9A0D-F75B16C3A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651" y="1541773"/>
            <a:ext cx="2558993" cy="43213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9B745D-4E00-40DA-9923-5E5E94D3CAC8}"/>
              </a:ext>
            </a:extLst>
          </p:cNvPr>
          <p:cNvSpPr txBox="1"/>
          <p:nvPr/>
        </p:nvSpPr>
        <p:spPr>
          <a:xfrm>
            <a:off x="8636797" y="1212928"/>
            <a:ext cx="377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後 국가별 수입 실적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BFBAACF-A58E-42EF-9AD1-47F2E934B5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7" r="1962" b="20612"/>
          <a:stretch/>
        </p:blipFill>
        <p:spPr>
          <a:xfrm>
            <a:off x="1214109" y="1820729"/>
            <a:ext cx="8827493" cy="39150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67FEF9-B615-47FF-8DD6-27638CB0D765}"/>
              </a:ext>
            </a:extLst>
          </p:cNvPr>
          <p:cNvSpPr txBox="1"/>
          <p:nvPr/>
        </p:nvSpPr>
        <p:spPr>
          <a:xfrm>
            <a:off x="207042" y="5961661"/>
            <a:ext cx="11777916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국가별 수입 실적 데이터를 통해 중국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등이 큰 비중을 차지하는 것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757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F76DF8-7CA7-4DC0-AC78-784A98CF8AA5}"/>
              </a:ext>
            </a:extLst>
          </p:cNvPr>
          <p:cNvSpPr txBox="1"/>
          <p:nvPr/>
        </p:nvSpPr>
        <p:spPr>
          <a:xfrm>
            <a:off x="2308302" y="1261908"/>
            <a:ext cx="4511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 국가별 평균 수입금액차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EB4F6B-D657-4892-AE0F-315F1046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7" y="1668343"/>
            <a:ext cx="7850603" cy="308311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B636C9-D740-41A3-8886-D6C11A7B4F34}"/>
              </a:ext>
            </a:extLst>
          </p:cNvPr>
          <p:cNvSpPr/>
          <p:nvPr/>
        </p:nvSpPr>
        <p:spPr>
          <a:xfrm>
            <a:off x="285749" y="1988179"/>
            <a:ext cx="7670385" cy="253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53AEC1-B318-4281-A463-0087A496CEA6}"/>
              </a:ext>
            </a:extLst>
          </p:cNvPr>
          <p:cNvSpPr/>
          <p:nvPr/>
        </p:nvSpPr>
        <p:spPr>
          <a:xfrm>
            <a:off x="8127050" y="1081552"/>
            <a:ext cx="3939611" cy="4108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수입금액차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3,538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3,429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호주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5,560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러시아 연방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8,518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452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C786D-A184-4B26-8E69-F977A3088A6F}"/>
              </a:ext>
            </a:extLst>
          </p:cNvPr>
          <p:cNvSpPr txBox="1"/>
          <p:nvPr/>
        </p:nvSpPr>
        <p:spPr>
          <a:xfrm>
            <a:off x="414084" y="5338253"/>
            <a:ext cx="113638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수입금액 차이가 큰 상위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개국을 통해 전반적으로 수입 실적 감소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수입금액차이가 큰 국가는 사우디아라비아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호주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러시아 연방 순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1B8969-7E74-4F27-95E4-741623B3AFD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99914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ECC786D-A184-4B26-8E69-F977A3088A6F}"/>
              </a:ext>
            </a:extLst>
          </p:cNvPr>
          <p:cNvSpPr txBox="1"/>
          <p:nvPr/>
        </p:nvSpPr>
        <p:spPr>
          <a:xfrm>
            <a:off x="-37981" y="5398675"/>
            <a:ext cx="12229981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전반적으로 코로나 발생 이전에 비해 수입 실적이 감소하였으며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사우디아라비아 수입금액차가 가장 큼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이후 수입금액에 영향을 끼친 사우디아라비아의 수입실적을 품목별로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74B01C-919C-4F28-98B6-BE85635B8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9" y="1001862"/>
            <a:ext cx="6851947" cy="399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42B1C03-71E5-46BA-BE70-0035D0F04766}"/>
              </a:ext>
            </a:extLst>
          </p:cNvPr>
          <p:cNvSpPr/>
          <p:nvPr/>
        </p:nvSpPr>
        <p:spPr>
          <a:xfrm>
            <a:off x="7537390" y="632900"/>
            <a:ext cx="3939611" cy="4439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수입금액차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호주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러시아 연방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수입금액이 증가한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5,483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독일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5,845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C65F0E-5652-4A51-BBFD-F41ECCF35561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1594664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2FA25C-231F-4477-9D26-FF1C18ED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11" y="1461286"/>
            <a:ext cx="7204772" cy="35144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E4552-EB49-4E7C-9C4A-238B282F25B2}"/>
              </a:ext>
            </a:extLst>
          </p:cNvPr>
          <p:cNvSpPr txBox="1"/>
          <p:nvPr/>
        </p:nvSpPr>
        <p:spPr>
          <a:xfrm>
            <a:off x="1402313" y="1122732"/>
            <a:ext cx="6023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 품목별 평균 수입금액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8C7677-2468-428A-A6B7-856F3AF4404A}"/>
              </a:ext>
            </a:extLst>
          </p:cNvPr>
          <p:cNvSpPr/>
          <p:nvPr/>
        </p:nvSpPr>
        <p:spPr>
          <a:xfrm>
            <a:off x="349711" y="1816932"/>
            <a:ext cx="707658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D8218E-C714-49B2-9BAC-EF3DD0380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617" y="1122732"/>
            <a:ext cx="4321857" cy="40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7C5572-912F-4E7A-8EE8-53241A4D4396}"/>
              </a:ext>
            </a:extLst>
          </p:cNvPr>
          <p:cNvSpPr txBox="1"/>
          <p:nvPr/>
        </p:nvSpPr>
        <p:spPr>
          <a:xfrm>
            <a:off x="74774" y="5294418"/>
            <a:ext cx="11863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사우디아라비아의 코로나 전후 수입금액차가 가장 큰 품목은 연료 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에너지류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석탄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석유제품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나프타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방카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관세청 코드 참고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4945F4-F439-44B3-A799-A1C521995552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38734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D8FC99-EE6A-43EC-B6AA-1FEB0B5C6B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70000"/>
          </a:blip>
          <a:srcRect l="2128" t="5097" r="1"/>
          <a:stretch/>
        </p:blipFill>
        <p:spPr>
          <a:xfrm>
            <a:off x="7597211" y="3429000"/>
            <a:ext cx="4594789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7C5572-912F-4E7A-8EE8-53241A4D4396}"/>
              </a:ext>
            </a:extLst>
          </p:cNvPr>
          <p:cNvSpPr txBox="1"/>
          <p:nvPr/>
        </p:nvSpPr>
        <p:spPr>
          <a:xfrm>
            <a:off x="94005" y="906125"/>
            <a:ext cx="12003990" cy="5251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사우디아라비아는 석유 부문이 정부 재정 수입의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70%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이상을 차지하는 석유 의존형 국가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 수출의 상당 부분은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비정제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원유가 차지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비정제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원유는 정제를 거쳐 전력생산과 운송수단 연료 등에 쓰이는 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가솔린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연료유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 석유제품으로 주로 가공됨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허나 사우디아라비아와 러시아 간 원유 감산 합의 결렬로 인해 벌어진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유가 전쟁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영향으로 유가가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년만에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최저치로 폭락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원유 생산량을 감축하여 수출량 조정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사우디에서 수입하는 품목의 경우 에너지 수입의존도가 높은 한국 특성상 전체 수입 중 광물성 연료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원유 등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비중이 과거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평균 약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95%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차지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수입액 역시 국제유가 등 광물성 연료 가격과 연동되어 등락을 보이고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저유가 장기화 및 코로나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인한 원유 수요 감소로 인해 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수입액이 전년대비 약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26.8%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82DB8-FAC0-4C78-8013-2DC012D7CE56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546349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F76DF8-7CA7-4DC0-AC78-784A98CF8AA5}"/>
              </a:ext>
            </a:extLst>
          </p:cNvPr>
          <p:cNvSpPr txBox="1"/>
          <p:nvPr/>
        </p:nvSpPr>
        <p:spPr>
          <a:xfrm>
            <a:off x="197356" y="1153330"/>
            <a:ext cx="377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前 국가별 수출 실적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B745D-4E00-40DA-9923-5E5E94D3CAC8}"/>
              </a:ext>
            </a:extLst>
          </p:cNvPr>
          <p:cNvSpPr txBox="1"/>
          <p:nvPr/>
        </p:nvSpPr>
        <p:spPr>
          <a:xfrm>
            <a:off x="8692552" y="1153330"/>
            <a:ext cx="377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後 국가별 수출 실적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67FEF9-B615-47FF-8DD6-27638CB0D765}"/>
              </a:ext>
            </a:extLst>
          </p:cNvPr>
          <p:cNvSpPr txBox="1"/>
          <p:nvPr/>
        </p:nvSpPr>
        <p:spPr>
          <a:xfrm>
            <a:off x="0" y="5704670"/>
            <a:ext cx="12185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국가별 수출 실적 데이터를 통해 중국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베트남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등이 큰 비중을 차지하는 것을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54858-1000-4899-A040-8A543D02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49" y="1970096"/>
            <a:ext cx="2509837" cy="2771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F5F003-FA06-415B-9007-9A6A4EADE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085" y="1912946"/>
            <a:ext cx="2375709" cy="28289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6471535-2E9D-4602-8B14-274840E94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986" y="1580302"/>
            <a:ext cx="6496853" cy="369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42AE44-A306-440E-AA41-E397EEFC41D5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004285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4AE0A6-26D8-4087-8A07-E87449BB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0" y="1650956"/>
            <a:ext cx="7788066" cy="3297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F76DF8-7CA7-4DC0-AC78-784A98CF8AA5}"/>
              </a:ext>
            </a:extLst>
          </p:cNvPr>
          <p:cNvSpPr txBox="1"/>
          <p:nvPr/>
        </p:nvSpPr>
        <p:spPr>
          <a:xfrm>
            <a:off x="2163337" y="1260718"/>
            <a:ext cx="441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 국가별 평균 수출금액차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B636C9-D740-41A3-8886-D6C11A7B4F34}"/>
              </a:ext>
            </a:extLst>
          </p:cNvPr>
          <p:cNvSpPr/>
          <p:nvPr/>
        </p:nvSpPr>
        <p:spPr>
          <a:xfrm>
            <a:off x="184180" y="1966896"/>
            <a:ext cx="7670385" cy="331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53AEC1-B318-4281-A463-0087A496CEA6}"/>
              </a:ext>
            </a:extLst>
          </p:cNvPr>
          <p:cNvSpPr/>
          <p:nvPr/>
        </p:nvSpPr>
        <p:spPr>
          <a:xfrm>
            <a:off x="8127050" y="1081552"/>
            <a:ext cx="3939611" cy="4108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수출금액차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8,881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베트남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6,697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2,719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멕시코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6268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C786D-A184-4B26-8E69-F977A3088A6F}"/>
              </a:ext>
            </a:extLst>
          </p:cNvPr>
          <p:cNvSpPr txBox="1"/>
          <p:nvPr/>
        </p:nvSpPr>
        <p:spPr>
          <a:xfrm>
            <a:off x="414084" y="5338253"/>
            <a:ext cx="113638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수출금액 차이가 큰 상위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개국을 통해 전반적으로 수출 실적 감소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수출금액차이가 큰 국가는 중국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베트남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인도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 순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321BEF-D57B-4C50-9E04-1A238A8B1D21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160633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ECC786D-A184-4B26-8E69-F977A3088A6F}"/>
              </a:ext>
            </a:extLst>
          </p:cNvPr>
          <p:cNvSpPr txBox="1"/>
          <p:nvPr/>
        </p:nvSpPr>
        <p:spPr>
          <a:xfrm>
            <a:off x="164150" y="5071931"/>
            <a:ext cx="11863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전반적으로 코로나 발생 이전에 비해 수출 실적이 감소하였으며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중국의 수출금액차가 가장 큼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이후 수출금액에 영향을 끼친 중국의 주요 수출실적을 품목별로 확인함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2B1C03-71E5-46BA-BE70-0035D0F04766}"/>
              </a:ext>
            </a:extLst>
          </p:cNvPr>
          <p:cNvSpPr/>
          <p:nvPr/>
        </p:nvSpPr>
        <p:spPr>
          <a:xfrm>
            <a:off x="7434841" y="1710418"/>
            <a:ext cx="3939611" cy="2482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수출금액차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베트남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멕시코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493F2B-1FBE-4D41-80E0-B5AEABFC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74" y="916404"/>
            <a:ext cx="6395012" cy="407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539533-8862-49A8-B58D-621085A9DDA4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2888973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81F536-BD04-4F1B-A056-B3D15358E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4" y="1503731"/>
            <a:ext cx="6805420" cy="3491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E4552-EB49-4E7C-9C4A-238B282F25B2}"/>
              </a:ext>
            </a:extLst>
          </p:cNvPr>
          <p:cNvSpPr txBox="1"/>
          <p:nvPr/>
        </p:nvSpPr>
        <p:spPr>
          <a:xfrm>
            <a:off x="1599695" y="1111729"/>
            <a:ext cx="4930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 품목별 평균 수출금액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8C7677-2468-428A-A6B7-856F3AF4404A}"/>
              </a:ext>
            </a:extLst>
          </p:cNvPr>
          <p:cNvSpPr/>
          <p:nvPr/>
        </p:nvSpPr>
        <p:spPr>
          <a:xfrm>
            <a:off x="94005" y="1808678"/>
            <a:ext cx="668853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C5572-912F-4E7A-8EE8-53241A4D4396}"/>
              </a:ext>
            </a:extLst>
          </p:cNvPr>
          <p:cNvSpPr txBox="1"/>
          <p:nvPr/>
        </p:nvSpPr>
        <p:spPr>
          <a:xfrm>
            <a:off x="164150" y="5208077"/>
            <a:ext cx="11863700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중국의 코로나 전후 수출금액차가 가장 큰 품목은 화공품 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의약품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스티렌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테레프탈산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 유기 및 무기화합물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염료와 색소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 화학제품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관세청 코드 참고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5DB2ADE-663D-4BD0-AE79-76953A77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377" y="1199253"/>
            <a:ext cx="4930121" cy="39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215B89-8339-4859-8691-348D31F68452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244647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알약 일러스트 이미지, 스톡 사진 및 벡터 | Shutterstock">
            <a:extLst>
              <a:ext uri="{FF2B5EF4-FFF2-40B4-BE49-F238E27FC236}">
                <a16:creationId xmlns:a16="http://schemas.microsoft.com/office/drawing/2014/main" id="{DE1F32B5-CE6C-4065-A040-7C7076DAF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611" b="8104"/>
          <a:stretch/>
        </p:blipFill>
        <p:spPr bwMode="auto">
          <a:xfrm>
            <a:off x="8566624" y="3429000"/>
            <a:ext cx="3384071" cy="33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7C5572-912F-4E7A-8EE8-53241A4D4396}"/>
              </a:ext>
            </a:extLst>
          </p:cNvPr>
          <p:cNvSpPr txBox="1"/>
          <p:nvPr/>
        </p:nvSpPr>
        <p:spPr>
          <a:xfrm>
            <a:off x="94005" y="935000"/>
            <a:ext cx="12003990" cy="540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저렴한 중국산 원료의약품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제약회사 중국산 의약품 원료 의존도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70%</a:t>
            </a:r>
            <a:br>
              <a:rPr lang="ko-KR" altLang="en-US" sz="2000" dirty="0"/>
            </a:b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원료의약품 생산에 필요한 활성의약품원료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(API),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중간체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등은 대부분 ▲중국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▲인도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생산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중국에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2900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여개의 원료제조사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발발 당시 다수의 원료공장 생산기지 폐쇄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그로 인해 중국산 원료의약품 수입하는 인도 정부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26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 원료의약품 해외수출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제한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사태 여파로 각국이 자국 수급을 위해 의료물자 수출 제한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원료의약품 국내 자급률 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‘26.4%’,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장기화 여파로 인한 원료 수급 차질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 제약사들의 원료 수입의존도가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74%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달하는 와중에 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인한 원료공장 생산기지 폐쇄 및 해외수출 제한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공항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‧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항만 봉쇄로 원료의약품 수급에 차질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원료의약품 수급 불안으로 완제의약품의 개발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생산 전반에 타격 발생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따른 국내 완제의약품 생산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 부진으로 인해 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화공품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의약품 포함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 금액 하락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26D321-6FF5-4163-8893-2CA831C42E78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03074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080F6E-35B2-47DF-8B32-D4A1C373914E}"/>
              </a:ext>
            </a:extLst>
          </p:cNvPr>
          <p:cNvSpPr/>
          <p:nvPr/>
        </p:nvSpPr>
        <p:spPr>
          <a:xfrm>
            <a:off x="94005" y="85458"/>
            <a:ext cx="3230310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 공공기관 데이터 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A74432-D1D2-4DE1-9C13-C87AD61C9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422" y="1683726"/>
            <a:ext cx="3720982" cy="3982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D8AF22-80B5-443B-AC06-B3986E3FB472}"/>
              </a:ext>
            </a:extLst>
          </p:cNvPr>
          <p:cNvSpPr txBox="1"/>
          <p:nvPr/>
        </p:nvSpPr>
        <p:spPr>
          <a:xfrm>
            <a:off x="888766" y="1173218"/>
            <a:ext cx="27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공공데이터포털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XML&gt;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4A434-9BD8-4815-B5FA-FE5E39DE417B}"/>
              </a:ext>
            </a:extLst>
          </p:cNvPr>
          <p:cNvSpPr txBox="1"/>
          <p:nvPr/>
        </p:nvSpPr>
        <p:spPr>
          <a:xfrm>
            <a:off x="5254238" y="1191412"/>
            <a:ext cx="27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관세청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ED382B-81AA-457E-B15F-4D5D2B815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9" y="1683726"/>
            <a:ext cx="3628923" cy="3982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E7B940-1600-465D-A9D9-CFF454A89F7A}"/>
              </a:ext>
            </a:extLst>
          </p:cNvPr>
          <p:cNvSpPr txBox="1"/>
          <p:nvPr/>
        </p:nvSpPr>
        <p:spPr>
          <a:xfrm>
            <a:off x="9004418" y="1173218"/>
            <a:ext cx="200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TradeMap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D7223C18-073A-418C-A5BC-C45505B640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04" y="1683726"/>
            <a:ext cx="3720982" cy="3982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CD27B0-249E-4408-A65C-FA32C6797AF4}"/>
              </a:ext>
            </a:extLst>
          </p:cNvPr>
          <p:cNvSpPr txBox="1"/>
          <p:nvPr/>
        </p:nvSpPr>
        <p:spPr>
          <a:xfrm>
            <a:off x="139922" y="5724937"/>
            <a:ext cx="11912154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 통계분석에 필요한 데이터를 공식적인 정보제공기관을 통해 다양하게 활용함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31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평지, 전세계, 지도, 지구 무료 아이콘 의 Gcons">
            <a:extLst>
              <a:ext uri="{FF2B5EF4-FFF2-40B4-BE49-F238E27FC236}">
                <a16:creationId xmlns:a16="http://schemas.microsoft.com/office/drawing/2014/main" id="{51E8678A-B2A9-4B6F-ABBC-DE3081D92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74" y="905610"/>
            <a:ext cx="5164479" cy="44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4903A3-77CE-43CD-9585-DD06C09FA2C4}"/>
              </a:ext>
            </a:extLst>
          </p:cNvPr>
          <p:cNvSpPr txBox="1"/>
          <p:nvPr/>
        </p:nvSpPr>
        <p:spPr>
          <a:xfrm>
            <a:off x="2503918" y="2794211"/>
            <a:ext cx="4648911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4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8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A3148A-D6FE-4767-B71B-0EEED5A72E62}"/>
              </a:ext>
            </a:extLst>
          </p:cNvPr>
          <p:cNvSpPr/>
          <p:nvPr/>
        </p:nvSpPr>
        <p:spPr>
          <a:xfrm>
            <a:off x="8543823" y="1723786"/>
            <a:ext cx="2546645" cy="247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 현황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상위 수출국가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후 순위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수출품목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6532E2-EDAD-4ADA-8516-7B69BC3AAE11}"/>
              </a:ext>
            </a:extLst>
          </p:cNvPr>
          <p:cNvSpPr/>
          <p:nvPr/>
        </p:nvSpPr>
        <p:spPr>
          <a:xfrm>
            <a:off x="8543823" y="890922"/>
            <a:ext cx="2546645" cy="589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 실적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.csv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A51621-E607-4ED8-A809-DA73A139F68F}"/>
              </a:ext>
            </a:extLst>
          </p:cNvPr>
          <p:cNvSpPr/>
          <p:nvPr/>
        </p:nvSpPr>
        <p:spPr>
          <a:xfrm>
            <a:off x="1089809" y="1723785"/>
            <a:ext cx="2546645" cy="247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현황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상위 수출품목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후 순위 확인</a:t>
            </a:r>
            <a:r>
              <a:rPr lang="en-US" altLang="ko-KR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TradeMap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석유제품 수출국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개국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E23B48-BBE7-4847-A6C0-578E93D3921F}"/>
              </a:ext>
            </a:extLst>
          </p:cNvPr>
          <p:cNvSpPr/>
          <p:nvPr/>
        </p:nvSpPr>
        <p:spPr>
          <a:xfrm>
            <a:off x="4791343" y="1701491"/>
            <a:ext cx="2546645" cy="2494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시도별 수출 현황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시도별 수출품목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상위 수출지역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후 순위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19C63F-BBE9-43CC-8084-8FBDF074C780}"/>
              </a:ext>
            </a:extLst>
          </p:cNvPr>
          <p:cNvSpPr/>
          <p:nvPr/>
        </p:nvSpPr>
        <p:spPr>
          <a:xfrm>
            <a:off x="8543821" y="4355800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Bar chart, Pie chart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1828799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활용데이터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737C5A-3A32-4A42-A4C5-D535FD5705CC}"/>
              </a:ext>
            </a:extLst>
          </p:cNvPr>
          <p:cNvSpPr txBox="1"/>
          <p:nvPr/>
        </p:nvSpPr>
        <p:spPr>
          <a:xfrm>
            <a:off x="669660" y="5608849"/>
            <a:ext cx="10829231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인당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파일을 담당하여 다양한 시각화 처리 및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GUI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C05E28-2973-4207-B51D-4D75AE9D6947}"/>
              </a:ext>
            </a:extLst>
          </p:cNvPr>
          <p:cNvSpPr/>
          <p:nvPr/>
        </p:nvSpPr>
        <p:spPr>
          <a:xfrm>
            <a:off x="1101532" y="890922"/>
            <a:ext cx="2546645" cy="589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실적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.csv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2DCEEB-4FBE-4C76-A3A0-7738A49BA905}"/>
              </a:ext>
            </a:extLst>
          </p:cNvPr>
          <p:cNvSpPr/>
          <p:nvPr/>
        </p:nvSpPr>
        <p:spPr>
          <a:xfrm>
            <a:off x="4787070" y="890922"/>
            <a:ext cx="2546645" cy="589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시도별 수출 실적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.csv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5C9493-59D4-40C9-BC0D-BAFFE5CCEC0F}"/>
              </a:ext>
            </a:extLst>
          </p:cNvPr>
          <p:cNvSpPr/>
          <p:nvPr/>
        </p:nvSpPr>
        <p:spPr>
          <a:xfrm>
            <a:off x="1101531" y="4355800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Plot chart, Bar chart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EE258C-86CB-4276-9B4F-BF01C5F36D13}"/>
              </a:ext>
            </a:extLst>
          </p:cNvPr>
          <p:cNvSpPr/>
          <p:nvPr/>
        </p:nvSpPr>
        <p:spPr>
          <a:xfrm>
            <a:off x="4787070" y="4356951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Folium, Pie chart, Plot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A37C76-1E32-4148-ADF2-8755840AA90A}"/>
              </a:ext>
            </a:extLst>
          </p:cNvPr>
          <p:cNvSpPr/>
          <p:nvPr/>
        </p:nvSpPr>
        <p:spPr>
          <a:xfrm>
            <a:off x="8543821" y="5031817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 담당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DB76AD7-468D-482B-BFA5-771C55F4AFEB}"/>
              </a:ext>
            </a:extLst>
          </p:cNvPr>
          <p:cNvSpPr/>
          <p:nvPr/>
        </p:nvSpPr>
        <p:spPr>
          <a:xfrm>
            <a:off x="1101531" y="5031817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담당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82607-3237-4F38-ABDC-F1550CFF5652}"/>
              </a:ext>
            </a:extLst>
          </p:cNvPr>
          <p:cNvSpPr/>
          <p:nvPr/>
        </p:nvSpPr>
        <p:spPr>
          <a:xfrm>
            <a:off x="4787070" y="5032968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담당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0E0C3B-571D-4F08-8C75-C4D91F3F3952}"/>
              </a:ext>
            </a:extLst>
          </p:cNvPr>
          <p:cNvCxnSpPr/>
          <p:nvPr/>
        </p:nvCxnSpPr>
        <p:spPr>
          <a:xfrm>
            <a:off x="4221622" y="890922"/>
            <a:ext cx="0" cy="462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F6EA-33B0-4330-8553-F2BC738DC855}"/>
              </a:ext>
            </a:extLst>
          </p:cNvPr>
          <p:cNvCxnSpPr/>
          <p:nvPr/>
        </p:nvCxnSpPr>
        <p:spPr>
          <a:xfrm>
            <a:off x="7903435" y="890922"/>
            <a:ext cx="0" cy="462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36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B3FE92-2DF0-4556-9EC0-D664CE3F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5" y="865392"/>
            <a:ext cx="3401225" cy="15871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9DFBF2-B44A-4BB9-97A5-994D7D205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488" y="811852"/>
            <a:ext cx="3776381" cy="1709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57A324-2932-4C6C-BEED-E1510E9A9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07" y="2521009"/>
            <a:ext cx="3336923" cy="33499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52998A-B631-47D7-B530-48CBCC893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4141" y="2546646"/>
            <a:ext cx="3647453" cy="34098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3F0111-1D75-4F91-A8BC-01EF70A9E757}"/>
              </a:ext>
            </a:extLst>
          </p:cNvPr>
          <p:cNvSpPr/>
          <p:nvPr/>
        </p:nvSpPr>
        <p:spPr>
          <a:xfrm>
            <a:off x="4088793" y="1700610"/>
            <a:ext cx="3401224" cy="247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前 데이터 기간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~2020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>
              <a:lnSpc>
                <a:spcPct val="200000"/>
              </a:lnSpc>
            </a:pP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後 데이터 기간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 2020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669867" y="5888052"/>
            <a:ext cx="10239076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품목명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＂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기준으로 그룹하고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개월의 </a:t>
            </a:r>
            <a:r>
              <a:rPr lang="ko-KR" altLang="en-US" sz="2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평균수출금액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전처리하여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진행함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6EC170-B582-455A-97B6-8CDC1B8CBCAD}"/>
              </a:ext>
            </a:extLst>
          </p:cNvPr>
          <p:cNvSpPr/>
          <p:nvPr/>
        </p:nvSpPr>
        <p:spPr>
          <a:xfrm>
            <a:off x="94004" y="886757"/>
            <a:ext cx="3401225" cy="484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2B5145-EE1A-4568-883D-A5E00CEF9C88}"/>
              </a:ext>
            </a:extLst>
          </p:cNvPr>
          <p:cNvSpPr/>
          <p:nvPr/>
        </p:nvSpPr>
        <p:spPr>
          <a:xfrm>
            <a:off x="8267254" y="892818"/>
            <a:ext cx="3401225" cy="484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52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B763E-666A-4E2F-AE96-36C7AA0E5CD0}"/>
              </a:ext>
            </a:extLst>
          </p:cNvPr>
          <p:cNvSpPr/>
          <p:nvPr/>
        </p:nvSpPr>
        <p:spPr>
          <a:xfrm>
            <a:off x="8679678" y="2495372"/>
            <a:ext cx="3401224" cy="2351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수출비중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품목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전기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전자제품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자동자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부품 등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기계류 및 정밀기기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57A324-2932-4C6C-BEED-E1510E9A9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6" y="2068452"/>
            <a:ext cx="2615012" cy="37857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976462" y="5846063"/>
            <a:ext cx="10239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전후를 기준으로 수출 품목에 대한 규모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비중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큰 변화가 없음을 확인함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3A2F78-0BE1-454D-8B6F-EF704AE4E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42" y="1105199"/>
            <a:ext cx="5830133" cy="47828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100864-866A-4E7C-B446-D4CC062AA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05" y="816480"/>
            <a:ext cx="3196126" cy="11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5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B763E-666A-4E2F-AE96-36C7AA0E5CD0}"/>
              </a:ext>
            </a:extLst>
          </p:cNvPr>
          <p:cNvSpPr/>
          <p:nvPr/>
        </p:nvSpPr>
        <p:spPr>
          <a:xfrm>
            <a:off x="6218492" y="1375872"/>
            <a:ext cx="5606035" cy="335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평균수출금액 추이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전기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전자제품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前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2,362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→ 後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9,958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前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4,141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→ 後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6,832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기계류 및 정밀기기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前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→ 後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4,948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976462" y="5779679"/>
            <a:ext cx="10239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전후를 기준으로 주요 품목의 수출 감소를 확인하였음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A6BFC14-BE4A-4F71-8AD4-D0C010332500}"/>
              </a:ext>
            </a:extLst>
          </p:cNvPr>
          <p:cNvGrpSpPr/>
          <p:nvPr/>
        </p:nvGrpSpPr>
        <p:grpSpPr>
          <a:xfrm>
            <a:off x="111097" y="826703"/>
            <a:ext cx="6255520" cy="5019360"/>
            <a:chOff x="111097" y="826703"/>
            <a:chExt cx="6255520" cy="501936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7AFCA34-D399-4B92-9E2C-C5D4907B8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97" y="916511"/>
              <a:ext cx="5862413" cy="4929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0F17A1-2230-4DDA-BA42-897118F42C9E}"/>
                </a:ext>
              </a:extLst>
            </p:cNvPr>
            <p:cNvSpPr txBox="1"/>
            <p:nvPr/>
          </p:nvSpPr>
          <p:spPr>
            <a:xfrm>
              <a:off x="4657458" y="826703"/>
              <a:ext cx="1709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</a:t>
              </a:r>
              <a:r>
                <a:rPr lang="ko-KR" altLang="en-US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단위 </a:t>
              </a:r>
              <a:r>
                <a:rPr lang="en-US" altLang="ko-KR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USD 1000&gt;</a:t>
              </a:r>
              <a:endPara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07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3D5BC2A-6683-4B78-B2F1-C8209B5C8342}"/>
              </a:ext>
            </a:extLst>
          </p:cNvPr>
          <p:cNvGrpSpPr/>
          <p:nvPr/>
        </p:nvGrpSpPr>
        <p:grpSpPr>
          <a:xfrm>
            <a:off x="94005" y="947607"/>
            <a:ext cx="8179706" cy="5114655"/>
            <a:chOff x="94005" y="947607"/>
            <a:chExt cx="8179706" cy="511465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D9A02EC-C52F-4EE7-AE23-FFE714256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05" y="1052112"/>
              <a:ext cx="8179706" cy="501015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3A575CD-5F49-4F96-9757-2D1FEE702F15}"/>
                </a:ext>
              </a:extLst>
            </p:cNvPr>
            <p:cNvSpPr/>
            <p:nvPr/>
          </p:nvSpPr>
          <p:spPr>
            <a:xfrm>
              <a:off x="619572" y="1434688"/>
              <a:ext cx="7011822" cy="2231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64DE1F-21D2-4C50-95BA-0F29C1518125}"/>
                </a:ext>
              </a:extLst>
            </p:cNvPr>
            <p:cNvSpPr txBox="1"/>
            <p:nvPr/>
          </p:nvSpPr>
          <p:spPr>
            <a:xfrm>
              <a:off x="6323888" y="947607"/>
              <a:ext cx="1709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</a:t>
              </a:r>
              <a:r>
                <a:rPr lang="ko-KR" altLang="en-US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단위 </a:t>
              </a:r>
              <a:r>
                <a:rPr lang="en-US" altLang="ko-KR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USD 1000&gt;</a:t>
              </a:r>
              <a:endPara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976462" y="5913690"/>
            <a:ext cx="10239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이전과 이후의 프레임을 병합하고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평균수출금액을 비교하여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수출금액차이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D489C7-D24C-45ED-9D72-2AE70293BCDB}"/>
              </a:ext>
            </a:extLst>
          </p:cNvPr>
          <p:cNvSpPr/>
          <p:nvPr/>
        </p:nvSpPr>
        <p:spPr>
          <a:xfrm>
            <a:off x="619572" y="5613595"/>
            <a:ext cx="7011822" cy="223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D3CE27-8542-488D-B8A3-3002054BD691}"/>
              </a:ext>
            </a:extLst>
          </p:cNvPr>
          <p:cNvSpPr/>
          <p:nvPr/>
        </p:nvSpPr>
        <p:spPr>
          <a:xfrm>
            <a:off x="7838913" y="2310253"/>
            <a:ext cx="4005558" cy="302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 및 연료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석유제품 등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수출 부진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8,553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>
              <a:lnSpc>
                <a:spcPct val="200000"/>
              </a:lnSpc>
            </a:pP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귀금속 및 보석류의 수출 발생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1,928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증가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92B718-F123-4E94-ABAF-DB0A3E965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219" y="1148473"/>
            <a:ext cx="4059252" cy="1057275"/>
          </a:xfrm>
          <a:prstGeom prst="rect">
            <a:avLst/>
          </a:prstGeom>
        </p:spPr>
      </p:pic>
      <p:pic>
        <p:nvPicPr>
          <p:cNvPr id="3074" name="Picture 2" descr="진한 체크 표시 클립 아트. 무료 다운로드. | Creazilla">
            <a:extLst>
              <a:ext uri="{FF2B5EF4-FFF2-40B4-BE49-F238E27FC236}">
                <a16:creationId xmlns:a16="http://schemas.microsoft.com/office/drawing/2014/main" id="{B493DA36-EB02-4F3D-8F1A-8C57095D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13" y="2732015"/>
            <a:ext cx="452927" cy="45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진한 체크 표시 클립 아트. 무료 다운로드. | Creazilla">
            <a:extLst>
              <a:ext uri="{FF2B5EF4-FFF2-40B4-BE49-F238E27FC236}">
                <a16:creationId xmlns:a16="http://schemas.microsoft.com/office/drawing/2014/main" id="{37890DB9-8525-4352-A4AB-39B160947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775" y="4096389"/>
            <a:ext cx="452927" cy="45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06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D59732-C5E7-4034-B247-7F16EA224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09" y="973153"/>
            <a:ext cx="6435544" cy="458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A5AEE34-B85E-40E6-8E49-C83CC86BCE2A}"/>
              </a:ext>
            </a:extLst>
          </p:cNvPr>
          <p:cNvSpPr/>
          <p:nvPr/>
        </p:nvSpPr>
        <p:spPr>
          <a:xfrm>
            <a:off x="6845181" y="1196411"/>
            <a:ext cx="4777097" cy="4155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 및 연료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8,553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7,308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예외상황발생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귀금속 및 보석류의 수출 발생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1,928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C0ADF3-A79B-41E8-8F3C-9E124CD8D26F}"/>
              </a:ext>
            </a:extLst>
          </p:cNvPr>
          <p:cNvSpPr txBox="1"/>
          <p:nvPr/>
        </p:nvSpPr>
        <p:spPr>
          <a:xfrm>
            <a:off x="976462" y="5559039"/>
            <a:ext cx="10239076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확산으로 인해 세계 경제의 불확실성이 커지면서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안전자산을 선호함에 따라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월부터 금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백금 수출이 급증함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88ED-DBBE-4C84-B1D1-FEA43EE62D58}"/>
              </a:ext>
            </a:extLst>
          </p:cNvPr>
          <p:cNvSpPr txBox="1"/>
          <p:nvPr/>
        </p:nvSpPr>
        <p:spPr>
          <a:xfrm>
            <a:off x="5346820" y="934801"/>
            <a:ext cx="1709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 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USD 1000&gt;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13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2654</Words>
  <Application>Microsoft Office PowerPoint</Application>
  <PresentationFormat>와이드스크린</PresentationFormat>
  <Paragraphs>323</Paragraphs>
  <Slides>30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Nicole Myers</dc:creator>
  <cp:lastModifiedBy>Nicole Myers</cp:lastModifiedBy>
  <cp:revision>34</cp:revision>
  <dcterms:created xsi:type="dcterms:W3CDTF">2021-09-08T00:18:44Z</dcterms:created>
  <dcterms:modified xsi:type="dcterms:W3CDTF">2021-09-13T02:59:36Z</dcterms:modified>
</cp:coreProperties>
</file>