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1785" autoAdjust="0"/>
  </p:normalViewPr>
  <p:slideViewPr>
    <p:cSldViewPr snapToGrid="0">
      <p:cViewPr varScale="1">
        <p:scale>
          <a:sx n="82" d="100"/>
          <a:sy n="82" d="100"/>
        </p:scale>
        <p:origin x="1234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98CC8-7FA2-45A8-8E79-F4E8BA0FC2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E88C-3751-4376-8068-3BC81F6D6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팀은 신종 코로나 바이러스 확산 시점을 기준으로 관세청에서 제공하는 무역통계 자료를 활용하여 우리나라 수출 통계를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분석을 진행하면서 가장 수출금액차이가 큰 품목이 원유 및 원료 품목이었는데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우리나라의 수출품목이 석유라는 사실을 알고 계셨을까요</a:t>
            </a:r>
            <a:r>
              <a:rPr lang="en-US" altLang="ko-KR" dirty="0"/>
              <a:t>?  </a:t>
            </a:r>
            <a:r>
              <a:rPr lang="ko-KR" altLang="en-US" dirty="0"/>
              <a:t>우리나라는 정제되지 않는 원료를 사용하여 정유공정을 통해 석유제품을 생산하고 있는 정유 </a:t>
            </a:r>
            <a:r>
              <a:rPr lang="ko-KR" altLang="en-US" dirty="0" err="1"/>
              <a:t>생산국가입니다</a:t>
            </a:r>
            <a:endParaRPr lang="en-US" altLang="ko-KR" dirty="0"/>
          </a:p>
          <a:p>
            <a:r>
              <a:rPr lang="ko-KR" altLang="en-US" dirty="0"/>
              <a:t>국내 정유기업으로는 우리나라에서 유명한 </a:t>
            </a:r>
            <a:r>
              <a:rPr lang="en-US" altLang="ko-KR" dirty="0" err="1"/>
              <a:t>sk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en-US" altLang="ko-KR" dirty="0" err="1"/>
              <a:t>gs</a:t>
            </a:r>
            <a:r>
              <a:rPr lang="en-US" altLang="ko-KR" dirty="0"/>
              <a:t> </a:t>
            </a:r>
            <a:r>
              <a:rPr lang="ko-KR" altLang="en-US" dirty="0" err="1"/>
              <a:t>칼텍스</a:t>
            </a:r>
            <a:r>
              <a:rPr lang="en-US" altLang="ko-KR" dirty="0"/>
              <a:t>, </a:t>
            </a:r>
            <a:r>
              <a:rPr lang="ko-KR" altLang="en-US" dirty="0" err="1"/>
              <a:t>에쓰오일</a:t>
            </a:r>
            <a:r>
              <a:rPr lang="ko-KR" altLang="en-US" dirty="0"/>
              <a:t> 등의 기업이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우리나라의 석유제품에 대한 수출이 급감한 것에 대한 주요요인으로는 </a:t>
            </a:r>
            <a:endParaRPr lang="en-US" altLang="ko-KR" dirty="0"/>
          </a:p>
          <a:p>
            <a:r>
              <a:rPr lang="ko-KR" altLang="en-US" dirty="0"/>
              <a:t>이번 코로나 바이러스 확산으로 전 세계적 봉쇄조치와 경제활동이 위축이 되면서 엔진 오일에 대한 소비가 급감하였고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중국로의</a:t>
            </a:r>
            <a:r>
              <a:rPr lang="ko-KR" altLang="en-US" dirty="0"/>
              <a:t> 석유 수출이 크게 감소하였는데</a:t>
            </a:r>
            <a:r>
              <a:rPr lang="en-US" altLang="ko-KR" dirty="0"/>
              <a:t>, </a:t>
            </a:r>
            <a:r>
              <a:rPr lang="ko-KR" altLang="en-US" dirty="0"/>
              <a:t>중국 자국의 정유 기업이 증설한 요인을 주요요인으로 분석하였습니다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싱가포르 국가에서도 코로나 바이러스 확산 기점을 기준으로 수출 감소가 발생하였는지 알아보았는데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역시나 세계적으로 석유제품에 대한 수요가 </a:t>
            </a:r>
            <a:r>
              <a:rPr lang="ko-KR" altLang="en-US" dirty="0" err="1"/>
              <a:t>적어지다보니</a:t>
            </a:r>
            <a:r>
              <a:rPr lang="ko-KR" altLang="en-US" dirty="0"/>
              <a:t> 수출 상위 </a:t>
            </a:r>
            <a:r>
              <a:rPr lang="en-US" altLang="ko-KR" dirty="0"/>
              <a:t>4</a:t>
            </a:r>
            <a:r>
              <a:rPr lang="ko-KR" altLang="en-US" dirty="0"/>
              <a:t>개국가에서도 모두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큰 하락세를 보인 것을 확인할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원유의 공급과잉 문제와 코로나 바이러스 확산으로 인해 석유산업은 현재 위기에 </a:t>
            </a:r>
            <a:r>
              <a:rPr lang="ko-KR" altLang="en-US" dirty="0" err="1"/>
              <a:t>봉착해있습니다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미국에서는 글로벌 석유 기업을 중심으로 구조조정 및 합병이 이미 진행중이며</a:t>
            </a:r>
            <a:r>
              <a:rPr lang="en-US" altLang="ko-KR" dirty="0"/>
              <a:t>, </a:t>
            </a:r>
            <a:r>
              <a:rPr lang="ko-KR" altLang="en-US" dirty="0"/>
              <a:t>광범위한 합병 양성은 곧 유가 하락으로 이어질 전망입니다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환경문제와 재생에너지와 관련된 신사업들이 지속적으로 출현하고 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이에 석유 및 가스산업이 지속적으로 유지하기 위해서는 에너지 변환 및 재생에너지 관련 산업에서의 주도적인 참여가 가능한지 </a:t>
            </a:r>
            <a:endParaRPr lang="en-US" altLang="ko-KR" dirty="0"/>
          </a:p>
          <a:p>
            <a:r>
              <a:rPr lang="ko-KR" altLang="en-US" dirty="0"/>
              <a:t>지속적인 개발이 필요한 시점이라고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우리나라는 지역적 특성상 무역에 대한 의존도가 높고</a:t>
            </a:r>
            <a:r>
              <a:rPr lang="en-US" altLang="ko-KR" dirty="0"/>
              <a:t>, </a:t>
            </a:r>
            <a:r>
              <a:rPr lang="ko-KR" altLang="en-US" dirty="0"/>
              <a:t>특히 대규모 수출기업을 중심으로 경제가 활성화되고 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완성차</a:t>
            </a:r>
            <a:r>
              <a:rPr lang="ko-KR" altLang="en-US" dirty="0"/>
              <a:t> 품목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, </a:t>
            </a:r>
            <a:r>
              <a:rPr lang="ko-KR" altLang="en-US" dirty="0"/>
              <a:t>반도체 및 정밀기기 분야에서의 수출이 호조를 기록하였는데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작년 초부터 시작된 신종 코로나 바이러스 확산 이후 우리나라의 </a:t>
            </a:r>
            <a:r>
              <a:rPr lang="ko-KR" altLang="en-US" dirty="0" err="1"/>
              <a:t>대세계</a:t>
            </a:r>
            <a:r>
              <a:rPr lang="ko-KR" altLang="en-US" dirty="0"/>
              <a:t> 수출액은 전년 </a:t>
            </a:r>
            <a:r>
              <a:rPr lang="en-US" altLang="ko-KR" dirty="0"/>
              <a:t>2019</a:t>
            </a:r>
            <a:r>
              <a:rPr lang="ko-KR" altLang="en-US" dirty="0"/>
              <a:t>년 대비 </a:t>
            </a:r>
            <a:r>
              <a:rPr lang="en-US" altLang="ko-KR" dirty="0"/>
              <a:t>5.5%</a:t>
            </a:r>
            <a:r>
              <a:rPr lang="ko-KR" altLang="en-US" dirty="0"/>
              <a:t>의 감소를 기록하였습니다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저희팀이</a:t>
            </a:r>
            <a:r>
              <a:rPr lang="ko-KR" altLang="en-US" dirty="0"/>
              <a:t> 진행하는 프로젝트는 정부기관에서 제공하는 통관 수출실적 전수데이터를 활용하여 코로나 바이러스 확산 전후</a:t>
            </a:r>
            <a:endParaRPr lang="en-US" altLang="ko-KR" dirty="0"/>
          </a:p>
          <a:p>
            <a:r>
              <a:rPr lang="ko-KR" altLang="en-US" dirty="0"/>
              <a:t>각 품목별</a:t>
            </a:r>
            <a:r>
              <a:rPr lang="en-US" altLang="ko-KR" dirty="0"/>
              <a:t>, </a:t>
            </a:r>
            <a:r>
              <a:rPr lang="ko-KR" altLang="en-US" dirty="0"/>
              <a:t>국가별</a:t>
            </a:r>
            <a:r>
              <a:rPr lang="en-US" altLang="ko-KR" dirty="0"/>
              <a:t>, </a:t>
            </a:r>
            <a:r>
              <a:rPr lang="ko-KR" altLang="en-US" dirty="0"/>
              <a:t>시도별 수출 호조 및 부진 여부를 중심으로 수출 영향을 </a:t>
            </a:r>
            <a:r>
              <a:rPr lang="ko-KR" altLang="en-US" dirty="0" err="1"/>
              <a:t>분석하였씁니다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저희팀이</a:t>
            </a:r>
            <a:r>
              <a:rPr lang="ko-KR" altLang="en-US" dirty="0"/>
              <a:t> 활용한 국가 공공기관 데이터는 공공 데이터 포털과 관세청</a:t>
            </a:r>
            <a:r>
              <a:rPr lang="en-US" altLang="ko-KR" dirty="0"/>
              <a:t>, </a:t>
            </a:r>
            <a:r>
              <a:rPr lang="ko-KR" altLang="en-US" dirty="0"/>
              <a:t>트레이드 </a:t>
            </a:r>
            <a:r>
              <a:rPr lang="ko-KR" altLang="en-US" dirty="0" err="1"/>
              <a:t>맵을</a:t>
            </a:r>
            <a:r>
              <a:rPr lang="ko-KR" altLang="en-US" dirty="0"/>
              <a:t> 활용하여</a:t>
            </a:r>
            <a:r>
              <a:rPr lang="en-US" altLang="ko-KR" dirty="0"/>
              <a:t>, </a:t>
            </a:r>
            <a:r>
              <a:rPr lang="ko-KR" altLang="en-US" dirty="0"/>
              <a:t>수출통계분석에 필요한 데이터를 다양하게 </a:t>
            </a:r>
            <a:r>
              <a:rPr lang="ko-KR" altLang="en-US" dirty="0" err="1"/>
              <a:t>활용하였씁니다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각자 수행한 파트별로 발표를 진행할 예정이며</a:t>
            </a:r>
            <a:r>
              <a:rPr lang="en-US" altLang="ko-KR" dirty="0"/>
              <a:t>, </a:t>
            </a:r>
            <a:r>
              <a:rPr lang="ko-KR" altLang="en-US" dirty="0"/>
              <a:t>발표순서는 </a:t>
            </a:r>
            <a:r>
              <a:rPr lang="ko-KR" altLang="en-US" dirty="0" err="1"/>
              <a:t>어떤한</a:t>
            </a:r>
            <a:r>
              <a:rPr lang="ko-KR" altLang="en-US" dirty="0"/>
              <a:t> 품목을 수출하는지에 대한 품목별 수출 데이터와 어느 도시에서 </a:t>
            </a:r>
            <a:r>
              <a:rPr lang="ko-KR" altLang="en-US" dirty="0" err="1"/>
              <a:t>수출하느냐의</a:t>
            </a:r>
            <a:r>
              <a:rPr lang="ko-KR" altLang="en-US" dirty="0"/>
              <a:t> 시도별 수출실적</a:t>
            </a:r>
            <a:r>
              <a:rPr lang="en-US" altLang="ko-KR" dirty="0"/>
              <a:t>, </a:t>
            </a:r>
            <a:r>
              <a:rPr lang="ko-KR" altLang="en-US" dirty="0"/>
              <a:t>어느 나라로 수출하는지에 대한 </a:t>
            </a:r>
            <a:endParaRPr lang="en-US" altLang="ko-KR" dirty="0"/>
          </a:p>
          <a:p>
            <a:r>
              <a:rPr lang="ko-KR" altLang="en-US" dirty="0"/>
              <a:t>국가별 수출 실적 데이터를 분류하였고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파일인 품목별</a:t>
            </a:r>
            <a:r>
              <a:rPr lang="en-US" altLang="ko-KR" dirty="0"/>
              <a:t>, 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국가별 수출실적을 담당하여 유기적인 연관성과 데이터 인사이트를 도출하였습니다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제가 맡은 품목별 수출분석 입니다</a:t>
            </a:r>
            <a:endParaRPr lang="en-US" altLang="ko-KR" dirty="0"/>
          </a:p>
          <a:p>
            <a:r>
              <a:rPr lang="ko-KR" altLang="en-US" dirty="0"/>
              <a:t>우선 코로나 확산 기점을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월을 기준으로 잡았으며</a:t>
            </a:r>
            <a:r>
              <a:rPr lang="en-US" altLang="ko-KR" dirty="0"/>
              <a:t>, </a:t>
            </a:r>
            <a:r>
              <a:rPr lang="ko-KR" altLang="en-US" dirty="0"/>
              <a:t>해당 기준은 우리나라로 코로나 바이러스가 유입된 기사를 </a:t>
            </a:r>
            <a:r>
              <a:rPr lang="ko-KR" altLang="en-US" dirty="0" err="1"/>
              <a:t>근거로하여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월로 기준을 </a:t>
            </a:r>
            <a:r>
              <a:rPr lang="ko-KR" altLang="en-US" dirty="0" err="1"/>
              <a:t>잡았씁니다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보시면 왼쪽에는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월까지의 </a:t>
            </a:r>
            <a:r>
              <a:rPr lang="en-US" altLang="ko-KR" dirty="0"/>
              <a:t>6</a:t>
            </a:r>
            <a:r>
              <a:rPr lang="ko-KR" altLang="en-US" dirty="0"/>
              <a:t>개월을 확산 전 데이터 기간으로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얼까지를</a:t>
            </a:r>
            <a:r>
              <a:rPr lang="ko-KR" altLang="en-US" dirty="0"/>
              <a:t> 코로나 확산 후 데이터 기간으로 기준을 잡고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품목명을 그룹화하여 각 </a:t>
            </a:r>
            <a:r>
              <a:rPr lang="en-US" altLang="ko-KR" dirty="0"/>
              <a:t>6</a:t>
            </a:r>
            <a:r>
              <a:rPr lang="ko-KR" altLang="en-US" dirty="0"/>
              <a:t>개월의 평균수출금액을 </a:t>
            </a:r>
            <a:r>
              <a:rPr lang="ko-KR" altLang="en-US" dirty="0" err="1"/>
              <a:t>전처리하여</a:t>
            </a:r>
            <a:r>
              <a:rPr lang="ko-KR" altLang="en-US" dirty="0"/>
              <a:t> 진행하였습니다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그룹화를 진행한 수출품목에 대한 규모는 </a:t>
            </a:r>
            <a:r>
              <a:rPr lang="en-US" altLang="ko-KR" dirty="0"/>
              <a:t>1</a:t>
            </a:r>
            <a:r>
              <a:rPr lang="ko-KR" altLang="en-US" dirty="0"/>
              <a:t>위 전기</a:t>
            </a:r>
            <a:r>
              <a:rPr lang="en-US" altLang="ko-KR" dirty="0"/>
              <a:t>, </a:t>
            </a:r>
            <a:r>
              <a:rPr lang="ko-KR" altLang="en-US" dirty="0"/>
              <a:t>전자제품</a:t>
            </a:r>
            <a:r>
              <a:rPr lang="en-US" altLang="ko-KR" dirty="0"/>
              <a:t> 2</a:t>
            </a:r>
            <a:r>
              <a:rPr lang="ko-KR" altLang="en-US" dirty="0"/>
              <a:t>위는 수송장비</a:t>
            </a:r>
            <a:r>
              <a:rPr lang="en-US" altLang="ko-KR" dirty="0"/>
              <a:t>(</a:t>
            </a:r>
            <a:r>
              <a:rPr lang="ko-KR" altLang="en-US" dirty="0"/>
              <a:t>자동차 </a:t>
            </a:r>
            <a:r>
              <a:rPr lang="ko-KR" altLang="en-US" dirty="0" err="1"/>
              <a:t>부품가</a:t>
            </a:r>
            <a:r>
              <a:rPr lang="ko-KR" altLang="en-US" dirty="0"/>
              <a:t> 포함하였고</a:t>
            </a:r>
            <a:r>
              <a:rPr lang="en-US" altLang="ko-KR" dirty="0"/>
              <a:t>) 3</a:t>
            </a:r>
            <a:r>
              <a:rPr lang="ko-KR" altLang="en-US" dirty="0"/>
              <a:t>위 는 기계류 및 정밀기기</a:t>
            </a:r>
            <a:r>
              <a:rPr lang="en-US" altLang="ko-KR" dirty="0"/>
              <a:t>(</a:t>
            </a:r>
            <a:r>
              <a:rPr lang="ko-KR" altLang="en-US" dirty="0"/>
              <a:t>반도체</a:t>
            </a:r>
            <a:r>
              <a:rPr lang="en-US" altLang="ko-KR" dirty="0"/>
              <a:t>) </a:t>
            </a:r>
            <a:r>
              <a:rPr lang="ko-KR" altLang="en-US" dirty="0"/>
              <a:t>제품이 </a:t>
            </a:r>
            <a:r>
              <a:rPr lang="ko-KR" altLang="en-US" dirty="0" err="1"/>
              <a:t>포함되어있습니다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코로나 이전과 이후의 수출금액추이는 전기 및 전자제품이 약 </a:t>
            </a:r>
            <a:r>
              <a:rPr lang="en-US" altLang="ko-KR" dirty="0"/>
              <a:t>143</a:t>
            </a:r>
            <a:r>
              <a:rPr lang="ko-KR" altLang="en-US" dirty="0"/>
              <a:t>억 </a:t>
            </a:r>
            <a:r>
              <a:rPr lang="en-US" altLang="ko-KR" dirty="0"/>
              <a:t>2362</a:t>
            </a:r>
            <a:r>
              <a:rPr lang="ko-KR" altLang="en-US" dirty="0"/>
              <a:t>만 달러에서 </a:t>
            </a:r>
            <a:r>
              <a:rPr lang="en-US" altLang="ko-KR" dirty="0"/>
              <a:t>139</a:t>
            </a:r>
            <a:r>
              <a:rPr lang="ko-KR" altLang="en-US" dirty="0"/>
              <a:t>억 </a:t>
            </a:r>
            <a:r>
              <a:rPr lang="en-US" altLang="ko-KR" dirty="0"/>
              <a:t>9958</a:t>
            </a:r>
            <a:r>
              <a:rPr lang="ko-KR" altLang="en-US" dirty="0"/>
              <a:t>만 달러로 감소하였고 수송장비</a:t>
            </a:r>
            <a:r>
              <a:rPr lang="en-US" altLang="ko-KR" dirty="0"/>
              <a:t>, </a:t>
            </a:r>
            <a:r>
              <a:rPr lang="ko-KR" altLang="en-US" dirty="0"/>
              <a:t>기계류 및 정밀기기의 품목도 모두 </a:t>
            </a:r>
            <a:endParaRPr lang="en-US" altLang="ko-KR" dirty="0"/>
          </a:p>
          <a:p>
            <a:r>
              <a:rPr lang="ko-KR" altLang="en-US" dirty="0"/>
              <a:t>코로나 확산 전후를 기준으로 수출 감소가 발생하였음을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 수출금액의 차이를 비교했는데요</a:t>
            </a:r>
            <a:r>
              <a:rPr lang="en-US" altLang="ko-KR" dirty="0"/>
              <a:t>… </a:t>
            </a:r>
            <a:r>
              <a:rPr lang="ko-KR" altLang="en-US" dirty="0"/>
              <a:t>금액차가 가장 컸던 품목은 원료 및 연료 품목으로 무려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8553</a:t>
            </a:r>
            <a:r>
              <a:rPr lang="ko-KR" altLang="en-US" dirty="0"/>
              <a:t>만 달러가 감소하였음을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. </a:t>
            </a:r>
            <a:r>
              <a:rPr lang="ko-KR" altLang="en-US" dirty="0"/>
              <a:t>특정 품목에서는 오히려 수출호조가 발생하였는데요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품목에서는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1928</a:t>
            </a:r>
            <a:r>
              <a:rPr lang="ko-KR" altLang="en-US" dirty="0"/>
              <a:t>만 달러의 수출 증가가 발생하였습니다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평균수출금액 차이를 시각화한 그래프는 다음과 같은 형태를 </a:t>
            </a:r>
            <a:r>
              <a:rPr lang="ko-KR" altLang="en-US" dirty="0" err="1"/>
              <a:t>이루었씁니다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예외상황이 발생한 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품목은 코로나 바이러스 확산으로 인해 세계 경제가 불확실해지면서</a:t>
            </a:r>
            <a:r>
              <a:rPr lang="en-US" altLang="ko-KR" dirty="0"/>
              <a:t>, </a:t>
            </a:r>
            <a:r>
              <a:rPr lang="ko-KR" altLang="en-US" dirty="0"/>
              <a:t>안전자산을 선호함에 따라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월부터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백금 수출이 증가한 것을 확인할 수 있었습니다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D4D4-D956-4C40-93F2-D040BF70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8578-10CF-4807-885B-78E669F2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0F2F-00A1-4B6E-A513-C7E2A0B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C4E-0981-4B59-9F5C-0CB26F7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CCDF-A46F-4ABD-85E8-9BC5B75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A17-71C4-43C4-9C6E-971BB00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F5E6B-D521-45EF-91CE-68F7DB90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0332-85E0-489E-992B-5E87A5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4876-0F57-4CED-B029-C936602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98FF-E807-4AA5-8C1D-C63836E1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FF31A-179A-4681-93ED-13CAE97A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62321-13BA-432C-AE30-31238D5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4A7-AAA8-4674-8B54-00E866B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5226-A90D-4702-A5D1-63E61D8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B65-968B-42BB-A426-55BB66B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DA84-8403-4C84-94FA-2C0D263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CCD4-D0E0-4E03-9917-03D1556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0103-AC9F-4440-AA14-6FE3B665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E5539-0568-48C7-93B4-025C4C8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E66E-0725-4455-9BA3-475F7CA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73A7-3A88-4EA7-A804-2A69D300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A8E4-D76D-4C27-B339-E09CA0A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65DE-851F-4807-83C6-5060DC0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E7EA-F28C-4BDA-AEDA-EE63D23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921-688B-4203-8500-E3F8F3A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3ED4-8C84-487C-9852-86F19D4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E3DA-22EE-4956-AD05-0C07593B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3C20-18FC-476C-8B0C-72574CCD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CBD1-CDB5-48A8-ADD9-CEED2C3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49B2-09B8-4AAF-BFF2-5D03FB5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DBB3-8AC7-4924-B157-A94052E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08DE-B06E-4FDA-82C6-F8EA750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DBC66-5A3A-4B02-B980-EB535837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79CE-FBD4-454C-B260-6734372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F95F9-89A3-42D6-B639-7D460034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BBA9E-1C03-4856-BEED-5897FA5D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A2FD2-3A49-4232-83A0-9DE17879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9DD5-5EAD-41A1-B1B1-5321D48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5731B-41DC-405E-8B66-7342707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2D4E-A859-4CEC-B1C3-0A132F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6E268-D943-4623-91A1-E64921A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6CDB1-B926-45DD-91B9-CAA58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CE7B0-8292-4B9D-B287-701F3C1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E40E5-10AC-4D70-A331-20455CE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2F213-BAE3-4CBF-A19F-325EBCF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F78E3-FA53-42F4-A2C5-D6DBCCA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BD16-8D0A-4103-8C16-AF6AEF9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E0E82-9B10-4671-AF47-0481056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C85C-30C4-4A3C-8B97-F52BBE0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88F4B-5439-4B81-8FE9-87E66A9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C3C62-9987-40BC-A387-76829D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DC7FD-3F22-478C-90CD-DFFF6AD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A6D5-C639-4B8F-9F17-8974BAE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C59A9-7357-473E-B67F-784454EB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3812A-C1A3-480D-9851-4FE048DD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F580-650E-4A3D-A546-26C7D6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95881-C295-490E-94B6-4540465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C6D7-63A6-4293-A5F1-E7E0942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76B4A9-AE80-4651-BF05-90B1AA8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A9EA-8D08-4B10-990F-EC4B464B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79FB-2E34-4CAA-9E74-6C71191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75EA-67E7-4C97-AFFF-15D21AC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F7EE-F8FE-459C-85CB-18708271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88734A-8807-4751-8F93-1870CF2F25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41299B4-4B02-4813-B86D-9424BECA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400884-81D6-4032-AE12-48FD6BD192D4}"/>
                </a:ext>
              </a:extLst>
            </p:cNvPr>
            <p:cNvSpPr/>
            <p:nvPr/>
          </p:nvSpPr>
          <p:spPr>
            <a:xfrm>
              <a:off x="1746191" y="1293632"/>
              <a:ext cx="9075634" cy="342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신종 코로나 바이러스 확산 이후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수출 통계 분석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(2019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~2020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기준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5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438F7-2511-49CF-864A-649FB93CB7EF}"/>
                </a:ext>
              </a:extLst>
            </p:cNvPr>
            <p:cNvSpPr/>
            <p:nvPr/>
          </p:nvSpPr>
          <p:spPr>
            <a:xfrm>
              <a:off x="1746191" y="4973652"/>
              <a:ext cx="9075634" cy="920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플레이데이터 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프로젝트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오재동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한선희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홍훈표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273462" y="812899"/>
            <a:ext cx="113488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제일의 수출품목이 “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석유”라는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놀라운 사실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 계셨나요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정유산업은 원유의 정유공정을 통해 여러가지 석유제품을 얻음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우리나라의 석유제품 수출량은 반도체 및 자동차 수출 비중은 전체 수출의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차지하고 있습니다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석유화학제품까지 포함시키면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국내정유기업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SK-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GS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칼텍스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S-Oil(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에스오일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 등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신종 코로나 바이러스 확산으로 인한 전 세계적 봉쇄조치와 사회적 거리 두기로 경제활동이 위축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최대 에너지 소비국가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석유 수요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크게 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자국의 정유기업 증설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여행과 무역 활동이 감소하여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항공기 및 선박의 엔진오일 소비가 급감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E5DADD-7C04-4D4C-981B-F3FC049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857203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9A79E92-A217-47C9-89F9-C2916701FE1B}"/>
              </a:ext>
            </a:extLst>
          </p:cNvPr>
          <p:cNvSpPr/>
          <p:nvPr/>
        </p:nvSpPr>
        <p:spPr>
          <a:xfrm>
            <a:off x="3743056" y="2385588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9F3463-8F18-48B5-85E2-EF67E0E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3215351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3E460CF-0348-46DD-A9A0-31C757CD92AA}"/>
              </a:ext>
            </a:extLst>
          </p:cNvPr>
          <p:cNvSpPr/>
          <p:nvPr/>
        </p:nvSpPr>
        <p:spPr>
          <a:xfrm>
            <a:off x="3510895" y="477805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96728D-9FC1-40A8-ACBC-04F6E69B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0" y="857203"/>
            <a:ext cx="5571855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CE361D-9A41-478E-A6F9-3D7ACE438704}"/>
              </a:ext>
            </a:extLst>
          </p:cNvPr>
          <p:cNvSpPr/>
          <p:nvPr/>
        </p:nvSpPr>
        <p:spPr>
          <a:xfrm>
            <a:off x="9656747" y="2207436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6D9380-4841-49E2-BAAF-8057E27E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45" y="3253806"/>
            <a:ext cx="5724700" cy="21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28E512-011C-4DF8-9469-C31464034D91}"/>
              </a:ext>
            </a:extLst>
          </p:cNvPr>
          <p:cNvSpPr/>
          <p:nvPr/>
        </p:nvSpPr>
        <p:spPr>
          <a:xfrm>
            <a:off x="9354796" y="460571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1775A-54B1-4880-861B-317E7A4C98EF}"/>
              </a:ext>
            </a:extLst>
          </p:cNvPr>
          <p:cNvSpPr txBox="1"/>
          <p:nvPr/>
        </p:nvSpPr>
        <p:spPr>
          <a:xfrm>
            <a:off x="925186" y="5658836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정유 생산 및 수출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 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월을 기준으로 큰 하락세를 보임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8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316191" y="838536"/>
            <a:ext cx="1134881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원유 과잉공급 문제 및 코로나 바이러스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확산으로 석유산업은 현재 전례 없는 도전의 시기에 봉착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수요는 현재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대비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5~10%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정제유 수요는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감소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석유산업의 상위 글로벌 기업들은 대대적인 구조 조정이 진행 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미국 전역에서 석유기업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 이상 기업의 합병이 이미 진행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광범위한 합병 양상은 향후 유가 하락으로 이어질 것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新사업은 지속적으로 출현하고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산업 중 일부의 수익성은 불확실함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석유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 산업은 에너지 변환 및 재생에너지 관련 산업에 주도적인 참여가 가능한지 고민해야 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E89C1-6876-4891-90A8-C67076AA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" y="1085850"/>
            <a:ext cx="3083385" cy="1028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0E397E-6FDA-4665-8204-8E7E0D2E8E20}"/>
              </a:ext>
            </a:extLst>
          </p:cNvPr>
          <p:cNvSpPr/>
          <p:nvPr/>
        </p:nvSpPr>
        <p:spPr>
          <a:xfrm>
            <a:off x="3640509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수출건수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1,673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4,898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5,795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30924" y="5807643"/>
            <a:ext cx="111301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수출건수와 수출금액을 지역별로 그룹화하고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단위로 평균수출금액을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57383-E78A-4766-94FE-A9A86C2AE63B}"/>
              </a:ext>
            </a:extLst>
          </p:cNvPr>
          <p:cNvSpPr/>
          <p:nvPr/>
        </p:nvSpPr>
        <p:spPr>
          <a:xfrm>
            <a:off x="7930498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평균수출금액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7,015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5,039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4,768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5,233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5,930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25EF0-B0E7-44B2-A6CD-18E3C981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6" y="2262365"/>
            <a:ext cx="3160297" cy="3220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8C2B4-7655-4C18-B282-42A0D487B113}"/>
              </a:ext>
            </a:extLst>
          </p:cNvPr>
          <p:cNvSpPr txBox="1"/>
          <p:nvPr/>
        </p:nvSpPr>
        <p:spPr>
          <a:xfrm>
            <a:off x="2008262" y="2057653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94005" y="5966677"/>
            <a:ext cx="118284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시각화를 위해 위치 데이터를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코로나 전후 수출금액에 대한 차액을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9E1D-7F19-45BD-8D0A-D4AA1E8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" y="977336"/>
            <a:ext cx="3196126" cy="1278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EC535-225B-4F5B-9736-660CD2CB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2418149"/>
            <a:ext cx="3196126" cy="335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DCC3-FE65-40E8-85C9-222C34337D79}"/>
              </a:ext>
            </a:extLst>
          </p:cNvPr>
          <p:cNvSpPr/>
          <p:nvPr/>
        </p:nvSpPr>
        <p:spPr>
          <a:xfrm>
            <a:off x="1457061" y="2418147"/>
            <a:ext cx="1038312" cy="3290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0743A-ACD5-46B6-8A1E-EBBE42C0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20" y="977336"/>
            <a:ext cx="8104885" cy="47312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994C7-84B9-4589-9204-C783C601F1F5}"/>
              </a:ext>
            </a:extLst>
          </p:cNvPr>
          <p:cNvSpPr/>
          <p:nvPr/>
        </p:nvSpPr>
        <p:spPr>
          <a:xfrm>
            <a:off x="3574678" y="1316716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AE013-497C-4932-92C1-F62BA8212C3B}"/>
              </a:ext>
            </a:extLst>
          </p:cNvPr>
          <p:cNvSpPr/>
          <p:nvPr/>
        </p:nvSpPr>
        <p:spPr>
          <a:xfrm>
            <a:off x="3583224" y="5314744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FFBB-57A4-41B0-B760-C8FB12E705A8}"/>
              </a:ext>
            </a:extLst>
          </p:cNvPr>
          <p:cNvSpPr txBox="1"/>
          <p:nvPr/>
        </p:nvSpPr>
        <p:spPr>
          <a:xfrm>
            <a:off x="10109675" y="815279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3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268400"/>
            <a:ext cx="11156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울산의 주요 수출 품목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유화제품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선박 등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14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 기록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정유설비 증설에 따른 공급과잉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저유가 추세 등 영향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39069-D9C2-4D01-9B27-E0768290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" y="1452785"/>
            <a:ext cx="5810250" cy="372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794227" y="1013108"/>
            <a:ext cx="49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200293" y="1681426"/>
            <a:ext cx="5810250" cy="1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657173" y="1452784"/>
            <a:ext cx="4777097" cy="372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8,221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2,617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최대 규모의 석유화학공단의 울산국가산업단지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51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8FD98-4F87-4F57-9FFE-B9AA7CB3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" y="1362939"/>
            <a:ext cx="5819775" cy="35423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38945" y="5248841"/>
            <a:ext cx="119807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충청북도는  화공품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및 주변기기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건전지 및 축전지 품목의 수출 호조 발생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전세계적으로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경제가 확대되면서 컴퓨터 보조기억장치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(SSD)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수요 증가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38945" y="4452359"/>
            <a:ext cx="5810250" cy="41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486257" y="1266603"/>
            <a:ext cx="4777097" cy="354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7,905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2,200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청주시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하이닉스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청주공장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진천군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충주시 등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지자체 충북수출액의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97%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 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3952D-6650-4390-AAAF-AA62D78368EA}"/>
              </a:ext>
            </a:extLst>
          </p:cNvPr>
          <p:cNvSpPr txBox="1"/>
          <p:nvPr/>
        </p:nvSpPr>
        <p:spPr>
          <a:xfrm>
            <a:off x="423238" y="3796466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발생 전후 품목별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96530-3929-48CF-AC5D-04217060E0AF}"/>
              </a:ext>
            </a:extLst>
          </p:cNvPr>
          <p:cNvSpPr txBox="1"/>
          <p:nvPr/>
        </p:nvSpPr>
        <p:spPr>
          <a:xfrm>
            <a:off x="465968" y="908211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발생 전후 시도별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CCD0C-0A33-41A9-9813-73F09085AD6D}"/>
              </a:ext>
            </a:extLst>
          </p:cNvPr>
          <p:cNvSpPr/>
          <p:nvPr/>
        </p:nvSpPr>
        <p:spPr>
          <a:xfrm>
            <a:off x="6691357" y="4360505"/>
            <a:ext cx="4777097" cy="213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서산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현대케미칼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LG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화학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07340-4050-471C-867F-24F0F843D329}"/>
              </a:ext>
            </a:extLst>
          </p:cNvPr>
          <p:cNvSpPr/>
          <p:nvPr/>
        </p:nvSpPr>
        <p:spPr>
          <a:xfrm>
            <a:off x="6691357" y="794760"/>
            <a:ext cx="4777097" cy="328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경상남도의 자동차부품기업은 총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기업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 대비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18.9%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전국 상위권을 자치함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국내외에서 완성차량에 대한 생산중단으로 인해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부품업계에서도 수출 부진 현상 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05A71F-4949-4B06-8B1C-59F8A8CF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04" r="-37"/>
          <a:stretch/>
        </p:blipFill>
        <p:spPr bwMode="auto">
          <a:xfrm>
            <a:off x="-25638" y="4165798"/>
            <a:ext cx="5458869" cy="28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04191-7216-4338-87A0-25F91837C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1340"/>
          <a:stretch/>
        </p:blipFill>
        <p:spPr bwMode="auto">
          <a:xfrm>
            <a:off x="111097" y="1357696"/>
            <a:ext cx="5005943" cy="24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C0AE1-139D-49DE-87CE-2E61B09C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921728"/>
            <a:ext cx="5349513" cy="268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847B20-0B72-43DC-8DBF-231E433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1217"/>
            <a:ext cx="5249010" cy="268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DEB66-AE8D-4D48-96C0-8E40228F9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3759878"/>
            <a:ext cx="5349513" cy="276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C1CE2-8CEE-4B63-800A-187C7C60A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2" y="932526"/>
            <a:ext cx="5249010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AA191-BE73-4625-AEE0-4B6CD66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7" y="1193920"/>
            <a:ext cx="4736413" cy="450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48781-F874-462B-AA06-FC66E38F5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00"/>
          <a:stretch/>
        </p:blipFill>
        <p:spPr>
          <a:xfrm>
            <a:off x="5043526" y="1193919"/>
            <a:ext cx="3835554" cy="450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8BB54-B79D-4AC9-99F9-025D5FCE2A5A}"/>
              </a:ext>
            </a:extLst>
          </p:cNvPr>
          <p:cNvSpPr txBox="1"/>
          <p:nvPr/>
        </p:nvSpPr>
        <p:spPr>
          <a:xfrm>
            <a:off x="719118" y="855365"/>
            <a:ext cx="41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BD7B5-5A89-4E75-BFB8-C8A55B48E184}"/>
              </a:ext>
            </a:extLst>
          </p:cNvPr>
          <p:cNvSpPr txBox="1"/>
          <p:nvPr/>
        </p:nvSpPr>
        <p:spPr>
          <a:xfrm>
            <a:off x="5019148" y="855365"/>
            <a:ext cx="425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(+)&gt;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94A79-5B96-44F7-B4F2-DCEF47936F3E}"/>
              </a:ext>
            </a:extLst>
          </p:cNvPr>
          <p:cNvSpPr txBox="1"/>
          <p:nvPr/>
        </p:nvSpPr>
        <p:spPr>
          <a:xfrm>
            <a:off x="719118" y="5780861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plotly.express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활용하여 코로나 확산 전후의 평균 수출 차액을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FC494-59F7-4308-91FE-7D1E508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27" y="1193919"/>
            <a:ext cx="2771820" cy="31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D2D63-E9CD-4EEF-AE34-7FA0961DA4B4}"/>
              </a:ext>
            </a:extLst>
          </p:cNvPr>
          <p:cNvSpPr txBox="1"/>
          <p:nvPr/>
        </p:nvSpPr>
        <p:spPr>
          <a:xfrm>
            <a:off x="9565461" y="4322994"/>
            <a:ext cx="26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구현 코드 참고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stablishment of a Foreign Company&amp;#39;s Domestic Branch">
            <a:extLst>
              <a:ext uri="{FF2B5EF4-FFF2-40B4-BE49-F238E27FC236}">
                <a16:creationId xmlns:a16="http://schemas.microsoft.com/office/drawing/2014/main" id="{431F97FF-A7E2-40F5-AA08-E6A98733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7" y="2249406"/>
            <a:ext cx="7806160" cy="43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 descr="주제 선정 배경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1992703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446408" y="1112087"/>
            <a:ext cx="11299184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우리나라는 지역적 특성상 무역 의존도가 높고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대규모 수출기업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달러 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집중되어 있음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우리나라 對세계 수출액은 신종 코로나 바이러스 확산 이후 전년 대비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감소를 기록함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본 프로젝트는 정부기관에서 제공하는 통관 수출실적 전수데이터를 활용하여 코로나 바이러스 발생 전후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국가별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시도별 수출 호조 및 부진 여부를 중심으로 코로나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영향을 분석함</a:t>
            </a:r>
          </a:p>
        </p:txBody>
      </p:sp>
    </p:spTree>
    <p:extLst>
      <p:ext uri="{BB962C8B-B14F-4D97-AF65-F5344CB8AC3E}">
        <p14:creationId xmlns:p14="http://schemas.microsoft.com/office/powerpoint/2010/main" val="1805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972B7-DC6B-4323-ADD1-64CB822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6" y="1546787"/>
            <a:ext cx="2421557" cy="432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2A266-473B-4FFE-9A0D-F75B16C3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51" y="1541773"/>
            <a:ext cx="2558993" cy="43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36797" y="121292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BAACF-A58E-42EF-9AD1-47F2E93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1962" b="20612"/>
          <a:stretch/>
        </p:blipFill>
        <p:spPr>
          <a:xfrm>
            <a:off x="1214109" y="1820729"/>
            <a:ext cx="8827493" cy="391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207042" y="5961661"/>
            <a:ext cx="1177791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수입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5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308302" y="1261908"/>
            <a:ext cx="451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수입금액차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B4F6B-D657-4892-AE0F-315F104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668343"/>
            <a:ext cx="7850603" cy="30831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285749" y="1988179"/>
            <a:ext cx="7670385" cy="25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3,538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3,429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5,560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8,518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수입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수입금액차이가 큰 국가는 사우디아라비아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B8969-7E74-4F27-95E4-741623B3AFD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999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-37981" y="5398675"/>
            <a:ext cx="12229981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수입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사우디아라비아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수입금액에 영향을 끼친 사우디아라비아의 수입실적을 품목별로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4B01C-919C-4F28-98B6-BE85635B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" y="1001862"/>
            <a:ext cx="6851947" cy="39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537390" y="632900"/>
            <a:ext cx="3939611" cy="4439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수입금액이 증가한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5,483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5,845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C65F0E-5652-4A51-BBFD-F41ECCF3556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5946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2FA25C-231F-4477-9D26-FF1C18E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1" y="1461286"/>
            <a:ext cx="7204772" cy="35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402313" y="1122732"/>
            <a:ext cx="60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수입금액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349711" y="1816932"/>
            <a:ext cx="70765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218E-C714-49B2-9BAC-EF3DD038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17" y="1122732"/>
            <a:ext cx="4321857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74774" y="5294418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사우디아라비아의 코로나 전후 수입금액차가 가장 큰 품목은 연료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나프타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945F4-F439-44B3-A799-A1C5219955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3873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FC99-EE6A-43EC-B6AA-1FEB0B5C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rcRect l="2128" t="5097" r="1"/>
          <a:stretch/>
        </p:blipFill>
        <p:spPr>
          <a:xfrm>
            <a:off x="7597211" y="3429000"/>
            <a:ext cx="4594789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06125"/>
            <a:ext cx="12003990" cy="525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사우디아라비아는 석유 부문이 정부 재정 수입의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차지하는 석유 의존형 국가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수출의 상당 부분은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원유가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원유는 정제를 거쳐 전력생산과 운송수단 연료 등에 쓰이는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가솔린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연료유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석유제품으로 주로 가공됨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허나 사우디아라비아와 러시아 간 원유 감산 합의 결렬로 인해 벌어진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유가 전쟁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영향으로 유가가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최저치로 폭락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생산량을 감축하여 수출량 조정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사우디에서 수입하는 품목의 경우 에너지 수입의존도가 높은 한국 특성상 전체 수입 중 광물성 연료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비중이 과거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평균 약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95%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수입액 역시 국제유가 등 광물성 연료 가격과 연동되어 등락을 보이고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저유가 장기화 및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원유 수요 감소로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수입액이 전년대비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26.8%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82DB8-FAC0-4C78-8013-2DC012D7CE56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54634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92552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0" y="5704670"/>
            <a:ext cx="12185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수출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54858-1000-4899-A040-8A543D02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9" y="1970096"/>
            <a:ext cx="2509837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5F003-FA06-415B-9007-9A6A4EAD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85" y="1912946"/>
            <a:ext cx="2375709" cy="28289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471535-2E9D-4602-8B14-274840E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86" y="1580302"/>
            <a:ext cx="6496853" cy="36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2AE44-A306-440E-AA41-E397EEFC41D5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0428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AE0A6-26D8-4087-8A07-E87449BB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" y="1650956"/>
            <a:ext cx="7788066" cy="329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163337" y="1260718"/>
            <a:ext cx="441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수출금액차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184180" y="1966896"/>
            <a:ext cx="7670385" cy="3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8,881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6,697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2,719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수출금액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수출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수출금액차이가 큰 국가는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21BEF-D57B-4C50-9E04-1A238A8B1D2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6063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수출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중국의 수출금액차가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수출금액에 영향을 끼친 중국의 주요 수출실적을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434841" y="1710418"/>
            <a:ext cx="3939611" cy="248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93F2B-1FBE-4D41-80E0-B5AEABFC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4" y="916404"/>
            <a:ext cx="6395012" cy="40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39533-8862-49A8-B58D-621085A9DDA4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288897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1F536-BD04-4F1B-A056-B3D1535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" y="1503731"/>
            <a:ext cx="6805420" cy="34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599695" y="1111729"/>
            <a:ext cx="493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수출금액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94005" y="1808678"/>
            <a:ext cx="66885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164150" y="5208077"/>
            <a:ext cx="118637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코로나 전후 수출금액차가 가장 큰 품목은 화공품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DB2ADE-663D-4BD0-AE79-76953A7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77" y="1199253"/>
            <a:ext cx="4930121" cy="3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15B89-8339-4859-8691-348D31F684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24464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알약 일러스트 이미지, 스톡 사진 및 벡터 | Shutterstock">
            <a:extLst>
              <a:ext uri="{FF2B5EF4-FFF2-40B4-BE49-F238E27FC236}">
                <a16:creationId xmlns:a16="http://schemas.microsoft.com/office/drawing/2014/main" id="{DE1F32B5-CE6C-4065-A040-7C7076DA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1" b="8104"/>
          <a:stretch/>
        </p:blipFill>
        <p:spPr bwMode="auto">
          <a:xfrm>
            <a:off x="8566624" y="3429000"/>
            <a:ext cx="3384071" cy="33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35000"/>
            <a:ext cx="12003990" cy="540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저렴한 중국산 원료의약품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제약회사 중국산 의약품 원료 의존도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</a:t>
            </a:r>
            <a:br>
              <a:rPr lang="ko-KR" altLang="en-US" sz="2000" dirty="0"/>
            </a:b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생산에 필요한 활성의약품원료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(API),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중간체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등은 대부분 ▲중국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▲인도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생산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중국에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여개의 원료제조사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발발 당시 다수의 원료공장 생산기지 폐쇄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그로 인해 중국산 원료의약품 수입하는 인도 정부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 원료의약품 해외수출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사태 여파로 각국이 자국 수급을 위해 의료물자 수출 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국내 자급률 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‘26.4%’,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장기화 여파로 인한 원료 수급 차질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제약사들의 원료 수입의존도가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74%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달하는 와중에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원료공장 생산기지 폐쇄 및 해외수출 제한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‧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항만 봉쇄로 원료의약품 수급에 차질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수급 불안으로 완제의약품의 개발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 전반에 타격 발생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국내 완제의약품 생산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부진으로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금액 하락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6D321-6FF5-4163-8893-2CA831C42E78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307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3230310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 공공기관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74432-D1D2-4DE1-9C13-C87AD61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2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888766" y="1173218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공공데이터포털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4A434-9BD8-4815-B5FA-FE5E39DE417B}"/>
              </a:ext>
            </a:extLst>
          </p:cNvPr>
          <p:cNvSpPr txBox="1"/>
          <p:nvPr/>
        </p:nvSpPr>
        <p:spPr>
          <a:xfrm>
            <a:off x="5254238" y="1191412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D382B-81AA-457E-B15F-4D5D2B81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" y="1683726"/>
            <a:ext cx="3628923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7B940-1600-465D-A9D9-CFF454A89F7A}"/>
              </a:ext>
            </a:extLst>
          </p:cNvPr>
          <p:cNvSpPr txBox="1"/>
          <p:nvPr/>
        </p:nvSpPr>
        <p:spPr>
          <a:xfrm>
            <a:off x="9004418" y="1173218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7223C18-073A-418C-A5BC-C45505B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4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D27B0-249E-4408-A65C-FA32C6797AF4}"/>
              </a:ext>
            </a:extLst>
          </p:cNvPr>
          <p:cNvSpPr txBox="1"/>
          <p:nvPr/>
        </p:nvSpPr>
        <p:spPr>
          <a:xfrm>
            <a:off x="139922" y="5724937"/>
            <a:ext cx="11912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통계분석에 필요한 데이터를 공식적인 정보제공기관을 통해 다양하게 활용함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평지, 전세계, 지도, 지구 무료 아이콘 의 Gcons">
            <a:extLst>
              <a:ext uri="{FF2B5EF4-FFF2-40B4-BE49-F238E27FC236}">
                <a16:creationId xmlns:a16="http://schemas.microsoft.com/office/drawing/2014/main" id="{51E8678A-B2A9-4B6F-ABBC-DE3081D9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4" y="905610"/>
            <a:ext cx="5164479" cy="44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03A3-77CE-43CD-9585-DD06C09FA2C4}"/>
              </a:ext>
            </a:extLst>
          </p:cNvPr>
          <p:cNvSpPr txBox="1"/>
          <p:nvPr/>
        </p:nvSpPr>
        <p:spPr>
          <a:xfrm>
            <a:off x="2503918" y="2794211"/>
            <a:ext cx="46489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3148A-D6FE-4767-B71B-0EEED5A72E62}"/>
              </a:ext>
            </a:extLst>
          </p:cNvPr>
          <p:cNvSpPr/>
          <p:nvPr/>
        </p:nvSpPr>
        <p:spPr>
          <a:xfrm>
            <a:off x="8543823" y="1723786"/>
            <a:ext cx="2546645" cy="247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수출국가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532E2-EDAD-4ADA-8516-7B69BC3AAE11}"/>
              </a:ext>
            </a:extLst>
          </p:cNvPr>
          <p:cNvSpPr/>
          <p:nvPr/>
        </p:nvSpPr>
        <p:spPr>
          <a:xfrm>
            <a:off x="8543823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51621-E607-4ED8-A809-DA73A139F68F}"/>
              </a:ext>
            </a:extLst>
          </p:cNvPr>
          <p:cNvSpPr/>
          <p:nvPr/>
        </p:nvSpPr>
        <p:spPr>
          <a:xfrm>
            <a:off x="1089809" y="1723785"/>
            <a:ext cx="2546645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r>
              <a:rPr lang="en-US" altLang="ko-KR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23B48-BBE7-4847-A6C0-578E93D3921F}"/>
              </a:ext>
            </a:extLst>
          </p:cNvPr>
          <p:cNvSpPr/>
          <p:nvPr/>
        </p:nvSpPr>
        <p:spPr>
          <a:xfrm>
            <a:off x="4791343" y="1701491"/>
            <a:ext cx="2546645" cy="249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수출품목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수출지역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9C63F-BBE9-43CC-8084-8FBDF074C780}"/>
              </a:ext>
            </a:extLst>
          </p:cNvPr>
          <p:cNvSpPr/>
          <p:nvPr/>
        </p:nvSpPr>
        <p:spPr>
          <a:xfrm>
            <a:off x="854382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 chart, Pie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1828799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37C5A-3A32-4A42-A4C5-D535FD5705CC}"/>
              </a:ext>
            </a:extLst>
          </p:cNvPr>
          <p:cNvSpPr txBox="1"/>
          <p:nvPr/>
        </p:nvSpPr>
        <p:spPr>
          <a:xfrm>
            <a:off x="669660" y="5608849"/>
            <a:ext cx="1082923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인당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담당하여 다양한 시각화 처리 및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05E28-2973-4207-B51D-4D75AE9D6947}"/>
              </a:ext>
            </a:extLst>
          </p:cNvPr>
          <p:cNvSpPr/>
          <p:nvPr/>
        </p:nvSpPr>
        <p:spPr>
          <a:xfrm>
            <a:off x="1101532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DCEEB-4FBE-4C76-A3A0-7738A49BA905}"/>
              </a:ext>
            </a:extLst>
          </p:cNvPr>
          <p:cNvSpPr/>
          <p:nvPr/>
        </p:nvSpPr>
        <p:spPr>
          <a:xfrm>
            <a:off x="4787070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C9493-59D4-40C9-BC0D-BAFFE5CCEC0F}"/>
              </a:ext>
            </a:extLst>
          </p:cNvPr>
          <p:cNvSpPr/>
          <p:nvPr/>
        </p:nvSpPr>
        <p:spPr>
          <a:xfrm>
            <a:off x="110153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 chart, Bar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E258C-86CB-4276-9B4F-BF01C5F36D13}"/>
              </a:ext>
            </a:extLst>
          </p:cNvPr>
          <p:cNvSpPr/>
          <p:nvPr/>
        </p:nvSpPr>
        <p:spPr>
          <a:xfrm>
            <a:off x="4787070" y="4356951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Folium, Pie chart, Plot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37C76-1E32-4148-ADF2-8755840AA90A}"/>
              </a:ext>
            </a:extLst>
          </p:cNvPr>
          <p:cNvSpPr/>
          <p:nvPr/>
        </p:nvSpPr>
        <p:spPr>
          <a:xfrm>
            <a:off x="854382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76AD7-468D-482B-BFA5-771C55F4AFEB}"/>
              </a:ext>
            </a:extLst>
          </p:cNvPr>
          <p:cNvSpPr/>
          <p:nvPr/>
        </p:nvSpPr>
        <p:spPr>
          <a:xfrm>
            <a:off x="110153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82607-3237-4F38-ABDC-F1550CFF5652}"/>
              </a:ext>
            </a:extLst>
          </p:cNvPr>
          <p:cNvSpPr/>
          <p:nvPr/>
        </p:nvSpPr>
        <p:spPr>
          <a:xfrm>
            <a:off x="4787070" y="5032968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0E0C3B-571D-4F08-8C75-C4D91F3F3952}"/>
              </a:ext>
            </a:extLst>
          </p:cNvPr>
          <p:cNvCxnSpPr/>
          <p:nvPr/>
        </p:nvCxnSpPr>
        <p:spPr>
          <a:xfrm>
            <a:off x="4221622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F6EA-33B0-4330-8553-F2BC738DC855}"/>
              </a:ext>
            </a:extLst>
          </p:cNvPr>
          <p:cNvCxnSpPr/>
          <p:nvPr/>
        </p:nvCxnSpPr>
        <p:spPr>
          <a:xfrm>
            <a:off x="7903435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3FE92-2DF0-4556-9EC0-D664CE3F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865392"/>
            <a:ext cx="3401225" cy="158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FBF2-B44A-4BB9-97A5-994D7D20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488" y="811852"/>
            <a:ext cx="3776381" cy="170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7" y="2521009"/>
            <a:ext cx="3336923" cy="334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2998A-B631-47D7-B530-48CBCC89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141" y="2546646"/>
            <a:ext cx="3647453" cy="3409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F0111-1D75-4F91-A8BC-01EF70A9E757}"/>
              </a:ext>
            </a:extLst>
          </p:cNvPr>
          <p:cNvSpPr/>
          <p:nvPr/>
        </p:nvSpPr>
        <p:spPr>
          <a:xfrm>
            <a:off x="4088793" y="1700610"/>
            <a:ext cx="3401224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前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後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669867" y="5888052"/>
            <a:ext cx="1023907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그룹하고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개월의 </a:t>
            </a:r>
            <a:r>
              <a:rPr lang="ko-KR" altLang="en-US" sz="2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전처리하여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EC170-B582-455A-97B6-8CDC1B8CBCAD}"/>
              </a:ext>
            </a:extLst>
          </p:cNvPr>
          <p:cNvSpPr/>
          <p:nvPr/>
        </p:nvSpPr>
        <p:spPr>
          <a:xfrm>
            <a:off x="94004" y="886757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B5145-EE1A-4568-883D-A5E00CEF9C88}"/>
              </a:ext>
            </a:extLst>
          </p:cNvPr>
          <p:cNvSpPr/>
          <p:nvPr/>
        </p:nvSpPr>
        <p:spPr>
          <a:xfrm>
            <a:off x="8267254" y="892818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8679678" y="2495372"/>
            <a:ext cx="3401224" cy="235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수출비중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품목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자동자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2068452"/>
            <a:ext cx="2615012" cy="3785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846063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수출 품목에 대한 규모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큰 변화가 없음을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A2F78-0BE1-454D-8B6F-EF704AE4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2" y="1105199"/>
            <a:ext cx="5830133" cy="4782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00864-866A-4E7C-B446-D4CC062A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5" y="816480"/>
            <a:ext cx="3196126" cy="1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6218492" y="1375872"/>
            <a:ext cx="5606035" cy="335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 추이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2,362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9,958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4,141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6,832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4,948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779679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주요 품목의 수출 감소를 확인하였음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6BFC14-BE4A-4F71-8AD4-D0C010332500}"/>
              </a:ext>
            </a:extLst>
          </p:cNvPr>
          <p:cNvGrpSpPr/>
          <p:nvPr/>
        </p:nvGrpSpPr>
        <p:grpSpPr>
          <a:xfrm>
            <a:off x="111097" y="826703"/>
            <a:ext cx="6255520" cy="5019360"/>
            <a:chOff x="111097" y="826703"/>
            <a:chExt cx="6255520" cy="50193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7AFCA34-D399-4B92-9E2C-C5D4907B8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7" y="916511"/>
              <a:ext cx="5862413" cy="492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0F17A1-2230-4DDA-BA42-897118F42C9E}"/>
                </a:ext>
              </a:extLst>
            </p:cNvPr>
            <p:cNvSpPr txBox="1"/>
            <p:nvPr/>
          </p:nvSpPr>
          <p:spPr>
            <a:xfrm>
              <a:off x="4657458" y="826703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0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3D5BC2A-6683-4B78-B2F1-C8209B5C8342}"/>
              </a:ext>
            </a:extLst>
          </p:cNvPr>
          <p:cNvGrpSpPr/>
          <p:nvPr/>
        </p:nvGrpSpPr>
        <p:grpSpPr>
          <a:xfrm>
            <a:off x="94005" y="947607"/>
            <a:ext cx="8179706" cy="5114655"/>
            <a:chOff x="94005" y="947607"/>
            <a:chExt cx="8179706" cy="51146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A02EC-C52F-4EE7-AE23-FFE71425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5" y="1052112"/>
              <a:ext cx="8179706" cy="50101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A575CD-5F49-4F96-9757-2D1FEE702F15}"/>
                </a:ext>
              </a:extLst>
            </p:cNvPr>
            <p:cNvSpPr/>
            <p:nvPr/>
          </p:nvSpPr>
          <p:spPr>
            <a:xfrm>
              <a:off x="619572" y="1434688"/>
              <a:ext cx="7011822" cy="223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4DE1F-21D2-4C50-95BA-0F29C1518125}"/>
                </a:ext>
              </a:extLst>
            </p:cNvPr>
            <p:cNvSpPr txBox="1"/>
            <p:nvPr/>
          </p:nvSpPr>
          <p:spPr>
            <a:xfrm>
              <a:off x="6323888" y="947607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913690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이전과 이후의 프레임을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평균수출금액을 비교하여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수출금액차이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489C7-D24C-45ED-9D72-2AE70293BCDB}"/>
              </a:ext>
            </a:extLst>
          </p:cNvPr>
          <p:cNvSpPr/>
          <p:nvPr/>
        </p:nvSpPr>
        <p:spPr>
          <a:xfrm>
            <a:off x="619572" y="5613595"/>
            <a:ext cx="7011822" cy="223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3CE27-8542-488D-B8A3-3002054BD691}"/>
              </a:ext>
            </a:extLst>
          </p:cNvPr>
          <p:cNvSpPr/>
          <p:nvPr/>
        </p:nvSpPr>
        <p:spPr>
          <a:xfrm>
            <a:off x="7838913" y="2310253"/>
            <a:ext cx="4005558" cy="302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부진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2B718-F123-4E94-ABAF-DB0A3E96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19" y="1148473"/>
            <a:ext cx="4059252" cy="1057275"/>
          </a:xfrm>
          <a:prstGeom prst="rect">
            <a:avLst/>
          </a:prstGeom>
        </p:spPr>
      </p:pic>
      <p:pic>
        <p:nvPicPr>
          <p:cNvPr id="3074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B493DA36-EB02-4F3D-8F1A-8C5709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13" y="2732015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37890DB9-8525-4352-A4AB-39B1609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75" y="4096389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59732-C5E7-4034-B247-7F16EA22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" y="973153"/>
            <a:ext cx="6435544" cy="45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AEE34-B85E-40E6-8E49-C83CC86BCE2A}"/>
              </a:ext>
            </a:extLst>
          </p:cNvPr>
          <p:cNvSpPr/>
          <p:nvPr/>
        </p:nvSpPr>
        <p:spPr>
          <a:xfrm>
            <a:off x="6845181" y="1196411"/>
            <a:ext cx="4777097" cy="415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예외상황발생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0ADF3-A79B-41E8-8F3C-9E124CD8D26F}"/>
              </a:ext>
            </a:extLst>
          </p:cNvPr>
          <p:cNvSpPr txBox="1"/>
          <p:nvPr/>
        </p:nvSpPr>
        <p:spPr>
          <a:xfrm>
            <a:off x="976462" y="5559039"/>
            <a:ext cx="1023907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확산으로 인해 세계 경제의 불확실성이 커지면서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안전자산을 선호함에 따라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월부터 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백금 수출이 급증함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88ED-DBBE-4C84-B1D1-FEA43EE62D58}"/>
              </a:ext>
            </a:extLst>
          </p:cNvPr>
          <p:cNvSpPr txBox="1"/>
          <p:nvPr/>
        </p:nvSpPr>
        <p:spPr>
          <a:xfrm>
            <a:off x="5346820" y="934801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2654</Words>
  <Application>Microsoft Office PowerPoint</Application>
  <PresentationFormat>와이드스크린</PresentationFormat>
  <Paragraphs>323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Nicole Myers</dc:creator>
  <cp:lastModifiedBy>Nicole Myers</cp:lastModifiedBy>
  <cp:revision>35</cp:revision>
  <dcterms:created xsi:type="dcterms:W3CDTF">2021-09-08T00:18:44Z</dcterms:created>
  <dcterms:modified xsi:type="dcterms:W3CDTF">2021-09-13T03:01:22Z</dcterms:modified>
</cp:coreProperties>
</file>