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67" r:id="rId2"/>
    <p:sldId id="269" r:id="rId3"/>
    <p:sldId id="270" r:id="rId4"/>
    <p:sldId id="271" r:id="rId5"/>
    <p:sldId id="263" r:id="rId6"/>
    <p:sldId id="266" r:id="rId7"/>
    <p:sldId id="268" r:id="rId8"/>
    <p:sldId id="265" r:id="rId9"/>
    <p:sldId id="261" r:id="rId10"/>
    <p:sldId id="262" r:id="rId11"/>
    <p:sldId id="273" r:id="rId12"/>
    <p:sldId id="272" r:id="rId13"/>
    <p:sldId id="283" r:id="rId14"/>
    <p:sldId id="288" r:id="rId15"/>
    <p:sldId id="274" r:id="rId16"/>
    <p:sldId id="287" r:id="rId17"/>
    <p:sldId id="286" r:id="rId18"/>
    <p:sldId id="275" r:id="rId19"/>
    <p:sldId id="289" r:id="rId20"/>
    <p:sldId id="276" r:id="rId21"/>
    <p:sldId id="279" r:id="rId22"/>
    <p:sldId id="280" r:id="rId23"/>
    <p:sldId id="290" r:id="rId24"/>
    <p:sldId id="277" r:id="rId25"/>
    <p:sldId id="278" r:id="rId26"/>
    <p:sldId id="281" r:id="rId27"/>
    <p:sldId id="282" r:id="rId28"/>
    <p:sldId id="284" r:id="rId29"/>
    <p:sldId id="285" r:id="rId3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CA39"/>
    <a:srgbClr val="00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965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AF98C8-E5B6-440B-A57D-3DA365509CB8}" type="datetimeFigureOut">
              <a:rPr lang="ko-KR" altLang="en-US" smtClean="0"/>
              <a:pPr/>
              <a:t>2016-07-01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A58EFE-5AF7-4DB5-84CF-6590978E30D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Download</a:t>
            </a:r>
            <a:r>
              <a:rPr lang="en-US" altLang="ko-KR" baseline="0" dirty="0" smtClean="0"/>
              <a:t> Java: </a:t>
            </a:r>
            <a:r>
              <a:rPr lang="en-US" altLang="ko-KR" dirty="0" smtClean="0"/>
              <a:t>https://java.com/en/download/</a:t>
            </a:r>
          </a:p>
          <a:p>
            <a:r>
              <a:rPr lang="en-US" altLang="ko-KR" dirty="0" smtClean="0"/>
              <a:t>Download JDK: http://www.oracle.com/technetwork/java/javase/downloads/jdk8-downloads-2133151.html</a:t>
            </a:r>
          </a:p>
          <a:p>
            <a:r>
              <a:rPr lang="en-US" altLang="ko-KR" dirty="0" smtClean="0"/>
              <a:t>Download android Studio: https://developer.android.com/studio/index.html</a:t>
            </a:r>
          </a:p>
          <a:p>
            <a:r>
              <a:rPr lang="en-US" altLang="ko-KR" dirty="0" smtClean="0"/>
              <a:t>SDK is</a:t>
            </a:r>
            <a:r>
              <a:rPr lang="ko-KR" altLang="en-US" dirty="0" smtClean="0"/>
              <a:t> </a:t>
            </a:r>
            <a:r>
              <a:rPr lang="en-US" altLang="ko-KR" dirty="0" smtClean="0"/>
              <a:t>downloaded</a:t>
            </a:r>
            <a:r>
              <a:rPr lang="en-US" altLang="ko-KR" baseline="0" dirty="0" smtClean="0"/>
              <a:t> when you install android studio if you check a box “download SDK”</a:t>
            </a:r>
            <a:endParaRPr lang="ko-KR" alt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A58EFE-5AF7-4DB5-84CF-6590978E30D0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4E5C3-0C5E-42B5-ADE6-8CDC9F700348}" type="datetimeFigureOut">
              <a:rPr lang="ko-KR" altLang="en-US" smtClean="0"/>
              <a:pPr/>
              <a:t>2016-07-01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81E6-AD98-4AC9-8C5E-C1368FC6AAC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4E5C3-0C5E-42B5-ADE6-8CDC9F700348}" type="datetimeFigureOut">
              <a:rPr lang="ko-KR" altLang="en-US" smtClean="0"/>
              <a:pPr/>
              <a:t>2016-07-01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81E6-AD98-4AC9-8C5E-C1368FC6AAC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4E5C3-0C5E-42B5-ADE6-8CDC9F700348}" type="datetimeFigureOut">
              <a:rPr lang="ko-KR" altLang="en-US" smtClean="0"/>
              <a:pPr/>
              <a:t>2016-07-01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81E6-AD98-4AC9-8C5E-C1368FC6AAC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4E5C3-0C5E-42B5-ADE6-8CDC9F700348}" type="datetimeFigureOut">
              <a:rPr lang="ko-KR" altLang="en-US" smtClean="0"/>
              <a:pPr/>
              <a:t>2016-07-01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81E6-AD98-4AC9-8C5E-C1368FC6AAC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4E5C3-0C5E-42B5-ADE6-8CDC9F700348}" type="datetimeFigureOut">
              <a:rPr lang="ko-KR" altLang="en-US" smtClean="0"/>
              <a:pPr/>
              <a:t>2016-07-01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81E6-AD98-4AC9-8C5E-C1368FC6AAC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4E5C3-0C5E-42B5-ADE6-8CDC9F700348}" type="datetimeFigureOut">
              <a:rPr lang="ko-KR" altLang="en-US" smtClean="0"/>
              <a:pPr/>
              <a:t>2016-07-01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81E6-AD98-4AC9-8C5E-C1368FC6AAC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4E5C3-0C5E-42B5-ADE6-8CDC9F700348}" type="datetimeFigureOut">
              <a:rPr lang="ko-KR" altLang="en-US" smtClean="0"/>
              <a:pPr/>
              <a:t>2016-07-01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81E6-AD98-4AC9-8C5E-C1368FC6AAC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4E5C3-0C5E-42B5-ADE6-8CDC9F700348}" type="datetimeFigureOut">
              <a:rPr lang="ko-KR" altLang="en-US" smtClean="0"/>
              <a:pPr/>
              <a:t>2016-07-01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81E6-AD98-4AC9-8C5E-C1368FC6AAC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4E5C3-0C5E-42B5-ADE6-8CDC9F700348}" type="datetimeFigureOut">
              <a:rPr lang="ko-KR" altLang="en-US" smtClean="0"/>
              <a:pPr/>
              <a:t>2016-07-01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81E6-AD98-4AC9-8C5E-C1368FC6AAC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4E5C3-0C5E-42B5-ADE6-8CDC9F700348}" type="datetimeFigureOut">
              <a:rPr lang="ko-KR" altLang="en-US" smtClean="0"/>
              <a:pPr/>
              <a:t>2016-07-01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81E6-AD98-4AC9-8C5E-C1368FC6AAC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4E5C3-0C5E-42B5-ADE6-8CDC9F700348}" type="datetimeFigureOut">
              <a:rPr lang="ko-KR" altLang="en-US" smtClean="0"/>
              <a:pPr/>
              <a:t>2016-07-01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81E6-AD98-4AC9-8C5E-C1368FC6AAC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64E5C3-0C5E-42B5-ADE6-8CDC9F700348}" type="datetimeFigureOut">
              <a:rPr lang="ko-KR" altLang="en-US" smtClean="0"/>
              <a:pPr/>
              <a:t>2016-07-01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8481E6-AD98-4AC9-8C5E-C1368FC6AAC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png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6.png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8.png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9.png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0.png"/><Relationship Id="rId4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4.png"/><Relationship Id="rId7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 descr="http://cfile6.uf.tistory.com/image/19074944502CE7BD2BBE1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602432" y="0"/>
            <a:ext cx="10287000" cy="6858000"/>
          </a:xfrm>
          <a:prstGeom prst="rect">
            <a:avLst/>
          </a:prstGeom>
          <a:noFill/>
        </p:spPr>
      </p:pic>
      <p:sp>
        <p:nvSpPr>
          <p:cNvPr id="5" name="직사각형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9" name="Picture 5" descr="D:\worldfriends_IT_lecture\table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5400000">
            <a:off x="2351956" y="176436"/>
            <a:ext cx="4635500" cy="6388100"/>
          </a:xfrm>
          <a:prstGeom prst="rect">
            <a:avLst/>
          </a:prstGeom>
          <a:noFill/>
        </p:spPr>
      </p:pic>
      <p:sp>
        <p:nvSpPr>
          <p:cNvPr id="10" name="제목 1"/>
          <p:cNvSpPr>
            <a:spLocks noGrp="1"/>
          </p:cNvSpPr>
          <p:nvPr>
            <p:ph type="ctrTitle"/>
          </p:nvPr>
        </p:nvSpPr>
        <p:spPr>
          <a:xfrm>
            <a:off x="2771800" y="2609924"/>
            <a:ext cx="3816424" cy="1656184"/>
          </a:xfrm>
          <a:ln w="38100">
            <a:noFill/>
          </a:ln>
        </p:spPr>
        <p:txBody>
          <a:bodyPr>
            <a:norm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Making Mobile</a:t>
            </a:r>
            <a:br>
              <a:rPr lang="en-US" altLang="ko-KR" dirty="0" smtClean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</a:br>
            <a:r>
              <a:rPr lang="en-US" altLang="ko-KR" dirty="0" smtClean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Name Card</a:t>
            </a:r>
            <a:endParaRPr lang="ko-KR" altLang="en-US" dirty="0"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4427984" y="4266108"/>
            <a:ext cx="43204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제목 1"/>
          <p:cNvSpPr txBox="1">
            <a:spLocks/>
          </p:cNvSpPr>
          <p:nvPr/>
        </p:nvSpPr>
        <p:spPr>
          <a:xfrm>
            <a:off x="2627784" y="2321892"/>
            <a:ext cx="3816424" cy="360040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손글씨 붓" pitchFamily="66" charset="-127"/>
                <a:ea typeface="나눔손글씨 붓" pitchFamily="66" charset="-127"/>
                <a:cs typeface="+mj-cs"/>
              </a:rPr>
              <a:t>Android </a:t>
            </a:r>
            <a:r>
              <a:rPr kumimoji="0" lang="en-US" altLang="ko-K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손글씨 붓" pitchFamily="66" charset="-127"/>
                <a:ea typeface="나눔손글씨 붓" pitchFamily="66" charset="-127"/>
                <a:cs typeface="+mj-cs"/>
              </a:rPr>
              <a:t>    </a:t>
            </a:r>
            <a:r>
              <a:rPr kumimoji="0" lang="en-US" altLang="ko-KR" sz="2400" b="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손글씨 붓" pitchFamily="66" charset="-127"/>
                <a:ea typeface="나눔손글씨 붓" pitchFamily="66" charset="-127"/>
                <a:cs typeface="+mj-cs"/>
              </a:rPr>
              <a:t>  </a:t>
            </a:r>
            <a:r>
              <a:rPr kumimoji="0" lang="en-US" altLang="ko-K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손글씨 붓" pitchFamily="66" charset="-127"/>
                <a:ea typeface="나눔손글씨 붓" pitchFamily="66" charset="-127"/>
                <a:cs typeface="+mj-cs"/>
              </a:rPr>
              <a:t>study</a:t>
            </a:r>
            <a:endParaRPr kumimoji="0" lang="ko-KR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나눔손글씨 붓" pitchFamily="66" charset="-127"/>
              <a:ea typeface="나눔손글씨 붓" pitchFamily="66" charset="-127"/>
              <a:cs typeface="+mj-cs"/>
            </a:endParaRPr>
          </a:p>
        </p:txBody>
      </p:sp>
      <p:pic>
        <p:nvPicPr>
          <p:cNvPr id="1026" name="Picture 2" descr="D:\worldfriends_IT_lecture\android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74639" y="2277877"/>
            <a:ext cx="365013" cy="431379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980728"/>
            <a:ext cx="2804263" cy="54094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1" name="그룹 10"/>
          <p:cNvGrpSpPr/>
          <p:nvPr/>
        </p:nvGrpSpPr>
        <p:grpSpPr>
          <a:xfrm>
            <a:off x="5220072" y="980728"/>
            <a:ext cx="2824336" cy="5514179"/>
            <a:chOff x="5724128" y="980728"/>
            <a:chExt cx="2824336" cy="5514179"/>
          </a:xfrm>
        </p:grpSpPr>
        <p:pic>
          <p:nvPicPr>
            <p:cNvPr id="5124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724128" y="980728"/>
              <a:ext cx="2824336" cy="55141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" name="제목 1"/>
            <p:cNvSpPr txBox="1">
              <a:spLocks/>
            </p:cNvSpPr>
            <p:nvPr/>
          </p:nvSpPr>
          <p:spPr>
            <a:xfrm>
              <a:off x="5868144" y="2636912"/>
              <a:ext cx="2520280" cy="1800200"/>
            </a:xfrm>
            <a:prstGeom prst="rect">
              <a:avLst/>
            </a:prstGeom>
            <a:ln w="38100">
              <a:noFill/>
            </a:ln>
          </p:spPr>
          <p:txBody>
            <a:bodyPr vert="horz" lIns="91440" tIns="45720" rIns="91440" bIns="45720" rtlCol="0" anchor="ctr">
              <a:norm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4400" b="0" i="0" u="none" strike="noStrike" kern="120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a옛날목욕탕L" pitchFamily="18" charset="-127"/>
                  <a:ea typeface="a옛날목욕탕L" pitchFamily="18" charset="-127"/>
                  <a:cs typeface="+mj-cs"/>
                </a:rPr>
                <a:t>Anything</a:t>
              </a: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4400" dirty="0" smtClean="0">
                  <a:latin typeface="a옛날목욕탕L" pitchFamily="18" charset="-127"/>
                  <a:ea typeface="a옛날목욕탕L" pitchFamily="18" charset="-127"/>
                  <a:cs typeface="+mj-cs"/>
                </a:rPr>
                <a:t>You want</a:t>
              </a:r>
              <a:endParaRPr kumimoji="0" lang="ko-KR" altLang="en-US" sz="4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옛날목욕탕L" pitchFamily="18" charset="-127"/>
                <a:ea typeface="a옛날목욕탕L" pitchFamily="18" charset="-127"/>
                <a:cs typeface="+mj-cs"/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-1188290" y="6291267"/>
            <a:ext cx="12041683" cy="576064"/>
            <a:chOff x="-1188290" y="6291267"/>
            <a:chExt cx="12041683" cy="576064"/>
          </a:xfrm>
        </p:grpSpPr>
        <p:pic>
          <p:nvPicPr>
            <p:cNvPr id="3" name="Picture 2" descr="D:\worldfriends_IT_lecture\korea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-1188290" y="6319292"/>
              <a:ext cx="6048322" cy="538708"/>
            </a:xfrm>
            <a:prstGeom prst="rect">
              <a:avLst/>
            </a:prstGeom>
            <a:noFill/>
          </p:spPr>
        </p:pic>
        <p:pic>
          <p:nvPicPr>
            <p:cNvPr id="4" name="Picture 3" descr="D:\worldfriends_IT_lecture\uzbek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860032" y="6291267"/>
              <a:ext cx="5993361" cy="576064"/>
            </a:xfrm>
            <a:prstGeom prst="rect">
              <a:avLst/>
            </a:prstGeom>
            <a:noFill/>
          </p:spPr>
        </p:pic>
      </p:grpSp>
      <p:sp>
        <p:nvSpPr>
          <p:cNvPr id="5" name="제목 1"/>
          <p:cNvSpPr txBox="1">
            <a:spLocks/>
          </p:cNvSpPr>
          <p:nvPr/>
        </p:nvSpPr>
        <p:spPr>
          <a:xfrm>
            <a:off x="3707904" y="188640"/>
            <a:ext cx="1728192" cy="854360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옛날목욕탕L" pitchFamily="18" charset="-127"/>
                <a:ea typeface="a옛날목욕탕L" pitchFamily="18" charset="-127"/>
                <a:cs typeface="+mj-cs"/>
              </a:rPr>
              <a:t>Goal</a:t>
            </a:r>
            <a:endParaRPr kumimoji="0" lang="ko-KR" altLang="en-US" sz="44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a옛날목욕탕L" pitchFamily="18" charset="-127"/>
              <a:ea typeface="a옛날목욕탕L" pitchFamily="18" charset="-127"/>
              <a:cs typeface="+mj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1"/>
          <p:cNvGrpSpPr/>
          <p:nvPr/>
        </p:nvGrpSpPr>
        <p:grpSpPr>
          <a:xfrm>
            <a:off x="-1188290" y="6291267"/>
            <a:ext cx="12041683" cy="576064"/>
            <a:chOff x="-1188290" y="6291267"/>
            <a:chExt cx="12041683" cy="576064"/>
          </a:xfrm>
        </p:grpSpPr>
        <p:pic>
          <p:nvPicPr>
            <p:cNvPr id="3" name="Picture 2" descr="D:\worldfriends_IT_lecture\korea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-1188290" y="6319292"/>
              <a:ext cx="6048322" cy="538708"/>
            </a:xfrm>
            <a:prstGeom prst="rect">
              <a:avLst/>
            </a:prstGeom>
            <a:noFill/>
          </p:spPr>
        </p:pic>
        <p:pic>
          <p:nvPicPr>
            <p:cNvPr id="4" name="Picture 3" descr="D:\worldfriends_IT_lecture\uzbek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860032" y="6291267"/>
              <a:ext cx="5993361" cy="576064"/>
            </a:xfrm>
            <a:prstGeom prst="rect">
              <a:avLst/>
            </a:prstGeom>
            <a:noFill/>
          </p:spPr>
        </p:pic>
      </p:grpSp>
      <p:sp>
        <p:nvSpPr>
          <p:cNvPr id="5" name="제목 1"/>
          <p:cNvSpPr txBox="1">
            <a:spLocks/>
          </p:cNvSpPr>
          <p:nvPr/>
        </p:nvSpPr>
        <p:spPr>
          <a:xfrm>
            <a:off x="1907704" y="1772816"/>
            <a:ext cx="6264696" cy="3600400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a옛날목욕탕L" pitchFamily="18" charset="-127"/>
                <a:cs typeface="Courier New" pitchFamily="49" charset="0"/>
              </a:rPr>
              <a:t>&lt;Name of item</a:t>
            </a:r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400" noProof="0" dirty="0" smtClean="0">
                <a:latin typeface="Courier New" pitchFamily="49" charset="0"/>
                <a:ea typeface="a옛날목욕탕L" pitchFamily="18" charset="-127"/>
                <a:cs typeface="Courier New" pitchFamily="49" charset="0"/>
              </a:rPr>
              <a:t>	property1</a:t>
            </a:r>
          </a:p>
          <a:p>
            <a:pPr lvl="0">
              <a:spcBef>
                <a:spcPct val="0"/>
              </a:spcBef>
              <a:defRPr/>
            </a:pPr>
            <a:r>
              <a:rPr lang="en-US" altLang="ko-KR" sz="4400" dirty="0" smtClean="0">
                <a:latin typeface="Courier New" pitchFamily="49" charset="0"/>
                <a:ea typeface="a옛날목욕탕L" pitchFamily="18" charset="-127"/>
                <a:cs typeface="Courier New" pitchFamily="49" charset="0"/>
              </a:rPr>
              <a:t>	property2</a:t>
            </a:r>
          </a:p>
          <a:p>
            <a:pPr lvl="0">
              <a:spcBef>
                <a:spcPct val="0"/>
              </a:spcBef>
              <a:defRPr/>
            </a:pPr>
            <a:r>
              <a:rPr lang="en-US" altLang="ko-KR" sz="4400" dirty="0" smtClean="0">
                <a:latin typeface="Courier New" pitchFamily="49" charset="0"/>
                <a:ea typeface="a옛날목욕탕L" pitchFamily="18" charset="-127"/>
                <a:cs typeface="Courier New" pitchFamily="49" charset="0"/>
              </a:rPr>
              <a:t>	</a:t>
            </a:r>
            <a:r>
              <a:rPr lang="en-US" altLang="ko-KR" sz="4400" dirty="0" smtClean="0">
                <a:latin typeface="Courier New" pitchFamily="49" charset="0"/>
                <a:ea typeface="a옛날목욕탕L" pitchFamily="18" charset="-127"/>
                <a:cs typeface="Courier New" pitchFamily="49" charset="0"/>
              </a:rPr>
              <a:t>		...&gt;</a:t>
            </a:r>
          </a:p>
          <a:p>
            <a:pPr lvl="0">
              <a:spcBef>
                <a:spcPct val="0"/>
              </a:spcBef>
              <a:defRPr/>
            </a:pPr>
            <a:r>
              <a:rPr lang="en-US" altLang="ko-KR" sz="4400" noProof="0" dirty="0" smtClean="0">
                <a:latin typeface="Courier New" pitchFamily="49" charset="0"/>
                <a:ea typeface="a옛날목욕탕L" pitchFamily="18" charset="-127"/>
                <a:cs typeface="Courier New" pitchFamily="49" charset="0"/>
              </a:rPr>
              <a:t>	/*Other items*/</a:t>
            </a:r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400" noProof="0" dirty="0" smtClean="0">
                <a:latin typeface="Courier New" pitchFamily="49" charset="0"/>
                <a:ea typeface="a옛날목욕탕L" pitchFamily="18" charset="-127"/>
                <a:cs typeface="Courier New" pitchFamily="49" charset="0"/>
              </a:rPr>
              <a:t>&lt;/Name of item&gt;</a:t>
            </a:r>
            <a:r>
              <a:rPr kumimoji="0" lang="en-US" altLang="ko-KR" sz="4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a옛날목욕탕L" pitchFamily="18" charset="-127"/>
                <a:cs typeface="Courier New" pitchFamily="49" charset="0"/>
              </a:rPr>
              <a:t> </a:t>
            </a:r>
            <a:endParaRPr kumimoji="0" lang="ko-KR" altLang="en-US" sz="44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Courier New" pitchFamily="49" charset="0"/>
              <a:ea typeface="a옛날목욕탕L" pitchFamily="18" charset="-127"/>
              <a:cs typeface="Courier New" pitchFamily="49" charset="0"/>
            </a:endParaRPr>
          </a:p>
        </p:txBody>
      </p:sp>
      <p:sp>
        <p:nvSpPr>
          <p:cNvPr id="12" name="제목 1"/>
          <p:cNvSpPr txBox="1">
            <a:spLocks/>
          </p:cNvSpPr>
          <p:nvPr/>
        </p:nvSpPr>
        <p:spPr>
          <a:xfrm>
            <a:off x="2699792" y="188640"/>
            <a:ext cx="3744416" cy="854360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옛날목욕탕L" pitchFamily="18" charset="-127"/>
                <a:ea typeface="a옛날목욕탕L" pitchFamily="18" charset="-127"/>
                <a:cs typeface="+mj-cs"/>
              </a:rPr>
              <a:t>Structure</a:t>
            </a:r>
            <a:endParaRPr kumimoji="0" lang="ko-KR" altLang="en-US" sz="44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a옛날목욕탕L" pitchFamily="18" charset="-127"/>
              <a:ea typeface="a옛날목욕탕L" pitchFamily="18" charset="-127"/>
              <a:cs typeface="+mj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88640"/>
            <a:ext cx="3312368" cy="6389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" name="그룹 1"/>
          <p:cNvGrpSpPr/>
          <p:nvPr/>
        </p:nvGrpSpPr>
        <p:grpSpPr>
          <a:xfrm>
            <a:off x="-1188290" y="6291267"/>
            <a:ext cx="12041683" cy="576064"/>
            <a:chOff x="-1188290" y="6291267"/>
            <a:chExt cx="12041683" cy="576064"/>
          </a:xfrm>
        </p:grpSpPr>
        <p:pic>
          <p:nvPicPr>
            <p:cNvPr id="3" name="Picture 2" descr="D:\worldfriends_IT_lecture\korea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-1188290" y="6319292"/>
              <a:ext cx="6048322" cy="538708"/>
            </a:xfrm>
            <a:prstGeom prst="rect">
              <a:avLst/>
            </a:prstGeom>
            <a:noFill/>
          </p:spPr>
        </p:pic>
        <p:pic>
          <p:nvPicPr>
            <p:cNvPr id="4" name="Picture 3" descr="D:\worldfriends_IT_lecture\uzbek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860032" y="6291267"/>
              <a:ext cx="5993361" cy="576064"/>
            </a:xfrm>
            <a:prstGeom prst="rect">
              <a:avLst/>
            </a:prstGeom>
            <a:noFill/>
          </p:spPr>
        </p:pic>
      </p:grpSp>
      <p:grpSp>
        <p:nvGrpSpPr>
          <p:cNvPr id="23" name="그룹 22"/>
          <p:cNvGrpSpPr/>
          <p:nvPr/>
        </p:nvGrpSpPr>
        <p:grpSpPr>
          <a:xfrm>
            <a:off x="3203848" y="1052736"/>
            <a:ext cx="5112568" cy="720080"/>
            <a:chOff x="3203848" y="1052736"/>
            <a:chExt cx="5112568" cy="720080"/>
          </a:xfrm>
        </p:grpSpPr>
        <p:sp>
          <p:nvSpPr>
            <p:cNvPr id="5" name="제목 1"/>
            <p:cNvSpPr txBox="1">
              <a:spLocks/>
            </p:cNvSpPr>
            <p:nvPr/>
          </p:nvSpPr>
          <p:spPr>
            <a:xfrm>
              <a:off x="5796136" y="1052736"/>
              <a:ext cx="2520280" cy="720080"/>
            </a:xfrm>
            <a:prstGeom prst="rect">
              <a:avLst/>
            </a:prstGeom>
            <a:ln w="38100">
              <a:noFill/>
            </a:ln>
          </p:spPr>
          <p:txBody>
            <a:bodyPr vert="horz" lIns="91440" tIns="45720" rIns="91440" bIns="45720" rtlCol="0" anchor="ctr">
              <a:norm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3200" b="0" i="0" u="none" strike="noStrike" kern="1200" cap="none" spc="0" normalizeH="0" baseline="0" noProof="0" dirty="0" err="1" smtClean="0">
                  <a:ln>
                    <a:noFill/>
                  </a:ln>
                  <a:effectLst/>
                  <a:uLnTx/>
                  <a:uFillTx/>
                  <a:latin typeface="a옛날목욕탕L" pitchFamily="18" charset="-127"/>
                  <a:ea typeface="a옛날목욕탕L" pitchFamily="18" charset="-127"/>
                  <a:cs typeface="+mj-cs"/>
                </a:rPr>
                <a:t>LinearLayout</a:t>
              </a:r>
              <a:endParaRPr kumimoji="0" lang="ko-KR" altLang="en-US" sz="3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옛날목욕탕L" pitchFamily="18" charset="-127"/>
                <a:ea typeface="a옛날목욕탕L" pitchFamily="18" charset="-127"/>
                <a:cs typeface="+mj-cs"/>
              </a:endParaRPr>
            </a:p>
          </p:txBody>
        </p:sp>
        <p:cxnSp>
          <p:nvCxnSpPr>
            <p:cNvPr id="12" name="직선 화살표 연결선 11"/>
            <p:cNvCxnSpPr/>
            <p:nvPr/>
          </p:nvCxnSpPr>
          <p:spPr>
            <a:xfrm>
              <a:off x="3203848" y="1484784"/>
              <a:ext cx="259228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직사각형 31"/>
          <p:cNvSpPr/>
          <p:nvPr/>
        </p:nvSpPr>
        <p:spPr>
          <a:xfrm>
            <a:off x="539552" y="1124744"/>
            <a:ext cx="2880320" cy="4320480"/>
          </a:xfrm>
          <a:prstGeom prst="rect">
            <a:avLst/>
          </a:prstGeom>
          <a:solidFill>
            <a:schemeClr val="tx2">
              <a:lumMod val="60000"/>
              <a:lumOff val="40000"/>
              <a:alpha val="25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1" name="그룹 30"/>
          <p:cNvGrpSpPr/>
          <p:nvPr/>
        </p:nvGrpSpPr>
        <p:grpSpPr>
          <a:xfrm>
            <a:off x="3203848" y="1916832"/>
            <a:ext cx="5682011" cy="3488167"/>
            <a:chOff x="2300144" y="1916832"/>
            <a:chExt cx="6356568" cy="3902275"/>
          </a:xfrm>
        </p:grpSpPr>
        <p:pic>
          <p:nvPicPr>
            <p:cNvPr id="29" name="Picture 2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300144" y="1916832"/>
              <a:ext cx="6356568" cy="2880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147" name="Picture 3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2300144" y="5310706"/>
              <a:ext cx="2808312" cy="5084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-1188290" y="6291267"/>
            <a:ext cx="12041683" cy="576064"/>
            <a:chOff x="-1188290" y="6291267"/>
            <a:chExt cx="12041683" cy="576064"/>
          </a:xfrm>
        </p:grpSpPr>
        <p:pic>
          <p:nvPicPr>
            <p:cNvPr id="3" name="Picture 2" descr="D:\worldfriends_IT_lecture\korea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-1188290" y="6319292"/>
              <a:ext cx="6048322" cy="538708"/>
            </a:xfrm>
            <a:prstGeom prst="rect">
              <a:avLst/>
            </a:prstGeom>
            <a:noFill/>
          </p:spPr>
        </p:pic>
        <p:pic>
          <p:nvPicPr>
            <p:cNvPr id="4" name="Picture 3" descr="D:\worldfriends_IT_lecture\uzbek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860032" y="6291267"/>
              <a:ext cx="5993361" cy="576064"/>
            </a:xfrm>
            <a:prstGeom prst="rect">
              <a:avLst/>
            </a:prstGeom>
            <a:noFill/>
          </p:spPr>
        </p:pic>
      </p:grpSp>
      <p:sp>
        <p:nvSpPr>
          <p:cNvPr id="13" name="제목 1"/>
          <p:cNvSpPr txBox="1">
            <a:spLocks/>
          </p:cNvSpPr>
          <p:nvPr/>
        </p:nvSpPr>
        <p:spPr>
          <a:xfrm>
            <a:off x="0" y="188640"/>
            <a:ext cx="9144000" cy="854360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altLang="ko-KR" sz="4400" dirty="0" err="1" smtClean="0">
                <a:latin typeface="a옛날목욕탕L" pitchFamily="18" charset="-127"/>
                <a:ea typeface="a옛날목욕탕L" pitchFamily="18" charset="-127"/>
                <a:cs typeface="+mj-cs"/>
              </a:rPr>
              <a:t>LinearLayout</a:t>
            </a:r>
            <a:r>
              <a:rPr lang="en-US" altLang="ko-KR" sz="4400" dirty="0" smtClean="0">
                <a:latin typeface="a옛날목욕탕L" pitchFamily="18" charset="-127"/>
                <a:ea typeface="a옛날목욕탕L" pitchFamily="18" charset="-127"/>
                <a:cs typeface="+mj-cs"/>
              </a:rPr>
              <a:t> </a:t>
            </a:r>
            <a:r>
              <a:rPr lang="en-US" altLang="ko-KR" sz="2600" dirty="0" err="1" smtClean="0">
                <a:latin typeface="a옛날목욕탕L" pitchFamily="18" charset="-127"/>
                <a:ea typeface="a옛날목욕탕L" pitchFamily="18" charset="-127"/>
                <a:cs typeface="+mj-cs"/>
              </a:rPr>
              <a:t>vs</a:t>
            </a:r>
            <a:r>
              <a:rPr lang="en-US" altLang="ko-KR" sz="4400" dirty="0" smtClean="0">
                <a:latin typeface="a옛날목욕탕L" pitchFamily="18" charset="-127"/>
                <a:ea typeface="a옛날목욕탕L" pitchFamily="18" charset="-127"/>
                <a:cs typeface="+mj-cs"/>
              </a:rPr>
              <a:t> </a:t>
            </a:r>
            <a:r>
              <a:rPr lang="en-US" altLang="ko-KR" sz="4400" dirty="0" err="1" smtClean="0">
                <a:latin typeface="a옛날목욕탕L" pitchFamily="18" charset="-127"/>
                <a:ea typeface="a옛날목욕탕L" pitchFamily="18" charset="-127"/>
                <a:cs typeface="+mj-cs"/>
              </a:rPr>
              <a:t>RelativeLayout</a:t>
            </a:r>
            <a:r>
              <a:rPr lang="en-US" altLang="ko-KR" sz="4400" dirty="0" smtClean="0">
                <a:latin typeface="a옛날목욕탕L" pitchFamily="18" charset="-127"/>
                <a:ea typeface="a옛날목욕탕L" pitchFamily="18" charset="-127"/>
                <a:cs typeface="+mj-cs"/>
              </a:rPr>
              <a:t> </a:t>
            </a:r>
            <a:r>
              <a:rPr lang="en-US" altLang="ko-KR" sz="2300" dirty="0" err="1" smtClean="0">
                <a:latin typeface="a옛날목욕탕L" pitchFamily="18" charset="-127"/>
                <a:ea typeface="a옛날목욕탕L" pitchFamily="18" charset="-127"/>
                <a:cs typeface="+mj-cs"/>
              </a:rPr>
              <a:t>vs</a:t>
            </a:r>
            <a:r>
              <a:rPr lang="en-US" altLang="ko-KR" sz="4400" dirty="0" smtClean="0"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en-US" altLang="ko-KR" sz="4400" dirty="0" err="1" smtClean="0">
                <a:latin typeface="a옛날목욕탕L" pitchFamily="18" charset="-127"/>
                <a:ea typeface="a옛날목욕탕L" pitchFamily="18" charset="-127"/>
                <a:cs typeface="+mj-cs"/>
              </a:rPr>
              <a:t>FrameLayout</a:t>
            </a:r>
            <a:endParaRPr kumimoji="0" lang="ko-KR" altLang="en-US" sz="44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a옛날목욕탕L" pitchFamily="18" charset="-127"/>
              <a:ea typeface="a옛날목욕탕L" pitchFamily="18" charset="-127"/>
              <a:cs typeface="+mj-cs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876256" y="1772816"/>
            <a:ext cx="2016224" cy="33123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6948264" y="1916832"/>
            <a:ext cx="1584176" cy="936104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6948264" y="1916832"/>
            <a:ext cx="1872208" cy="504056"/>
          </a:xfrm>
          <a:prstGeom prst="rect">
            <a:avLst/>
          </a:prstGeom>
          <a:noFill/>
          <a:ln>
            <a:solidFill>
              <a:srgbClr val="A5CA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3707904" y="1772816"/>
            <a:ext cx="2016224" cy="33123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539552" y="1772816"/>
            <a:ext cx="2016224" cy="33123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1043608" y="2708920"/>
            <a:ext cx="1008112" cy="936104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1043608" y="1916832"/>
            <a:ext cx="1008112" cy="720080"/>
          </a:xfrm>
          <a:prstGeom prst="rect">
            <a:avLst/>
          </a:prstGeom>
          <a:noFill/>
          <a:ln>
            <a:solidFill>
              <a:srgbClr val="A5CA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3851920" y="1916832"/>
            <a:ext cx="864096" cy="936104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3851920" y="1916832"/>
            <a:ext cx="504056" cy="432048"/>
          </a:xfrm>
          <a:prstGeom prst="rect">
            <a:avLst/>
          </a:prstGeom>
          <a:noFill/>
          <a:ln>
            <a:solidFill>
              <a:srgbClr val="A5CA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4788024" y="1916832"/>
            <a:ext cx="504056" cy="432048"/>
          </a:xfrm>
          <a:prstGeom prst="rect">
            <a:avLst/>
          </a:prstGeom>
          <a:noFill/>
          <a:ln>
            <a:solidFill>
              <a:srgbClr val="A5CA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4211960" y="2924944"/>
            <a:ext cx="504056" cy="432048"/>
          </a:xfrm>
          <a:prstGeom prst="rect">
            <a:avLst/>
          </a:prstGeom>
          <a:noFill/>
          <a:ln>
            <a:solidFill>
              <a:srgbClr val="A5CA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제목 1"/>
          <p:cNvSpPr txBox="1">
            <a:spLocks/>
          </p:cNvSpPr>
          <p:nvPr/>
        </p:nvSpPr>
        <p:spPr>
          <a:xfrm>
            <a:off x="4355976" y="5517232"/>
            <a:ext cx="4464496" cy="432048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altLang="ko-KR" sz="2400" dirty="0" err="1" smtClean="0">
                <a:latin typeface="a옛날목욕탕L" pitchFamily="18" charset="-127"/>
                <a:ea typeface="a옛날목욕탕L" pitchFamily="18" charset="-127"/>
                <a:cs typeface="+mj-cs"/>
              </a:rPr>
              <a:t>AbsoluteLayout</a:t>
            </a:r>
            <a:r>
              <a:rPr lang="en-US" altLang="ko-KR" sz="2400" dirty="0" smtClean="0">
                <a:latin typeface="a옛날목욕탕L" pitchFamily="18" charset="-127"/>
                <a:ea typeface="a옛날목욕탕L" pitchFamily="18" charset="-127"/>
                <a:cs typeface="+mj-cs"/>
              </a:rPr>
              <a:t> : </a:t>
            </a:r>
            <a:r>
              <a:rPr lang="en-US" altLang="ko-KR" sz="2400" dirty="0" smtClean="0">
                <a:latin typeface="a옛날목욕탕L" pitchFamily="18" charset="-127"/>
                <a:ea typeface="a옛날목욕탕L" pitchFamily="18" charset="-127"/>
              </a:rPr>
              <a:t>Deprecated</a:t>
            </a:r>
            <a:endParaRPr kumimoji="0" lang="ko-KR" altLang="en-US" sz="240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a옛날목욕탕L" pitchFamily="18" charset="-127"/>
              <a:ea typeface="a옛날목욕탕L" pitchFamily="18" charset="-127"/>
              <a:cs typeface="+mj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3768" y="1052736"/>
            <a:ext cx="4394308" cy="5328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그룹 1"/>
          <p:cNvGrpSpPr/>
          <p:nvPr/>
        </p:nvGrpSpPr>
        <p:grpSpPr>
          <a:xfrm>
            <a:off x="-1188290" y="6291267"/>
            <a:ext cx="12041683" cy="576064"/>
            <a:chOff x="-1188290" y="6291267"/>
            <a:chExt cx="12041683" cy="576064"/>
          </a:xfrm>
        </p:grpSpPr>
        <p:pic>
          <p:nvPicPr>
            <p:cNvPr id="3" name="Picture 2" descr="D:\worldfriends_IT_lecture\korea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-1188290" y="6319292"/>
              <a:ext cx="6048322" cy="538708"/>
            </a:xfrm>
            <a:prstGeom prst="rect">
              <a:avLst/>
            </a:prstGeom>
            <a:noFill/>
          </p:spPr>
        </p:pic>
        <p:pic>
          <p:nvPicPr>
            <p:cNvPr id="4" name="Picture 3" descr="D:\worldfriends_IT_lecture\uzbek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860032" y="6291267"/>
              <a:ext cx="5993361" cy="576064"/>
            </a:xfrm>
            <a:prstGeom prst="rect">
              <a:avLst/>
            </a:prstGeom>
            <a:noFill/>
          </p:spPr>
        </p:pic>
      </p:grpSp>
      <p:sp>
        <p:nvSpPr>
          <p:cNvPr id="13" name="제목 1"/>
          <p:cNvSpPr txBox="1">
            <a:spLocks/>
          </p:cNvSpPr>
          <p:nvPr/>
        </p:nvSpPr>
        <p:spPr>
          <a:xfrm>
            <a:off x="0" y="188640"/>
            <a:ext cx="9144000" cy="854360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altLang="ko-KR" sz="4400" dirty="0" err="1" smtClean="0">
                <a:latin typeface="a옛날목욕탕L" pitchFamily="18" charset="-127"/>
                <a:ea typeface="a옛날목욕탕L" pitchFamily="18" charset="-127"/>
                <a:cs typeface="+mj-cs"/>
              </a:rPr>
              <a:t>LinearLayout</a:t>
            </a:r>
            <a:r>
              <a:rPr lang="en-US" altLang="ko-KR" sz="4400" dirty="0" smtClean="0">
                <a:latin typeface="a옛날목욕탕L" pitchFamily="18" charset="-127"/>
                <a:ea typeface="a옛날목욕탕L" pitchFamily="18" charset="-127"/>
                <a:cs typeface="+mj-cs"/>
              </a:rPr>
              <a:t> </a:t>
            </a:r>
            <a:r>
              <a:rPr lang="en-US" altLang="ko-KR" sz="2600" dirty="0" err="1" smtClean="0">
                <a:latin typeface="a옛날목욕탕L" pitchFamily="18" charset="-127"/>
                <a:ea typeface="a옛날목욕탕L" pitchFamily="18" charset="-127"/>
                <a:cs typeface="+mj-cs"/>
              </a:rPr>
              <a:t>vs</a:t>
            </a:r>
            <a:r>
              <a:rPr lang="en-US" altLang="ko-KR" sz="4400" dirty="0" smtClean="0">
                <a:latin typeface="a옛날목욕탕L" pitchFamily="18" charset="-127"/>
                <a:ea typeface="a옛날목욕탕L" pitchFamily="18" charset="-127"/>
                <a:cs typeface="+mj-cs"/>
              </a:rPr>
              <a:t> </a:t>
            </a:r>
            <a:r>
              <a:rPr lang="en-US" altLang="ko-KR" sz="4400" dirty="0" err="1" smtClean="0">
                <a:latin typeface="a옛날목욕탕L" pitchFamily="18" charset="-127"/>
                <a:ea typeface="a옛날목욕탕L" pitchFamily="18" charset="-127"/>
                <a:cs typeface="+mj-cs"/>
              </a:rPr>
              <a:t>RelativeLayout</a:t>
            </a:r>
            <a:r>
              <a:rPr lang="en-US" altLang="ko-KR" sz="4400" dirty="0" smtClean="0">
                <a:latin typeface="a옛날목욕탕L" pitchFamily="18" charset="-127"/>
                <a:ea typeface="a옛날목욕탕L" pitchFamily="18" charset="-127"/>
                <a:cs typeface="+mj-cs"/>
              </a:rPr>
              <a:t> </a:t>
            </a:r>
            <a:r>
              <a:rPr lang="en-US" altLang="ko-KR" sz="2300" dirty="0" err="1" smtClean="0">
                <a:latin typeface="a옛날목욕탕L" pitchFamily="18" charset="-127"/>
                <a:ea typeface="a옛날목욕탕L" pitchFamily="18" charset="-127"/>
                <a:cs typeface="+mj-cs"/>
              </a:rPr>
              <a:t>vs</a:t>
            </a:r>
            <a:r>
              <a:rPr lang="en-US" altLang="ko-KR" sz="4400" dirty="0" smtClean="0"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en-US" altLang="ko-KR" sz="4400" dirty="0" err="1" smtClean="0">
                <a:latin typeface="a옛날목욕탕L" pitchFamily="18" charset="-127"/>
                <a:ea typeface="a옛날목욕탕L" pitchFamily="18" charset="-127"/>
                <a:cs typeface="+mj-cs"/>
              </a:rPr>
              <a:t>FrameLayout</a:t>
            </a:r>
            <a:endParaRPr kumimoji="0" lang="ko-KR" altLang="en-US" sz="44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a옛날목욕탕L" pitchFamily="18" charset="-127"/>
              <a:ea typeface="a옛날목욕탕L" pitchFamily="18" charset="-127"/>
              <a:cs typeface="+mj-cs"/>
            </a:endParaRPr>
          </a:p>
        </p:txBody>
      </p:sp>
      <p:pic>
        <p:nvPicPr>
          <p:cNvPr id="1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115616" y="980728"/>
            <a:ext cx="7128792" cy="53307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88640"/>
            <a:ext cx="3312368" cy="6389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그룹 1"/>
          <p:cNvGrpSpPr/>
          <p:nvPr/>
        </p:nvGrpSpPr>
        <p:grpSpPr>
          <a:xfrm>
            <a:off x="-1188290" y="6291267"/>
            <a:ext cx="12041683" cy="576064"/>
            <a:chOff x="-1188290" y="6291267"/>
            <a:chExt cx="12041683" cy="576064"/>
          </a:xfrm>
        </p:grpSpPr>
        <p:pic>
          <p:nvPicPr>
            <p:cNvPr id="3" name="Picture 2" descr="D:\worldfriends_IT_lecture\korea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-1188290" y="6319292"/>
              <a:ext cx="6048322" cy="538708"/>
            </a:xfrm>
            <a:prstGeom prst="rect">
              <a:avLst/>
            </a:prstGeom>
            <a:noFill/>
          </p:spPr>
        </p:pic>
        <p:pic>
          <p:nvPicPr>
            <p:cNvPr id="4" name="Picture 3" descr="D:\worldfriends_IT_lecture\uzbek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860032" y="6291267"/>
              <a:ext cx="5993361" cy="576064"/>
            </a:xfrm>
            <a:prstGeom prst="rect">
              <a:avLst/>
            </a:prstGeom>
            <a:noFill/>
          </p:spPr>
        </p:pic>
      </p:grpSp>
      <p:grpSp>
        <p:nvGrpSpPr>
          <p:cNvPr id="7" name="그룹 23"/>
          <p:cNvGrpSpPr/>
          <p:nvPr/>
        </p:nvGrpSpPr>
        <p:grpSpPr>
          <a:xfrm>
            <a:off x="2411760" y="2132856"/>
            <a:ext cx="4608512" cy="720080"/>
            <a:chOff x="2411760" y="2132856"/>
            <a:chExt cx="4608512" cy="720080"/>
          </a:xfrm>
        </p:grpSpPr>
        <p:cxnSp>
          <p:nvCxnSpPr>
            <p:cNvPr id="13" name="직선 화살표 연결선 12"/>
            <p:cNvCxnSpPr/>
            <p:nvPr/>
          </p:nvCxnSpPr>
          <p:spPr>
            <a:xfrm>
              <a:off x="2411760" y="2492896"/>
              <a:ext cx="259228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제목 1"/>
            <p:cNvSpPr txBox="1">
              <a:spLocks/>
            </p:cNvSpPr>
            <p:nvPr/>
          </p:nvSpPr>
          <p:spPr>
            <a:xfrm>
              <a:off x="5004048" y="2132856"/>
              <a:ext cx="2016224" cy="720080"/>
            </a:xfrm>
            <a:prstGeom prst="rect">
              <a:avLst/>
            </a:prstGeom>
            <a:ln w="38100">
              <a:noFill/>
            </a:ln>
          </p:spPr>
          <p:txBody>
            <a:bodyPr vert="horz" lIns="91440" tIns="45720" rIns="91440" bIns="45720" rtlCol="0" anchor="ctr">
              <a:norm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3200" b="0" i="0" u="none" strike="noStrike" kern="1200" cap="none" spc="0" normalizeH="0" baseline="0" noProof="0" dirty="0" err="1" smtClean="0">
                  <a:ln>
                    <a:noFill/>
                  </a:ln>
                  <a:effectLst/>
                  <a:uLnTx/>
                  <a:uFillTx/>
                  <a:latin typeface="a옛날목욕탕L" pitchFamily="18" charset="-127"/>
                  <a:ea typeface="a옛날목욕탕L" pitchFamily="18" charset="-127"/>
                  <a:cs typeface="+mj-cs"/>
                </a:rPr>
                <a:t>ImageView</a:t>
              </a:r>
              <a:endParaRPr kumimoji="0" lang="ko-KR" altLang="en-US" sz="3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옛날목욕탕L" pitchFamily="18" charset="-127"/>
                <a:ea typeface="a옛날목욕탕L" pitchFamily="18" charset="-127"/>
                <a:cs typeface="+mj-cs"/>
              </a:endParaRPr>
            </a:p>
          </p:txBody>
        </p:sp>
      </p:grpSp>
      <p:sp>
        <p:nvSpPr>
          <p:cNvPr id="28" name="직사각형 27"/>
          <p:cNvSpPr/>
          <p:nvPr/>
        </p:nvSpPr>
        <p:spPr>
          <a:xfrm>
            <a:off x="1259632" y="1484784"/>
            <a:ext cx="1440160" cy="1728192"/>
          </a:xfrm>
          <a:prstGeom prst="rect">
            <a:avLst/>
          </a:prstGeom>
          <a:solidFill>
            <a:schemeClr val="tx2">
              <a:lumMod val="60000"/>
              <a:lumOff val="40000"/>
              <a:alpha val="25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923928" y="3140968"/>
            <a:ext cx="4390220" cy="13361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-1188290" y="6291267"/>
            <a:ext cx="12041683" cy="576064"/>
            <a:chOff x="-1188290" y="6291267"/>
            <a:chExt cx="12041683" cy="576064"/>
          </a:xfrm>
        </p:grpSpPr>
        <p:pic>
          <p:nvPicPr>
            <p:cNvPr id="3" name="Picture 2" descr="D:\worldfriends_IT_lecture\korea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-1188290" y="6319292"/>
              <a:ext cx="6048322" cy="538708"/>
            </a:xfrm>
            <a:prstGeom prst="rect">
              <a:avLst/>
            </a:prstGeom>
            <a:noFill/>
          </p:spPr>
        </p:pic>
        <p:pic>
          <p:nvPicPr>
            <p:cNvPr id="4" name="Picture 3" descr="D:\worldfriends_IT_lecture\uzbek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860032" y="6291267"/>
              <a:ext cx="5993361" cy="576064"/>
            </a:xfrm>
            <a:prstGeom prst="rect">
              <a:avLst/>
            </a:prstGeom>
            <a:noFill/>
          </p:spPr>
        </p:pic>
      </p:grpSp>
      <p:sp>
        <p:nvSpPr>
          <p:cNvPr id="13" name="제목 1"/>
          <p:cNvSpPr txBox="1">
            <a:spLocks/>
          </p:cNvSpPr>
          <p:nvPr/>
        </p:nvSpPr>
        <p:spPr>
          <a:xfrm>
            <a:off x="0" y="188640"/>
            <a:ext cx="9144000" cy="854360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altLang="ko-KR" sz="4400" dirty="0" smtClean="0">
                <a:latin typeface="a옛날목욕탕L" pitchFamily="18" charset="-127"/>
                <a:ea typeface="a옛날목욕탕L" pitchFamily="18" charset="-127"/>
                <a:cs typeface="+mj-cs"/>
              </a:rPr>
              <a:t>Resolution and </a:t>
            </a:r>
            <a:r>
              <a:rPr lang="en-US" altLang="ko-KR" sz="4400" dirty="0" err="1" smtClean="0">
                <a:latin typeface="a옛날목욕탕L" pitchFamily="18" charset="-127"/>
                <a:ea typeface="a옛날목욕탕L" pitchFamily="18" charset="-127"/>
                <a:cs typeface="+mj-cs"/>
              </a:rPr>
              <a:t>dp</a:t>
            </a:r>
            <a:endParaRPr kumimoji="0" lang="ko-KR" altLang="en-US" sz="44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a옛날목욕탕L" pitchFamily="18" charset="-127"/>
              <a:ea typeface="a옛날목욕탕L" pitchFamily="18" charset="-127"/>
              <a:cs typeface="+mj-cs"/>
            </a:endParaRPr>
          </a:p>
        </p:txBody>
      </p:sp>
      <p:sp>
        <p:nvSpPr>
          <p:cNvPr id="18" name="제목 1"/>
          <p:cNvSpPr txBox="1">
            <a:spLocks/>
          </p:cNvSpPr>
          <p:nvPr/>
        </p:nvSpPr>
        <p:spPr>
          <a:xfrm>
            <a:off x="0" y="2852936"/>
            <a:ext cx="3024336" cy="1368152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altLang="ko-KR" sz="3200" dirty="0" smtClean="0">
                <a:latin typeface="a옛날목욕탕L" pitchFamily="18" charset="-127"/>
                <a:ea typeface="a옛날목욕탕L" pitchFamily="18" charset="-127"/>
                <a:cs typeface="+mj-cs"/>
              </a:rPr>
              <a:t>1280*800</a:t>
            </a: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91880" y="1772816"/>
            <a:ext cx="2470150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4" name="직선 화살표 연결선 13"/>
          <p:cNvCxnSpPr/>
          <p:nvPr/>
        </p:nvCxnSpPr>
        <p:spPr>
          <a:xfrm>
            <a:off x="6084168" y="2348880"/>
            <a:ext cx="0" cy="3096344"/>
          </a:xfrm>
          <a:prstGeom prst="straightConnector1">
            <a:avLst/>
          </a:prstGeom>
          <a:ln w="19050">
            <a:solidFill>
              <a:srgbClr val="A5CA39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 flipH="1">
            <a:off x="3690342" y="2134766"/>
            <a:ext cx="2016224" cy="0"/>
          </a:xfrm>
          <a:prstGeom prst="straightConnector1">
            <a:avLst/>
          </a:prstGeom>
          <a:ln w="19050">
            <a:solidFill>
              <a:srgbClr val="A5CA39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제목 1"/>
          <p:cNvSpPr txBox="1">
            <a:spLocks/>
          </p:cNvSpPr>
          <p:nvPr/>
        </p:nvSpPr>
        <p:spPr>
          <a:xfrm>
            <a:off x="5975648" y="2924944"/>
            <a:ext cx="2592288" cy="1656184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altLang="ko-KR" sz="3200" dirty="0" smtClean="0">
                <a:latin typeface="a옛날목욕탕L" pitchFamily="18" charset="-127"/>
                <a:ea typeface="a옛날목욕탕L" pitchFamily="18" charset="-127"/>
                <a:cs typeface="+mj-cs"/>
              </a:rPr>
              <a:t>1280 boxes of 1 pixe</a:t>
            </a:r>
            <a:r>
              <a:rPr lang="en-US" altLang="ko-KR" sz="3200" dirty="0" smtClean="0">
                <a:latin typeface="a옛날목욕탕L" pitchFamily="18" charset="-127"/>
                <a:ea typeface="a옛날목욕탕L" pitchFamily="18" charset="-127"/>
                <a:cs typeface="+mj-cs"/>
              </a:rPr>
              <a:t>l</a:t>
            </a:r>
            <a:endParaRPr lang="en-US" altLang="ko-KR" sz="3200" noProof="0" dirty="0" smtClean="0">
              <a:latin typeface="a옛날목욕탕L" pitchFamily="18" charset="-127"/>
              <a:ea typeface="a옛날목욕탕L" pitchFamily="18" charset="-127"/>
              <a:cs typeface="+mj-cs"/>
            </a:endParaRPr>
          </a:p>
        </p:txBody>
      </p:sp>
      <p:sp>
        <p:nvSpPr>
          <p:cNvPr id="21" name="제목 1"/>
          <p:cNvSpPr txBox="1">
            <a:spLocks/>
          </p:cNvSpPr>
          <p:nvPr/>
        </p:nvSpPr>
        <p:spPr>
          <a:xfrm>
            <a:off x="2555776" y="1124744"/>
            <a:ext cx="4392488" cy="864096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altLang="ko-KR" sz="3200" dirty="0" smtClean="0">
                <a:latin typeface="a옛날목욕탕L" pitchFamily="18" charset="-127"/>
                <a:ea typeface="a옛날목욕탕L" pitchFamily="18" charset="-127"/>
                <a:cs typeface="+mj-cs"/>
              </a:rPr>
              <a:t>800 boxes of 1 pixel</a:t>
            </a:r>
            <a:endParaRPr lang="en-US" altLang="ko-KR" sz="3200" noProof="0" dirty="0" smtClean="0">
              <a:latin typeface="a옛날목욕탕L" pitchFamily="18" charset="-127"/>
              <a:ea typeface="a옛날목욕탕L" pitchFamily="18" charset="-127"/>
              <a:cs typeface="+mj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-1188290" y="6291267"/>
            <a:ext cx="12041683" cy="576064"/>
            <a:chOff x="-1188290" y="6291267"/>
            <a:chExt cx="12041683" cy="576064"/>
          </a:xfrm>
        </p:grpSpPr>
        <p:pic>
          <p:nvPicPr>
            <p:cNvPr id="3" name="Picture 2" descr="D:\worldfriends_IT_lecture\korea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-1188290" y="6319292"/>
              <a:ext cx="6048322" cy="538708"/>
            </a:xfrm>
            <a:prstGeom prst="rect">
              <a:avLst/>
            </a:prstGeom>
            <a:noFill/>
          </p:spPr>
        </p:pic>
        <p:pic>
          <p:nvPicPr>
            <p:cNvPr id="4" name="Picture 3" descr="D:\worldfriends_IT_lecture\uzbek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860032" y="6291267"/>
              <a:ext cx="5993361" cy="576064"/>
            </a:xfrm>
            <a:prstGeom prst="rect">
              <a:avLst/>
            </a:prstGeom>
            <a:noFill/>
          </p:spPr>
        </p:pic>
      </p:grpSp>
      <p:sp>
        <p:nvSpPr>
          <p:cNvPr id="13" name="제목 1"/>
          <p:cNvSpPr txBox="1">
            <a:spLocks/>
          </p:cNvSpPr>
          <p:nvPr/>
        </p:nvSpPr>
        <p:spPr>
          <a:xfrm>
            <a:off x="0" y="188640"/>
            <a:ext cx="9144000" cy="854360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altLang="ko-KR" sz="4400" dirty="0" smtClean="0">
                <a:latin typeface="a옛날목욕탕L" pitchFamily="18" charset="-127"/>
                <a:ea typeface="a옛날목욕탕L" pitchFamily="18" charset="-127"/>
                <a:cs typeface="+mj-cs"/>
              </a:rPr>
              <a:t>Resolution and </a:t>
            </a:r>
            <a:r>
              <a:rPr lang="en-US" altLang="ko-KR" sz="4400" dirty="0" err="1" smtClean="0">
                <a:latin typeface="a옛날목욕탕L" pitchFamily="18" charset="-127"/>
                <a:ea typeface="a옛날목욕탕L" pitchFamily="18" charset="-127"/>
                <a:cs typeface="+mj-cs"/>
              </a:rPr>
              <a:t>dp</a:t>
            </a:r>
            <a:endParaRPr kumimoji="0" lang="ko-KR" altLang="en-US" sz="44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a옛날목욕탕L" pitchFamily="18" charset="-127"/>
              <a:ea typeface="a옛날목욕탕L" pitchFamily="18" charset="-127"/>
              <a:cs typeface="+mj-cs"/>
            </a:endParaRPr>
          </a:p>
        </p:txBody>
      </p:sp>
      <p:sp>
        <p:nvSpPr>
          <p:cNvPr id="18" name="제목 1"/>
          <p:cNvSpPr txBox="1">
            <a:spLocks/>
          </p:cNvSpPr>
          <p:nvPr/>
        </p:nvSpPr>
        <p:spPr>
          <a:xfrm>
            <a:off x="0" y="1484784"/>
            <a:ext cx="6156176" cy="3888432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altLang="ko-KR" sz="3200" dirty="0" err="1" smtClean="0">
                <a:latin typeface="a옛날목욕탕L" pitchFamily="18" charset="-127"/>
                <a:ea typeface="a옛날목욕탕L" pitchFamily="18" charset="-127"/>
                <a:cs typeface="+mj-cs"/>
              </a:rPr>
              <a:t>px</a:t>
            </a:r>
            <a:r>
              <a:rPr lang="en-US" altLang="ko-KR" sz="3200" dirty="0" smtClean="0">
                <a:latin typeface="a옛날목욕탕L" pitchFamily="18" charset="-127"/>
                <a:ea typeface="a옛날목욕탕L" pitchFamily="18" charset="-127"/>
                <a:cs typeface="+mj-cs"/>
              </a:rPr>
              <a:t>(pixel)</a:t>
            </a:r>
          </a:p>
          <a:p>
            <a:pPr lvl="0" algn="ctr">
              <a:spcBef>
                <a:spcPct val="0"/>
              </a:spcBef>
              <a:defRPr/>
            </a:pPr>
            <a:r>
              <a:rPr lang="en-US" altLang="ko-KR" sz="3200" dirty="0" err="1" smtClean="0">
                <a:latin typeface="a옛날목욕탕L" pitchFamily="18" charset="-127"/>
                <a:ea typeface="a옛날목욕탕L" pitchFamily="18" charset="-127"/>
                <a:cs typeface="+mj-cs"/>
              </a:rPr>
              <a:t>dp</a:t>
            </a:r>
            <a:r>
              <a:rPr lang="en-US" altLang="ko-KR" sz="3200" dirty="0" smtClean="0">
                <a:latin typeface="a옛날목욕탕L" pitchFamily="18" charset="-127"/>
                <a:ea typeface="a옛날목욕탕L" pitchFamily="18" charset="-127"/>
                <a:cs typeface="+mj-cs"/>
              </a:rPr>
              <a:t>(density-pixels)</a:t>
            </a:r>
          </a:p>
          <a:p>
            <a:pPr lvl="0" algn="ctr">
              <a:spcBef>
                <a:spcPct val="0"/>
              </a:spcBef>
              <a:defRPr/>
            </a:pPr>
            <a:r>
              <a:rPr lang="en-US" altLang="ko-KR" sz="3200" noProof="0" dirty="0" smtClean="0">
                <a:latin typeface="a옛날목욕탕L" pitchFamily="18" charset="-127"/>
                <a:ea typeface="a옛날목욕탕L" pitchFamily="18" charset="-127"/>
                <a:cs typeface="+mj-cs"/>
              </a:rPr>
              <a:t>dip(</a:t>
            </a:r>
            <a:r>
              <a:rPr lang="en-US" altLang="ko-KR" sz="3200" dirty="0" smtClean="0">
                <a:latin typeface="a옛날목욕탕L" pitchFamily="18" charset="-127"/>
                <a:ea typeface="a옛날목욕탕L" pitchFamily="18" charset="-127"/>
              </a:rPr>
              <a:t>density-independent-pixels</a:t>
            </a:r>
            <a:r>
              <a:rPr lang="en-US" altLang="ko-KR" sz="3200" noProof="0" dirty="0" smtClean="0">
                <a:latin typeface="a옛날목욕탕L" pitchFamily="18" charset="-127"/>
                <a:ea typeface="a옛날목욕탕L" pitchFamily="18" charset="-127"/>
                <a:cs typeface="+mj-cs"/>
              </a:rPr>
              <a:t>)</a:t>
            </a:r>
          </a:p>
          <a:p>
            <a:pPr lvl="0" algn="ctr">
              <a:spcBef>
                <a:spcPct val="0"/>
              </a:spcBef>
              <a:defRPr/>
            </a:pPr>
            <a:endParaRPr lang="en-US" altLang="ko-KR" sz="3200" noProof="0" dirty="0" smtClean="0">
              <a:latin typeface="a옛날목욕탕L" pitchFamily="18" charset="-127"/>
              <a:ea typeface="a옛날목욕탕L" pitchFamily="18" charset="-127"/>
              <a:cs typeface="+mj-cs"/>
            </a:endParaRPr>
          </a:p>
          <a:p>
            <a:pPr lvl="0" algn="ctr">
              <a:spcBef>
                <a:spcPct val="0"/>
              </a:spcBef>
              <a:defRPr/>
            </a:pPr>
            <a:endParaRPr lang="en-US" altLang="ko-KR" sz="3200" noProof="0" dirty="0" smtClean="0">
              <a:latin typeface="a옛날목욕탕L" pitchFamily="18" charset="-127"/>
              <a:ea typeface="a옛날목욕탕L" pitchFamily="18" charset="-127"/>
              <a:cs typeface="+mj-cs"/>
            </a:endParaRPr>
          </a:p>
          <a:p>
            <a:pPr lvl="0" algn="ctr">
              <a:spcBef>
                <a:spcPct val="0"/>
              </a:spcBef>
              <a:defRPr/>
            </a:pPr>
            <a:r>
              <a:rPr lang="en-US" altLang="ko-KR" sz="3200" dirty="0" smtClean="0">
                <a:latin typeface="a옛날목욕탕L" pitchFamily="18" charset="-127"/>
                <a:ea typeface="a옛날목욕탕L" pitchFamily="18" charset="-127"/>
                <a:cs typeface="+mj-cs"/>
              </a:rPr>
              <a:t>sp(scale</a:t>
            </a:r>
            <a:r>
              <a:rPr lang="en-US" altLang="ko-KR" sz="3200" dirty="0" smtClean="0">
                <a:latin typeface="a옛날목욕탕L" pitchFamily="18" charset="-127"/>
                <a:ea typeface="a옛날목욕탕L" pitchFamily="18" charset="-127"/>
              </a:rPr>
              <a:t>-independent-pixels</a:t>
            </a:r>
            <a:r>
              <a:rPr lang="en-US" altLang="ko-KR" sz="3200" dirty="0" smtClean="0">
                <a:latin typeface="a옛날목욕탕L" pitchFamily="18" charset="-127"/>
                <a:ea typeface="a옛날목욕탕L" pitchFamily="18" charset="-127"/>
                <a:cs typeface="+mj-cs"/>
              </a:rPr>
              <a:t>)</a:t>
            </a:r>
            <a:endParaRPr lang="en-US" altLang="ko-KR" sz="3200" noProof="0" dirty="0" smtClean="0">
              <a:latin typeface="a옛날목욕탕L" pitchFamily="18" charset="-127"/>
              <a:ea typeface="a옛날목욕탕L" pitchFamily="18" charset="-127"/>
              <a:cs typeface="+mj-cs"/>
            </a:endParaRP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84168" y="1268760"/>
            <a:ext cx="245745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101730" y="1266850"/>
            <a:ext cx="2470150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88640"/>
            <a:ext cx="3312368" cy="6389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그룹 1"/>
          <p:cNvGrpSpPr/>
          <p:nvPr/>
        </p:nvGrpSpPr>
        <p:grpSpPr>
          <a:xfrm>
            <a:off x="-1188290" y="6291267"/>
            <a:ext cx="12041683" cy="576064"/>
            <a:chOff x="-1188290" y="6291267"/>
            <a:chExt cx="12041683" cy="576064"/>
          </a:xfrm>
        </p:grpSpPr>
        <p:pic>
          <p:nvPicPr>
            <p:cNvPr id="3" name="Picture 2" descr="D:\worldfriends_IT_lecture\korea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-1188290" y="6319292"/>
              <a:ext cx="6048322" cy="538708"/>
            </a:xfrm>
            <a:prstGeom prst="rect">
              <a:avLst/>
            </a:prstGeom>
            <a:noFill/>
          </p:spPr>
        </p:pic>
        <p:pic>
          <p:nvPicPr>
            <p:cNvPr id="4" name="Picture 3" descr="D:\worldfriends_IT_lecture\uzbek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860032" y="6291267"/>
              <a:ext cx="5993361" cy="576064"/>
            </a:xfrm>
            <a:prstGeom prst="rect">
              <a:avLst/>
            </a:prstGeom>
            <a:noFill/>
          </p:spPr>
        </p:pic>
      </p:grpSp>
      <p:grpSp>
        <p:nvGrpSpPr>
          <p:cNvPr id="8" name="그룹 24"/>
          <p:cNvGrpSpPr/>
          <p:nvPr/>
        </p:nvGrpSpPr>
        <p:grpSpPr>
          <a:xfrm>
            <a:off x="2411760" y="3184401"/>
            <a:ext cx="4320480" cy="720080"/>
            <a:chOff x="2411760" y="3184401"/>
            <a:chExt cx="4320480" cy="720080"/>
          </a:xfrm>
        </p:grpSpPr>
        <p:cxnSp>
          <p:nvCxnSpPr>
            <p:cNvPr id="15" name="직선 화살표 연결선 14"/>
            <p:cNvCxnSpPr/>
            <p:nvPr/>
          </p:nvCxnSpPr>
          <p:spPr>
            <a:xfrm>
              <a:off x="2411760" y="3645024"/>
              <a:ext cx="259228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제목 1"/>
            <p:cNvSpPr txBox="1">
              <a:spLocks/>
            </p:cNvSpPr>
            <p:nvPr/>
          </p:nvSpPr>
          <p:spPr>
            <a:xfrm>
              <a:off x="4932040" y="3184401"/>
              <a:ext cx="1800200" cy="720080"/>
            </a:xfrm>
            <a:prstGeom prst="rect">
              <a:avLst/>
            </a:prstGeom>
            <a:ln w="38100">
              <a:noFill/>
            </a:ln>
          </p:spPr>
          <p:txBody>
            <a:bodyPr vert="horz" lIns="91440" tIns="45720" rIns="91440" bIns="45720" rtlCol="0" anchor="ctr">
              <a:norm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3200" b="0" i="0" u="none" strike="noStrike" kern="1200" cap="none" spc="0" normalizeH="0" baseline="0" noProof="0" dirty="0" err="1" smtClean="0">
                  <a:ln>
                    <a:noFill/>
                  </a:ln>
                  <a:effectLst/>
                  <a:uLnTx/>
                  <a:uFillTx/>
                  <a:latin typeface="a옛날목욕탕L" pitchFamily="18" charset="-127"/>
                  <a:ea typeface="a옛날목욕탕L" pitchFamily="18" charset="-127"/>
                  <a:cs typeface="+mj-cs"/>
                </a:rPr>
                <a:t>TextView</a:t>
              </a:r>
              <a:endParaRPr kumimoji="0" lang="ko-KR" altLang="en-US" sz="3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옛날목욕탕L" pitchFamily="18" charset="-127"/>
                <a:ea typeface="a옛날목욕탕L" pitchFamily="18" charset="-127"/>
                <a:cs typeface="+mj-cs"/>
              </a:endParaRPr>
            </a:p>
          </p:txBody>
        </p:sp>
      </p:grpSp>
      <p:sp>
        <p:nvSpPr>
          <p:cNvPr id="24" name="직사각형 23"/>
          <p:cNvSpPr/>
          <p:nvPr/>
        </p:nvSpPr>
        <p:spPr>
          <a:xfrm>
            <a:off x="1259632" y="3356992"/>
            <a:ext cx="1440160" cy="576064"/>
          </a:xfrm>
          <a:prstGeom prst="rect">
            <a:avLst/>
          </a:prstGeom>
          <a:solidFill>
            <a:schemeClr val="tx2">
              <a:lumMod val="60000"/>
              <a:lumOff val="40000"/>
              <a:alpha val="25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923928" y="260648"/>
            <a:ext cx="4963013" cy="2880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-1188290" y="6291267"/>
            <a:ext cx="12041683" cy="576064"/>
            <a:chOff x="-1188290" y="6291267"/>
            <a:chExt cx="12041683" cy="576064"/>
          </a:xfrm>
        </p:grpSpPr>
        <p:pic>
          <p:nvPicPr>
            <p:cNvPr id="3" name="Picture 2" descr="D:\worldfriends_IT_lecture\korea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-1188290" y="6319292"/>
              <a:ext cx="6048322" cy="538708"/>
            </a:xfrm>
            <a:prstGeom prst="rect">
              <a:avLst/>
            </a:prstGeom>
            <a:noFill/>
          </p:spPr>
        </p:pic>
        <p:pic>
          <p:nvPicPr>
            <p:cNvPr id="4" name="Picture 3" descr="D:\worldfriends_IT_lecture\uzbek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860032" y="6291267"/>
              <a:ext cx="5993361" cy="576064"/>
            </a:xfrm>
            <a:prstGeom prst="rect">
              <a:avLst/>
            </a:prstGeom>
            <a:noFill/>
          </p:spPr>
        </p:pic>
      </p:grpSp>
      <p:sp>
        <p:nvSpPr>
          <p:cNvPr id="11" name="제목 1"/>
          <p:cNvSpPr txBox="1">
            <a:spLocks/>
          </p:cNvSpPr>
          <p:nvPr/>
        </p:nvSpPr>
        <p:spPr>
          <a:xfrm>
            <a:off x="0" y="188640"/>
            <a:ext cx="9144000" cy="854360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altLang="ko-KR" sz="4400" dirty="0" smtClean="0">
                <a:latin typeface="a옛날목욕탕L" pitchFamily="18" charset="-127"/>
                <a:ea typeface="a옛날목욕탕L" pitchFamily="18" charset="-127"/>
                <a:cs typeface="+mj-cs"/>
              </a:rPr>
              <a:t>margin and padding</a:t>
            </a:r>
            <a:endParaRPr kumimoji="0" lang="ko-KR" altLang="en-US" sz="44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a옛날목욕탕L" pitchFamily="18" charset="-127"/>
              <a:ea typeface="a옛날목욕탕L" pitchFamily="18" charset="-127"/>
              <a:cs typeface="+mj-cs"/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2195736" y="1628800"/>
            <a:ext cx="4824536" cy="3744417"/>
            <a:chOff x="2627784" y="1772816"/>
            <a:chExt cx="4320480" cy="3312368"/>
          </a:xfrm>
        </p:grpSpPr>
        <p:sp>
          <p:nvSpPr>
            <p:cNvPr id="13" name="직사각형 12"/>
            <p:cNvSpPr/>
            <p:nvPr/>
          </p:nvSpPr>
          <p:spPr>
            <a:xfrm>
              <a:off x="2627784" y="1772816"/>
              <a:ext cx="648072" cy="3312368"/>
            </a:xfrm>
            <a:prstGeom prst="rect">
              <a:avLst/>
            </a:prstGeom>
            <a:solidFill>
              <a:srgbClr val="FFFF00">
                <a:alpha val="25000"/>
              </a:srgb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 dirty="0">
                <a:solidFill>
                  <a:schemeClr val="tx2">
                    <a:lumMod val="60000"/>
                    <a:lumOff val="40000"/>
                  </a:schemeClr>
                </a:solidFill>
                <a:latin typeface="a옛날목욕탕L" pitchFamily="18" charset="-127"/>
                <a:ea typeface="a옛날목욕탕L" pitchFamily="18" charset="-127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6300192" y="1772816"/>
              <a:ext cx="648072" cy="3312368"/>
            </a:xfrm>
            <a:prstGeom prst="rect">
              <a:avLst/>
            </a:prstGeom>
            <a:solidFill>
              <a:srgbClr val="FFFF00">
                <a:alpha val="25000"/>
              </a:srgb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 dirty="0">
                <a:solidFill>
                  <a:schemeClr val="tx2">
                    <a:lumMod val="60000"/>
                    <a:lumOff val="40000"/>
                  </a:schemeClr>
                </a:solidFill>
                <a:latin typeface="a옛날목욕탕L" pitchFamily="18" charset="-127"/>
                <a:ea typeface="a옛날목욕탕L" pitchFamily="18" charset="-127"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3275856" y="1772816"/>
              <a:ext cx="3024336" cy="576064"/>
            </a:xfrm>
            <a:prstGeom prst="rect">
              <a:avLst/>
            </a:prstGeom>
            <a:solidFill>
              <a:srgbClr val="FFFF00">
                <a:alpha val="25000"/>
              </a:srgb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 dirty="0">
                <a:solidFill>
                  <a:schemeClr val="tx2">
                    <a:lumMod val="60000"/>
                    <a:lumOff val="40000"/>
                  </a:schemeClr>
                </a:solidFill>
                <a:latin typeface="a옛날목욕탕L" pitchFamily="18" charset="-127"/>
                <a:ea typeface="a옛날목욕탕L" pitchFamily="18" charset="-127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3275856" y="4509120"/>
              <a:ext cx="3024336" cy="576064"/>
            </a:xfrm>
            <a:prstGeom prst="rect">
              <a:avLst/>
            </a:prstGeom>
            <a:solidFill>
              <a:srgbClr val="FFFF00">
                <a:alpha val="25000"/>
              </a:srgb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a옛날목욕탕L" pitchFamily="18" charset="-127"/>
                  <a:ea typeface="a옛날목욕탕L" pitchFamily="18" charset="-127"/>
                </a:rPr>
                <a:t>margin</a:t>
              </a:r>
              <a:endParaRPr lang="ko-KR" altLang="en-US" sz="3600" dirty="0">
                <a:solidFill>
                  <a:schemeClr val="tx2">
                    <a:lumMod val="60000"/>
                    <a:lumOff val="40000"/>
                  </a:schemeClr>
                </a:solidFill>
                <a:latin typeface="a옛날목욕탕L" pitchFamily="18" charset="-127"/>
                <a:ea typeface="a옛날목욕탕L" pitchFamily="18" charset="-127"/>
              </a:endParaRPr>
            </a:p>
          </p:txBody>
        </p:sp>
      </p:grpSp>
      <p:sp>
        <p:nvSpPr>
          <p:cNvPr id="12" name="직사각형 11"/>
          <p:cNvSpPr/>
          <p:nvPr/>
        </p:nvSpPr>
        <p:spPr>
          <a:xfrm>
            <a:off x="2915816" y="2276872"/>
            <a:ext cx="3384376" cy="2448272"/>
          </a:xfrm>
          <a:prstGeom prst="rect">
            <a:avLst/>
          </a:prstGeom>
          <a:solidFill>
            <a:schemeClr val="tx2">
              <a:lumMod val="60000"/>
              <a:lumOff val="40000"/>
              <a:alpha val="25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item</a:t>
            </a:r>
            <a:endParaRPr lang="ko-KR" altLang="en-US" sz="3600" dirty="0">
              <a:solidFill>
                <a:schemeClr val="tx2">
                  <a:lumMod val="60000"/>
                  <a:lumOff val="40000"/>
                </a:schemeClr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grpSp>
        <p:nvGrpSpPr>
          <p:cNvPr id="26" name="그룹 25"/>
          <p:cNvGrpSpPr/>
          <p:nvPr/>
        </p:nvGrpSpPr>
        <p:grpSpPr>
          <a:xfrm>
            <a:off x="2915816" y="2276872"/>
            <a:ext cx="3384376" cy="2448272"/>
            <a:chOff x="2915816" y="2276872"/>
            <a:chExt cx="3384376" cy="2448272"/>
          </a:xfrm>
        </p:grpSpPr>
        <p:sp>
          <p:nvSpPr>
            <p:cNvPr id="19" name="직사각형 18"/>
            <p:cNvSpPr/>
            <p:nvPr/>
          </p:nvSpPr>
          <p:spPr>
            <a:xfrm>
              <a:off x="2915816" y="2276872"/>
              <a:ext cx="3384376" cy="489654"/>
            </a:xfrm>
            <a:prstGeom prst="rect">
              <a:avLst/>
            </a:prstGeom>
            <a:solidFill>
              <a:srgbClr val="00B050">
                <a:alpha val="25000"/>
              </a:srgb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 dirty="0">
                <a:solidFill>
                  <a:schemeClr val="tx2">
                    <a:lumMod val="60000"/>
                    <a:lumOff val="40000"/>
                  </a:schemeClr>
                </a:solidFill>
                <a:latin typeface="a옛날목욕탕L" pitchFamily="18" charset="-127"/>
                <a:ea typeface="a옛날목욕탕L" pitchFamily="18" charset="-127"/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2915816" y="4235490"/>
              <a:ext cx="3384376" cy="489654"/>
            </a:xfrm>
            <a:prstGeom prst="rect">
              <a:avLst/>
            </a:prstGeom>
            <a:solidFill>
              <a:srgbClr val="00B050">
                <a:alpha val="25000"/>
              </a:srgb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a옛날목욕탕L" pitchFamily="18" charset="-127"/>
                  <a:ea typeface="a옛날목욕탕L" pitchFamily="18" charset="-127"/>
                </a:rPr>
                <a:t>padding</a:t>
              </a:r>
              <a:endParaRPr lang="ko-KR" altLang="en-US" sz="3600" dirty="0">
                <a:solidFill>
                  <a:schemeClr val="tx2">
                    <a:lumMod val="60000"/>
                    <a:lumOff val="40000"/>
                  </a:schemeClr>
                </a:solidFill>
                <a:latin typeface="a옛날목욕탕L" pitchFamily="18" charset="-127"/>
                <a:ea typeface="a옛날목욕탕L" pitchFamily="18" charset="-127"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5816710" y="2766526"/>
              <a:ext cx="483482" cy="1468963"/>
            </a:xfrm>
            <a:prstGeom prst="rect">
              <a:avLst/>
            </a:prstGeom>
            <a:solidFill>
              <a:srgbClr val="00B050">
                <a:alpha val="25000"/>
              </a:srgb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 dirty="0">
                <a:solidFill>
                  <a:schemeClr val="tx2">
                    <a:lumMod val="60000"/>
                    <a:lumOff val="40000"/>
                  </a:schemeClr>
                </a:solidFill>
                <a:latin typeface="a옛날목욕탕L" pitchFamily="18" charset="-127"/>
                <a:ea typeface="a옛날목욕탕L" pitchFamily="18" charset="-127"/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2915816" y="2766526"/>
              <a:ext cx="483482" cy="1468963"/>
            </a:xfrm>
            <a:prstGeom prst="rect">
              <a:avLst/>
            </a:prstGeom>
            <a:solidFill>
              <a:srgbClr val="00B050">
                <a:alpha val="25000"/>
              </a:srgb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 dirty="0">
                <a:solidFill>
                  <a:schemeClr val="tx2">
                    <a:lumMod val="60000"/>
                    <a:lumOff val="40000"/>
                  </a:schemeClr>
                </a:solidFill>
                <a:latin typeface="a옛날목욕탕L" pitchFamily="18" charset="-127"/>
                <a:ea typeface="a옛날목욕탕L" pitchFamily="18" charset="-127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제목 1"/>
          <p:cNvSpPr txBox="1">
            <a:spLocks/>
          </p:cNvSpPr>
          <p:nvPr/>
        </p:nvSpPr>
        <p:spPr>
          <a:xfrm>
            <a:off x="2195736" y="2924944"/>
            <a:ext cx="4968552" cy="854360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옛날목욕탕L" pitchFamily="18" charset="-127"/>
                <a:ea typeface="a옛날목욕탕L" pitchFamily="18" charset="-127"/>
                <a:cs typeface="+mj-cs"/>
              </a:rPr>
              <a:t>Java</a:t>
            </a:r>
            <a:r>
              <a:rPr kumimoji="0" lang="en-US" altLang="ko-KR" sz="44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a옛날목욕탕L" pitchFamily="18" charset="-127"/>
                <a:ea typeface="a옛날목욕탕L" pitchFamily="18" charset="-127"/>
                <a:cs typeface="+mj-cs"/>
              </a:rPr>
              <a:t> file &amp; xml file</a:t>
            </a:r>
            <a:endParaRPr kumimoji="0" lang="ko-KR" altLang="en-US" sz="44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a옛날목욕탕L" pitchFamily="18" charset="-127"/>
              <a:ea typeface="a옛날목욕탕L" pitchFamily="18" charset="-127"/>
              <a:cs typeface="+mj-cs"/>
            </a:endParaRPr>
          </a:p>
        </p:txBody>
      </p:sp>
      <p:grpSp>
        <p:nvGrpSpPr>
          <p:cNvPr id="2" name="그룹 17"/>
          <p:cNvGrpSpPr/>
          <p:nvPr/>
        </p:nvGrpSpPr>
        <p:grpSpPr>
          <a:xfrm>
            <a:off x="2123728" y="2992084"/>
            <a:ext cx="360041" cy="864096"/>
            <a:chOff x="2915815" y="2708920"/>
            <a:chExt cx="360041" cy="1298376"/>
          </a:xfrm>
          <a:solidFill>
            <a:schemeClr val="tx1"/>
          </a:solidFill>
        </p:grpSpPr>
        <p:sp>
          <p:nvSpPr>
            <p:cNvPr id="19" name="순서도: 처리 18"/>
            <p:cNvSpPr/>
            <p:nvPr/>
          </p:nvSpPr>
          <p:spPr>
            <a:xfrm>
              <a:off x="2915816" y="2708920"/>
              <a:ext cx="360040" cy="174250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순서도: 처리 19"/>
            <p:cNvSpPr/>
            <p:nvPr/>
          </p:nvSpPr>
          <p:spPr>
            <a:xfrm>
              <a:off x="2915815" y="2708920"/>
              <a:ext cx="132861" cy="1296144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순서도: 처리 20"/>
            <p:cNvSpPr/>
            <p:nvPr/>
          </p:nvSpPr>
          <p:spPr>
            <a:xfrm>
              <a:off x="2915816" y="3832525"/>
              <a:ext cx="360040" cy="174771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21"/>
          <p:cNvGrpSpPr/>
          <p:nvPr/>
        </p:nvGrpSpPr>
        <p:grpSpPr>
          <a:xfrm flipH="1">
            <a:off x="6876256" y="2992084"/>
            <a:ext cx="360040" cy="864096"/>
            <a:chOff x="2915815" y="2708920"/>
            <a:chExt cx="360041" cy="1298376"/>
          </a:xfrm>
          <a:solidFill>
            <a:schemeClr val="tx1"/>
          </a:solidFill>
        </p:grpSpPr>
        <p:sp>
          <p:nvSpPr>
            <p:cNvPr id="23" name="순서도: 처리 22"/>
            <p:cNvSpPr/>
            <p:nvPr/>
          </p:nvSpPr>
          <p:spPr>
            <a:xfrm>
              <a:off x="2915816" y="2708920"/>
              <a:ext cx="360040" cy="174250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순서도: 처리 23"/>
            <p:cNvSpPr/>
            <p:nvPr/>
          </p:nvSpPr>
          <p:spPr>
            <a:xfrm>
              <a:off x="2915815" y="2708920"/>
              <a:ext cx="132861" cy="1296144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순서도: 처리 24"/>
            <p:cNvSpPr/>
            <p:nvPr/>
          </p:nvSpPr>
          <p:spPr>
            <a:xfrm>
              <a:off x="2915816" y="3832525"/>
              <a:ext cx="360040" cy="174771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" name="그룹 15"/>
          <p:cNvGrpSpPr/>
          <p:nvPr/>
        </p:nvGrpSpPr>
        <p:grpSpPr>
          <a:xfrm>
            <a:off x="-1188290" y="6300792"/>
            <a:ext cx="12041683" cy="576064"/>
            <a:chOff x="-1188290" y="6291267"/>
            <a:chExt cx="12041683" cy="576064"/>
          </a:xfrm>
        </p:grpSpPr>
        <p:pic>
          <p:nvPicPr>
            <p:cNvPr id="26" name="Picture 2" descr="D:\worldfriends_IT_lecture\korea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-1188290" y="6319292"/>
              <a:ext cx="6048322" cy="538708"/>
            </a:xfrm>
            <a:prstGeom prst="rect">
              <a:avLst/>
            </a:prstGeom>
            <a:noFill/>
          </p:spPr>
        </p:pic>
        <p:pic>
          <p:nvPicPr>
            <p:cNvPr id="27" name="Picture 3" descr="D:\worldfriends_IT_lecture\uzbek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860032" y="6291267"/>
              <a:ext cx="5993361" cy="576064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88640"/>
            <a:ext cx="3312368" cy="6389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그룹 1"/>
          <p:cNvGrpSpPr/>
          <p:nvPr/>
        </p:nvGrpSpPr>
        <p:grpSpPr>
          <a:xfrm>
            <a:off x="-1188290" y="6291267"/>
            <a:ext cx="12041683" cy="576064"/>
            <a:chOff x="-1188290" y="6291267"/>
            <a:chExt cx="12041683" cy="576064"/>
          </a:xfrm>
        </p:grpSpPr>
        <p:pic>
          <p:nvPicPr>
            <p:cNvPr id="3" name="Picture 2" descr="D:\worldfriends_IT_lecture\korea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-1188290" y="6319292"/>
              <a:ext cx="6048322" cy="538708"/>
            </a:xfrm>
            <a:prstGeom prst="rect">
              <a:avLst/>
            </a:prstGeom>
            <a:noFill/>
          </p:spPr>
        </p:pic>
        <p:pic>
          <p:nvPicPr>
            <p:cNvPr id="4" name="Picture 3" descr="D:\worldfriends_IT_lecture\uzbek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860032" y="6291267"/>
              <a:ext cx="5993361" cy="576064"/>
            </a:xfrm>
            <a:prstGeom prst="rect">
              <a:avLst/>
            </a:prstGeom>
            <a:noFill/>
          </p:spPr>
        </p:pic>
      </p:grpSp>
      <p:grpSp>
        <p:nvGrpSpPr>
          <p:cNvPr id="9" name="그룹 25"/>
          <p:cNvGrpSpPr/>
          <p:nvPr/>
        </p:nvGrpSpPr>
        <p:grpSpPr>
          <a:xfrm>
            <a:off x="2598068" y="3717032"/>
            <a:ext cx="4566220" cy="589012"/>
            <a:chOff x="2598068" y="3717032"/>
            <a:chExt cx="4566220" cy="589012"/>
          </a:xfrm>
        </p:grpSpPr>
        <p:cxnSp>
          <p:nvCxnSpPr>
            <p:cNvPr id="17" name="직선 화살표 연결선 16"/>
            <p:cNvCxnSpPr/>
            <p:nvPr/>
          </p:nvCxnSpPr>
          <p:spPr>
            <a:xfrm>
              <a:off x="2598068" y="4048125"/>
              <a:ext cx="259228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제목 1"/>
            <p:cNvSpPr txBox="1">
              <a:spLocks/>
            </p:cNvSpPr>
            <p:nvPr/>
          </p:nvSpPr>
          <p:spPr>
            <a:xfrm>
              <a:off x="5127898" y="3717032"/>
              <a:ext cx="2036390" cy="589012"/>
            </a:xfrm>
            <a:prstGeom prst="rect">
              <a:avLst/>
            </a:prstGeom>
            <a:ln w="38100">
              <a:noFill/>
            </a:ln>
          </p:spPr>
          <p:txBody>
            <a:bodyPr vert="horz" lIns="91440" tIns="45720" rIns="91440" bIns="45720" rtlCol="0" anchor="ctr">
              <a:norm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3200" b="0" i="0" u="none" strike="noStrike" kern="1200" cap="none" spc="0" normalizeH="0" baseline="0" noProof="0" dirty="0" err="1" smtClean="0">
                  <a:ln>
                    <a:noFill/>
                  </a:ln>
                  <a:effectLst/>
                  <a:uLnTx/>
                  <a:uFillTx/>
                  <a:latin typeface="a옛날목욕탕L" pitchFamily="18" charset="-127"/>
                  <a:ea typeface="a옛날목욕탕L" pitchFamily="18" charset="-127"/>
                  <a:cs typeface="+mj-cs"/>
                </a:rPr>
                <a:t>CheckBox</a:t>
              </a:r>
              <a:endParaRPr kumimoji="0" lang="ko-KR" altLang="en-US" sz="3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옛날목욕탕L" pitchFamily="18" charset="-127"/>
                <a:ea typeface="a옛날목욕탕L" pitchFamily="18" charset="-127"/>
                <a:cs typeface="+mj-cs"/>
              </a:endParaRPr>
            </a:p>
          </p:txBody>
        </p:sp>
      </p:grp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779912" y="980728"/>
            <a:ext cx="5057393" cy="2304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1907704" y="188640"/>
            <a:ext cx="5328592" cy="854360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옛날목욕탕L" pitchFamily="18" charset="-127"/>
                <a:ea typeface="a옛날목욕탕L" pitchFamily="18" charset="-127"/>
                <a:cs typeface="+mj-cs"/>
              </a:rPr>
              <a:t>Color</a:t>
            </a:r>
            <a:endParaRPr kumimoji="0" lang="ko-KR" altLang="en-US" sz="44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a옛날목욕탕L" pitchFamily="18" charset="-127"/>
              <a:ea typeface="a옛날목욕탕L" pitchFamily="18" charset="-127"/>
              <a:cs typeface="+mj-cs"/>
            </a:endParaRP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979712" y="1844824"/>
            <a:ext cx="5328592" cy="854360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옛날목욕탕L" pitchFamily="18" charset="-127"/>
                <a:ea typeface="a옛날목욕탕L" pitchFamily="18" charset="-127"/>
                <a:cs typeface="+mj-cs"/>
              </a:rPr>
              <a:t>1. #FFFFFF</a:t>
            </a:r>
            <a:endParaRPr kumimoji="0" lang="ko-KR" altLang="en-US" sz="44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a옛날목욕탕L" pitchFamily="18" charset="-127"/>
              <a:ea typeface="a옛날목욕탕L" pitchFamily="18" charset="-127"/>
              <a:cs typeface="+mj-cs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1331640" y="3212976"/>
            <a:ext cx="6624736" cy="854360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400" dirty="0" smtClean="0">
                <a:latin typeface="a옛날목욕탕L" pitchFamily="18" charset="-127"/>
                <a:ea typeface="a옛날목욕탕L" pitchFamily="18" charset="-127"/>
                <a:cs typeface="+mj-cs"/>
              </a:rPr>
              <a:t>2</a:t>
            </a:r>
            <a:r>
              <a:rPr kumimoji="0" lang="en-US" altLang="ko-KR" sz="4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옛날목욕탕L" pitchFamily="18" charset="-127"/>
                <a:ea typeface="a옛날목욕탕L" pitchFamily="18" charset="-127"/>
                <a:cs typeface="+mj-cs"/>
              </a:rPr>
              <a:t>. @</a:t>
            </a:r>
            <a:r>
              <a:rPr kumimoji="0" lang="en-US" altLang="ko-KR" sz="44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a옛날목욕탕L" pitchFamily="18" charset="-127"/>
                <a:ea typeface="a옛날목욕탕L" pitchFamily="18" charset="-127"/>
                <a:cs typeface="+mj-cs"/>
              </a:rPr>
              <a:t>android:color</a:t>
            </a:r>
            <a:r>
              <a:rPr kumimoji="0" lang="en-US" altLang="ko-KR" sz="4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옛날목욕탕L" pitchFamily="18" charset="-127"/>
                <a:ea typeface="a옛날목욕탕L" pitchFamily="18" charset="-127"/>
                <a:cs typeface="+mj-cs"/>
              </a:rPr>
              <a:t>/white</a:t>
            </a:r>
            <a:endParaRPr kumimoji="0" lang="ko-KR" altLang="en-US" sz="44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a옛날목욕탕L" pitchFamily="18" charset="-127"/>
              <a:ea typeface="a옛날목욕탕L" pitchFamily="18" charset="-127"/>
              <a:cs typeface="+mj-cs"/>
            </a:endParaRP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1331640" y="4581128"/>
            <a:ext cx="6624736" cy="854360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400" dirty="0" smtClean="0">
                <a:latin typeface="a옛날목욕탕L" pitchFamily="18" charset="-127"/>
                <a:ea typeface="a옛날목욕탕L" pitchFamily="18" charset="-127"/>
                <a:cs typeface="+mj-cs"/>
              </a:rPr>
              <a:t>3. RGB(256,256,256)</a:t>
            </a:r>
            <a:endParaRPr kumimoji="0" lang="ko-KR" altLang="en-US" sz="44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a옛날목욕탕L" pitchFamily="18" charset="-127"/>
              <a:ea typeface="a옛날목욕탕L" pitchFamily="18" charset="-127"/>
              <a:cs typeface="+mj-cs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-1188290" y="6291267"/>
            <a:ext cx="12041683" cy="576064"/>
            <a:chOff x="-1188290" y="6291267"/>
            <a:chExt cx="12041683" cy="576064"/>
          </a:xfrm>
        </p:grpSpPr>
        <p:pic>
          <p:nvPicPr>
            <p:cNvPr id="9" name="Picture 2" descr="D:\worldfriends_IT_lecture\korea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-1188290" y="6319292"/>
              <a:ext cx="6048322" cy="538708"/>
            </a:xfrm>
            <a:prstGeom prst="rect">
              <a:avLst/>
            </a:prstGeom>
            <a:noFill/>
          </p:spPr>
        </p:pic>
        <p:pic>
          <p:nvPicPr>
            <p:cNvPr id="10" name="Picture 3" descr="D:\worldfriends_IT_lecture\uzbek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860032" y="6291267"/>
              <a:ext cx="5993361" cy="576064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1907704" y="188640"/>
            <a:ext cx="5328592" cy="854360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옛날목욕탕L" pitchFamily="18" charset="-127"/>
                <a:ea typeface="a옛날목욕탕L" pitchFamily="18" charset="-127"/>
                <a:cs typeface="+mj-cs"/>
              </a:rPr>
              <a:t>Color</a:t>
            </a:r>
            <a:endParaRPr kumimoji="0" lang="ko-KR" alt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옛날목욕탕L" pitchFamily="18" charset="-127"/>
              <a:ea typeface="a옛날목욕탕L" pitchFamily="18" charset="-127"/>
              <a:cs typeface="+mj-cs"/>
            </a:endParaRP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979712" y="1844824"/>
            <a:ext cx="5328592" cy="854360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옛날목욕탕L" pitchFamily="18" charset="-127"/>
                <a:ea typeface="a옛날목욕탕L" pitchFamily="18" charset="-127"/>
                <a:cs typeface="+mj-cs"/>
              </a:rPr>
              <a:t>1. #000000</a:t>
            </a:r>
            <a:endParaRPr kumimoji="0" lang="ko-KR" alt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옛날목욕탕L" pitchFamily="18" charset="-127"/>
              <a:ea typeface="a옛날목욕탕L" pitchFamily="18" charset="-127"/>
              <a:cs typeface="+mj-cs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1331640" y="3212976"/>
            <a:ext cx="6624736" cy="854360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400" dirty="0" smtClean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  <a:cs typeface="+mj-cs"/>
              </a:rPr>
              <a:t>2</a:t>
            </a:r>
            <a:r>
              <a:rPr kumimoji="0" lang="en-US" altLang="ko-KR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옛날목욕탕L" pitchFamily="18" charset="-127"/>
                <a:ea typeface="a옛날목욕탕L" pitchFamily="18" charset="-127"/>
                <a:cs typeface="+mj-cs"/>
              </a:rPr>
              <a:t>. @</a:t>
            </a:r>
            <a:r>
              <a:rPr kumimoji="0" lang="en-US" altLang="ko-KR" sz="4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옛날목욕탕L" pitchFamily="18" charset="-127"/>
                <a:ea typeface="a옛날목욕탕L" pitchFamily="18" charset="-127"/>
                <a:cs typeface="+mj-cs"/>
              </a:rPr>
              <a:t>android:color</a:t>
            </a:r>
            <a:r>
              <a:rPr kumimoji="0" lang="en-US" altLang="ko-KR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옛날목욕탕L" pitchFamily="18" charset="-127"/>
                <a:ea typeface="a옛날목욕탕L" pitchFamily="18" charset="-127"/>
                <a:cs typeface="+mj-cs"/>
              </a:rPr>
              <a:t>/black</a:t>
            </a:r>
            <a:endParaRPr kumimoji="0" lang="ko-KR" alt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옛날목욕탕L" pitchFamily="18" charset="-127"/>
              <a:ea typeface="a옛날목욕탕L" pitchFamily="18" charset="-127"/>
              <a:cs typeface="+mj-cs"/>
            </a:endParaRP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1331640" y="4581128"/>
            <a:ext cx="6624736" cy="854360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400" dirty="0" smtClean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  <a:cs typeface="+mj-cs"/>
              </a:rPr>
              <a:t>3. RGB(0,0,0)</a:t>
            </a:r>
            <a:endParaRPr kumimoji="0" lang="ko-KR" alt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옛날목욕탕L" pitchFamily="18" charset="-127"/>
              <a:ea typeface="a옛날목욕탕L" pitchFamily="18" charset="-127"/>
              <a:cs typeface="+mj-cs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4283968" y="1916832"/>
            <a:ext cx="1703851" cy="792088"/>
            <a:chOff x="4283968" y="1916832"/>
            <a:chExt cx="1703851" cy="792088"/>
          </a:xfrm>
        </p:grpSpPr>
        <p:sp>
          <p:nvSpPr>
            <p:cNvPr id="8" name="직사각형 7"/>
            <p:cNvSpPr/>
            <p:nvPr/>
          </p:nvSpPr>
          <p:spPr>
            <a:xfrm>
              <a:off x="4283968" y="1916832"/>
              <a:ext cx="539959" cy="79208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4860032" y="1916832"/>
              <a:ext cx="551723" cy="792088"/>
            </a:xfrm>
            <a:prstGeom prst="rect">
              <a:avLst/>
            </a:prstGeom>
            <a:noFill/>
            <a:ln>
              <a:solidFill>
                <a:srgbClr val="A5CA3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5436096" y="1916832"/>
              <a:ext cx="551723" cy="792088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3705267" y="4653136"/>
            <a:ext cx="941378" cy="792088"/>
            <a:chOff x="4283968" y="1916832"/>
            <a:chExt cx="1703851" cy="792088"/>
          </a:xfrm>
        </p:grpSpPr>
        <p:sp>
          <p:nvSpPr>
            <p:cNvPr id="13" name="직사각형 12"/>
            <p:cNvSpPr/>
            <p:nvPr/>
          </p:nvSpPr>
          <p:spPr>
            <a:xfrm>
              <a:off x="4283968" y="1916832"/>
              <a:ext cx="539959" cy="79208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4860032" y="1916832"/>
              <a:ext cx="551723" cy="792088"/>
            </a:xfrm>
            <a:prstGeom prst="rect">
              <a:avLst/>
            </a:prstGeom>
            <a:noFill/>
            <a:ln>
              <a:solidFill>
                <a:srgbClr val="A5CA3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5436096" y="1916832"/>
              <a:ext cx="551723" cy="792088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788024" y="4653136"/>
            <a:ext cx="1271802" cy="792088"/>
            <a:chOff x="4283968" y="1916832"/>
            <a:chExt cx="1703851" cy="792088"/>
          </a:xfrm>
        </p:grpSpPr>
        <p:sp>
          <p:nvSpPr>
            <p:cNvPr id="21" name="직사각형 20"/>
            <p:cNvSpPr/>
            <p:nvPr/>
          </p:nvSpPr>
          <p:spPr>
            <a:xfrm>
              <a:off x="4283968" y="1916832"/>
              <a:ext cx="539959" cy="79208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4860032" y="1916832"/>
              <a:ext cx="551723" cy="792088"/>
            </a:xfrm>
            <a:prstGeom prst="rect">
              <a:avLst/>
            </a:prstGeom>
            <a:noFill/>
            <a:ln>
              <a:solidFill>
                <a:srgbClr val="A5CA3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5436096" y="1916832"/>
              <a:ext cx="551723" cy="792088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4" name="제목 1"/>
          <p:cNvSpPr txBox="1">
            <a:spLocks/>
          </p:cNvSpPr>
          <p:nvPr/>
        </p:nvSpPr>
        <p:spPr>
          <a:xfrm>
            <a:off x="3491880" y="1196752"/>
            <a:ext cx="3456384" cy="710344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손글씨 붓" pitchFamily="66" charset="-127"/>
                <a:ea typeface="나눔손글씨 붓" pitchFamily="66" charset="-127"/>
                <a:cs typeface="+mj-cs"/>
              </a:rPr>
              <a:t>00~FF == 0~256</a:t>
            </a:r>
            <a:endParaRPr kumimoji="0" lang="ko-KR" alt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나눔손글씨 붓" pitchFamily="66" charset="-127"/>
              <a:ea typeface="나눔손글씨 붓" pitchFamily="66" charset="-127"/>
              <a:cs typeface="+mj-cs"/>
            </a:endParaRPr>
          </a:p>
        </p:txBody>
      </p:sp>
      <p:sp>
        <p:nvSpPr>
          <p:cNvPr id="25" name="제목 1"/>
          <p:cNvSpPr txBox="1">
            <a:spLocks/>
          </p:cNvSpPr>
          <p:nvPr/>
        </p:nvSpPr>
        <p:spPr>
          <a:xfrm>
            <a:off x="4211960" y="5517232"/>
            <a:ext cx="1440160" cy="710344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손글씨 붓" pitchFamily="66" charset="-127"/>
                <a:ea typeface="나눔손글씨 붓" pitchFamily="66" charset="-127"/>
                <a:cs typeface="+mj-cs"/>
              </a:rPr>
              <a:t>0~256</a:t>
            </a:r>
            <a:endParaRPr kumimoji="0" lang="ko-KR" alt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나눔손글씨 붓" pitchFamily="66" charset="-127"/>
              <a:ea typeface="나눔손글씨 붓" pitchFamily="66" charset="-127"/>
              <a:cs typeface="+mj-cs"/>
            </a:endParaRPr>
          </a:p>
        </p:txBody>
      </p:sp>
      <p:grpSp>
        <p:nvGrpSpPr>
          <p:cNvPr id="26" name="그룹 25"/>
          <p:cNvGrpSpPr/>
          <p:nvPr/>
        </p:nvGrpSpPr>
        <p:grpSpPr>
          <a:xfrm>
            <a:off x="-1188290" y="6291267"/>
            <a:ext cx="12041683" cy="576064"/>
            <a:chOff x="-1188290" y="6291267"/>
            <a:chExt cx="12041683" cy="576064"/>
          </a:xfrm>
        </p:grpSpPr>
        <p:pic>
          <p:nvPicPr>
            <p:cNvPr id="27" name="Picture 2" descr="D:\worldfriends_IT_lecture\korea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-1188290" y="6319292"/>
              <a:ext cx="6048322" cy="538708"/>
            </a:xfrm>
            <a:prstGeom prst="rect">
              <a:avLst/>
            </a:prstGeom>
            <a:noFill/>
          </p:spPr>
        </p:pic>
        <p:pic>
          <p:nvPicPr>
            <p:cNvPr id="28" name="Picture 3" descr="D:\worldfriends_IT_lecture\uzbek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860032" y="6291267"/>
              <a:ext cx="5993361" cy="576064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"/>
          <p:cNvSpPr txBox="1">
            <a:spLocks/>
          </p:cNvSpPr>
          <p:nvPr/>
        </p:nvSpPr>
        <p:spPr>
          <a:xfrm>
            <a:off x="1907704" y="188640"/>
            <a:ext cx="5328592" cy="854360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옛날목욕탕L" pitchFamily="18" charset="-127"/>
                <a:ea typeface="a옛날목욕탕L" pitchFamily="18" charset="-127"/>
                <a:cs typeface="+mj-cs"/>
              </a:rPr>
              <a:t>Color</a:t>
            </a:r>
            <a:endParaRPr kumimoji="0" lang="ko-KR" altLang="en-US" sz="44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a옛날목욕탕L" pitchFamily="18" charset="-127"/>
              <a:ea typeface="a옛날목욕탕L" pitchFamily="18" charset="-127"/>
              <a:cs typeface="+mj-cs"/>
            </a:endParaRPr>
          </a:p>
        </p:txBody>
      </p:sp>
      <p:sp>
        <p:nvSpPr>
          <p:cNvPr id="12" name="제목 1"/>
          <p:cNvSpPr txBox="1">
            <a:spLocks/>
          </p:cNvSpPr>
          <p:nvPr/>
        </p:nvSpPr>
        <p:spPr>
          <a:xfrm>
            <a:off x="1403648" y="3068960"/>
            <a:ext cx="3240360" cy="854360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옛날목욕탕L" pitchFamily="18" charset="-127"/>
                <a:ea typeface="a옛날목욕탕L" pitchFamily="18" charset="-127"/>
                <a:cs typeface="+mj-cs"/>
              </a:rPr>
              <a:t>#</a:t>
            </a:r>
            <a:r>
              <a:rPr kumimoji="0" lang="en-US" altLang="ko-KR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A5CA39"/>
                </a:solidFill>
                <a:effectLst/>
                <a:uLnTx/>
                <a:uFillTx/>
                <a:latin typeface="a옛날목욕탕L" pitchFamily="18" charset="-127"/>
                <a:ea typeface="a옛날목욕탕L" pitchFamily="18" charset="-127"/>
                <a:cs typeface="+mj-cs"/>
              </a:rPr>
              <a:t>AB</a:t>
            </a:r>
            <a:r>
              <a:rPr kumimoji="0" lang="en-US" altLang="ko-KR" sz="4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옛날목욕탕L" pitchFamily="18" charset="-127"/>
                <a:ea typeface="a옛날목욕탕L" pitchFamily="18" charset="-127"/>
                <a:cs typeface="+mj-cs"/>
              </a:rPr>
              <a:t>000000</a:t>
            </a:r>
            <a:endParaRPr kumimoji="0" lang="ko-KR" altLang="en-US" sz="44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a옛날목욕탕L" pitchFamily="18" charset="-127"/>
              <a:ea typeface="a옛날목욕탕L" pitchFamily="18" charset="-127"/>
              <a:cs typeface="+mj-cs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1188290" y="6291267"/>
            <a:ext cx="12041683" cy="576064"/>
            <a:chOff x="-1188290" y="6291267"/>
            <a:chExt cx="12041683" cy="576064"/>
          </a:xfrm>
        </p:grpSpPr>
        <p:pic>
          <p:nvPicPr>
            <p:cNvPr id="16" name="Picture 2" descr="D:\worldfriends_IT_lecture\korea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-1188290" y="6319292"/>
              <a:ext cx="6048322" cy="538708"/>
            </a:xfrm>
            <a:prstGeom prst="rect">
              <a:avLst/>
            </a:prstGeom>
            <a:noFill/>
          </p:spPr>
        </p:pic>
        <p:pic>
          <p:nvPicPr>
            <p:cNvPr id="17" name="Picture 3" descr="D:\worldfriends_IT_lecture\uzbek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860032" y="6291267"/>
              <a:ext cx="5993361" cy="576064"/>
            </a:xfrm>
            <a:prstGeom prst="rect">
              <a:avLst/>
            </a:prstGeom>
            <a:noFill/>
          </p:spPr>
        </p:pic>
      </p:grpSp>
      <p:grpSp>
        <p:nvGrpSpPr>
          <p:cNvPr id="21" name="그룹 20"/>
          <p:cNvGrpSpPr/>
          <p:nvPr/>
        </p:nvGrpSpPr>
        <p:grpSpPr>
          <a:xfrm>
            <a:off x="6372200" y="3140968"/>
            <a:ext cx="648072" cy="720080"/>
            <a:chOff x="4788024" y="1772816"/>
            <a:chExt cx="648072" cy="720080"/>
          </a:xfrm>
        </p:grpSpPr>
        <p:sp>
          <p:nvSpPr>
            <p:cNvPr id="19" name="직사각형 18"/>
            <p:cNvSpPr/>
            <p:nvPr/>
          </p:nvSpPr>
          <p:spPr>
            <a:xfrm>
              <a:off x="4788024" y="1772816"/>
              <a:ext cx="648072" cy="720080"/>
            </a:xfrm>
            <a:prstGeom prst="rect">
              <a:avLst/>
            </a:prstGeom>
            <a:solidFill>
              <a:srgbClr val="A5CA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0" name="Picture 2" descr="D:\worldfriends_IT_lecture\android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932040" y="1916832"/>
              <a:ext cx="365013" cy="431379"/>
            </a:xfrm>
            <a:prstGeom prst="rect">
              <a:avLst/>
            </a:prstGeom>
            <a:noFill/>
          </p:spPr>
        </p:pic>
      </p:grpSp>
      <p:sp>
        <p:nvSpPr>
          <p:cNvPr id="22" name="직사각형 21"/>
          <p:cNvSpPr/>
          <p:nvPr/>
        </p:nvSpPr>
        <p:spPr>
          <a:xfrm>
            <a:off x="5868144" y="2924944"/>
            <a:ext cx="1656184" cy="1152128"/>
          </a:xfrm>
          <a:prstGeom prst="rect">
            <a:avLst/>
          </a:prstGeom>
          <a:solidFill>
            <a:srgbClr val="000000">
              <a:alpha val="4392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제목 1"/>
          <p:cNvSpPr txBox="1">
            <a:spLocks/>
          </p:cNvSpPr>
          <p:nvPr/>
        </p:nvSpPr>
        <p:spPr>
          <a:xfrm>
            <a:off x="1403648" y="1556792"/>
            <a:ext cx="3240360" cy="854360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옛날목욕탕L" pitchFamily="18" charset="-127"/>
                <a:ea typeface="a옛날목욕탕L" pitchFamily="18" charset="-127"/>
                <a:cs typeface="+mj-cs"/>
              </a:rPr>
              <a:t>#</a:t>
            </a:r>
            <a:r>
              <a:rPr kumimoji="0" lang="en-US" altLang="ko-KR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A5CA39"/>
                </a:solidFill>
                <a:effectLst/>
                <a:uLnTx/>
                <a:uFillTx/>
                <a:latin typeface="a옛날목욕탕L" pitchFamily="18" charset="-127"/>
                <a:ea typeface="a옛날목욕탕L" pitchFamily="18" charset="-127"/>
                <a:cs typeface="+mj-cs"/>
              </a:rPr>
              <a:t>00</a:t>
            </a:r>
            <a:r>
              <a:rPr kumimoji="0" lang="en-US" altLang="ko-KR" sz="4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옛날목욕탕L" pitchFamily="18" charset="-127"/>
                <a:ea typeface="a옛날목욕탕L" pitchFamily="18" charset="-127"/>
                <a:cs typeface="+mj-cs"/>
              </a:rPr>
              <a:t>000000</a:t>
            </a:r>
            <a:endParaRPr kumimoji="0" lang="ko-KR" altLang="en-US" sz="44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a옛날목욕탕L" pitchFamily="18" charset="-127"/>
              <a:ea typeface="a옛날목욕탕L" pitchFamily="18" charset="-127"/>
              <a:cs typeface="+mj-cs"/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6372200" y="1628800"/>
            <a:ext cx="648072" cy="720080"/>
            <a:chOff x="4788024" y="1772816"/>
            <a:chExt cx="648072" cy="720080"/>
          </a:xfrm>
        </p:grpSpPr>
        <p:sp>
          <p:nvSpPr>
            <p:cNvPr id="25" name="직사각형 24"/>
            <p:cNvSpPr/>
            <p:nvPr/>
          </p:nvSpPr>
          <p:spPr>
            <a:xfrm>
              <a:off x="4788024" y="1772816"/>
              <a:ext cx="648072" cy="720080"/>
            </a:xfrm>
            <a:prstGeom prst="rect">
              <a:avLst/>
            </a:prstGeom>
            <a:solidFill>
              <a:srgbClr val="A5CA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6" name="Picture 2" descr="D:\worldfriends_IT_lecture\android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932040" y="1916832"/>
              <a:ext cx="365013" cy="431379"/>
            </a:xfrm>
            <a:prstGeom prst="rect">
              <a:avLst/>
            </a:prstGeom>
            <a:noFill/>
          </p:spPr>
        </p:pic>
      </p:grpSp>
      <p:sp>
        <p:nvSpPr>
          <p:cNvPr id="27" name="직사각형 26"/>
          <p:cNvSpPr/>
          <p:nvPr/>
        </p:nvSpPr>
        <p:spPr>
          <a:xfrm>
            <a:off x="5868144" y="1412776"/>
            <a:ext cx="1656184" cy="11521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제목 1"/>
          <p:cNvSpPr txBox="1">
            <a:spLocks/>
          </p:cNvSpPr>
          <p:nvPr/>
        </p:nvSpPr>
        <p:spPr>
          <a:xfrm>
            <a:off x="1403648" y="4653136"/>
            <a:ext cx="3240360" cy="854360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옛날목욕탕L" pitchFamily="18" charset="-127"/>
                <a:ea typeface="a옛날목욕탕L" pitchFamily="18" charset="-127"/>
                <a:cs typeface="+mj-cs"/>
              </a:rPr>
              <a:t>#</a:t>
            </a:r>
            <a:r>
              <a:rPr kumimoji="0" lang="en-US" altLang="ko-KR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A5CA39"/>
                </a:solidFill>
                <a:effectLst/>
                <a:uLnTx/>
                <a:uFillTx/>
                <a:latin typeface="a옛날목욕탕L" pitchFamily="18" charset="-127"/>
                <a:ea typeface="a옛날목욕탕L" pitchFamily="18" charset="-127"/>
                <a:cs typeface="+mj-cs"/>
              </a:rPr>
              <a:t>FF</a:t>
            </a:r>
            <a:r>
              <a:rPr kumimoji="0" lang="en-US" altLang="ko-KR" sz="4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옛날목욕탕L" pitchFamily="18" charset="-127"/>
                <a:ea typeface="a옛날목욕탕L" pitchFamily="18" charset="-127"/>
                <a:cs typeface="+mj-cs"/>
              </a:rPr>
              <a:t>000000</a:t>
            </a:r>
            <a:endParaRPr kumimoji="0" lang="ko-KR" altLang="en-US" sz="44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a옛날목욕탕L" pitchFamily="18" charset="-127"/>
              <a:ea typeface="a옛날목욕탕L" pitchFamily="18" charset="-127"/>
              <a:cs typeface="+mj-cs"/>
            </a:endParaRPr>
          </a:p>
        </p:txBody>
      </p:sp>
      <p:grpSp>
        <p:nvGrpSpPr>
          <p:cNvPr id="29" name="그룹 28"/>
          <p:cNvGrpSpPr/>
          <p:nvPr/>
        </p:nvGrpSpPr>
        <p:grpSpPr>
          <a:xfrm>
            <a:off x="6372200" y="4725144"/>
            <a:ext cx="648072" cy="720080"/>
            <a:chOff x="4788024" y="1772816"/>
            <a:chExt cx="648072" cy="720080"/>
          </a:xfrm>
        </p:grpSpPr>
        <p:sp>
          <p:nvSpPr>
            <p:cNvPr id="30" name="직사각형 29"/>
            <p:cNvSpPr/>
            <p:nvPr/>
          </p:nvSpPr>
          <p:spPr>
            <a:xfrm>
              <a:off x="4788024" y="1772816"/>
              <a:ext cx="648072" cy="720080"/>
            </a:xfrm>
            <a:prstGeom prst="rect">
              <a:avLst/>
            </a:prstGeom>
            <a:solidFill>
              <a:srgbClr val="A5CA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1" name="Picture 2" descr="D:\worldfriends_IT_lecture\android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932040" y="1916832"/>
              <a:ext cx="365013" cy="431379"/>
            </a:xfrm>
            <a:prstGeom prst="rect">
              <a:avLst/>
            </a:prstGeom>
            <a:noFill/>
          </p:spPr>
        </p:pic>
      </p:grpSp>
      <p:sp>
        <p:nvSpPr>
          <p:cNvPr id="32" name="직사각형 31"/>
          <p:cNvSpPr/>
          <p:nvPr/>
        </p:nvSpPr>
        <p:spPr>
          <a:xfrm>
            <a:off x="5868144" y="4509120"/>
            <a:ext cx="1656184" cy="1152128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88640"/>
            <a:ext cx="3312368" cy="6389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그룹 1"/>
          <p:cNvGrpSpPr/>
          <p:nvPr/>
        </p:nvGrpSpPr>
        <p:grpSpPr>
          <a:xfrm>
            <a:off x="-1188290" y="6291267"/>
            <a:ext cx="12041683" cy="576064"/>
            <a:chOff x="-1188290" y="6291267"/>
            <a:chExt cx="12041683" cy="576064"/>
          </a:xfrm>
        </p:grpSpPr>
        <p:pic>
          <p:nvPicPr>
            <p:cNvPr id="3" name="Picture 2" descr="D:\worldfriends_IT_lecture\korea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-1188290" y="6319292"/>
              <a:ext cx="6048322" cy="538708"/>
            </a:xfrm>
            <a:prstGeom prst="rect">
              <a:avLst/>
            </a:prstGeom>
            <a:noFill/>
          </p:spPr>
        </p:pic>
        <p:pic>
          <p:nvPicPr>
            <p:cNvPr id="4" name="Picture 3" descr="D:\worldfriends_IT_lecture\uzbek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860032" y="6291267"/>
              <a:ext cx="5993361" cy="576064"/>
            </a:xfrm>
            <a:prstGeom prst="rect">
              <a:avLst/>
            </a:prstGeom>
            <a:noFill/>
          </p:spPr>
        </p:pic>
      </p:grpSp>
      <p:grpSp>
        <p:nvGrpSpPr>
          <p:cNvPr id="10" name="그룹 26"/>
          <p:cNvGrpSpPr/>
          <p:nvPr/>
        </p:nvGrpSpPr>
        <p:grpSpPr>
          <a:xfrm>
            <a:off x="2843808" y="4149080"/>
            <a:ext cx="5083992" cy="589012"/>
            <a:chOff x="2872383" y="4229100"/>
            <a:chExt cx="5083992" cy="589012"/>
          </a:xfrm>
        </p:grpSpPr>
        <p:cxnSp>
          <p:nvCxnSpPr>
            <p:cNvPr id="19" name="직선 화살표 연결선 18"/>
            <p:cNvCxnSpPr/>
            <p:nvPr/>
          </p:nvCxnSpPr>
          <p:spPr>
            <a:xfrm>
              <a:off x="2872383" y="4543053"/>
              <a:ext cx="259228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제목 1"/>
            <p:cNvSpPr txBox="1">
              <a:spLocks/>
            </p:cNvSpPr>
            <p:nvPr/>
          </p:nvSpPr>
          <p:spPr>
            <a:xfrm>
              <a:off x="5385866" y="4229100"/>
              <a:ext cx="2570509" cy="589012"/>
            </a:xfrm>
            <a:prstGeom prst="rect">
              <a:avLst/>
            </a:prstGeom>
            <a:ln w="38100">
              <a:noFill/>
            </a:ln>
          </p:spPr>
          <p:txBody>
            <a:bodyPr vert="horz" lIns="91440" tIns="45720" rIns="91440" bIns="45720" rtlCol="0" anchor="ctr">
              <a:norm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3200" b="0" i="0" u="none" strike="noStrike" kern="1200" cap="none" spc="0" normalizeH="0" baseline="0" noProof="0" dirty="0" err="1" smtClean="0">
                  <a:ln>
                    <a:noFill/>
                  </a:ln>
                  <a:effectLst/>
                  <a:uLnTx/>
                  <a:uFillTx/>
                  <a:latin typeface="a옛날목욕탕L" pitchFamily="18" charset="-127"/>
                  <a:ea typeface="a옛날목욕탕L" pitchFamily="18" charset="-127"/>
                  <a:cs typeface="+mj-cs"/>
                </a:rPr>
                <a:t>RadioButtom</a:t>
              </a:r>
              <a:endParaRPr kumimoji="0" lang="ko-KR" altLang="en-US" sz="3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옛날목욕탕L" pitchFamily="18" charset="-127"/>
                <a:ea typeface="a옛날목욕탕L" pitchFamily="18" charset="-127"/>
                <a:cs typeface="+mj-cs"/>
              </a:endParaRPr>
            </a:p>
          </p:txBody>
        </p:sp>
      </p:grp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707904" y="1340768"/>
            <a:ext cx="4942993" cy="229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88640"/>
            <a:ext cx="3312368" cy="6389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그룹 1"/>
          <p:cNvGrpSpPr/>
          <p:nvPr/>
        </p:nvGrpSpPr>
        <p:grpSpPr>
          <a:xfrm>
            <a:off x="-1188290" y="6291267"/>
            <a:ext cx="12041683" cy="576064"/>
            <a:chOff x="-1188290" y="6291267"/>
            <a:chExt cx="12041683" cy="576064"/>
          </a:xfrm>
        </p:grpSpPr>
        <p:pic>
          <p:nvPicPr>
            <p:cNvPr id="3" name="Picture 2" descr="D:\worldfriends_IT_lecture\korea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-1188290" y="6319292"/>
              <a:ext cx="6048322" cy="538708"/>
            </a:xfrm>
            <a:prstGeom prst="rect">
              <a:avLst/>
            </a:prstGeom>
            <a:noFill/>
          </p:spPr>
        </p:pic>
        <p:pic>
          <p:nvPicPr>
            <p:cNvPr id="4" name="Picture 3" descr="D:\worldfriends_IT_lecture\uzbek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860032" y="6291267"/>
              <a:ext cx="5993361" cy="576064"/>
            </a:xfrm>
            <a:prstGeom prst="rect">
              <a:avLst/>
            </a:prstGeom>
            <a:noFill/>
          </p:spPr>
        </p:pic>
      </p:grpSp>
      <p:grpSp>
        <p:nvGrpSpPr>
          <p:cNvPr id="11" name="그룹 27"/>
          <p:cNvGrpSpPr/>
          <p:nvPr/>
        </p:nvGrpSpPr>
        <p:grpSpPr>
          <a:xfrm>
            <a:off x="2687985" y="4725144"/>
            <a:ext cx="4188272" cy="589012"/>
            <a:chOff x="2687985" y="4725144"/>
            <a:chExt cx="4188272" cy="589012"/>
          </a:xfrm>
        </p:grpSpPr>
        <p:cxnSp>
          <p:nvCxnSpPr>
            <p:cNvPr id="21" name="직선 화살표 연결선 20"/>
            <p:cNvCxnSpPr/>
            <p:nvPr/>
          </p:nvCxnSpPr>
          <p:spPr>
            <a:xfrm>
              <a:off x="2687985" y="5025033"/>
              <a:ext cx="259228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제목 1"/>
            <p:cNvSpPr txBox="1">
              <a:spLocks/>
            </p:cNvSpPr>
            <p:nvPr/>
          </p:nvSpPr>
          <p:spPr>
            <a:xfrm>
              <a:off x="5292081" y="4725144"/>
              <a:ext cx="1584176" cy="589012"/>
            </a:xfrm>
            <a:prstGeom prst="rect">
              <a:avLst/>
            </a:prstGeom>
            <a:ln w="38100">
              <a:noFill/>
            </a:ln>
          </p:spPr>
          <p:txBody>
            <a:bodyPr vert="horz" lIns="91440" tIns="45720" rIns="91440" bIns="45720" rtlCol="0" anchor="ctr">
              <a:norm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3200" b="0" i="0" u="none" strike="noStrike" kern="120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a옛날목욕탕L" pitchFamily="18" charset="-127"/>
                  <a:ea typeface="a옛날목욕탕L" pitchFamily="18" charset="-127"/>
                  <a:cs typeface="+mj-cs"/>
                </a:rPr>
                <a:t>Button</a:t>
              </a:r>
              <a:endParaRPr kumimoji="0" lang="ko-KR" altLang="en-US" sz="3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옛날목욕탕L" pitchFamily="18" charset="-127"/>
                <a:ea typeface="a옛날목욕탕L" pitchFamily="18" charset="-127"/>
                <a:cs typeface="+mj-cs"/>
              </a:endParaRPr>
            </a:p>
          </p:txBody>
        </p:sp>
      </p:grp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995936" y="692696"/>
            <a:ext cx="4275162" cy="3706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108748" y="658788"/>
            <a:ext cx="4452495" cy="3816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1907704" y="188640"/>
            <a:ext cx="5328592" cy="854360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옛날목욕탕L" pitchFamily="18" charset="-127"/>
                <a:ea typeface="a옛날목욕탕L" pitchFamily="18" charset="-127"/>
                <a:cs typeface="+mj-cs"/>
              </a:rPr>
              <a:t>String.xml</a:t>
            </a:r>
            <a:endParaRPr kumimoji="0" lang="ko-KR" altLang="en-US" sz="44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a옛날목욕탕L" pitchFamily="18" charset="-127"/>
              <a:ea typeface="a옛날목욕탕L" pitchFamily="18" charset="-127"/>
              <a:cs typeface="+mj-cs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188290" y="6291267"/>
            <a:ext cx="12041683" cy="576064"/>
            <a:chOff x="-1188290" y="6291267"/>
            <a:chExt cx="12041683" cy="576064"/>
          </a:xfrm>
        </p:grpSpPr>
        <p:pic>
          <p:nvPicPr>
            <p:cNvPr id="6" name="Picture 2" descr="D:\worldfriends_IT_lecture\korea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-1188290" y="6319292"/>
              <a:ext cx="6048322" cy="538708"/>
            </a:xfrm>
            <a:prstGeom prst="rect">
              <a:avLst/>
            </a:prstGeom>
            <a:noFill/>
          </p:spPr>
        </p:pic>
        <p:pic>
          <p:nvPicPr>
            <p:cNvPr id="7" name="Picture 3" descr="D:\worldfriends_IT_lecture\uzbek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860032" y="6291267"/>
              <a:ext cx="5993361" cy="576064"/>
            </a:xfrm>
            <a:prstGeom prst="rect">
              <a:avLst/>
            </a:prstGeom>
            <a:noFill/>
          </p:spPr>
        </p:pic>
      </p:grp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1520" y="764704"/>
            <a:ext cx="2733675" cy="168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-56549" y="2636912"/>
            <a:ext cx="9237061" cy="2304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1331640" y="188640"/>
            <a:ext cx="5328592" cy="854360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옛날목욕탕L" pitchFamily="18" charset="-127"/>
                <a:ea typeface="a옛날목욕탕L" pitchFamily="18" charset="-127"/>
                <a:cs typeface="+mj-cs"/>
              </a:rPr>
              <a:t>Manifest.xml</a:t>
            </a:r>
            <a:endParaRPr kumimoji="0" lang="ko-KR" altLang="en-US" sz="44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a옛날목욕탕L" pitchFamily="18" charset="-127"/>
              <a:ea typeface="a옛날목욕탕L" pitchFamily="18" charset="-127"/>
              <a:cs typeface="+mj-cs"/>
            </a:endParaRPr>
          </a:p>
        </p:txBody>
      </p:sp>
      <p:grpSp>
        <p:nvGrpSpPr>
          <p:cNvPr id="2" name="그룹 4"/>
          <p:cNvGrpSpPr/>
          <p:nvPr/>
        </p:nvGrpSpPr>
        <p:grpSpPr>
          <a:xfrm>
            <a:off x="-1188290" y="6291267"/>
            <a:ext cx="12041683" cy="576064"/>
            <a:chOff x="-1188290" y="6291267"/>
            <a:chExt cx="12041683" cy="576064"/>
          </a:xfrm>
        </p:grpSpPr>
        <p:pic>
          <p:nvPicPr>
            <p:cNvPr id="6" name="Picture 2" descr="D:\worldfriends_IT_lecture\korea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-1188290" y="6319292"/>
              <a:ext cx="6048322" cy="538708"/>
            </a:xfrm>
            <a:prstGeom prst="rect">
              <a:avLst/>
            </a:prstGeom>
            <a:noFill/>
          </p:spPr>
        </p:pic>
        <p:pic>
          <p:nvPicPr>
            <p:cNvPr id="7" name="Picture 3" descr="D:\worldfriends_IT_lecture\uzbek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860032" y="6291267"/>
              <a:ext cx="5993361" cy="576064"/>
            </a:xfrm>
            <a:prstGeom prst="rect">
              <a:avLst/>
            </a:prstGeom>
            <a:noFill/>
          </p:spPr>
        </p:pic>
      </p:grp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980728"/>
            <a:ext cx="3800475" cy="77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339752" y="1340768"/>
            <a:ext cx="6650275" cy="4699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제목 1"/>
          <p:cNvSpPr txBox="1">
            <a:spLocks/>
          </p:cNvSpPr>
          <p:nvPr/>
        </p:nvSpPr>
        <p:spPr>
          <a:xfrm>
            <a:off x="5436096" y="188640"/>
            <a:ext cx="3240360" cy="936104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dirty="0" smtClean="0">
                <a:latin typeface="a옛날목욕탕L" pitchFamily="18" charset="-127"/>
                <a:ea typeface="a옛날목욕탕L" pitchFamily="18" charset="-127"/>
                <a:cs typeface="+mj-cs"/>
              </a:rPr>
              <a:t>: </a:t>
            </a:r>
            <a:r>
              <a:rPr kumimoji="0" lang="en-US" altLang="ko-KR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옛날목욕탕L" pitchFamily="18" charset="-127"/>
                <a:ea typeface="a옛날목욕탕L" pitchFamily="18" charset="-127"/>
                <a:cs typeface="+mj-cs"/>
              </a:rPr>
              <a:t>Control Activities</a:t>
            </a:r>
            <a:endParaRPr kumimoji="0" lang="ko-KR" altLang="en-US" sz="28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a옛날목욕탕L" pitchFamily="18" charset="-127"/>
              <a:ea typeface="a옛날목욕탕L" pitchFamily="18" charset="-127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4"/>
          <p:cNvGrpSpPr/>
          <p:nvPr/>
        </p:nvGrpSpPr>
        <p:grpSpPr>
          <a:xfrm>
            <a:off x="-1188290" y="6291267"/>
            <a:ext cx="12041683" cy="576064"/>
            <a:chOff x="-1188290" y="6291267"/>
            <a:chExt cx="12041683" cy="576064"/>
          </a:xfrm>
        </p:grpSpPr>
        <p:pic>
          <p:nvPicPr>
            <p:cNvPr id="5" name="Picture 2" descr="D:\worldfriends_IT_lecture\korea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-1188290" y="6319292"/>
              <a:ext cx="6048322" cy="538708"/>
            </a:xfrm>
            <a:prstGeom prst="rect">
              <a:avLst/>
            </a:prstGeom>
            <a:noFill/>
          </p:spPr>
        </p:pic>
        <p:pic>
          <p:nvPicPr>
            <p:cNvPr id="6" name="Picture 3" descr="D:\worldfriends_IT_lecture\uzbek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860032" y="6291267"/>
              <a:ext cx="5993361" cy="576064"/>
            </a:xfrm>
            <a:prstGeom prst="rect">
              <a:avLst/>
            </a:prstGeom>
            <a:noFill/>
          </p:spPr>
        </p:pic>
      </p:grpSp>
      <p:sp>
        <p:nvSpPr>
          <p:cNvPr id="8" name="제목 1"/>
          <p:cNvSpPr txBox="1">
            <a:spLocks/>
          </p:cNvSpPr>
          <p:nvPr/>
        </p:nvSpPr>
        <p:spPr>
          <a:xfrm>
            <a:off x="1907704" y="188640"/>
            <a:ext cx="5328592" cy="854360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옛날목욕탕L" pitchFamily="18" charset="-127"/>
                <a:ea typeface="a옛날목욕탕L" pitchFamily="18" charset="-127"/>
                <a:cs typeface="+mj-cs"/>
              </a:rPr>
              <a:t>Style.xml</a:t>
            </a:r>
            <a:endParaRPr kumimoji="0" lang="ko-KR" altLang="en-US" sz="44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a옛날목욕탕L" pitchFamily="18" charset="-127"/>
              <a:ea typeface="a옛날목욕탕L" pitchFamily="18" charset="-127"/>
              <a:cs typeface="+mj-cs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3568" y="1556792"/>
            <a:ext cx="7680850" cy="3456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196752"/>
            <a:ext cx="9144000" cy="431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" name="그룹 4"/>
          <p:cNvGrpSpPr/>
          <p:nvPr/>
        </p:nvGrpSpPr>
        <p:grpSpPr>
          <a:xfrm>
            <a:off x="-1188290" y="6291267"/>
            <a:ext cx="12041683" cy="576064"/>
            <a:chOff x="-1188290" y="6291267"/>
            <a:chExt cx="12041683" cy="576064"/>
          </a:xfrm>
        </p:grpSpPr>
        <p:pic>
          <p:nvPicPr>
            <p:cNvPr id="6" name="Picture 2" descr="D:\worldfriends_IT_lecture\korea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-1188290" y="6319292"/>
              <a:ext cx="6048322" cy="538708"/>
            </a:xfrm>
            <a:prstGeom prst="rect">
              <a:avLst/>
            </a:prstGeom>
            <a:noFill/>
          </p:spPr>
        </p:pic>
        <p:pic>
          <p:nvPicPr>
            <p:cNvPr id="7" name="Picture 3" descr="D:\worldfriends_IT_lecture\uzbek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860032" y="6291267"/>
              <a:ext cx="5993361" cy="576064"/>
            </a:xfrm>
            <a:prstGeom prst="rect">
              <a:avLst/>
            </a:prstGeom>
            <a:noFill/>
          </p:spPr>
        </p:pic>
      </p:grpSp>
      <p:sp>
        <p:nvSpPr>
          <p:cNvPr id="8" name="제목 1"/>
          <p:cNvSpPr txBox="1">
            <a:spLocks/>
          </p:cNvSpPr>
          <p:nvPr/>
        </p:nvSpPr>
        <p:spPr>
          <a:xfrm>
            <a:off x="1907704" y="188640"/>
            <a:ext cx="5328592" cy="854360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옛날목욕탕L" pitchFamily="18" charset="-127"/>
                <a:ea typeface="a옛날목욕탕L" pitchFamily="18" charset="-127"/>
                <a:cs typeface="+mj-cs"/>
              </a:rPr>
              <a:t>Style.xml</a:t>
            </a:r>
            <a:endParaRPr kumimoji="0" lang="ko-KR" altLang="en-US" sz="44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a옛날목욕탕L" pitchFamily="18" charset="-127"/>
              <a:ea typeface="a옛날목욕탕L" pitchFamily="18" charset="-127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2420888"/>
            <a:ext cx="1163247" cy="10391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제목 1"/>
          <p:cNvSpPr txBox="1">
            <a:spLocks/>
          </p:cNvSpPr>
          <p:nvPr/>
        </p:nvSpPr>
        <p:spPr>
          <a:xfrm>
            <a:off x="611560" y="3501008"/>
            <a:ext cx="1944216" cy="936104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옛날목욕탕L" pitchFamily="18" charset="-127"/>
                <a:ea typeface="a옛날목욕탕L" pitchFamily="18" charset="-127"/>
                <a:cs typeface="+mj-cs"/>
              </a:rPr>
              <a:t>Android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옛날목욕탕L" pitchFamily="18" charset="-127"/>
                <a:ea typeface="a옛날목욕탕L" pitchFamily="18" charset="-127"/>
                <a:cs typeface="+mj-cs"/>
              </a:rPr>
              <a:t>application</a:t>
            </a:r>
            <a:endParaRPr kumimoji="0" lang="ko-KR" altLang="en-US" sz="24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a옛날목욕탕L" pitchFamily="18" charset="-127"/>
              <a:ea typeface="a옛날목욕탕L" pitchFamily="18" charset="-127"/>
              <a:cs typeface="+mj-cs"/>
            </a:endParaRPr>
          </a:p>
        </p:txBody>
      </p:sp>
      <p:sp>
        <p:nvSpPr>
          <p:cNvPr id="20" name="제목 1"/>
          <p:cNvSpPr txBox="1">
            <a:spLocks/>
          </p:cNvSpPr>
          <p:nvPr/>
        </p:nvSpPr>
        <p:spPr>
          <a:xfrm>
            <a:off x="2339752" y="2420888"/>
            <a:ext cx="5760640" cy="1080120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옛날목욕탕L" pitchFamily="18" charset="-127"/>
                <a:ea typeface="a옛날목욕탕L" pitchFamily="18" charset="-127"/>
                <a:cs typeface="+mj-cs"/>
              </a:rPr>
              <a:t>=   Java file  +  xml file</a:t>
            </a:r>
            <a:endParaRPr kumimoji="0" lang="ko-KR" altLang="en-US" sz="44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a옛날목욕탕L" pitchFamily="18" charset="-127"/>
              <a:ea typeface="a옛날목욕탕L" pitchFamily="18" charset="-127"/>
              <a:cs typeface="+mj-cs"/>
            </a:endParaRPr>
          </a:p>
        </p:txBody>
      </p:sp>
      <p:pic>
        <p:nvPicPr>
          <p:cNvPr id="14340" name="Picture 4" descr="D:\worldfriends_IT_lecture\밑줄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31840" y="3212976"/>
            <a:ext cx="2376264" cy="272986"/>
          </a:xfrm>
          <a:prstGeom prst="rect">
            <a:avLst/>
          </a:prstGeom>
          <a:noFill/>
        </p:spPr>
      </p:pic>
      <p:sp>
        <p:nvSpPr>
          <p:cNvPr id="24" name="제목 1"/>
          <p:cNvSpPr txBox="1">
            <a:spLocks/>
          </p:cNvSpPr>
          <p:nvPr/>
        </p:nvSpPr>
        <p:spPr>
          <a:xfrm>
            <a:off x="6084168" y="2204864"/>
            <a:ext cx="1944216" cy="432048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dirty="0" smtClean="0">
                <a:solidFill>
                  <a:srgbClr val="A5CA39"/>
                </a:solidFill>
                <a:latin typeface="a옛날목욕탕L" pitchFamily="18" charset="-127"/>
                <a:ea typeface="a옛날목욕탕L" pitchFamily="18" charset="-127"/>
                <a:cs typeface="+mj-cs"/>
              </a:rPr>
              <a:t>Layout</a:t>
            </a:r>
            <a:endParaRPr kumimoji="0" lang="ko-KR" altLang="en-US" sz="2800" b="0" i="0" u="none" strike="noStrike" kern="1200" cap="none" spc="0" normalizeH="0" baseline="0" noProof="0" dirty="0" smtClean="0">
              <a:ln>
                <a:noFill/>
              </a:ln>
              <a:solidFill>
                <a:srgbClr val="A5CA39"/>
              </a:solidFill>
              <a:effectLst/>
              <a:uLnTx/>
              <a:uFillTx/>
              <a:latin typeface="a옛날목욕탕L" pitchFamily="18" charset="-127"/>
              <a:ea typeface="a옛날목욕탕L" pitchFamily="18" charset="-127"/>
              <a:cs typeface="+mj-cs"/>
            </a:endParaRPr>
          </a:p>
        </p:txBody>
      </p:sp>
      <p:sp>
        <p:nvSpPr>
          <p:cNvPr id="25" name="제목 1"/>
          <p:cNvSpPr txBox="1">
            <a:spLocks/>
          </p:cNvSpPr>
          <p:nvPr/>
        </p:nvSpPr>
        <p:spPr>
          <a:xfrm>
            <a:off x="3347864" y="2204864"/>
            <a:ext cx="1944216" cy="432048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dirty="0" smtClean="0">
                <a:solidFill>
                  <a:srgbClr val="A5CA39"/>
                </a:solidFill>
                <a:latin typeface="a옛날목욕탕L" pitchFamily="18" charset="-127"/>
                <a:ea typeface="a옛날목욕탕L" pitchFamily="18" charset="-127"/>
                <a:cs typeface="+mj-cs"/>
              </a:rPr>
              <a:t>Activity</a:t>
            </a:r>
            <a:endParaRPr kumimoji="0" lang="ko-KR" altLang="en-US" sz="2800" b="0" i="0" u="none" strike="noStrike" kern="1200" cap="none" spc="0" normalizeH="0" baseline="0" noProof="0" dirty="0" smtClean="0">
              <a:ln>
                <a:noFill/>
              </a:ln>
              <a:solidFill>
                <a:srgbClr val="A5CA39"/>
              </a:solidFill>
              <a:effectLst/>
              <a:uLnTx/>
              <a:uFillTx/>
              <a:latin typeface="a옛날목욕탕L" pitchFamily="18" charset="-127"/>
              <a:ea typeface="a옛날목욕탕L" pitchFamily="18" charset="-127"/>
              <a:cs typeface="+mj-cs"/>
            </a:endParaRPr>
          </a:p>
        </p:txBody>
      </p:sp>
      <p:pic>
        <p:nvPicPr>
          <p:cNvPr id="26" name="Picture 4" descr="D:\worldfriends_IT_lecture\밑줄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68144" y="3212976"/>
            <a:ext cx="2376264" cy="272986"/>
          </a:xfrm>
          <a:prstGeom prst="rect">
            <a:avLst/>
          </a:prstGeom>
          <a:noFill/>
        </p:spPr>
      </p:pic>
      <p:sp>
        <p:nvSpPr>
          <p:cNvPr id="30" name="사각형 설명선 29"/>
          <p:cNvSpPr/>
          <p:nvPr/>
        </p:nvSpPr>
        <p:spPr>
          <a:xfrm>
            <a:off x="3707904" y="4077072"/>
            <a:ext cx="4536504" cy="2304256"/>
          </a:xfrm>
          <a:prstGeom prst="wedgeRectCallout">
            <a:avLst>
              <a:gd name="adj1" fmla="val 29558"/>
              <a:gd name="adj2" fmla="val -71127"/>
            </a:avLst>
          </a:prstGeom>
          <a:noFill/>
          <a:ln>
            <a:solidFill>
              <a:srgbClr val="A5CA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lnSpc>
                <a:spcPct val="150000"/>
              </a:lnSpc>
              <a:spcBef>
                <a:spcPct val="0"/>
              </a:spcBef>
              <a:buFontTx/>
              <a:buChar char="-"/>
              <a:defRPr/>
            </a:pPr>
            <a:r>
              <a:rPr lang="en-US" altLang="ko-KR" sz="2800" dirty="0">
                <a:solidFill>
                  <a:schemeClr val="tx1"/>
                </a:solidFill>
                <a:latin typeface="a옛날목욕탕L" pitchFamily="18" charset="-127"/>
                <a:ea typeface="a옛날목욕탕L" pitchFamily="18" charset="-127"/>
              </a:rPr>
              <a:t> Designing application</a:t>
            </a:r>
          </a:p>
          <a:p>
            <a:pPr lvl="0">
              <a:lnSpc>
                <a:spcPct val="150000"/>
              </a:lnSpc>
              <a:spcBef>
                <a:spcPct val="0"/>
              </a:spcBef>
              <a:buFontTx/>
              <a:buChar char="-"/>
              <a:defRPr/>
            </a:pPr>
            <a:r>
              <a:rPr lang="en-US" altLang="ko-KR" sz="2800" dirty="0">
                <a:solidFill>
                  <a:schemeClr val="tx1"/>
                </a:solidFill>
                <a:latin typeface="a옛날목욕탕L" pitchFamily="18" charset="-127"/>
                <a:ea typeface="a옛날목욕탕L" pitchFamily="18" charset="-127"/>
              </a:rPr>
              <a:t> make button, list, letter…</a:t>
            </a:r>
          </a:p>
          <a:p>
            <a:pPr lvl="0">
              <a:lnSpc>
                <a:spcPct val="150000"/>
              </a:lnSpc>
              <a:spcBef>
                <a:spcPct val="0"/>
              </a:spcBef>
              <a:buFontTx/>
              <a:buChar char="-"/>
              <a:defRPr/>
            </a:pPr>
            <a:r>
              <a:rPr lang="en-US" altLang="ko-KR" sz="2800" dirty="0">
                <a:solidFill>
                  <a:schemeClr val="tx1"/>
                </a:solidFill>
                <a:latin typeface="a옛날목욕탕L" pitchFamily="18" charset="-127"/>
                <a:ea typeface="a옛날목욕탕L" pitchFamily="18" charset="-127"/>
              </a:rPr>
              <a:t>Like </a:t>
            </a:r>
            <a:r>
              <a:rPr lang="en-US" altLang="ko-KR" sz="2800" dirty="0" err="1">
                <a:solidFill>
                  <a:schemeClr val="tx1"/>
                </a:solidFill>
                <a:latin typeface="a옛날목욕탕L" pitchFamily="18" charset="-127"/>
                <a:ea typeface="a옛날목욕탕L" pitchFamily="18" charset="-127"/>
              </a:rPr>
              <a:t>css</a:t>
            </a:r>
            <a:r>
              <a:rPr lang="en-US" altLang="ko-KR" sz="2800" dirty="0">
                <a:solidFill>
                  <a:schemeClr val="tx1"/>
                </a:solidFill>
                <a:latin typeface="a옛날목욕탕L" pitchFamily="18" charset="-127"/>
                <a:ea typeface="a옛날목욕탕L" pitchFamily="18" charset="-127"/>
              </a:rPr>
              <a:t> and html of </a:t>
            </a:r>
            <a:r>
              <a:rPr lang="en-US" altLang="ko-KR" sz="2800" dirty="0" smtClean="0">
                <a:solidFill>
                  <a:schemeClr val="tx1"/>
                </a:solidFill>
                <a:latin typeface="a옛날목욕탕L" pitchFamily="18" charset="-127"/>
                <a:ea typeface="a옛날목욕탕L" pitchFamily="18" charset="-127"/>
              </a:rPr>
              <a:t>web</a:t>
            </a:r>
            <a:endParaRPr lang="en-US" altLang="ko-KR" sz="2800" dirty="0">
              <a:solidFill>
                <a:schemeClr val="tx1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31" name="사각형 설명선 30"/>
          <p:cNvSpPr/>
          <p:nvPr/>
        </p:nvSpPr>
        <p:spPr>
          <a:xfrm>
            <a:off x="1259632" y="332656"/>
            <a:ext cx="4896544" cy="1368152"/>
          </a:xfrm>
          <a:prstGeom prst="wedgeRectCallout">
            <a:avLst>
              <a:gd name="adj1" fmla="val 5219"/>
              <a:gd name="adj2" fmla="val 85333"/>
            </a:avLst>
          </a:prstGeom>
          <a:noFill/>
          <a:ln>
            <a:solidFill>
              <a:srgbClr val="A5CA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lnSpc>
                <a:spcPct val="150000"/>
              </a:lnSpc>
              <a:spcBef>
                <a:spcPct val="0"/>
              </a:spcBef>
              <a:buFontTx/>
              <a:buChar char="-"/>
              <a:defRPr/>
            </a:pPr>
            <a:r>
              <a:rPr lang="en-US" altLang="ko-KR" sz="2800" dirty="0" smtClean="0">
                <a:solidFill>
                  <a:schemeClr val="tx1"/>
                </a:solidFill>
                <a:latin typeface="a옛날목욕탕L" pitchFamily="18" charset="-127"/>
                <a:ea typeface="a옛날목욕탕L" pitchFamily="18" charset="-127"/>
              </a:rPr>
              <a:t> Functioning</a:t>
            </a:r>
          </a:p>
          <a:p>
            <a:pPr lvl="0">
              <a:lnSpc>
                <a:spcPct val="150000"/>
              </a:lnSpc>
              <a:spcBef>
                <a:spcPct val="0"/>
              </a:spcBef>
              <a:buFontTx/>
              <a:buChar char="-"/>
              <a:defRPr/>
            </a:pPr>
            <a:r>
              <a:rPr lang="en-US" altLang="ko-KR" sz="2800" dirty="0" smtClean="0">
                <a:solidFill>
                  <a:schemeClr val="tx1"/>
                </a:solidFill>
                <a:latin typeface="a옛날목욕탕L" pitchFamily="18" charset="-127"/>
                <a:ea typeface="a옛날목욕탕L" pitchFamily="18" charset="-127"/>
              </a:rPr>
              <a:t>One screen==one Activity</a:t>
            </a:r>
            <a:endParaRPr lang="en-US" altLang="ko-KR" sz="2800" dirty="0">
              <a:solidFill>
                <a:schemeClr val="tx1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grpSp>
        <p:nvGrpSpPr>
          <p:cNvPr id="2" name="그룹 10"/>
          <p:cNvGrpSpPr/>
          <p:nvPr/>
        </p:nvGrpSpPr>
        <p:grpSpPr>
          <a:xfrm>
            <a:off x="-1188290" y="6300792"/>
            <a:ext cx="12041683" cy="576064"/>
            <a:chOff x="-1188290" y="6291267"/>
            <a:chExt cx="12041683" cy="576064"/>
          </a:xfrm>
        </p:grpSpPr>
        <p:pic>
          <p:nvPicPr>
            <p:cNvPr id="12" name="Picture 2" descr="D:\worldfriends_IT_lecture\korea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-1188290" y="6319292"/>
              <a:ext cx="6048322" cy="538708"/>
            </a:xfrm>
            <a:prstGeom prst="rect">
              <a:avLst/>
            </a:prstGeom>
            <a:noFill/>
          </p:spPr>
        </p:pic>
        <p:pic>
          <p:nvPicPr>
            <p:cNvPr id="13" name="Picture 3" descr="D:\worldfriends_IT_lecture\uzbek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860032" y="6291267"/>
              <a:ext cx="5993361" cy="576064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30" grpId="0" animBg="1"/>
      <p:bldP spid="3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7"/>
          <p:cNvGrpSpPr/>
          <p:nvPr/>
        </p:nvGrpSpPr>
        <p:grpSpPr>
          <a:xfrm>
            <a:off x="69850" y="764704"/>
            <a:ext cx="9074150" cy="5448300"/>
            <a:chOff x="69850" y="764704"/>
            <a:chExt cx="9074150" cy="5448300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9850" y="764704"/>
              <a:ext cx="9074150" cy="5448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7" name="제목 1"/>
            <p:cNvSpPr txBox="1">
              <a:spLocks/>
            </p:cNvSpPr>
            <p:nvPr/>
          </p:nvSpPr>
          <p:spPr>
            <a:xfrm>
              <a:off x="2123728" y="2852936"/>
              <a:ext cx="4896544" cy="1080120"/>
            </a:xfrm>
            <a:prstGeom prst="rect">
              <a:avLst/>
            </a:prstGeom>
            <a:ln w="38100">
              <a:noFill/>
            </a:ln>
          </p:spPr>
          <p:txBody>
            <a:bodyPr vert="horz" lIns="91440" tIns="45720" rIns="91440" bIns="45720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4400" b="0" i="0" u="none" strike="noStrike" kern="120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a옛날목욕탕L" pitchFamily="18" charset="-127"/>
                  <a:ea typeface="a옛날목욕탕L" pitchFamily="18" charset="-127"/>
                  <a:cs typeface="+mj-cs"/>
                </a:rPr>
                <a:t>xml file(layout)</a:t>
              </a:r>
              <a:endParaRPr kumimoji="0" lang="ko-KR" altLang="en-US" sz="4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옛날목욕탕L" pitchFamily="18" charset="-127"/>
                <a:ea typeface="a옛날목욕탕L" pitchFamily="18" charset="-127"/>
                <a:cs typeface="+mj-cs"/>
              </a:endParaRPr>
            </a:p>
          </p:txBody>
        </p:sp>
      </p:grpSp>
      <p:grpSp>
        <p:nvGrpSpPr>
          <p:cNvPr id="3" name="그룹 19"/>
          <p:cNvGrpSpPr/>
          <p:nvPr/>
        </p:nvGrpSpPr>
        <p:grpSpPr>
          <a:xfrm>
            <a:off x="69850" y="764704"/>
            <a:ext cx="9074150" cy="5467350"/>
            <a:chOff x="-2198910" y="1772816"/>
            <a:chExt cx="9074150" cy="5467350"/>
          </a:xfrm>
        </p:grpSpPr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-2198910" y="1772816"/>
              <a:ext cx="9074150" cy="5467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9" name="제목 1"/>
            <p:cNvSpPr txBox="1">
              <a:spLocks/>
            </p:cNvSpPr>
            <p:nvPr/>
          </p:nvSpPr>
          <p:spPr>
            <a:xfrm>
              <a:off x="-657472" y="3861048"/>
              <a:ext cx="5841032" cy="1080120"/>
            </a:xfrm>
            <a:prstGeom prst="rect">
              <a:avLst/>
            </a:prstGeom>
            <a:ln w="38100">
              <a:noFill/>
            </a:ln>
          </p:spPr>
          <p:txBody>
            <a:bodyPr vert="horz" lIns="91440" tIns="45720" rIns="91440" bIns="45720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4400" b="0" i="0" u="none" strike="noStrike" kern="120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a옛날목욕탕L" pitchFamily="18" charset="-127"/>
                  <a:ea typeface="a옛날목욕탕L" pitchFamily="18" charset="-127"/>
                  <a:cs typeface="+mj-cs"/>
                </a:rPr>
                <a:t>Java</a:t>
              </a:r>
              <a:r>
                <a:rPr kumimoji="0" lang="en-US" altLang="ko-KR" sz="4400" b="0" i="0" u="none" strike="noStrike" kern="1200" cap="none" spc="0" normalizeH="0" noProof="0" dirty="0" smtClean="0">
                  <a:ln>
                    <a:noFill/>
                  </a:ln>
                  <a:effectLst/>
                  <a:uLnTx/>
                  <a:uFillTx/>
                  <a:latin typeface="a옛날목욕탕L" pitchFamily="18" charset="-127"/>
                  <a:ea typeface="a옛날목욕탕L" pitchFamily="18" charset="-127"/>
                  <a:cs typeface="+mj-cs"/>
                </a:rPr>
                <a:t> file(Activity)</a:t>
              </a:r>
              <a:endParaRPr kumimoji="0" lang="ko-KR" altLang="en-US" sz="4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옛날목욕탕L" pitchFamily="18" charset="-127"/>
                <a:ea typeface="a옛날목욕탕L" pitchFamily="18" charset="-127"/>
                <a:cs typeface="+mj-cs"/>
              </a:endParaRPr>
            </a:p>
          </p:txBody>
        </p:sp>
      </p:grpSp>
      <p:grpSp>
        <p:nvGrpSpPr>
          <p:cNvPr id="4" name="그룹 23"/>
          <p:cNvGrpSpPr/>
          <p:nvPr/>
        </p:nvGrpSpPr>
        <p:grpSpPr>
          <a:xfrm>
            <a:off x="971600" y="2132856"/>
            <a:ext cx="7783934" cy="2553047"/>
            <a:chOff x="971600" y="2132856"/>
            <a:chExt cx="7783934" cy="2553047"/>
          </a:xfrm>
        </p:grpSpPr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971600" y="4149080"/>
              <a:ext cx="7783934" cy="536823"/>
            </a:xfrm>
            <a:prstGeom prst="rect">
              <a:avLst/>
            </a:prstGeom>
            <a:noFill/>
            <a:ln w="38100">
              <a:solidFill>
                <a:srgbClr val="A5CA39"/>
              </a:solidFill>
              <a:miter lim="800000"/>
              <a:headEnd/>
              <a:tailEnd/>
            </a:ln>
          </p:spPr>
        </p:pic>
        <p:cxnSp>
          <p:nvCxnSpPr>
            <p:cNvPr id="23" name="직선 화살표 연결선 22"/>
            <p:cNvCxnSpPr/>
            <p:nvPr/>
          </p:nvCxnSpPr>
          <p:spPr>
            <a:xfrm>
              <a:off x="1979712" y="2132856"/>
              <a:ext cx="792088" cy="2016224"/>
            </a:xfrm>
            <a:prstGeom prst="straightConnector1">
              <a:avLst/>
            </a:prstGeom>
            <a:ln w="28575">
              <a:solidFill>
                <a:srgbClr val="A5CA3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그룹 10"/>
          <p:cNvGrpSpPr/>
          <p:nvPr/>
        </p:nvGrpSpPr>
        <p:grpSpPr>
          <a:xfrm>
            <a:off x="-1188290" y="6291267"/>
            <a:ext cx="12041683" cy="576064"/>
            <a:chOff x="-1188290" y="6291267"/>
            <a:chExt cx="12041683" cy="576064"/>
          </a:xfrm>
        </p:grpSpPr>
        <p:pic>
          <p:nvPicPr>
            <p:cNvPr id="12" name="Picture 2" descr="D:\worldfriends_IT_lecture\korea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-1188290" y="6319292"/>
              <a:ext cx="6048322" cy="538708"/>
            </a:xfrm>
            <a:prstGeom prst="rect">
              <a:avLst/>
            </a:prstGeom>
            <a:noFill/>
          </p:spPr>
        </p:pic>
        <p:pic>
          <p:nvPicPr>
            <p:cNvPr id="13" name="Picture 3" descr="D:\worldfriends_IT_lecture\uzbek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4860032" y="6291267"/>
              <a:ext cx="5993361" cy="576064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제목 1"/>
          <p:cNvSpPr txBox="1">
            <a:spLocks/>
          </p:cNvSpPr>
          <p:nvPr/>
        </p:nvSpPr>
        <p:spPr>
          <a:xfrm>
            <a:off x="1979712" y="2852936"/>
            <a:ext cx="5544616" cy="854360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옛날목욕탕L" pitchFamily="18" charset="-127"/>
                <a:ea typeface="a옛날목욕탕L" pitchFamily="18" charset="-127"/>
                <a:cs typeface="+mj-cs"/>
              </a:rPr>
              <a:t>About </a:t>
            </a:r>
            <a:r>
              <a:rPr kumimoji="0" lang="en-US" altLang="ko-KR" sz="4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옛날목욕탕L" pitchFamily="18" charset="-127"/>
                <a:ea typeface="a옛날목욕탕L" pitchFamily="18" charset="-127"/>
                <a:cs typeface="+mj-cs"/>
              </a:rPr>
              <a:t>Android</a:t>
            </a:r>
            <a:r>
              <a:rPr kumimoji="0" lang="en-US" altLang="ko-KR" sz="44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a옛날목욕탕L" pitchFamily="18" charset="-127"/>
                <a:ea typeface="a옛날목욕탕L" pitchFamily="18" charset="-127"/>
                <a:cs typeface="+mj-cs"/>
              </a:rPr>
              <a:t> </a:t>
            </a:r>
            <a:r>
              <a:rPr kumimoji="0" lang="en-US" altLang="ko-KR" sz="44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a옛날목욕탕L" pitchFamily="18" charset="-127"/>
                <a:ea typeface="a옛날목욕탕L" pitchFamily="18" charset="-127"/>
                <a:cs typeface="+mj-cs"/>
              </a:rPr>
              <a:t>Studio</a:t>
            </a:r>
            <a:endParaRPr kumimoji="0" lang="ko-KR" altLang="en-US" sz="44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a옛날목욕탕L" pitchFamily="18" charset="-127"/>
              <a:ea typeface="a옛날목욕탕L" pitchFamily="18" charset="-127"/>
              <a:cs typeface="+mj-cs"/>
            </a:endParaRPr>
          </a:p>
        </p:txBody>
      </p:sp>
      <p:grpSp>
        <p:nvGrpSpPr>
          <p:cNvPr id="26" name="그룹 25"/>
          <p:cNvGrpSpPr/>
          <p:nvPr/>
        </p:nvGrpSpPr>
        <p:grpSpPr>
          <a:xfrm>
            <a:off x="1835696" y="2899591"/>
            <a:ext cx="360041" cy="864096"/>
            <a:chOff x="2915815" y="2708920"/>
            <a:chExt cx="360041" cy="1298376"/>
          </a:xfrm>
          <a:solidFill>
            <a:schemeClr val="tx1"/>
          </a:solidFill>
        </p:grpSpPr>
        <p:sp>
          <p:nvSpPr>
            <p:cNvPr id="27" name="순서도: 처리 26"/>
            <p:cNvSpPr/>
            <p:nvPr/>
          </p:nvSpPr>
          <p:spPr>
            <a:xfrm>
              <a:off x="2915816" y="2708920"/>
              <a:ext cx="360040" cy="174250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순서도: 처리 27"/>
            <p:cNvSpPr/>
            <p:nvPr/>
          </p:nvSpPr>
          <p:spPr>
            <a:xfrm>
              <a:off x="2915815" y="2708920"/>
              <a:ext cx="132861" cy="1296144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순서도: 처리 28"/>
            <p:cNvSpPr/>
            <p:nvPr/>
          </p:nvSpPr>
          <p:spPr>
            <a:xfrm>
              <a:off x="2915816" y="3832525"/>
              <a:ext cx="360040" cy="174771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0" name="그룹 29"/>
          <p:cNvGrpSpPr/>
          <p:nvPr/>
        </p:nvGrpSpPr>
        <p:grpSpPr>
          <a:xfrm flipH="1">
            <a:off x="7236296" y="2924944"/>
            <a:ext cx="360040" cy="864096"/>
            <a:chOff x="2915815" y="2708920"/>
            <a:chExt cx="360041" cy="1298376"/>
          </a:xfrm>
          <a:solidFill>
            <a:schemeClr val="tx1"/>
          </a:solidFill>
        </p:grpSpPr>
        <p:sp>
          <p:nvSpPr>
            <p:cNvPr id="31" name="순서도: 처리 30"/>
            <p:cNvSpPr/>
            <p:nvPr/>
          </p:nvSpPr>
          <p:spPr>
            <a:xfrm>
              <a:off x="2915816" y="2708920"/>
              <a:ext cx="360040" cy="174250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순서도: 처리 31"/>
            <p:cNvSpPr/>
            <p:nvPr/>
          </p:nvSpPr>
          <p:spPr>
            <a:xfrm>
              <a:off x="2915815" y="2708920"/>
              <a:ext cx="132861" cy="1296144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순서도: 처리 32"/>
            <p:cNvSpPr/>
            <p:nvPr/>
          </p:nvSpPr>
          <p:spPr>
            <a:xfrm>
              <a:off x="2915816" y="3832525"/>
              <a:ext cx="360040" cy="174771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-1188290" y="6300792"/>
            <a:ext cx="12041683" cy="576064"/>
            <a:chOff x="-1188290" y="6291267"/>
            <a:chExt cx="12041683" cy="576064"/>
          </a:xfrm>
        </p:grpSpPr>
        <p:pic>
          <p:nvPicPr>
            <p:cNvPr id="2050" name="Picture 2" descr="D:\worldfriends_IT_lecture\korea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-1188290" y="6319292"/>
              <a:ext cx="6048322" cy="538708"/>
            </a:xfrm>
            <a:prstGeom prst="rect">
              <a:avLst/>
            </a:prstGeom>
            <a:noFill/>
          </p:spPr>
        </p:pic>
        <p:pic>
          <p:nvPicPr>
            <p:cNvPr id="34" name="Picture 3" descr="D:\worldfriends_IT_lecture\uzbek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860032" y="6291267"/>
              <a:ext cx="5993361" cy="576064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ttp://1.bp.blogspot.com/-UGrENgc-ec8/VIJsFPD19aI/AAAAAAAABBk/ICFczO1O6mU/s1000/studio-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43808" y="3284984"/>
            <a:ext cx="3810000" cy="2857500"/>
          </a:xfrm>
          <a:prstGeom prst="rect">
            <a:avLst/>
          </a:prstGeom>
          <a:noFill/>
        </p:spPr>
      </p:pic>
      <p:sp>
        <p:nvSpPr>
          <p:cNvPr id="7" name="제목 1"/>
          <p:cNvSpPr txBox="1">
            <a:spLocks/>
          </p:cNvSpPr>
          <p:nvPr/>
        </p:nvSpPr>
        <p:spPr>
          <a:xfrm>
            <a:off x="1979712" y="188640"/>
            <a:ext cx="5436096" cy="3096344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옛날목욕탕L" pitchFamily="18" charset="-127"/>
                <a:ea typeface="a옛날목욕탕L" pitchFamily="18" charset="-127"/>
                <a:cs typeface="+mj-cs"/>
              </a:rPr>
              <a:t>Java</a:t>
            </a:r>
            <a:endParaRPr lang="en-US" altLang="ko-KR" sz="4400" dirty="0" smtClean="0">
              <a:latin typeface="a옛날목욕탕L" pitchFamily="18" charset="-127"/>
              <a:ea typeface="a옛날목욕탕L" pitchFamily="18" charset="-127"/>
              <a:cs typeface="+mj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400" dirty="0" smtClean="0">
                <a:latin typeface="a옛날목욕탕L" pitchFamily="18" charset="-127"/>
                <a:ea typeface="a옛날목욕탕L" pitchFamily="18" charset="-127"/>
                <a:cs typeface="+mj-cs"/>
              </a:rPr>
              <a:t>JDK </a:t>
            </a:r>
            <a:r>
              <a:rPr lang="en-US" altLang="ko-KR" sz="2400" dirty="0" smtClean="0">
                <a:latin typeface="a옛날목욕탕L" pitchFamily="18" charset="-127"/>
                <a:ea typeface="a옛날목욕탕L" pitchFamily="18" charset="-127"/>
                <a:cs typeface="+mj-cs"/>
              </a:rPr>
              <a:t>(Java Development Kit)</a:t>
            </a:r>
          </a:p>
          <a:p>
            <a:pPr algn="ctr">
              <a:spcBef>
                <a:spcPct val="0"/>
              </a:spcBef>
              <a:defRPr/>
            </a:pPr>
            <a:r>
              <a:rPr lang="en-US" altLang="ko-KR" sz="4400" dirty="0" smtClean="0">
                <a:latin typeface="a옛날목욕탕L" pitchFamily="18" charset="-127"/>
                <a:ea typeface="a옛날목욕탕L" pitchFamily="18" charset="-127"/>
                <a:cs typeface="+mj-cs"/>
              </a:rPr>
              <a:t>android Studio</a:t>
            </a:r>
          </a:p>
          <a:p>
            <a:pPr lvl="0" algn="ctr">
              <a:spcBef>
                <a:spcPct val="0"/>
              </a:spcBef>
              <a:defRPr/>
            </a:pPr>
            <a:r>
              <a:rPr lang="en-US" altLang="ko-KR" sz="4400" dirty="0" smtClean="0">
                <a:latin typeface="a옛날목욕탕L" pitchFamily="18" charset="-127"/>
                <a:ea typeface="a옛날목욕탕L" pitchFamily="18" charset="-127"/>
                <a:cs typeface="+mj-cs"/>
              </a:rPr>
              <a:t>S</a:t>
            </a:r>
            <a:r>
              <a:rPr lang="en-US" altLang="ko-KR" sz="4400" dirty="0" smtClean="0">
                <a:latin typeface="a옛날목욕탕L" pitchFamily="18" charset="-127"/>
                <a:ea typeface="a옛날목욕탕L" pitchFamily="18" charset="-127"/>
              </a:rPr>
              <a:t>DK </a:t>
            </a:r>
            <a:r>
              <a:rPr lang="en-US" altLang="ko-KR" sz="2400" dirty="0" smtClean="0">
                <a:latin typeface="a옛날목욕탕L" pitchFamily="18" charset="-127"/>
                <a:ea typeface="a옛날목욕탕L" pitchFamily="18" charset="-127"/>
              </a:rPr>
              <a:t>(Software Development Kit)</a:t>
            </a:r>
            <a:endParaRPr lang="en-US" altLang="ko-KR" sz="2400" dirty="0" smtClean="0">
              <a:latin typeface="a옛날목욕탕L" pitchFamily="18" charset="-127"/>
              <a:ea typeface="a옛날목욕탕L" pitchFamily="18" charset="-127"/>
              <a:cs typeface="+mj-cs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-1188290" y="6310317"/>
            <a:ext cx="12041683" cy="576064"/>
            <a:chOff x="-1188290" y="6291267"/>
            <a:chExt cx="12041683" cy="576064"/>
          </a:xfrm>
        </p:grpSpPr>
        <p:pic>
          <p:nvPicPr>
            <p:cNvPr id="12" name="Picture 2" descr="D:\worldfriends_IT_lecture\korea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-1188290" y="6319292"/>
              <a:ext cx="6048322" cy="538708"/>
            </a:xfrm>
            <a:prstGeom prst="rect">
              <a:avLst/>
            </a:prstGeom>
            <a:noFill/>
          </p:spPr>
        </p:pic>
        <p:pic>
          <p:nvPicPr>
            <p:cNvPr id="13" name="Picture 3" descr="D:\worldfriends_IT_lecture\uzbek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860032" y="6291267"/>
              <a:ext cx="5993361" cy="576064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692696"/>
            <a:ext cx="6451600" cy="527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제목 1"/>
          <p:cNvSpPr txBox="1">
            <a:spLocks/>
          </p:cNvSpPr>
          <p:nvPr/>
        </p:nvSpPr>
        <p:spPr>
          <a:xfrm>
            <a:off x="899592" y="4229472"/>
            <a:ext cx="5760640" cy="1647800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옛날목욕탕L" pitchFamily="18" charset="-127"/>
                <a:ea typeface="a옛날목욕탕L" pitchFamily="18" charset="-127"/>
                <a:cs typeface="+mj-cs"/>
              </a:rPr>
              <a:t>My professor said…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옛날목욕탕L" pitchFamily="18" charset="-127"/>
                <a:ea typeface="a옛날목욕탕L" pitchFamily="18" charset="-127"/>
                <a:cs typeface="+mj-cs"/>
              </a:rPr>
              <a:t>“Code is not just yours, any</a:t>
            </a:r>
            <a:r>
              <a:rPr kumimoji="0" lang="en-US" altLang="ko-KR" sz="28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a옛날목욕탕L" pitchFamily="18" charset="-127"/>
                <a:ea typeface="a옛날목욕탕L" pitchFamily="18" charset="-127"/>
                <a:cs typeface="+mj-cs"/>
              </a:rPr>
              <a:t> longer.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baseline="0" dirty="0" smtClean="0">
                <a:latin typeface="a옛날목욕탕L" pitchFamily="18" charset="-127"/>
                <a:ea typeface="a옛날목욕탕L" pitchFamily="18" charset="-127"/>
                <a:cs typeface="+mj-cs"/>
              </a:rPr>
              <a:t>It has its real meaning when we share it.”</a:t>
            </a:r>
            <a:endParaRPr kumimoji="0" lang="ko-KR" altLang="en-US" sz="28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a옛날목욕탕L" pitchFamily="18" charset="-127"/>
              <a:ea typeface="a옛날목욕탕L" pitchFamily="18" charset="-127"/>
              <a:cs typeface="+mj-cs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188290" y="6300792"/>
            <a:ext cx="12041683" cy="576064"/>
            <a:chOff x="-1188290" y="6291267"/>
            <a:chExt cx="12041683" cy="576064"/>
          </a:xfrm>
        </p:grpSpPr>
        <p:pic>
          <p:nvPicPr>
            <p:cNvPr id="6" name="Picture 2" descr="D:\worldfriends_IT_lecture\korea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-1188290" y="6319292"/>
              <a:ext cx="6048322" cy="538708"/>
            </a:xfrm>
            <a:prstGeom prst="rect">
              <a:avLst/>
            </a:prstGeom>
            <a:noFill/>
          </p:spPr>
        </p:pic>
        <p:pic>
          <p:nvPicPr>
            <p:cNvPr id="7" name="Picture 3" descr="D:\worldfriends_IT_lecture\uzbek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860032" y="6291267"/>
              <a:ext cx="5993361" cy="576064"/>
            </a:xfrm>
            <a:prstGeom prst="rect">
              <a:avLst/>
            </a:prstGeom>
            <a:noFill/>
          </p:spPr>
        </p:pic>
      </p:grp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308304" y="2564904"/>
            <a:ext cx="1466850" cy="153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83568" y="692696"/>
            <a:ext cx="6070600" cy="527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11560" y="692696"/>
            <a:ext cx="6051550" cy="527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83568" y="692696"/>
            <a:ext cx="6070600" cy="527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900" decel="1000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900" decel="1000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0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0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900" decel="100000" fill="hold"/>
                                        <p:tgtEl>
                                          <p:spTgt spid="30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548680"/>
            <a:ext cx="7920880" cy="5904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7" name="그룹 6"/>
          <p:cNvGrpSpPr/>
          <p:nvPr/>
        </p:nvGrpSpPr>
        <p:grpSpPr>
          <a:xfrm>
            <a:off x="-1188290" y="6300792"/>
            <a:ext cx="12041683" cy="576064"/>
            <a:chOff x="-1188290" y="6291267"/>
            <a:chExt cx="12041683" cy="576064"/>
          </a:xfrm>
        </p:grpSpPr>
        <p:pic>
          <p:nvPicPr>
            <p:cNvPr id="8" name="Picture 2" descr="D:\worldfriends_IT_lecture\korea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-1188290" y="6319292"/>
              <a:ext cx="6048322" cy="538708"/>
            </a:xfrm>
            <a:prstGeom prst="rect">
              <a:avLst/>
            </a:prstGeom>
            <a:noFill/>
          </p:spPr>
        </p:pic>
        <p:pic>
          <p:nvPicPr>
            <p:cNvPr id="9" name="Picture 3" descr="D:\worldfriends_IT_lecture\uzbek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860032" y="6291267"/>
              <a:ext cx="5993361" cy="576064"/>
            </a:xfrm>
            <a:prstGeom prst="rect">
              <a:avLst/>
            </a:prstGeom>
            <a:noFill/>
          </p:spPr>
        </p:pic>
      </p:grpSp>
      <p:grpSp>
        <p:nvGrpSpPr>
          <p:cNvPr id="16" name="그룹 15"/>
          <p:cNvGrpSpPr/>
          <p:nvPr/>
        </p:nvGrpSpPr>
        <p:grpSpPr>
          <a:xfrm>
            <a:off x="2627784" y="1772816"/>
            <a:ext cx="5441801" cy="3800475"/>
            <a:chOff x="2627784" y="1772816"/>
            <a:chExt cx="5441801" cy="3800475"/>
          </a:xfrm>
        </p:grpSpPr>
        <p:pic>
          <p:nvPicPr>
            <p:cNvPr id="4099" name="Picture 3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211960" y="1772816"/>
              <a:ext cx="3857625" cy="3800475"/>
            </a:xfrm>
            <a:prstGeom prst="rect">
              <a:avLst/>
            </a:prstGeom>
            <a:noFill/>
            <a:ln w="28575">
              <a:solidFill>
                <a:srgbClr val="A5CA39"/>
              </a:solidFill>
              <a:miter lim="800000"/>
              <a:headEnd/>
              <a:tailEnd/>
            </a:ln>
          </p:spPr>
        </p:pic>
        <p:cxnSp>
          <p:nvCxnSpPr>
            <p:cNvPr id="14" name="직선 화살표 연결선 13"/>
            <p:cNvCxnSpPr/>
            <p:nvPr/>
          </p:nvCxnSpPr>
          <p:spPr>
            <a:xfrm>
              <a:off x="2627784" y="2996952"/>
              <a:ext cx="1584176" cy="72008"/>
            </a:xfrm>
            <a:prstGeom prst="straightConnector1">
              <a:avLst/>
            </a:prstGeom>
            <a:ln w="28575">
              <a:solidFill>
                <a:srgbClr val="A5CA3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"/>
          <p:cNvSpPr txBox="1">
            <a:spLocks/>
          </p:cNvSpPr>
          <p:nvPr/>
        </p:nvSpPr>
        <p:spPr>
          <a:xfrm>
            <a:off x="2627784" y="2881511"/>
            <a:ext cx="3960440" cy="854360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옛날목욕탕L" pitchFamily="18" charset="-127"/>
                <a:ea typeface="a옛날목욕탕L" pitchFamily="18" charset="-127"/>
                <a:cs typeface="+mj-cs"/>
              </a:rPr>
              <a:t>Designing (xml)</a:t>
            </a:r>
            <a:endParaRPr kumimoji="0" lang="ko-KR" altLang="en-US" sz="44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a옛날목욕탕L" pitchFamily="18" charset="-127"/>
              <a:ea typeface="a옛날목욕탕L" pitchFamily="18" charset="-127"/>
              <a:cs typeface="+mj-cs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2411760" y="2909116"/>
            <a:ext cx="360041" cy="864096"/>
            <a:chOff x="2915815" y="2708920"/>
            <a:chExt cx="360041" cy="1298376"/>
          </a:xfrm>
          <a:solidFill>
            <a:schemeClr val="tx1"/>
          </a:solidFill>
        </p:grpSpPr>
        <p:sp>
          <p:nvSpPr>
            <p:cNvPr id="15" name="순서도: 처리 14"/>
            <p:cNvSpPr/>
            <p:nvPr/>
          </p:nvSpPr>
          <p:spPr>
            <a:xfrm>
              <a:off x="2915816" y="2708920"/>
              <a:ext cx="360040" cy="174250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순서도: 처리 15"/>
            <p:cNvSpPr/>
            <p:nvPr/>
          </p:nvSpPr>
          <p:spPr>
            <a:xfrm>
              <a:off x="2915815" y="2708920"/>
              <a:ext cx="132861" cy="1296144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순서도: 처리 17"/>
            <p:cNvSpPr/>
            <p:nvPr/>
          </p:nvSpPr>
          <p:spPr>
            <a:xfrm>
              <a:off x="2915816" y="3832525"/>
              <a:ext cx="360040" cy="174771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2" name="그룹 21"/>
          <p:cNvGrpSpPr/>
          <p:nvPr/>
        </p:nvGrpSpPr>
        <p:grpSpPr>
          <a:xfrm flipH="1">
            <a:off x="6372200" y="2924944"/>
            <a:ext cx="360040" cy="864096"/>
            <a:chOff x="2915815" y="2708920"/>
            <a:chExt cx="360041" cy="1298376"/>
          </a:xfrm>
          <a:solidFill>
            <a:schemeClr val="tx1"/>
          </a:solidFill>
        </p:grpSpPr>
        <p:sp>
          <p:nvSpPr>
            <p:cNvPr id="26" name="순서도: 처리 25"/>
            <p:cNvSpPr/>
            <p:nvPr/>
          </p:nvSpPr>
          <p:spPr>
            <a:xfrm>
              <a:off x="2915816" y="2708920"/>
              <a:ext cx="360040" cy="174250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순서도: 처리 26"/>
            <p:cNvSpPr/>
            <p:nvPr/>
          </p:nvSpPr>
          <p:spPr>
            <a:xfrm>
              <a:off x="2915815" y="2708920"/>
              <a:ext cx="132861" cy="1296144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순서도: 처리 27"/>
            <p:cNvSpPr/>
            <p:nvPr/>
          </p:nvSpPr>
          <p:spPr>
            <a:xfrm>
              <a:off x="2915816" y="3832525"/>
              <a:ext cx="360040" cy="174771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-1188290" y="6291267"/>
            <a:ext cx="12041683" cy="576064"/>
            <a:chOff x="-1188290" y="6291267"/>
            <a:chExt cx="12041683" cy="576064"/>
          </a:xfrm>
        </p:grpSpPr>
        <p:pic>
          <p:nvPicPr>
            <p:cNvPr id="30" name="Picture 2" descr="D:\worldfriends_IT_lecture\korea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-1188290" y="6319292"/>
              <a:ext cx="6048322" cy="538708"/>
            </a:xfrm>
            <a:prstGeom prst="rect">
              <a:avLst/>
            </a:prstGeom>
            <a:noFill/>
          </p:spPr>
        </p:pic>
        <p:pic>
          <p:nvPicPr>
            <p:cNvPr id="31" name="Picture 3" descr="D:\worldfriends_IT_lecture\uzbek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860032" y="6291267"/>
              <a:ext cx="5993361" cy="576064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2334</TotalTime>
  <Words>236</Words>
  <Application>Microsoft Office PowerPoint</Application>
  <PresentationFormat>화면 슬라이드 쇼(4:3)</PresentationFormat>
  <Paragraphs>82</Paragraphs>
  <Slides>29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0" baseType="lpstr">
      <vt:lpstr>Office 테마</vt:lpstr>
      <vt:lpstr>Making Mobile Name Card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Making Name Card</dc:title>
  <dc:creator>snote</dc:creator>
  <cp:lastModifiedBy>snote</cp:lastModifiedBy>
  <cp:revision>143</cp:revision>
  <dcterms:created xsi:type="dcterms:W3CDTF">2016-06-27T08:00:15Z</dcterms:created>
  <dcterms:modified xsi:type="dcterms:W3CDTF">2016-07-02T15:35:51Z</dcterms:modified>
</cp:coreProperties>
</file>