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6858000" cy="12192000"/>
  <p:custDataLst>
    <p:tags r:id="rId24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8" d="100"/>
          <a:sy n="98" d="100"/>
        </p:scale>
        <p:origin x="8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gs" Target="tags/tag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e362a809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培优课01 一元二次方程根的分布情况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B606B44E-2D08-426A-B14C-1EDD1BB90771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e362a809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培优课01 一元二次方程根的分布情况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DDDC5D47-54B3-4F9A-A664-3578BC6483A7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e362a809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培优课01 一元二次方程根的分布情况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255FD688-977F-42AC-8AC1-646FD51ADEF4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e362a809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培优课01 一元二次方程根的分布情况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D7D2DC49-0D1A-4C56-BB88-7E31AFF12DEB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xin?subject=math#pid=657fab7460819df2225b41b1#tid=65825cdc41cd2100092ee9d8#sourcefrom=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MasterShapeName"/>
          <p:cNvSpPr/>
          <p:nvPr/>
        </p:nvSpPr>
        <p:spPr>
          <a:xfrm>
            <a:off x="5577840" y="5907024"/>
            <a:ext cx="1801368" cy="85953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r>
              <a:rPr lang="en-US" sz="5200" b="1" i="0" dirty="0">
                <a:solidFill>
                  <a:srgbClr val="42ADE2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数 学</a:t>
            </a:r>
            <a:endParaRPr lang="en-US" sz="52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3F40E2B3-8580-498A-9504-F7BB60865D5E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e362a809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培优课01 一元二次方程根的分布情况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9656DED2-B346-450F-B919-7EB10CAB3A98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0.jpeg"/><Relationship Id="rId1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2.jpeg"/><Relationship Id="rId1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6.png"/><Relationship Id="rId1" Type="http://schemas.openxmlformats.org/officeDocument/2006/relationships/image" Target="../media/image2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3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6.xml"/><Relationship Id="rId4" Type="http://schemas.openxmlformats.org/officeDocument/2006/relationships/slide" Target="slide12.xml"/><Relationship Id="rId3" Type="http://schemas.openxmlformats.org/officeDocument/2006/relationships/slide" Target="slide6.xml"/><Relationship Id="rId2" Type="http://schemas.openxmlformats.org/officeDocument/2006/relationships/image" Target="../media/image8.png"/><Relationship Id="rId1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P_4_BD#b0006d7d5?colgroup=11,10,13&amp;vbadefaultcenterpage=1&amp;parentnodeid=9e3acca84&amp;vbahtmlprocessed=1"/>
              <p:cNvGraphicFramePr>
                <a:graphicFrameLocks noGrp="1"/>
              </p:cNvGraphicFramePr>
              <p:nvPr/>
            </p:nvGraphicFramePr>
            <p:xfrm>
              <a:off x="502920" y="2523630"/>
              <a:ext cx="11155680" cy="2730310"/>
            </p:xfrm>
            <a:graphic>
              <a:graphicData uri="http://schemas.openxmlformats.org/drawingml/2006/table">
                <a:tbl>
                  <a:tblPr/>
                  <a:tblGrid>
                    <a:gridCol w="3657600"/>
                    <a:gridCol w="3200400"/>
                    <a:gridCol w="4297680"/>
                  </a:tblGrid>
                  <a:tr h="904431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根的分布</a:t>
                          </a:r>
                          <a:r>
                            <a:rPr lang="en-US" altLang="zh-CN" sz="2400" b="1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（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𝑚</m:t>
                              </m:r>
                              <m:r>
                                <a:rPr lang="en-US" altLang="zh-CN" sz="2400" b="1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&lt;</m:t>
                              </m:r>
                              <m:r>
                                <a:rPr lang="en-US" altLang="zh-CN" sz="2400" b="1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𝑛</m:t>
                              </m:r>
                              <m:r>
                                <a:rPr lang="en-US" altLang="zh-CN" sz="2400" b="1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&lt;</m:t>
                              </m:r>
                              <m:r>
                                <a:rPr lang="en-US" altLang="zh-CN" sz="2400" b="1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altLang="zh-CN" sz="2400" b="1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，且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altLang="zh-CN" sz="2400" b="1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,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altLang="zh-CN" sz="2400" b="1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,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altLang="zh-CN" sz="100" b="1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为常数）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图象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满足条件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819656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𝑚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&lt;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𝑛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&lt;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50000"/>
                            </a:lnSpc>
                          </a:pPr>
                          <a:endParaRPr lang="en-US" altLang="zh-CN" sz="900" spc="0" dirty="0">
                            <a:latin typeface="宋体" panose="02010600030101010101" pitchFamily="2" charset="-122"/>
                          </a:endParaRPr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&amp;</m:t>
                                      </m:r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2400" b="0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b="0" i="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  <m:t>𝑚</m:t>
                                          </m:r>
                                        </m:e>
                                      </m:d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&gt;</m:t>
                                      </m:r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0</m:t>
                                      </m:r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,</m:t>
                                      </m:r>
                                    </m:e>
                                    <m:e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&amp;</m:t>
                                      </m:r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2400" b="0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b="0" i="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&lt;</m:t>
                                      </m:r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0</m:t>
                                      </m:r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,</m:t>
                                      </m:r>
                                    </m:e>
                                    <m:e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&amp;</m:t>
                                      </m:r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2400" b="0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b="0" i="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  <m:t>𝑝</m:t>
                                          </m:r>
                                        </m:e>
                                      </m:d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&gt;</m:t>
                                      </m:r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0</m:t>
                                      </m:r>
                                    </m:e>
                                  </m:eqArr>
                                </m:e>
                              </m:d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P_4_BD#b0006d7d5?colgroup=11,10,13&amp;vbadefaultcenterpage=1&amp;parentnodeid=9e3acca84&amp;vbahtmlprocessed=1"/>
              <p:cNvGraphicFramePr>
                <a:graphicFrameLocks noGrp="1"/>
              </p:cNvGraphicFramePr>
              <p:nvPr/>
            </p:nvGraphicFramePr>
            <p:xfrm>
              <a:off x="502920" y="2523630"/>
              <a:ext cx="11155680" cy="2730310"/>
            </p:xfrm>
            <a:graphic>
              <a:graphicData uri="http://schemas.openxmlformats.org/drawingml/2006/table">
                <a:tbl>
                  <a:tblPr/>
                  <a:tblGrid>
                    <a:gridCol w="3657600"/>
                    <a:gridCol w="3200400"/>
                    <a:gridCol w="4297680"/>
                  </a:tblGrid>
                  <a:tr h="9499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图象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满足条件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81991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50000"/>
                            </a:lnSpc>
                          </a:pPr>
                          <a:endParaRPr lang="en-US" altLang="zh-CN" sz="900" spc="0" dirty="0">
                            <a:latin typeface="宋体" panose="02010600030101010101" pitchFamily="2" charset="-122"/>
                          </a:endParaRPr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3" name="P_4_BD#b0006d7d5.table_image?tableimageindex=5&amp;vbadefaultcenterpage=1&amp;parentnodeid=9e3acca84&amp;vbahtmlprocessed=1" descr="preencoded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35424" y="3510357"/>
            <a:ext cx="2450592" cy="165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sp>
        <p:nvSpPr>
          <p:cNvPr id="2" name="P_4_BD#b0006d7d5?colgroup=11,10,13&amp;vbadefaultcenterpage=1&amp;parentnodeid=9e3acca84&amp;vbahtmlprocessed=1"/>
          <p:cNvSpPr txBox="1"/>
          <p:nvPr/>
        </p:nvSpPr>
        <p:spPr>
          <a:xfrm>
            <a:off x="9118600" y="1898282"/>
            <a:ext cx="2540000" cy="490728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2400">
                <a:latin typeface="Times New Roman" panose="02020603050405020304" pitchFamily="34" charset="0"/>
              </a:rPr>
              <a:t>续表</a:t>
            </a:r>
            <a:endParaRPr lang="zh-CN" altLang="en-US" sz="2400">
              <a:latin typeface="Times New Roman" panose="02020603050405020304" pitchFamily="34" charset="0"/>
            </a:endParaRPr>
          </a:p>
        </p:txBody>
      </p:sp>
    </p:spTree>
  </p:cSld>
  <p:clrMapOvr>
    <a:masterClrMapping/>
  </p:clrMapOvr>
  <p:transition>
    <p:split dir="in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P_4_BD#b0006d7d5?colgroup=9,8,17&amp;vbadefaultcenterpage=1&amp;parentnodeid=9e3acca84&amp;vbahtmlprocessed=1"/>
              <p:cNvGraphicFramePr>
                <a:graphicFrameLocks noGrp="1"/>
              </p:cNvGraphicFramePr>
              <p:nvPr/>
            </p:nvGraphicFramePr>
            <p:xfrm>
              <a:off x="502920" y="1915428"/>
              <a:ext cx="11146536" cy="3946716"/>
            </p:xfrm>
            <a:graphic>
              <a:graphicData uri="http://schemas.openxmlformats.org/drawingml/2006/table">
                <a:tbl>
                  <a:tblPr/>
                  <a:tblGrid>
                    <a:gridCol w="2962656"/>
                    <a:gridCol w="2734056"/>
                    <a:gridCol w="5449824"/>
                  </a:tblGrid>
                  <a:tr h="904431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根的分布</a:t>
                          </a:r>
                          <a:r>
                            <a:rPr lang="en-US" altLang="zh-CN" sz="2400" b="1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（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𝑚</m:t>
                              </m:r>
                              <m:r>
                                <a:rPr lang="en-US" altLang="zh-CN" sz="2400" b="1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&lt;</m:t>
                              </m:r>
                              <m:r>
                                <a:rPr lang="en-US" altLang="zh-CN" sz="2400" b="1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𝑛</m:t>
                              </m:r>
                              <m:r>
                                <a:rPr lang="en-US" altLang="zh-CN" sz="2400" b="1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&lt;</m:t>
                              </m:r>
                              <m:r>
                                <a:rPr lang="en-US" altLang="zh-CN" sz="2400" b="1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altLang="zh-CN" sz="2400" b="1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，且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altLang="zh-CN" sz="2400" b="1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,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altLang="zh-CN" sz="2400" b="1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,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altLang="zh-CN" sz="100" b="1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为常数）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图象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满足条件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036062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只有一根在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𝑚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,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之间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50000"/>
                            </a:lnSpc>
                          </a:pPr>
                          <a:endParaRPr lang="en-US" altLang="zh-CN" sz="900" spc="0" dirty="0">
                            <a:latin typeface="宋体" panose="02010600030101010101" pitchFamily="2" charset="-122"/>
                          </a:endParaRPr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&amp;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Δ</m:t>
                                      </m:r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=</m:t>
                                      </m:r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0</m:t>
                                      </m:r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,</m:t>
                                      </m:r>
                                    </m:e>
                                    <m:e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&amp;</m:t>
                                      </m:r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𝑚</m:t>
                                      </m:r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&lt;−</m:t>
                                      </m:r>
                                      <m:f>
                                        <m:fPr>
                                          <m:ctrlPr>
                                            <a:rPr lang="en-US" altLang="zh-CN" sz="2400" b="0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2400" b="0" i="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  <m:t>𝑏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2400" b="0" i="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CN" sz="2400" b="0" i="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  <m:t>𝑎</m:t>
                                          </m:r>
                                        </m:den>
                                      </m:f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&lt;</m:t>
                                      </m:r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𝑛</m:t>
                                      </m:r>
                                    </m:e>
                                  </m:eqArr>
                                </m:e>
                              </m:d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或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𝑚</m:t>
                                  </m:r>
                                </m:e>
                              </m:d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⋅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&lt;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0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或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&amp;</m:t>
                                      </m:r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2400" b="0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b="0" i="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  <m:t>𝑚</m:t>
                                          </m:r>
                                        </m:e>
                                      </m:d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=</m:t>
                                      </m:r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0</m:t>
                                      </m:r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,</m:t>
                                      </m:r>
                                    </m:e>
                                    <m:e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&amp;</m:t>
                                      </m:r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𝑚</m:t>
                                      </m:r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&lt;−</m:t>
                                      </m:r>
                                      <m:f>
                                        <m:fPr>
                                          <m:ctrlPr>
                                            <a:rPr lang="en-US" altLang="zh-CN" sz="2400" b="0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2400" b="0" i="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  <m:t>𝑏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2400" b="0" i="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CN" sz="2400" b="0" i="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  <m:t>𝑎</m:t>
                                          </m:r>
                                        </m:den>
                                      </m:f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&lt;</m:t>
                                      </m:r>
                                      <m:f>
                                        <m:fPr>
                                          <m:ctrlPr>
                                            <a:rPr lang="en-US" altLang="zh-CN" sz="2400" b="0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2400" b="0" i="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2400" b="0" i="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zh-CN" sz="2400" b="0" i="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  <m:t>𝑛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2400" b="0" i="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eqArr>
                                </m:e>
                              </m:d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或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&amp;</m:t>
                                      </m:r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2400" b="0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b="0" i="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=</m:t>
                                      </m:r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0</m:t>
                                      </m:r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,</m:t>
                                      </m:r>
                                    </m:e>
                                    <m:e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&amp;</m:t>
                                      </m:r>
                                      <m:f>
                                        <m:fPr>
                                          <m:ctrlPr>
                                            <a:rPr lang="en-US" altLang="zh-CN" sz="2400" b="0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2400" b="0" i="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2400" b="0" i="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zh-CN" sz="2400" b="0" i="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  <m:t>𝑛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2400" b="0" i="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&lt;−</m:t>
                                      </m:r>
                                      <m:f>
                                        <m:fPr>
                                          <m:ctrlPr>
                                            <a:rPr lang="en-US" altLang="zh-CN" sz="2400" b="0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2400" b="0" i="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  <m:t>𝑏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2400" b="0" i="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CN" sz="2400" b="0" i="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  <m:t>𝑎</m:t>
                                          </m:r>
                                        </m:den>
                                      </m:f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&lt;</m:t>
                                      </m:r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𝑛</m:t>
                                      </m:r>
                                    </m:e>
                                  </m:eqArr>
                                </m:e>
                              </m:d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P_4_BD#b0006d7d5?colgroup=9,8,17&amp;vbadefaultcenterpage=1&amp;parentnodeid=9e3acca84&amp;vbahtmlprocessed=1"/>
              <p:cNvGraphicFramePr>
                <a:graphicFrameLocks noGrp="1"/>
              </p:cNvGraphicFramePr>
              <p:nvPr/>
            </p:nvGraphicFramePr>
            <p:xfrm>
              <a:off x="502920" y="1915428"/>
              <a:ext cx="11146536" cy="3946716"/>
            </p:xfrm>
            <a:graphic>
              <a:graphicData uri="http://schemas.openxmlformats.org/drawingml/2006/table">
                <a:tbl>
                  <a:tblPr/>
                  <a:tblGrid>
                    <a:gridCol w="2962656"/>
                    <a:gridCol w="2734056"/>
                    <a:gridCol w="5449824"/>
                  </a:tblGrid>
                  <a:tr h="9499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图象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满足条件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03657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50000"/>
                            </a:lnSpc>
                          </a:pPr>
                          <a:endParaRPr lang="en-US" altLang="zh-CN" sz="900" spc="0" dirty="0">
                            <a:latin typeface="宋体" panose="02010600030101010101" pitchFamily="2" charset="-122"/>
                          </a:endParaRPr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3" name="P_4_BD#b0006d7d5.table_image?tableimageindex=6&amp;vbadefaultcenterpage=1&amp;parentnodeid=9e3acca84&amp;vbahtmlprocessed=1" descr="preencoded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02736" y="3322906"/>
            <a:ext cx="2459736" cy="2029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sp>
        <p:nvSpPr>
          <p:cNvPr id="2" name="P_4_BD#b0006d7d5?colgroup=9,8,17&amp;vbadefaultcenterpage=1&amp;parentnodeid=9e3acca84&amp;vbahtmlprocessed=1"/>
          <p:cNvSpPr txBox="1"/>
          <p:nvPr/>
        </p:nvSpPr>
        <p:spPr>
          <a:xfrm>
            <a:off x="9109456" y="1290080"/>
            <a:ext cx="2540000" cy="490728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2400">
                <a:latin typeface="Times New Roman" panose="02020603050405020304" pitchFamily="34" charset="0"/>
              </a:rPr>
              <a:t>续表</a:t>
            </a:r>
            <a:endParaRPr lang="zh-CN" altLang="en-US" sz="2400">
              <a:latin typeface="Times New Roman" panose="02020603050405020304" pitchFamily="34" charset="0"/>
            </a:endParaRPr>
          </a:p>
        </p:txBody>
      </p:sp>
    </p:spTree>
  </p:cSld>
  <p:clrMapOvr>
    <a:masterClrMapping/>
  </p:clrMapOvr>
  <p:transition>
    <p:split dir="in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b6d6a6f4c.fixed?vbadefaultcenterpage=1&amp;parentnodeid=e362a809a&amp;vbahtmlprocessed=1"/>
          <p:cNvSpPr/>
          <p:nvPr/>
        </p:nvSpPr>
        <p:spPr>
          <a:xfrm>
            <a:off x="283464" y="2779776"/>
            <a:ext cx="11594592" cy="72237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 latinLnBrk="1">
              <a:lnSpc>
                <a:spcPct val="100000"/>
              </a:lnSpc>
            </a:pPr>
            <a:r>
              <a:rPr lang="en-US" altLang="zh-CN" sz="4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培优训练</a:t>
            </a:r>
            <a:endParaRPr lang="en-US" altLang="zh-CN" sz="4400" dirty="0"/>
          </a:p>
        </p:txBody>
      </p:sp>
      <p:pic>
        <p:nvPicPr>
          <p:cNvPr id="3" name="C_3#b6d6a6f4c.fixed?vbadefaultcenterpage=1&amp;parentnodeid=e362a809a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637598c5b?vbadefaultcenterpage=1&amp;parentnodeid=b6d6a6f4c&amp;inlineimagemarkindex=1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7811" y="886684"/>
            <a:ext cx="1856232" cy="384048"/>
          </a:xfrm>
          <a:prstGeom prst="rect">
            <a:avLst/>
          </a:prstGeom>
        </p:spPr>
      </p:pic>
      <p:sp>
        <p:nvSpPr>
          <p:cNvPr id="3" name="C_4_BD#637598c5b?vbadefaultcenterpage=1&amp;parentnodeid=b6d6a6f4c&amp;vbahtmlprocessed=1"/>
          <p:cNvSpPr/>
          <p:nvPr/>
        </p:nvSpPr>
        <p:spPr>
          <a:xfrm>
            <a:off x="502920" y="756000"/>
            <a:ext cx="11183112" cy="7213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100" b="0" i="0" kern="0" spc="-99900" dirty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&amp;</a:t>
            </a:r>
            <a:r>
              <a:rPr lang="en-US" altLang="zh-CN" sz="100" b="0" i="0" kern="0" spc="-9990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1&amp;</a:t>
            </a:r>
            <a:r>
              <a:rPr lang="en-US" altLang="zh-CN" sz="900" b="0" i="0" kern="0">
                <a:solidFill>
                  <a:srgbClr val="FFFFFF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 pitchFamily="34" charset="-120"/>
              </a:rPr>
              <a:t>                                 </a:t>
            </a:r>
            <a:r>
              <a:rPr lang="en-US" altLang="zh-CN" sz="2600" b="1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将两个不相等的实数根变为两个不相等的负根</a:t>
            </a:r>
            <a:endParaRPr lang="en-US" altLang="zh-CN" sz="1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QO_5_BD.3_1#3b0fd45f9?vbadefaultcenterpage=1&amp;parentnodeid=637598c5b&amp;vbahtmlprocessed=1"/>
              <p:cNvSpPr/>
              <p:nvPr/>
            </p:nvSpPr>
            <p:spPr>
              <a:xfrm>
                <a:off x="502920" y="1345851"/>
                <a:ext cx="11183112" cy="103867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1.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已知一元二次方程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有两个不相等的负实数根，求实数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的取值范围.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4" name="QO_5_BD.3_1#3b0fd45f9?vbadefaultcenterpage=1&amp;parentnodeid=637598c5b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45851"/>
                <a:ext cx="11183112" cy="1038670"/>
              </a:xfrm>
              <a:prstGeom prst="rect">
                <a:avLst/>
              </a:prstGeom>
              <a:blipFill rotWithShape="1">
                <a:blip r:embed="rId2"/>
                <a:stretch>
                  <a:fillRect t="-28" r="1" b="-56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QO_5_AS.4_1#3b0fd45f9?vbadefaultcenterpage=1&amp;parentnodeid=637598c5b&amp;vbahtmlprocessed=1"/>
              <p:cNvSpPr/>
              <p:nvPr/>
            </p:nvSpPr>
            <p:spPr>
              <a:xfrm>
                <a:off x="502920" y="2394808"/>
                <a:ext cx="11183112" cy="253142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因为方程有两个不相等的负实数根，所以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𝑘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Δ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𝑘</m:t>
                                    </m:r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+</m:t>
                                    </m:r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&gt;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=−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𝑘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+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𝑘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&lt;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𝑘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&gt;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.故实数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的取值范围为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O_5_AS.4_1#3b0fd45f9?vbadefaultcenterpage=1&amp;parentnodeid=637598c5b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394808"/>
                <a:ext cx="11183112" cy="2531428"/>
              </a:xfrm>
              <a:prstGeom prst="rect">
                <a:avLst/>
              </a:prstGeom>
              <a:blipFill rotWithShape="1">
                <a:blip r:embed="rId3"/>
                <a:stretch>
                  <a:fillRect t="-9" r="1" b="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ff3d73cc7?vbadefaultcenterpage=1&amp;parentnodeid=b6d6a6f4c&amp;inlineimagemarkindex=2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7811" y="861156"/>
            <a:ext cx="1856232" cy="384048"/>
          </a:xfrm>
          <a:prstGeom prst="rect">
            <a:avLst/>
          </a:prstGeom>
        </p:spPr>
      </p:pic>
      <p:sp>
        <p:nvSpPr>
          <p:cNvPr id="3" name="C_4_BD#ff3d73cc7?vbadefaultcenterpage=1&amp;parentnodeid=b6d6a6f4c&amp;vbahtmlprocessed=1"/>
          <p:cNvSpPr/>
          <p:nvPr/>
        </p:nvSpPr>
        <p:spPr>
          <a:xfrm>
            <a:off x="502920" y="756000"/>
            <a:ext cx="11183112" cy="130657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100" b="0" i="0" kern="0" spc="-99900" dirty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&amp;</a:t>
            </a:r>
            <a:r>
              <a:rPr lang="en-US" altLang="zh-CN" sz="100" b="0" i="0" kern="0" spc="-9990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2&amp;</a:t>
            </a:r>
            <a:r>
              <a:rPr lang="en-US" altLang="zh-CN" sz="900" b="0" i="0" kern="0">
                <a:solidFill>
                  <a:srgbClr val="FFFFFF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 pitchFamily="34" charset="-120"/>
              </a:rPr>
              <a:t>                                 </a:t>
            </a:r>
            <a:r>
              <a:rPr lang="en-US" altLang="zh-CN" sz="2600" b="1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将两个不相等的实数根变为一个根在区间</a:t>
            </a: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（0，1）内，另一个根大于1</a:t>
            </a:r>
            <a:endParaRPr lang="en-US" altLang="zh-CN" sz="1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QO_5_BD.5_1#79ecba410?vbadefaultcenterpage=1&amp;parentnodeid=ff3d73cc7&amp;vbahtmlprocessed=1"/>
              <p:cNvSpPr/>
              <p:nvPr/>
            </p:nvSpPr>
            <p:spPr>
              <a:xfrm>
                <a:off x="502920" y="1942751"/>
                <a:ext cx="11183112" cy="103867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已知一元二次方程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有两个不相等的实数根，其中一个根在区间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内，另一个根大于1，求实数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的取值范围.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4" name="QO_5_BD.5_1#79ecba410?vbadefaultcenterpage=1&amp;parentnodeid=ff3d73cc7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942751"/>
                <a:ext cx="11183112" cy="1038670"/>
              </a:xfrm>
              <a:prstGeom prst="rect">
                <a:avLst/>
              </a:prstGeom>
              <a:blipFill rotWithShape="1">
                <a:blip r:embed="rId2"/>
                <a:stretch>
                  <a:fillRect t="-28" r="1" b="-56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O_5_AS.6_1#79ecba410?vbadefaultcenterpage=1&amp;parentnodeid=ff3d73cc7&amp;vbahtmlprocessed=1&amp;bbb=1&amp;hasbroken=1"/>
              <p:cNvSpPr/>
              <p:nvPr/>
            </p:nvSpPr>
            <p:spPr>
              <a:xfrm>
                <a:off x="502920" y="1467816"/>
                <a:ext cx="11183112" cy="417226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因为方程有两个不相等的实数根，所以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时其中一个根在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内，另一个根大于1，</a:t>
                </a:r>
                <a:endParaRPr lang="en-US" altLang="zh-CN" sz="2400" b="0" i="0" dirty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结合二次函数图象，可得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𝑘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&gt;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Δ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𝑘</m:t>
                                    </m:r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+</m:t>
                                    </m:r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&gt;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&gt;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&lt;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或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𝑘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&lt;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Δ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𝑘</m:t>
                                    </m:r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+</m:t>
                                    </m:r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&gt;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&lt;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&gt;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.故实数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的取值范围为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(−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O_5_AS.6_1#79ecba410?vbadefaultcenterpage=1&amp;parentnodeid=ff3d73cc7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467816"/>
                <a:ext cx="11183112" cy="4172268"/>
              </a:xfrm>
              <a:prstGeom prst="rect">
                <a:avLst/>
              </a:prstGeom>
              <a:blipFill rotWithShape="1">
                <a:blip r:embed="rId1"/>
                <a:stretch>
                  <a:fillRect t="-8" r="-23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d76c79d61?vbadefaultcenterpage=1&amp;parentnodeid=b6d6a6f4c&amp;inlineimagemarkindex=3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7811" y="886684"/>
            <a:ext cx="1856232" cy="384048"/>
          </a:xfrm>
          <a:prstGeom prst="rect">
            <a:avLst/>
          </a:prstGeom>
        </p:spPr>
      </p:pic>
      <p:sp>
        <p:nvSpPr>
          <p:cNvPr id="3" name="C_4_BD#d76c79d61?vbadefaultcenterpage=1&amp;parentnodeid=b6d6a6f4c&amp;vbahtmlprocessed=1"/>
          <p:cNvSpPr/>
          <p:nvPr/>
        </p:nvSpPr>
        <p:spPr>
          <a:xfrm>
            <a:off x="502920" y="756000"/>
            <a:ext cx="11183112" cy="7213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100" b="0" i="0" kern="0" spc="-99900" dirty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&amp;</a:t>
            </a:r>
            <a:r>
              <a:rPr lang="en-US" altLang="zh-CN" sz="100" b="0" i="0" kern="0" spc="-9990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3&amp;</a:t>
            </a:r>
            <a:r>
              <a:rPr lang="en-US" altLang="zh-CN" sz="900" b="0" i="0" kern="0">
                <a:solidFill>
                  <a:srgbClr val="FFFFFF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 pitchFamily="34" charset="-120"/>
              </a:rPr>
              <a:t>                                 </a:t>
            </a:r>
            <a:r>
              <a:rPr lang="en-US" altLang="zh-CN" sz="2600" b="1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将一元二次方程根的分布问题变为二次函数零点的分布问题</a:t>
            </a:r>
            <a:endParaRPr lang="en-US" altLang="zh-CN" sz="1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QO_5_BD.7_1#dc6c75c06?vbadefaultcenterpage=1&amp;parentnodeid=d76c79d61&amp;vbahtmlprocessed=1"/>
              <p:cNvSpPr/>
              <p:nvPr/>
            </p:nvSpPr>
            <p:spPr>
              <a:xfrm>
                <a:off x="502920" y="1350605"/>
                <a:ext cx="11390313" cy="48945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3</a:t>
                </a:r>
                <a:r>
                  <a:rPr lang="en-US" altLang="zh-CN" sz="2400" b="1" i="0" spc="-5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 </a:t>
                </a:r>
                <a:r>
                  <a:rPr lang="en-US" altLang="zh-CN" sz="2400" b="0" i="0" spc="-5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已知函数</a:t>
                </a:r>
                <a14:m>
                  <m:oMath xmlns:m="http://schemas.openxmlformats.org/officeDocument/2006/math">
                    <m:r>
                      <a:rPr lang="en-US" altLang="zh-CN" sz="2400" b="0" i="0" spc="-5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spc="-5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spc="-5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spc="-5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𝑘𝑥</m:t>
                    </m:r>
                    <m:r>
                      <a:rPr lang="en-US" altLang="zh-CN" sz="2400" b="0" i="0" spc="-5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spc="-5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r>
                      <a:rPr lang="en-US" altLang="zh-CN" sz="2400" b="0" i="0" spc="-5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spc="-5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spc="-5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7</m:t>
                    </m:r>
                  </m:oMath>
                </a14:m>
                <a:r>
                  <a:rPr lang="en-US" altLang="zh-CN" sz="2400" b="0" i="0" spc="-5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有两个零点且零点均比</a:t>
                </a:r>
                <a14:m>
                  <m:oMath xmlns:m="http://schemas.openxmlformats.org/officeDocument/2006/math">
                    <m:r>
                      <a:rPr lang="en-US" altLang="zh-CN" sz="2400" b="0" i="0" spc="-5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spc="-5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2400" b="0" i="0" spc="-5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大，求实数</a:t>
                </a:r>
                <a14:m>
                  <m:oMath xmlns:m="http://schemas.openxmlformats.org/officeDocument/2006/math">
                    <m:r>
                      <a:rPr lang="en-US" altLang="zh-CN" sz="2400" b="0" i="0" spc="-5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spc="-5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的取值范围.</a:t>
                </a:r>
                <a:endParaRPr lang="en-US" altLang="zh-CN" sz="2400" spc="-50" dirty="0"/>
              </a:p>
            </p:txBody>
          </p:sp>
        </mc:Choice>
        <mc:Fallback>
          <p:sp>
            <p:nvSpPr>
              <p:cNvPr id="4" name="QO_5_BD.7_1#dc6c75c06?vbadefaultcenterpage=1&amp;parentnodeid=d76c79d61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50605"/>
                <a:ext cx="11390313" cy="489458"/>
              </a:xfrm>
              <a:prstGeom prst="rect">
                <a:avLst/>
              </a:prstGeom>
              <a:blipFill rotWithShape="1">
                <a:blip r:embed="rId2"/>
                <a:stretch>
                  <a:fillRect t="-122" r="3" b="-166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QO_5_AS.8_1#dc6c75c06?vbadefaultcenterpage=1&amp;parentnodeid=d76c79d61&amp;vbahtmlprocessed=1"/>
              <p:cNvSpPr/>
              <p:nvPr/>
            </p:nvSpPr>
            <p:spPr>
              <a:xfrm>
                <a:off x="502920" y="1848708"/>
                <a:ext cx="11183112" cy="204254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由题意知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Δ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7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−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3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&gt;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&gt;−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−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𝑘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𝑘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7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&gt;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.故实数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的取值范围为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O_5_AS.8_1#dc6c75c06?vbadefaultcenterpage=1&amp;parentnodeid=d76c79d61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848708"/>
                <a:ext cx="11183112" cy="2042541"/>
              </a:xfrm>
              <a:prstGeom prst="rect">
                <a:avLst/>
              </a:prstGeom>
              <a:blipFill rotWithShape="1">
                <a:blip r:embed="rId3"/>
                <a:stretch>
                  <a:fillRect t="-11" r="1" b="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2_BD#e362a809a.fixed?vbadefaultcenterpage=1&amp;parentnodeid=9d33ff5df&amp;vbahtmlprocessed=1"/>
          <p:cNvSpPr/>
          <p:nvPr/>
        </p:nvSpPr>
        <p:spPr>
          <a:xfrm>
            <a:off x="621792" y="932688"/>
            <a:ext cx="10981944" cy="115214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 latinLnBrk="1">
              <a:lnSpc>
                <a:spcPct val="100000"/>
              </a:lnSpc>
            </a:pPr>
            <a:r>
              <a:rPr lang="en-US" altLang="zh-CN" sz="40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培优课01</a:t>
            </a:r>
            <a:r>
              <a:rPr lang="en-US" altLang="zh-CN" sz="4000" b="1" i="0" dirty="0">
                <a:solidFill>
                  <a:srgbClr val="01448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40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一元二次方程根的分布情况</a:t>
            </a:r>
            <a:endParaRPr lang="en-US" altLang="zh-CN" sz="4000" dirty="0"/>
          </a:p>
        </p:txBody>
      </p:sp>
      <p:pic>
        <p:nvPicPr>
          <p:cNvPr id="3" name="C_0#e362a809a?linknodeid=ee80af1e8&amp;catalogrefid=ee80af1e8&amp;parentnodeid=9d33ff5df&amp;vbahtmlprocessed=1" descr="preencoded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3712" y="2642616"/>
            <a:ext cx="502920" cy="502920"/>
          </a:xfrm>
          <a:prstGeom prst="rect">
            <a:avLst/>
          </a:prstGeom>
        </p:spPr>
      </p:pic>
      <p:sp>
        <p:nvSpPr>
          <p:cNvPr id="4" name="C_0#e362a809a?linknodeid=ee80af1e8&amp;catalogrefid=ee80af1e8&amp;parentnodeid=9d33ff5df&amp;vbahtmlprocessed=1">
            <a:hlinkClick r:id="rId1" action="ppaction://hlinksldjump"/>
          </p:cNvPr>
          <p:cNvSpPr/>
          <p:nvPr/>
        </p:nvSpPr>
        <p:spPr>
          <a:xfrm>
            <a:off x="5202936" y="2615184"/>
            <a:ext cx="3639312" cy="55778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144145" algn="l" latinLnBrk="1">
              <a:lnSpc>
                <a:spcPct val="1000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审题指导</a:t>
            </a:r>
            <a:endParaRPr lang="en-US" altLang="zh-CN" sz="3050" dirty="0"/>
          </a:p>
        </p:txBody>
      </p:sp>
      <p:pic>
        <p:nvPicPr>
          <p:cNvPr id="5" name="C_0#e362a809a?linknodeid=9e3acca84&amp;catalogrefid=9e3acca84&amp;parentnodeid=9d33ff5df&amp;vbahtmlprocessed=1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3712" y="3557016"/>
            <a:ext cx="502920" cy="502920"/>
          </a:xfrm>
          <a:prstGeom prst="rect">
            <a:avLst/>
          </a:prstGeom>
        </p:spPr>
      </p:pic>
      <p:sp>
        <p:nvSpPr>
          <p:cNvPr id="6" name="C_0#e362a809a?linknodeid=9e3acca84&amp;catalogrefid=9e3acca84&amp;parentnodeid=9d33ff5df&amp;vbahtmlprocessed=1">
            <a:hlinkClick r:id="rId3" action="ppaction://hlinksldjump"/>
          </p:cNvPr>
          <p:cNvSpPr/>
          <p:nvPr/>
        </p:nvSpPr>
        <p:spPr>
          <a:xfrm>
            <a:off x="5202936" y="3529584"/>
            <a:ext cx="3639312" cy="55778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144145" algn="l" latinLnBrk="1">
              <a:lnSpc>
                <a:spcPct val="1000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通性通法</a:t>
            </a:r>
            <a:endParaRPr lang="en-US" altLang="zh-CN" sz="3050" dirty="0"/>
          </a:p>
        </p:txBody>
      </p:sp>
      <p:pic>
        <p:nvPicPr>
          <p:cNvPr id="7" name="C_0#e362a809a?linknodeid=b6d6a6f4c&amp;catalogrefid=b6d6a6f4c&amp;parentnodeid=9d33ff5df&amp;vbahtmlprocessed=1" descr="preencoded.png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3712" y="4480560"/>
            <a:ext cx="502920" cy="502920"/>
          </a:xfrm>
          <a:prstGeom prst="rect">
            <a:avLst/>
          </a:prstGeom>
        </p:spPr>
      </p:pic>
      <p:sp>
        <p:nvSpPr>
          <p:cNvPr id="8" name="C_0#e362a809a?linknodeid=b6d6a6f4c&amp;catalogrefid=b6d6a6f4c&amp;parentnodeid=9d33ff5df&amp;vbahtmlprocessed=1">
            <a:hlinkClick r:id="rId4" action="ppaction://hlinksldjump"/>
          </p:cNvPr>
          <p:cNvSpPr/>
          <p:nvPr/>
        </p:nvSpPr>
        <p:spPr>
          <a:xfrm>
            <a:off x="5202936" y="4453128"/>
            <a:ext cx="3639312" cy="55778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144145" algn="l" latinLnBrk="1">
              <a:lnSpc>
                <a:spcPct val="1000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培优训练</a:t>
            </a:r>
            <a:endParaRPr lang="en-US" altLang="zh-CN" sz="3050" dirty="0"/>
          </a:p>
        </p:txBody>
      </p:sp>
    </p:spTree>
  </p:cSld>
  <p:clrMapOvr>
    <a:masterClrMapping/>
  </p:clrMapOvr>
  <p:transition>
    <p:split dir="in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ee80af1e8.fixed?vbadefaultcenterpage=1&amp;parentnodeid=e362a809a&amp;vbahtmlprocessed=1"/>
          <p:cNvSpPr/>
          <p:nvPr/>
        </p:nvSpPr>
        <p:spPr>
          <a:xfrm>
            <a:off x="283464" y="2779776"/>
            <a:ext cx="11594592" cy="72237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 latinLnBrk="1">
              <a:lnSpc>
                <a:spcPct val="100000"/>
              </a:lnSpc>
            </a:pPr>
            <a:r>
              <a:rPr lang="en-US" altLang="zh-CN" sz="4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审题指导</a:t>
            </a:r>
            <a:endParaRPr lang="en-US" altLang="zh-CN" sz="4400" dirty="0"/>
          </a:p>
        </p:txBody>
      </p:sp>
      <p:pic>
        <p:nvPicPr>
          <p:cNvPr id="3" name="C_3#ee80af1e8.fixed?vbadefaultcenterpage=1&amp;parentnodeid=e362a809a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O_4_BD.1_1#70cc221b9?vbadefaultcenterpage=1&amp;parentnodeid=ee80af1e8&amp;vbahtmlprocessed=1&amp;bbb=1&amp;hasbroken=1"/>
              <p:cNvSpPr/>
              <p:nvPr/>
            </p:nvSpPr>
            <p:spPr>
              <a:xfrm>
                <a:off x="502920" y="1052830"/>
                <a:ext cx="11182985" cy="168402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典例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若</a:t>
                </a:r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&lt;ib&gt;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一元二次方程</a:t>
                </a:r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&lt;/ib&gt;</a:t>
                </a:r>
                <a:r>
                  <a:rPr lang="en-US" altLang="zh-CN" sz="2400" b="0" i="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（审题①由一元二次方程的定义限定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）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b="0" i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34" charset="-120"/>
                </a:endParaRPr>
              </a:p>
              <a:p>
                <a:pPr algn="l"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&lt;ib&gt;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有两个不相等的实数根</a:t>
                </a:r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&lt;/ib&gt;</a:t>
                </a:r>
                <a:r>
                  <a:rPr lang="en-US" altLang="zh-CN" sz="2400" b="0" i="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（审题</a:t>
                </a:r>
                <a:r>
                  <a:rPr lang="en-US" altLang="zh-CN" sz="2400" b="0" i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②由根的情况联想到根的判别</a:t>
                </a:r>
                <a:endParaRPr lang="en-US" altLang="zh-CN" sz="2400" b="0" i="0">
                  <a:solidFill>
                    <a:srgbClr val="0070C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式</a:t>
                </a:r>
                <a:r>
                  <a:rPr lang="en-US" altLang="zh-CN" sz="2400" b="0" i="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求实数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的取值范围.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endParaRPr lang="en-US" altLang="zh-CN" sz="2400" dirty="0"/>
              </a:p>
            </p:txBody>
          </p:sp>
        </mc:Choice>
        <mc:Fallback>
          <p:sp>
            <p:nvSpPr>
              <p:cNvPr id="2" name="QO_4_BD.1_1#70cc221b9?vbadefaultcenterpage=1&amp;parentnodeid=ee80af1e8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052830"/>
                <a:ext cx="11182985" cy="1684020"/>
              </a:xfrm>
              <a:prstGeom prst="rect">
                <a:avLst/>
              </a:prstGeom>
              <a:blipFill rotWithShape="1">
                <a:blip r:embed="rId1"/>
                <a:stretch>
                  <a:fillRect b="-303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QO_4_AS.2_1#70cc221b9?vbadefaultcenterpage=1&amp;parentnodeid=ee80af1e8&amp;vbahtmlprocessed=1&amp;bbb=1&amp;hasbroken=1"/>
              <p:cNvSpPr/>
              <p:nvPr/>
            </p:nvSpPr>
            <p:spPr>
              <a:xfrm>
                <a:off x="502920" y="3196032"/>
                <a:ext cx="11183112" cy="28590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因为该方程是一元二次方程，所以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borderBox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…………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审题①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因为方程有两个不相等的实数根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所以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Δ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&gt;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borderBox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…………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审题②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𝑘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，从而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𝑘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𝑘</m:t>
                                    </m:r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+</m:t>
                                    </m:r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&gt;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即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𝑘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𝑘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&lt;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解得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.故实数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的取值范围为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(−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)∪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QO_4_AS.2_1#70cc221b9?vbadefaultcenterpage=1&amp;parentnodeid=ee80af1e8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196032"/>
                <a:ext cx="11183112" cy="2859088"/>
              </a:xfrm>
              <a:prstGeom prst="rect">
                <a:avLst/>
              </a:prstGeom>
              <a:blipFill rotWithShape="1">
                <a:blip r:embed="rId2"/>
                <a:stretch>
                  <a:fillRect t="-3" r="1" b="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O_4_BD.1_1#70cc221b9?vbadefaultcenterpage=1&amp;parentnodeid=ee80af1e8&amp;vbahtmlprocessed=1&amp;bbb=1&amp;hasbroken=1&amp;ib=1"/>
          <p:cNvSpPr/>
          <p:nvPr/>
        </p:nvSpPr>
        <p:spPr>
          <a:xfrm>
            <a:off x="1571308" y="1090880"/>
            <a:ext cx="1828863" cy="5486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QO_4_BD.1_1#70cc221b9?vbadefaultcenterpage=1&amp;parentnodeid=ee80af1e8&amp;vbahtmlprocessed=1&amp;bbb=1&amp;hasbroken=1&amp;ib=1"/>
          <p:cNvSpPr/>
          <p:nvPr/>
        </p:nvSpPr>
        <p:spPr>
          <a:xfrm>
            <a:off x="3598926" y="1639520"/>
            <a:ext cx="3048064" cy="5486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02920" y="2736850"/>
            <a:ext cx="57207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latinLnBrk="1">
              <a:lnSpc>
                <a:spcPct val="150000"/>
              </a:lnSpc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  <a:sym typeface="+mn-ea"/>
              </a:rPr>
              <a:t>解题观摩</a:t>
            </a:r>
            <a:endParaRPr lang="zh-CN" altLang="en-US" sz="240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uiExpand="1" build="p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9e3acca84.fixed?vbadefaultcenterpage=1&amp;parentnodeid=e362a809a&amp;vbahtmlprocessed=1"/>
          <p:cNvSpPr/>
          <p:nvPr/>
        </p:nvSpPr>
        <p:spPr>
          <a:xfrm>
            <a:off x="283464" y="2779776"/>
            <a:ext cx="11594592" cy="72237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 latinLnBrk="1">
              <a:lnSpc>
                <a:spcPct val="100000"/>
              </a:lnSpc>
            </a:pPr>
            <a:r>
              <a:rPr lang="en-US" altLang="zh-CN" sz="4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通性通法</a:t>
            </a:r>
            <a:endParaRPr lang="en-US" altLang="zh-CN" sz="4400" dirty="0"/>
          </a:p>
        </p:txBody>
      </p:sp>
      <p:pic>
        <p:nvPicPr>
          <p:cNvPr id="3" name="C_3#9e3acca84.fixed?vbadefaultcenterpage=1&amp;parentnodeid=e362a809a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P_4_BD#b0006d7d5?vbadefaultcenterpage=1&amp;parentnodeid=9e3acca84&amp;vbahtmlprocessed=1"/>
              <p:cNvSpPr/>
              <p:nvPr/>
            </p:nvSpPr>
            <p:spPr>
              <a:xfrm>
                <a:off x="502920" y="2504930"/>
                <a:ext cx="11183112" cy="213614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一元二次方程根的分布情况多样，比较复杂，常结合二次函数的图象从判别式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Δ</m:t>
                    </m:r>
                  </m:oMath>
                </a14:m>
                <a:r>
                  <a:rPr lang="zh-CN" altLang="en-US" sz="2400" b="0" i="0" kern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、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区间端点的函数值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、对称轴三方面综合考虑.设一元二次方程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的两个根分别对应二次函数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𝑐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&gt;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的零点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，其分布情况如表所示：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P_4_BD#b0006d7d5?vbadefaultcenterpage=1&amp;parentnodeid=9e3acca84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04930"/>
                <a:ext cx="11183112" cy="2136140"/>
              </a:xfrm>
              <a:prstGeom prst="rect">
                <a:avLst/>
              </a:prstGeom>
              <a:blipFill rotWithShape="1">
                <a:blip r:embed="rId1"/>
                <a:stretch>
                  <a:fillRect t="-23" r="-2469" b="-50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P_4_BD#b0006d7d5?colgroup=11,10,13&amp;vbadefaultcenterpage=1&amp;parentnodeid=9e3acca84&amp;vbahtmlprocessed=1"/>
              <p:cNvGraphicFramePr>
                <a:graphicFrameLocks noGrp="1"/>
              </p:cNvGraphicFramePr>
              <p:nvPr/>
            </p:nvGraphicFramePr>
            <p:xfrm>
              <a:off x="502920" y="1356500"/>
              <a:ext cx="11155680" cy="4439222"/>
            </p:xfrm>
            <a:graphic>
              <a:graphicData uri="http://schemas.openxmlformats.org/drawingml/2006/table">
                <a:tbl>
                  <a:tblPr/>
                  <a:tblGrid>
                    <a:gridCol w="3657600"/>
                    <a:gridCol w="3200400"/>
                    <a:gridCol w="4297680"/>
                  </a:tblGrid>
                  <a:tr h="904431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根的分布</a:t>
                          </a:r>
                          <a:r>
                            <a:rPr lang="en-US" altLang="zh-CN" sz="2400" b="1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（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𝑚</m:t>
                              </m:r>
                              <m:r>
                                <a:rPr lang="en-US" altLang="zh-CN" sz="2400" b="1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&lt;</m:t>
                              </m:r>
                              <m:r>
                                <a:rPr lang="en-US" altLang="zh-CN" sz="2400" b="1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𝑛</m:t>
                              </m:r>
                              <m:r>
                                <a:rPr lang="en-US" altLang="zh-CN" sz="2400" b="1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&lt;</m:t>
                              </m:r>
                              <m:r>
                                <a:rPr lang="en-US" altLang="zh-CN" sz="2400" b="1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altLang="zh-CN" sz="2400" b="1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，且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altLang="zh-CN" sz="2400" b="1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,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altLang="zh-CN" sz="2400" b="1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,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altLang="zh-CN" sz="100" b="1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为常数）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图象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满足条件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764284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&lt;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50000"/>
                            </a:lnSpc>
                          </a:pPr>
                          <a:endParaRPr lang="en-US" altLang="zh-CN" sz="900" spc="0" dirty="0">
                            <a:latin typeface="宋体" panose="02010600030101010101" pitchFamily="2" charset="-122"/>
                          </a:endParaRPr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&amp;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Δ</m:t>
                                      </m:r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&gt;</m:t>
                                      </m:r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0</m:t>
                                      </m:r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,</m:t>
                                      </m:r>
                                    </m:e>
                                    <m:e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&amp;−</m:t>
                                      </m:r>
                                      <m:f>
                                        <m:fPr>
                                          <m:ctrlPr>
                                            <a:rPr lang="en-US" altLang="zh-CN" sz="2400" b="0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2400" b="0" i="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  <m:t>𝑏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2400" b="0" i="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CN" sz="2400" b="0" i="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  <m:t>𝑎</m:t>
                                          </m:r>
                                        </m:den>
                                      </m:f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&lt;</m:t>
                                      </m:r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𝑚</m:t>
                                      </m:r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,</m:t>
                                      </m:r>
                                    </m:e>
                                    <m:e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&amp;</m:t>
                                      </m:r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2400" b="0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b="0" i="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  <m:t>𝑚</m:t>
                                          </m:r>
                                        </m:e>
                                      </m:d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&gt;</m:t>
                                      </m:r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0</m:t>
                                      </m:r>
                                    </m:e>
                                  </m:eqArr>
                                </m:e>
                              </m:d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764284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𝑚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50000"/>
                            </a:lnSpc>
                          </a:pPr>
                          <a:endParaRPr lang="en-US" altLang="zh-CN" sz="900" spc="0" dirty="0">
                            <a:latin typeface="宋体" panose="02010600030101010101" pitchFamily="2" charset="-122"/>
                          </a:endParaRPr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&amp;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Δ</m:t>
                                      </m:r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&gt;</m:t>
                                      </m:r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0</m:t>
                                      </m:r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,</m:t>
                                      </m:r>
                                    </m:e>
                                    <m:e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&amp;−</m:t>
                                      </m:r>
                                      <m:f>
                                        <m:fPr>
                                          <m:ctrlPr>
                                            <a:rPr lang="en-US" altLang="zh-CN" sz="2400" b="0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2400" b="0" i="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  <m:t>𝑏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2400" b="0" i="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CN" sz="2400" b="0" i="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  <m:t>𝑎</m:t>
                                          </m:r>
                                        </m:den>
                                      </m:f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&gt;</m:t>
                                      </m:r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𝑚</m:t>
                                      </m:r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,</m:t>
                                      </m:r>
                                    </m:e>
                                    <m:e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&amp;</m:t>
                                      </m:r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2400" b="0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b="0" i="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  <m:t>𝑚</m:t>
                                          </m:r>
                                        </m:e>
                                      </m:d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&gt;</m:t>
                                      </m:r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0</m:t>
                                      </m:r>
                                    </m:e>
                                  </m:eqArr>
                                </m:e>
                              </m:d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P_4_BD#b0006d7d5?colgroup=11,10,13&amp;vbadefaultcenterpage=1&amp;parentnodeid=9e3acca84&amp;vbahtmlprocessed=1"/>
              <p:cNvGraphicFramePr>
                <a:graphicFrameLocks noGrp="1"/>
              </p:cNvGraphicFramePr>
              <p:nvPr/>
            </p:nvGraphicFramePr>
            <p:xfrm>
              <a:off x="502920" y="1356500"/>
              <a:ext cx="11155680" cy="4439222"/>
            </p:xfrm>
            <a:graphic>
              <a:graphicData uri="http://schemas.openxmlformats.org/drawingml/2006/table">
                <a:tbl>
                  <a:tblPr/>
                  <a:tblGrid>
                    <a:gridCol w="3657600"/>
                    <a:gridCol w="3200400"/>
                    <a:gridCol w="4297680"/>
                  </a:tblGrid>
                  <a:tr h="9499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图象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满足条件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76466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50000"/>
                            </a:lnSpc>
                          </a:pPr>
                          <a:endParaRPr lang="en-US" altLang="zh-CN" sz="900" spc="0" dirty="0">
                            <a:latin typeface="宋体" panose="02010600030101010101" pitchFamily="2" charset="-122"/>
                          </a:endParaRPr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"/>
                        </a:blipFill>
                      </a:tcPr>
                    </a:tc>
                  </a:tr>
                  <a:tr h="176403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50000"/>
                            </a:lnSpc>
                          </a:pPr>
                          <a:endParaRPr lang="en-US" altLang="zh-CN" sz="900" spc="0" dirty="0">
                            <a:latin typeface="宋体" panose="02010600030101010101" pitchFamily="2" charset="-122"/>
                          </a:endParaRPr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3" name="P_4_BD#b0006d7d5.table_image?tableimageindex=1&amp;vbadefaultcenterpage=1&amp;parentnodeid=9e3acca84&amp;vbahtmlprocessed=1" descr="preencoded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12564" y="2384121"/>
            <a:ext cx="2496312" cy="1517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pic>
        <p:nvPicPr>
          <p:cNvPr id="4" name="P_4_BD#b0006d7d5.table_image?tableimageindex=2&amp;vbadefaultcenterpage=1&amp;parentnodeid=9e3acca84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53712" y="4175837"/>
            <a:ext cx="2414016" cy="146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</p:spTree>
  </p:cSld>
  <p:clrMapOvr>
    <a:masterClrMapping/>
  </p:clrMapOvr>
  <p:transition>
    <p:split dir="in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P_4_BD#b0006d7d5?colgroup=11,10,13&amp;vbadefaultcenterpage=1&amp;parentnodeid=9e3acca84&amp;vbahtmlprocessed=1"/>
              <p:cNvGraphicFramePr>
                <a:graphicFrameLocks noGrp="1"/>
              </p:cNvGraphicFramePr>
              <p:nvPr/>
            </p:nvGraphicFramePr>
            <p:xfrm>
              <a:off x="502920" y="1450766"/>
              <a:ext cx="11155680" cy="4876039"/>
            </p:xfrm>
            <a:graphic>
              <a:graphicData uri="http://schemas.openxmlformats.org/drawingml/2006/table">
                <a:tbl>
                  <a:tblPr/>
                  <a:tblGrid>
                    <a:gridCol w="3657600"/>
                    <a:gridCol w="3200400"/>
                    <a:gridCol w="4297680"/>
                  </a:tblGrid>
                  <a:tr h="904431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根的分布</a:t>
                          </a:r>
                          <a:r>
                            <a:rPr lang="en-US" altLang="zh-CN" sz="2400" b="1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（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𝑚</m:t>
                              </m:r>
                              <m:r>
                                <a:rPr lang="en-US" altLang="zh-CN" sz="2400" b="1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&lt;</m:t>
                              </m:r>
                              <m:r>
                                <a:rPr lang="en-US" altLang="zh-CN" sz="2400" b="1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𝑛</m:t>
                              </m:r>
                              <m:r>
                                <a:rPr lang="en-US" altLang="zh-CN" sz="2400" b="1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&lt;</m:t>
                              </m:r>
                              <m:r>
                                <a:rPr lang="en-US" altLang="zh-CN" sz="2400" b="1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altLang="zh-CN" sz="2400" b="1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，且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altLang="zh-CN" sz="2400" b="1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,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altLang="zh-CN" sz="2400" b="1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,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altLang="zh-CN" sz="100" b="1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为常数）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图象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满足条件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691640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&lt;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𝑚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50000"/>
                            </a:lnSpc>
                          </a:pPr>
                          <a:endParaRPr lang="en-US" altLang="zh-CN" sz="900" spc="0" dirty="0">
                            <a:latin typeface="宋体" panose="02010600030101010101" pitchFamily="2" charset="-122"/>
                          </a:endParaRPr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𝑚</m:t>
                                  </m:r>
                                </m:e>
                              </m:d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&lt;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0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273745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𝑚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&lt;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50000"/>
                            </a:lnSpc>
                          </a:pPr>
                          <a:endParaRPr lang="en-US" altLang="zh-CN" sz="900" spc="0" dirty="0">
                            <a:latin typeface="宋体" panose="02010600030101010101" pitchFamily="2" charset="-122"/>
                          </a:endParaRPr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&amp;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Δ</m:t>
                                      </m:r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&gt;</m:t>
                                      </m:r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0</m:t>
                                      </m:r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,</m:t>
                                      </m:r>
                                    </m:e>
                                    <m:e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&amp;</m:t>
                                      </m:r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𝑚</m:t>
                                      </m:r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&lt;−</m:t>
                                      </m:r>
                                      <m:f>
                                        <m:fPr>
                                          <m:ctrlPr>
                                            <a:rPr lang="en-US" altLang="zh-CN" sz="2400" b="0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2400" b="0" i="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  <m:t>𝑏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2400" b="0" i="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CN" sz="2400" b="0" i="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  <m:t>𝑎</m:t>
                                          </m:r>
                                        </m:den>
                                      </m:f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&lt;</m:t>
                                      </m:r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,</m:t>
                                      </m:r>
                                    </m:e>
                                    <m:e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&amp;</m:t>
                                      </m:r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2400" b="0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b="0" i="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  <m:t>𝑚</m:t>
                                          </m:r>
                                        </m:e>
                                      </m:d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&gt;</m:t>
                                      </m:r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0</m:t>
                                      </m:r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,</m:t>
                                      </m:r>
                                    </m:e>
                                    <m:e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&amp;</m:t>
                                      </m:r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2400" b="0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b="0" i="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&gt;</m:t>
                                      </m:r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0</m:t>
                                      </m:r>
                                    </m:e>
                                  </m:eqArr>
                                </m:e>
                              </m:d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P_4_BD#b0006d7d5?colgroup=11,10,13&amp;vbadefaultcenterpage=1&amp;parentnodeid=9e3acca84&amp;vbahtmlprocessed=1"/>
              <p:cNvGraphicFramePr>
                <a:graphicFrameLocks noGrp="1"/>
              </p:cNvGraphicFramePr>
              <p:nvPr/>
            </p:nvGraphicFramePr>
            <p:xfrm>
              <a:off x="502920" y="1450766"/>
              <a:ext cx="11155680" cy="4876039"/>
            </p:xfrm>
            <a:graphic>
              <a:graphicData uri="http://schemas.openxmlformats.org/drawingml/2006/table">
                <a:tbl>
                  <a:tblPr/>
                  <a:tblGrid>
                    <a:gridCol w="3657600"/>
                    <a:gridCol w="3200400"/>
                    <a:gridCol w="4297680"/>
                  </a:tblGrid>
                  <a:tr h="9499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图象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满足条件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6916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50000"/>
                            </a:lnSpc>
                          </a:pPr>
                          <a:endParaRPr lang="en-US" altLang="zh-CN" sz="900" spc="0" dirty="0">
                            <a:latin typeface="宋体" panose="02010600030101010101" pitchFamily="2" charset="-122"/>
                          </a:endParaRPr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"/>
                        </a:blipFill>
                      </a:tcPr>
                    </a:tc>
                  </a:tr>
                  <a:tr h="227393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50000"/>
                            </a:lnSpc>
                          </a:pPr>
                          <a:endParaRPr lang="en-US" altLang="zh-CN" sz="900" spc="0" dirty="0">
                            <a:latin typeface="宋体" panose="02010600030101010101" pitchFamily="2" charset="-122"/>
                          </a:endParaRPr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3" name="P_4_BD#b0006d7d5.table_image?tableimageindex=3&amp;vbadefaultcenterpage=1&amp;parentnodeid=9e3acca84&amp;vbahtmlprocessed=1" descr="preencoded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12564" y="2442065"/>
            <a:ext cx="2496312" cy="1517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pic>
        <p:nvPicPr>
          <p:cNvPr id="4" name="P_4_BD#b0006d7d5.table_image?tableimageindex=4&amp;vbadefaultcenterpage=1&amp;parentnodeid=9e3acca84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21708" y="4388181"/>
            <a:ext cx="2478024" cy="1591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sp>
        <p:nvSpPr>
          <p:cNvPr id="2" name="P_4_BD#b0006d7d5?colgroup=11,10,13&amp;vbadefaultcenterpage=1&amp;parentnodeid=9e3acca84&amp;vbahtmlprocessed=1"/>
          <p:cNvSpPr txBox="1"/>
          <p:nvPr/>
        </p:nvSpPr>
        <p:spPr>
          <a:xfrm>
            <a:off x="9118600" y="825418"/>
            <a:ext cx="2540000" cy="490728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2400">
                <a:latin typeface="Times New Roman" panose="02020603050405020304" pitchFamily="34" charset="0"/>
              </a:rPr>
              <a:t>续表</a:t>
            </a:r>
            <a:endParaRPr lang="zh-CN" altLang="en-US" sz="2400">
              <a:latin typeface="Times New Roman" panose="02020603050405020304" pitchFamily="34" charset="0"/>
            </a:endParaRPr>
          </a:p>
        </p:txBody>
      </p:sp>
    </p:spTree>
  </p:cSld>
  <p:clrMapOvr>
    <a:masterClrMapping/>
  </p:clrMapOvr>
  <p:transition>
    <p:split dir="in"/>
  </p:transition>
</p:sld>
</file>

<file path=ppt/tags/tag1.xml><?xml version="1.0" encoding="utf-8"?>
<p:tagLst xmlns:p="http://schemas.openxmlformats.org/presentationml/2006/main">
  <p:tag name="commondata" val="eyJoZGlkIjoiMDZiMTU1MDljNDlhODY1MWYwNDk4MjYwNjJlNDA3ZTQifQ=="/>
</p:tagLst>
</file>

<file path=ppt/theme/theme1.xml><?xml version="1.0" encoding="utf-8"?>
<a:theme xmlns:a="http://schemas.openxmlformats.org/drawingml/2006/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1923</Words>
  <Application>WPS 演示</Application>
  <PresentationFormat>宽屏</PresentationFormat>
  <Paragraphs>105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Arial</vt:lpstr>
      <vt:lpstr>宋体</vt:lpstr>
      <vt:lpstr>Wingdings</vt:lpstr>
      <vt:lpstr>Times New Roman</vt:lpstr>
      <vt:lpstr>微软雅黑</vt:lpstr>
      <vt:lpstr>Times New Roman</vt:lpstr>
      <vt:lpstr>宋体</vt:lpstr>
      <vt:lpstr>Cambria Math</vt:lpstr>
      <vt:lpstr>Arial Unicode MS</vt:lpstr>
      <vt:lpstr>等线</vt:lpstr>
      <vt:lpstr>Calibri</vt:lpstr>
      <vt:lpstr/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石蒙</dc:creator>
  <cp:lastModifiedBy>Mr.Lee</cp:lastModifiedBy>
  <cp:revision>5</cp:revision>
  <dcterms:created xsi:type="dcterms:W3CDTF">2023-12-21T09:27:00Z</dcterms:created>
  <dcterms:modified xsi:type="dcterms:W3CDTF">2024-01-08T01:34:11Z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D12170437D66400AAF9D543088E8E376_12</vt:lpwstr>
  </property>
  <property fmtid="{D5CDD505-2E9C-101B-9397-08002B2CF9AE}" pid="3" name="KSOProductBuildVer">
    <vt:lpwstr>2052-12.1.0.15990</vt:lpwstr>
  </property>
</Properties>
</file>