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12192000"/>
  <p:custDataLst>
    <p:tags r:id="rId52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2683a29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基础课01 集合及其运算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572DB7C-3B07-4F11-9C72-046BF382189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2683a29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基础课01 集合及其运算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B5DB8C6-B024-4BA6-ACB9-ED45BF3F481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2683a29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基础课01 集合及其运算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BFFA99C-F96A-419D-AF85-3843F9C73AD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2683a29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基础课01 集合及其运算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C4211F71-4363-43E4-9BA7-A6914FCF19D4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d3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A83B8E4-31D2-45B5-B8D2-FC2E19BF4C9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2683a29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基础课01 集合及其运算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9E7C56C-E769-4220-A562-0CB9177CE041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9.png"/><Relationship Id="rId5" Type="http://schemas.openxmlformats.org/officeDocument/2006/relationships/image" Target="../media/image18.jpe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9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3.xml"/><Relationship Id="rId5" Type="http://schemas.openxmlformats.org/officeDocument/2006/relationships/slide" Target="slide18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jpe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bd929c8de?segpoint=1&amp;vbadefaultcenterpage=1&amp;parentnodeid=fe7d55311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三、集合的基本运算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P_6_BD#4f829234b?colgroup=4,10,10,10&amp;vbadefaultcenterpage=1&amp;parentnodeid=bd929c8de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37392" cy="3008376"/>
            </p:xfrm>
            <a:graphic>
              <a:graphicData uri="http://schemas.openxmlformats.org/drawingml/2006/table">
                <a:tbl>
                  <a:tblPr/>
                  <a:tblGrid>
                    <a:gridCol w="14538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27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278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2278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并集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交集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补集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8191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图形语言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0665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符号语言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∪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㉔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∩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㉕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𝑈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㉖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P_6_BD#4f829234b?colgroup=4,10,10,10&amp;vbadefaultcenterpage=1&amp;parentnodeid=bd929c8de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37392" cy="2923921"/>
            </p:xfrm>
            <a:graphic>
              <a:graphicData uri="http://schemas.openxmlformats.org/drawingml/2006/table">
                <a:tbl>
                  <a:tblPr/>
                  <a:tblGrid>
                    <a:gridCol w="1453896"/>
                    <a:gridCol w="3227832"/>
                    <a:gridCol w="3227832"/>
                    <a:gridCol w="3227832"/>
                  </a:tblGrid>
                  <a:tr h="435356"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并集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交集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补集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58191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图形语言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符号语言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4" name="P_6_BD#4f829234b.table_image?tableimageindex=1&amp;vbadefaultcenterpage=1&amp;parentnodeid=bd929c8de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472" y="1937100"/>
            <a:ext cx="1874520" cy="14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5" name="P_6_BD#4f829234b.table_image?tableimageindex=2&amp;vbadefaultcenterpage=1&amp;parentnodeid=bd929c8de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75020" y="2083404"/>
            <a:ext cx="1847088" cy="112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6" name="P_6_BD#4f829234b.table_image?tableimageindex=3&amp;vbadefaultcenterpage=1&amp;parentnodeid=bd929c8de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7404" y="1946244"/>
            <a:ext cx="2157984" cy="139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P_6_AN.24_1#4f829234b.blank?vbadefaultcenterpage=1&amp;parentnodeid=bd929c8de&amp;vbapositionanswer=24&amp;vbahtmlprocessed=1&amp;bbb=1"/>
              <p:cNvSpPr/>
              <p:nvPr/>
            </p:nvSpPr>
            <p:spPr>
              <a:xfrm>
                <a:off x="2105016" y="3898996"/>
                <a:ext cx="2734818" cy="3487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8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7" name="P_6_AN.24_1#4f829234b.blank?vbadefaultcenterpage=1&amp;parentnodeid=bd929c8de&amp;vbapositionanswer=2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016" y="3898996"/>
                <a:ext cx="2734818" cy="348742"/>
              </a:xfrm>
              <a:prstGeom prst="rect">
                <a:avLst/>
              </a:prstGeom>
              <a:blipFill rotWithShape="1">
                <a:blip r:embed="rId7"/>
                <a:stretch>
                  <a:fillRect l="-23" t="-7493" r="18" b="-4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_6_AN.25_1#4f829234b.blank?vbadefaultcenterpage=1&amp;parentnodeid=bd929c8de&amp;vbapositionanswer=25&amp;vbahtmlprocessed=1&amp;bbb=1"/>
              <p:cNvSpPr/>
              <p:nvPr/>
            </p:nvSpPr>
            <p:spPr>
              <a:xfrm>
                <a:off x="5332848" y="3898996"/>
                <a:ext cx="2734818" cy="3487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8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8" name="P_6_AN.25_1#4f829234b.blank?vbadefaultcenterpage=1&amp;parentnodeid=bd929c8de&amp;vbapositionanswer=25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848" y="3898996"/>
                <a:ext cx="2734818" cy="348742"/>
              </a:xfrm>
              <a:prstGeom prst="rect">
                <a:avLst/>
              </a:prstGeom>
              <a:blipFill rotWithShape="1">
                <a:blip r:embed="rId8"/>
                <a:stretch>
                  <a:fillRect l="-4" t="-7493" r="23" b="-4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_6_AN.26_1#4f829234b.blank?vbadefaultcenterpage=1&amp;parentnodeid=bd929c8de&amp;vbapositionanswer=26&amp;vbahtmlprocessed=1&amp;bbb=1"/>
              <p:cNvSpPr/>
              <p:nvPr/>
            </p:nvSpPr>
            <p:spPr>
              <a:xfrm>
                <a:off x="8560680" y="3898996"/>
                <a:ext cx="2746883" cy="3487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8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𝑈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9" name="P_6_AN.26_1#4f829234b.blank?vbadefaultcenterpage=1&amp;parentnodeid=bd929c8de&amp;vbapositionanswer=26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680" y="3898996"/>
                <a:ext cx="2746883" cy="348742"/>
              </a:xfrm>
              <a:prstGeom prst="rect">
                <a:avLst/>
              </a:prstGeom>
              <a:blipFill rotWithShape="1">
                <a:blip r:embed="rId9"/>
                <a:stretch>
                  <a:fillRect l="-9" t="-7493" r="4" b="-4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08c3f8148?segpoint=1&amp;vbadefaultcenterpage=1&amp;parentnodeid=fe7d55311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四、集合的运算性质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P_6_BD#4ed494ae8?colgroup=2,33&amp;vbadefaultcenterpage=1&amp;parentnodeid=08c3f8148&amp;vbahtmlprocessed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2852928"/>
            </p:xfrm>
            <a:graphic>
              <a:graphicData uri="http://schemas.openxmlformats.org/drawingml/2006/table">
                <a:tbl>
                  <a:tblPr/>
                  <a:tblGrid>
                    <a:gridCol w="8778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778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0665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交集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∩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㉗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∩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⊆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∩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⊆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∩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endParaRPr lang="en-US" altLang="zh-CN" sz="1200" dirty="0"/>
                        </a:p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∩⌀=</m:t>
                              </m:r>
                            </m:oMath>
                          </a14:m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㉘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⊆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∩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㉙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0665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并集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∪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㉚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∪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∪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∪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endParaRPr lang="en-US" altLang="zh-CN" sz="1200" dirty="0"/>
                        </a:p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∪⌀=</m:t>
                              </m:r>
                            </m:oMath>
                          </a14:m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㉛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⊆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∪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㉜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0665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补集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𝑈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∁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𝑈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㉝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𝑈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⌀=</m:t>
                              </m:r>
                            </m:oMath>
                          </a14:m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㉞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∁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𝑈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𝑈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=⌀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:endParaRPr lang="en-US" altLang="zh-CN" sz="1200" dirty="0"/>
                        </a:p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∩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∁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𝑈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=⌀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∪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∁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𝑈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㉟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P_6_BD#4ed494ae8?colgroup=2,33&amp;vbadefaultcenterpage=1&amp;parentnodeid=08c3f8148&amp;vbahtmlprocessed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2719959"/>
            </p:xfrm>
            <a:graphic>
              <a:graphicData uri="http://schemas.openxmlformats.org/drawingml/2006/table">
                <a:tbl>
                  <a:tblPr/>
                  <a:tblGrid>
                    <a:gridCol w="877824"/>
                    <a:gridCol w="10277856"/>
                  </a:tblGrid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交集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并集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补集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27_1#4ed494ae8.blank?vbadefaultcenterpage=1&amp;parentnodeid=08c3f8148&amp;vbapositionanswer=27&amp;vbahtmlprocessed=1"/>
              <p:cNvSpPr/>
              <p:nvPr/>
            </p:nvSpPr>
            <p:spPr>
              <a:xfrm>
                <a:off x="2830250" y="1466120"/>
                <a:ext cx="903923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27_1#4ed494ae8.blank?vbadefaultcenterpage=1&amp;parentnodeid=08c3f8148&amp;vbapositionanswer=2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50" y="1466120"/>
                <a:ext cx="903923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6" t="-152" r="41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28_1#4ed494ae8.blank?vbadefaultcenterpage=1&amp;parentnodeid=08c3f8148&amp;vbapositionanswer=28&amp;vbahtmlprocessed=1"/>
              <p:cNvSpPr/>
              <p:nvPr/>
            </p:nvSpPr>
            <p:spPr>
              <a:xfrm>
                <a:off x="2829996" y="1974247"/>
                <a:ext cx="319088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28_1#4ed494ae8.blank?vbadefaultcenterpage=1&amp;parentnodeid=08c3f8148&amp;vbapositionanswer=2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996" y="1974247"/>
                <a:ext cx="319088" cy="355600"/>
              </a:xfrm>
              <a:prstGeom prst="rect">
                <a:avLst/>
              </a:prstGeom>
              <a:blipFill rotWithShape="1">
                <a:blip r:embed="rId5"/>
                <a:stretch>
                  <a:fillRect l="-137" t="-9" r="37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_6_AN.29_1#4ed494ae8.blank?vbadefaultcenterpage=1&amp;parentnodeid=08c3f8148&amp;vbapositionanswer=29&amp;vbahtmlprocessed=1"/>
              <p:cNvSpPr/>
              <p:nvPr/>
            </p:nvSpPr>
            <p:spPr>
              <a:xfrm>
                <a:off x="5968547" y="1898047"/>
                <a:ext cx="35223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P_6_AN.29_1#4ed494ae8.blank?vbadefaultcenterpage=1&amp;parentnodeid=08c3f8148&amp;vbapositionanswer=2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547" y="1898047"/>
                <a:ext cx="352235" cy="355600"/>
              </a:xfrm>
              <a:prstGeom prst="rect">
                <a:avLst/>
              </a:prstGeom>
              <a:blipFill rotWithShape="1">
                <a:blip r:embed="rId6"/>
                <a:stretch>
                  <a:fillRect l="-52" t="-9" r="178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_6_AN.30_1#4ed494ae8.blank?vbadefaultcenterpage=1&amp;parentnodeid=08c3f8148&amp;vbapositionanswer=30&amp;vbahtmlprocessed=1"/>
              <p:cNvSpPr/>
              <p:nvPr/>
            </p:nvSpPr>
            <p:spPr>
              <a:xfrm>
                <a:off x="2830250" y="2446306"/>
                <a:ext cx="903923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7" name="P_6_AN.30_1#4ed494ae8.blank?vbadefaultcenterpage=1&amp;parentnodeid=08c3f8148&amp;vbapositionanswer=3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50" y="2446306"/>
                <a:ext cx="903923" cy="355600"/>
              </a:xfrm>
              <a:prstGeom prst="rect">
                <a:avLst/>
              </a:prstGeom>
              <a:blipFill rotWithShape="1">
                <a:blip r:embed="rId7"/>
                <a:stretch>
                  <a:fillRect l="-6" t="-80" r="41" b="-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_6_AN.31_1#4ed494ae8.blank?vbadefaultcenterpage=1&amp;parentnodeid=08c3f8148&amp;vbapositionanswer=31&amp;vbahtmlprocessed=1"/>
              <p:cNvSpPr/>
              <p:nvPr/>
            </p:nvSpPr>
            <p:spPr>
              <a:xfrm>
                <a:off x="2836346" y="2874423"/>
                <a:ext cx="35223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8" name="P_6_AN.31_1#4ed494ae8.blank?vbadefaultcenterpage=1&amp;parentnodeid=08c3f8148&amp;vbapositionanswer=3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46" y="2874423"/>
                <a:ext cx="352235" cy="355600"/>
              </a:xfrm>
              <a:prstGeom prst="rect">
                <a:avLst/>
              </a:prstGeom>
              <a:blipFill rotWithShape="1">
                <a:blip r:embed="rId6"/>
                <a:stretch>
                  <a:fillRect l="-124" t="-116" r="70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_6_AN.32_1#4ed494ae8.blank?vbadefaultcenterpage=1&amp;parentnodeid=08c3f8148&amp;vbapositionanswer=32&amp;vbahtmlprocessed=1"/>
              <p:cNvSpPr/>
              <p:nvPr/>
            </p:nvSpPr>
            <p:spPr>
              <a:xfrm>
                <a:off x="6184447" y="2874423"/>
                <a:ext cx="363792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9" name="P_6_AN.32_1#4ed494ae8.blank?vbadefaultcenterpage=1&amp;parentnodeid=08c3f8148&amp;vbapositionanswer=3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447" y="2874423"/>
                <a:ext cx="363792" cy="355600"/>
              </a:xfrm>
              <a:prstGeom prst="rect">
                <a:avLst/>
              </a:prstGeom>
              <a:blipFill rotWithShape="1">
                <a:blip r:embed="rId8"/>
                <a:stretch>
                  <a:fillRect l="-50" t="-116" r="33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_6_AN.33_1#4ed494ae8.blank?vbadefaultcenterpage=1&amp;parentnodeid=08c3f8148&amp;vbapositionanswer=33&amp;vbahtmlprocessed=1"/>
              <p:cNvSpPr/>
              <p:nvPr/>
            </p:nvSpPr>
            <p:spPr>
              <a:xfrm>
                <a:off x="3257097" y="3352832"/>
                <a:ext cx="35223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0" name="P_6_AN.33_1#4ed494ae8.blank?vbadefaultcenterpage=1&amp;parentnodeid=08c3f8148&amp;vbapositionanswer=3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097" y="3352832"/>
                <a:ext cx="352235" cy="355600"/>
              </a:xfrm>
              <a:prstGeom prst="rect">
                <a:avLst/>
              </a:prstGeom>
              <a:blipFill rotWithShape="1">
                <a:blip r:embed="rId6"/>
                <a:stretch>
                  <a:fillRect l="-52" t="-9" r="178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_6_AN.34_1#4ed494ae8.blank?vbadefaultcenterpage=1&amp;parentnodeid=08c3f8148&amp;vbapositionanswer=34&amp;vbahtmlprocessed=1"/>
              <p:cNvSpPr/>
              <p:nvPr/>
            </p:nvSpPr>
            <p:spPr>
              <a:xfrm>
                <a:off x="5123743" y="3352832"/>
                <a:ext cx="371094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𝑈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1" name="P_6_AN.34_1#4ed494ae8.blank?vbadefaultcenterpage=1&amp;parentnodeid=08c3f8148&amp;vbapositionanswer=3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743" y="3352832"/>
                <a:ext cx="371094" cy="355600"/>
              </a:xfrm>
              <a:prstGeom prst="rect">
                <a:avLst/>
              </a:prstGeom>
              <a:blipFill rotWithShape="1">
                <a:blip r:embed="rId9"/>
                <a:stretch>
                  <a:fillRect l="-152" t="-9" r="49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AN.35_1#4ed494ae8.blank?vbadefaultcenterpage=1&amp;parentnodeid=08c3f8148&amp;vbapositionanswer=35&amp;vbahtmlprocessed=1"/>
              <p:cNvSpPr/>
              <p:nvPr/>
            </p:nvSpPr>
            <p:spPr>
              <a:xfrm>
                <a:off x="5715118" y="3860324"/>
                <a:ext cx="371094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𝑈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P_6_AN.35_1#4ed494ae8.blank?vbadefaultcenterpage=1&amp;parentnodeid=08c3f8148&amp;vbapositionanswer=3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118" y="3860324"/>
                <a:ext cx="371094" cy="355600"/>
              </a:xfrm>
              <a:prstGeom prst="rect">
                <a:avLst/>
              </a:prstGeom>
              <a:blipFill rotWithShape="1">
                <a:blip r:embed="rId9"/>
                <a:stretch>
                  <a:fillRect l="-32" t="-45" r="100" b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  <p:bldP spid="7" grpId="0" build="p" animBg="1"/>
      <p:bldP spid="8" grpId="0" build="p" animBg="1"/>
      <p:bldP spid="9" grpId="0" build="p" animBg="1"/>
      <p:bldP spid="10" grpId="0" build="p" animBg="1"/>
      <p:bldP spid="11" grpId="0" build="p" animBg="1"/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6_BD#05c0fb4b5?vbadefaultcenterpage=1&amp;parentnodeid=08c3f8148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32" y="756000"/>
            <a:ext cx="2532888" cy="448056"/>
          </a:xfrm>
          <a:prstGeom prst="rect">
            <a:avLst/>
          </a:prstGeom>
        </p:spPr>
      </p:pic>
      <p:pic>
        <p:nvPicPr>
          <p:cNvPr id="3" name="P_7_BD#ba05e9961?hastextimagelayout=1&amp;vbadefaultcenterpage=1&amp;parentnodeid=05c0fb4b5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6429" y="1388968"/>
            <a:ext cx="3108960" cy="212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7_BD#ba05e9961?hastextimagelayout=1&amp;segpoint=1&amp;vbadefaultcenterpage=1&amp;parentnodeid=05c0fb4b5&amp;vbahtmlprocessed=1&amp;bbb=1&amp;hasbroken=1"/>
              <p:cNvSpPr/>
              <p:nvPr/>
            </p:nvSpPr>
            <p:spPr>
              <a:xfrm>
                <a:off x="502920" y="1343248"/>
                <a:ext cx="793699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若有限集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个元素，则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的子集有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个，真子集有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个，非空子集有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个，非空真子集有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P_7_BD#ba05e9961?hastextimagelayout=1&amp;segpoint=1&amp;vbadefaultcenterpage=1&amp;parentnodeid=05c0fb4b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3248"/>
                <a:ext cx="7936992" cy="1587310"/>
              </a:xfrm>
              <a:prstGeom prst="rect">
                <a:avLst/>
              </a:prstGeom>
              <a:blipFill rotWithShape="1">
                <a:blip r:embed="rId5"/>
                <a:stretch>
                  <a:fillRect t="-14" r="2" b="-3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7_BD#ba05e9961?hastextimagelayout=1&amp;segpoint=1&amp;vbadefaultcenterpage=1&amp;parentnodeid=05c0fb4b5&amp;vbahtmlprocessed=1&amp;bbb=1&amp;hasbroken=1"/>
              <p:cNvSpPr/>
              <p:nvPr/>
            </p:nvSpPr>
            <p:spPr>
              <a:xfrm>
                <a:off x="502920" y="2930748"/>
                <a:ext cx="793699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如图所示，用集合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表示图中Ⅰ，Ⅱ，Ⅲ，Ⅳ四个部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分，这四个部分所表示的集合分别是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∁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∁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∁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P_7_BD#ba05e9961?hastextimagelayout=1&amp;segpoint=1&amp;vbadefaultcenterpage=1&amp;parentnodeid=05c0fb4b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0748"/>
                <a:ext cx="7936992" cy="1583309"/>
              </a:xfrm>
              <a:prstGeom prst="rect">
                <a:avLst/>
              </a:prstGeom>
              <a:blipFill rotWithShape="1">
                <a:blip r:embed="rId6"/>
                <a:stretch>
                  <a:fillRect t="-14" r="2" b="-3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50062dbf?vbadefaultcenterpage=1&amp;parentnodeid=59a7a5c66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569c05fea?vbadefaultcenterpage=1&amp;parentnodeid=650062dbf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36_1#a85be3bcf?vbadefaultcenterpage=1&amp;parentnodeid=569c05fea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.（对的打“√”,错的打“×”）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T_7_BD.37_1#4da98a0ae?vbadefaultcenterpage=1&amp;parentnodeid=a85be3bcf&amp;vbahtmlprocessed=1"/>
              <p:cNvSpPr/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+1}={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+1}={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T_7_BD.37_1#4da98a0ae?vbadefaultcenterpage=1&amp;parentnodeid=a85be3bc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59" r="1" b="-18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38_1#4da98a0ae.bracket?vbadefaultcenterpage=1&amp;parentnodeid=a85be3bcf&amp;vbapositionanswer=36&amp;vbahtmlprocessed=1"/>
          <p:cNvSpPr/>
          <p:nvPr/>
        </p:nvSpPr>
        <p:spPr>
          <a:xfrm>
            <a:off x="8566595" y="25675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T_7_BD.39_1#b8ac482b8?vbadefaultcenterpage=1&amp;parentnodeid=a85be3bcf&amp;vbahtmlprocessed=1"/>
              <p:cNvSpPr/>
              <p:nvPr/>
            </p:nvSpPr>
            <p:spPr>
              <a:xfrm>
                <a:off x="502920" y="31136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,1}={0,1}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的值为0或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T_7_BD.39_1#b8ac482b8?vbadefaultcenterpage=1&amp;parentnodeid=a85be3bc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13691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59" r="1" b="-18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40_1#b8ac482b8.bracket?vbadefaultcenterpage=1&amp;parentnodeid=a85be3bcf&amp;vbapositionanswer=37&amp;vbahtmlprocessed=1"/>
          <p:cNvSpPr/>
          <p:nvPr/>
        </p:nvSpPr>
        <p:spPr>
          <a:xfrm>
            <a:off x="5701792" y="31136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QT_7_BD.41_1#ec6c3f1bf?vbadefaultcenterpage=1&amp;parentnodeid=a85be3bcf&amp;vbahtmlprocessed=1"/>
              <p:cNvSpPr/>
              <p:nvPr/>
            </p:nvSpPr>
            <p:spPr>
              <a:xfrm>
                <a:off x="502920" y="36597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≤1}={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T_7_BD.41_1#ec6c3f1bf?vbadefaultcenterpage=1&amp;parentnodeid=a85be3bc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59791"/>
                <a:ext cx="11183112" cy="486029"/>
              </a:xfrm>
              <a:prstGeom prst="rect">
                <a:avLst/>
              </a:prstGeom>
              <a:blipFill rotWithShape="1">
                <a:blip r:embed="rId6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42_1#ec6c3f1bf.bracket?vbadefaultcenterpage=1&amp;parentnodeid=a85be3bcf&amp;vbapositionanswer=38&amp;vbahtmlprocessed=1"/>
          <p:cNvSpPr/>
          <p:nvPr/>
        </p:nvSpPr>
        <p:spPr>
          <a:xfrm>
            <a:off x="4270693" y="3659791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QT_7_BD.43_1#234093f92?vbadefaultcenterpage=1&amp;parentnodeid=a85be3bcf&amp;vbahtmlprocessed=1"/>
              <p:cNvSpPr/>
              <p:nvPr/>
            </p:nvSpPr>
            <p:spPr>
              <a:xfrm>
                <a:off x="502920" y="42058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+5}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={⌀}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1" name="QT_7_BD.43_1#234093f92?vbadefaultcenterpage=1&amp;parentnodeid=a85be3bc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05891"/>
                <a:ext cx="11183112" cy="486029"/>
              </a:xfrm>
              <a:prstGeom prst="rect">
                <a:avLst/>
              </a:prstGeom>
              <a:blipFill rotWithShape="1">
                <a:blip r:embed="rId7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44_1#234093f92.bracket?vbadefaultcenterpage=1&amp;parentnodeid=a85be3bcf&amp;vbapositionanswer=39&amp;vbahtmlprocessed=1"/>
          <p:cNvSpPr/>
          <p:nvPr/>
        </p:nvSpPr>
        <p:spPr>
          <a:xfrm>
            <a:off x="10060051" y="42058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0" grpId="0" build="p" animBg="1"/>
      <p:bldP spid="1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45_1#2c6844abb?vbadefaultcenterpage=1&amp;parentnodeid=569c05fea&amp;vbahtmlprocessed=1&amp;bbb=1&amp;hasbroken=1"/>
              <p:cNvSpPr/>
              <p:nvPr/>
            </p:nvSpPr>
            <p:spPr>
              <a:xfrm>
                <a:off x="502920" y="225966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={1,2,3}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45_1#2c6844abb?vbadefaultcenterpage=1&amp;parentnodeid=569c05fe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966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32" r="1" b="-6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46_1#2c6844abb.blank?vbadefaultcenterpage=1&amp;parentnodeid=569c05fea&amp;vbapositionanswer=40&amp;vbahtmlprocessed=1"/>
              <p:cNvSpPr/>
              <p:nvPr/>
            </p:nvSpPr>
            <p:spPr>
              <a:xfrm>
                <a:off x="566420" y="2870848"/>
                <a:ext cx="1249363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{0,1,2,3}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46_1#2c6844abb.blank?vbadefaultcenterpage=1&amp;parentnodeid=569c05fea&amp;vbapositionanswer=4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" y="2870848"/>
                <a:ext cx="1249363" cy="353949"/>
              </a:xfrm>
              <a:prstGeom prst="rect">
                <a:avLst/>
              </a:prstGeom>
              <a:blipFill rotWithShape="1">
                <a:blip r:embed="rId4"/>
                <a:stretch>
                  <a:fillRect t="-4" r="25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EX.47_1#2c6844abb?vbadefaultcenterpage=1&amp;parentnodeid=569c05fea&amp;vbahtmlprocessed=1"/>
              <p:cNvSpPr/>
              <p:nvPr/>
            </p:nvSpPr>
            <p:spPr>
              <a:xfrm>
                <a:off x="502920" y="3357511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易错点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】忽视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导致错误.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EX.47_1#2c6844abb?vbadefaultcenterpage=1&amp;parentnodeid=569c05fe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57511"/>
                <a:ext cx="11183112" cy="490030"/>
              </a:xfrm>
              <a:prstGeom prst="rect">
                <a:avLst/>
              </a:prstGeom>
              <a:blipFill rotWithShape="1">
                <a:blip r:embed="rId5"/>
                <a:stretch>
                  <a:fillRect t="-54" r="1" b="-11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48_1#2c6844abb?vbadefaultcenterpage=1&amp;parentnodeid=569c05fea&amp;vbahtmlprocessed=1&amp;bbb=1&amp;hasbroken=1"/>
              <p:cNvSpPr/>
              <p:nvPr/>
            </p:nvSpPr>
            <p:spPr>
              <a:xfrm>
                <a:off x="502920" y="3847669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={0,1}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={0,1,2,3}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48_1#2c6844abb?vbadefaultcenterpage=1&amp;parentnodeid=569c05fe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47669"/>
                <a:ext cx="11183112" cy="1038670"/>
              </a:xfrm>
              <a:prstGeom prst="rect">
                <a:avLst/>
              </a:prstGeom>
              <a:blipFill rotWithShape="1">
                <a:blip r:embed="rId6"/>
                <a:stretch>
                  <a:fillRect t="-20" r="1" b="-5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7ccd297d6?vbadefaultcenterpage=1&amp;parentnodeid=650062dbf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49_1#4cd848aef?vbadefaultcenterpage=1&amp;parentnodeid=7ccd297d6&amp;vbahtmlprocessed=1&amp;bbb=1&amp;hasbroken=1"/>
              <p:cNvSpPr/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（人教A版必修①P14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T1改编）已知集合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|2≤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−7≥8−2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49_1#4cd848aef?vbadefaultcenterpage=1&amp;parentnodeid=7ccd297d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8" r="1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N.50_1#4cd848aef.blank?vbadefaultcenterpage=1&amp;parentnodeid=7ccd297d6&amp;vbapositionanswer=41&amp;vbahtmlprocessed=1"/>
              <p:cNvSpPr/>
              <p:nvPr/>
            </p:nvSpPr>
            <p:spPr>
              <a:xfrm>
                <a:off x="5430965" y="1959261"/>
                <a:ext cx="1961960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|3≤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6_AN.50_1#4cd848aef.blank?vbadefaultcenterpage=1&amp;parentnodeid=7ccd297d6&amp;vbapositionanswer=4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65" y="1959261"/>
                <a:ext cx="1961960" cy="353949"/>
              </a:xfrm>
              <a:prstGeom prst="rect">
                <a:avLst/>
              </a:prstGeom>
              <a:blipFill rotWithShape="1">
                <a:blip r:embed="rId4"/>
                <a:stretch>
                  <a:fillRect l="-23" t="-81" r="13" b="-7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51_1#4cd848aef?vbadefaultcenterpage=1&amp;parentnodeid=7ccd297d6&amp;vbahtmlprocessed=1"/>
              <p:cNvSpPr/>
              <p:nvPr/>
            </p:nvSpPr>
            <p:spPr>
              <a:xfrm>
                <a:off x="502920" y="24405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易知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≥3}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|3≤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51_1#4cd848aef?vbadefaultcenterpage=1&amp;parentnodeid=7ccd297d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0591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52_1#9a816848c?vbadefaultcenterpage=1&amp;parentnodeid=7ccd297d6&amp;vbahtmlprocessed=1&amp;bbb=1&amp;hasbroken=1"/>
              <p:cNvSpPr/>
              <p:nvPr/>
            </p:nvSpPr>
            <p:spPr>
              <a:xfrm>
                <a:off x="502920" y="197518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（人教A版必修①P9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T5改编）已知集合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＜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＜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＜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＜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52_1#9a816848c?vbadefaultcenterpage=1&amp;parentnodeid=7ccd297d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518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32" r="1" b="-6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53_1#9a816848c.blank?vbadefaultcenterpage=1&amp;parentnodeid=7ccd297d6&amp;vbapositionanswer=42&amp;vbahtmlprocessed=1"/>
              <p:cNvSpPr/>
              <p:nvPr/>
            </p:nvSpPr>
            <p:spPr>
              <a:xfrm>
                <a:off x="4567492" y="2586368"/>
                <a:ext cx="1155700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[4,+∞)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53_1#9a816848c.blank?vbadefaultcenterpage=1&amp;parentnodeid=7ccd297d6&amp;vbapositionanswer=4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492" y="2586368"/>
                <a:ext cx="1155700" cy="353949"/>
              </a:xfrm>
              <a:prstGeom prst="rect">
                <a:avLst/>
              </a:prstGeom>
              <a:blipFill rotWithShape="1">
                <a:blip r:embed="rId4"/>
                <a:stretch>
                  <a:fillRect l="-49" t="-4" r="49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6_AS.54_1#9a816848c?vbadefaultcenterpage=1&amp;parentnodeid=7ccd297d6&amp;vbahtmlprocessed=1"/>
          <p:cNvSpPr/>
          <p:nvPr/>
        </p:nvSpPr>
        <p:spPr>
          <a:xfrm>
            <a:off x="502920" y="3017089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依题意，如图，</a:t>
            </a:r>
            <a:r>
              <a:rPr lang="en-US" altLang="zh-CN" sz="2400" b="0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pic>
        <p:nvPicPr>
          <p:cNvPr id="5" name="QB_6_AS.54_2#9a816848c?vbadefaultcenterpage=1&amp;parentnodeid=7ccd297d6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62856" y="3639388"/>
            <a:ext cx="307238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S.54_3#9a816848c?vbadefaultcenterpage=1&amp;parentnodeid=7ccd297d6&amp;vbahtmlprocessed=1"/>
              <p:cNvSpPr/>
              <p:nvPr/>
            </p:nvSpPr>
            <p:spPr>
              <a:xfrm>
                <a:off x="502920" y="4680788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由图可知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6_AS.54_3#9a816848c?vbadefaultcenterpage=1&amp;parentnodeid=7ccd297d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680788"/>
                <a:ext cx="11183112" cy="490030"/>
              </a:xfrm>
              <a:prstGeom prst="rect">
                <a:avLst/>
              </a:prstGeom>
              <a:blipFill rotWithShape="1">
                <a:blip r:embed="rId6"/>
                <a:stretch>
                  <a:fillRect t="-41" r="1" b="-11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0188a7a76?vbadefaultcenterpage=1&amp;parentnodeid=650062dbf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55_1#5745dc971?vbadefaultcenterpage=1&amp;parentnodeid=0188a7a76&amp;vbahtmlprocessed=1&amp;bbb=1&amp;hasbroken=1"/>
              <p:cNvSpPr/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新高考Ⅰ卷）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,-1,0,1,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−6≥0}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55_1#5745dc971?vbadefaultcenterpage=1&amp;parentnodeid=0188a7a7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8" r="1" b="-8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56_1#5745dc971.bracket?vbadefaultcenterpage=1&amp;parentnodeid=0188a7a76&amp;vbapositionanswer=43&amp;vbahtmlprocessed=1"/>
          <p:cNvSpPr/>
          <p:nvPr/>
        </p:nvSpPr>
        <p:spPr>
          <a:xfrm>
            <a:off x="1922209" y="1897031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57_1#5745dc971.choices?vbadefaultcenterpage=1&amp;parentnodeid=0188a7a76&amp;vbahtmlprocessed=1"/>
              <p:cNvSpPr/>
              <p:nvPr/>
            </p:nvSpPr>
            <p:spPr>
              <a:xfrm>
                <a:off x="502920" y="2440591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3465195" algn="l"/>
                    <a:tab pos="6334125" algn="l"/>
                    <a:tab pos="89617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,-1,0,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{0,1,2}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{−2}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{2}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57_1#5745dc971.choices?vbadefaultcenterpage=1&amp;parentnodeid=0188a7a7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0591"/>
                <a:ext cx="11183112" cy="479235"/>
              </a:xfrm>
              <a:prstGeom prst="rect">
                <a:avLst/>
              </a:prstGeom>
              <a:blipFill rotWithShape="1">
                <a:blip r:embed="rId4"/>
                <a:stretch>
                  <a:fillRect t="-60" r="1" b="-14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58_1#5745dc971?vbadefaultcenterpage=1&amp;parentnodeid=0188a7a76&amp;vbahtmlprocessed=1&amp;bbb=1&amp;hasbroken=1"/>
              <p:cNvSpPr/>
              <p:nvPr/>
            </p:nvSpPr>
            <p:spPr>
              <a:xfrm>
                <a:off x="502920" y="2930748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−6≥0}={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≤−2}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,-1,0,1,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={−2}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58_1#5745dc971?vbadefaultcenterpage=1&amp;parentnodeid=0188a7a7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0748"/>
                <a:ext cx="11183112" cy="1038670"/>
              </a:xfrm>
              <a:prstGeom prst="rect">
                <a:avLst/>
              </a:prstGeom>
              <a:blipFill rotWithShape="1">
                <a:blip r:embed="rId5"/>
                <a:stretch>
                  <a:fillRect t="-21" r="1" b="-8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292d438ca.fixed?vbadefaultcenterpage=1&amp;parentnodeid=c2683a29c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292d438ca.fixed?vbadefaultcenterpage=1&amp;parentnodeid=c2683a29c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6d95a2238?vbadefaultcenterpage=1&amp;parentnodeid=292d438ca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集合的基本概念［自主练透］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59_1#2b84c5372?vbadefaultcenterpage=1&amp;parentnodeid=6d95a2238&amp;vbahtmlprocessed=1&amp;bbb=1&amp;hasbroken=1"/>
              <p:cNvSpPr/>
              <p:nvPr/>
            </p:nvSpPr>
            <p:spPr>
              <a:xfrm>
                <a:off x="502920" y="1388362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上海卷）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={1,2}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={2,3}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∉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59_1#2b84c5372?vbadefaultcenterpage=1&amp;parentnodeid=6d95a223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8362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4" r="1" b="-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60_1#2b84c5372.bracket?vbadefaultcenterpage=1&amp;parentnodeid=6d95a2238&amp;vbapositionanswer=44&amp;vbahtmlprocessed=1"/>
          <p:cNvSpPr/>
          <p:nvPr/>
        </p:nvSpPr>
        <p:spPr>
          <a:xfrm>
            <a:off x="769620" y="193700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61_1#2b84c5372.choices?vbadefaultcenterpage=1&amp;parentnodeid=6d95a2238&amp;vbahtmlprocessed=1"/>
              <p:cNvSpPr/>
              <p:nvPr/>
            </p:nvSpPr>
            <p:spPr>
              <a:xfrm>
                <a:off x="502920" y="2491391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753995" algn="l"/>
                    <a:tab pos="5470525" algn="l"/>
                    <a:tab pos="81870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{1}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{2}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{3}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{1,2,3}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61_1#2b84c5372.choices?vbadefaultcenterpage=1&amp;parentnodeid=6d95a223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1391"/>
                <a:ext cx="11183112" cy="479235"/>
              </a:xfrm>
              <a:prstGeom prst="rect">
                <a:avLst/>
              </a:prstGeom>
              <a:blipFill rotWithShape="1">
                <a:blip r:embed="rId4"/>
                <a:stretch>
                  <a:fillRect t="-60" r="1" b="-14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62_1#2b84c5372?vbadefaultcenterpage=1&amp;parentnodeid=6d95a2238&amp;vbahtmlprocessed=1"/>
              <p:cNvSpPr/>
              <p:nvPr/>
            </p:nvSpPr>
            <p:spPr>
              <a:xfrm>
                <a:off x="502920" y="30374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={1,2}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={2,3}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62_1#2b84c5372?vbadefaultcenterpage=1&amp;parentnodeid=6d95a223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37491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63_1#b07be6026?vbadefaultcenterpage=1&amp;parentnodeid=6d95a2238&amp;vbahtmlprocessed=1&amp;bbb=1&amp;hasbroken=1"/>
              <p:cNvSpPr/>
              <p:nvPr/>
            </p:nvSpPr>
            <p:spPr>
              <a:xfrm>
                <a:off x="502920" y="1804938"/>
                <a:ext cx="11183112" cy="133883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黑龙江模拟）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中元素的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个数为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63_1#b07be6026?vbadefaultcenterpage=1&amp;parentnodeid=6d95a223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04938"/>
                <a:ext cx="11183112" cy="1338834"/>
              </a:xfrm>
              <a:prstGeom prst="rect">
                <a:avLst/>
              </a:prstGeom>
              <a:blipFill rotWithShape="1">
                <a:blip r:embed="rId3"/>
                <a:stretch>
                  <a:fillRect t="-20" r="-323" b="-3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4_1#b07be6026.bracket?vbadefaultcenterpage=1&amp;parentnodeid=6d95a2238&amp;vbapositionanswer=45&amp;vbahtmlprocessed=1"/>
          <p:cNvSpPr/>
          <p:nvPr/>
        </p:nvSpPr>
        <p:spPr>
          <a:xfrm>
            <a:off x="1684020" y="265774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65_1#b07be6026.choices?vbadefaultcenterpage=1&amp;parentnodeid=6d95a2238&amp;vbahtmlprocessed=1"/>
          <p:cNvSpPr/>
          <p:nvPr/>
        </p:nvSpPr>
        <p:spPr>
          <a:xfrm>
            <a:off x="502920" y="321012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750820" algn="l"/>
                <a:tab pos="5629275" algn="l"/>
                <a:tab pos="8495030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.9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B.10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C.11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.12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66_1#b07be6026?vbadefaultcenterpage=1&amp;parentnodeid=6d95a2238&amp;vbahtmlprocessed=1&amp;bbb=1&amp;hasbroken=1"/>
              <p:cNvSpPr/>
              <p:nvPr/>
            </p:nvSpPr>
            <p:spPr>
              <a:xfrm>
                <a:off x="502920" y="3700285"/>
                <a:ext cx="11183112" cy="16407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由椭圆的性质得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,所以集合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，共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11个元素.故选C.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66_1#b07be6026?vbadefaultcenterpage=1&amp;parentnodeid=6d95a223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00285"/>
                <a:ext cx="11183112" cy="1640777"/>
              </a:xfrm>
              <a:prstGeom prst="rect">
                <a:avLst/>
              </a:prstGeom>
              <a:blipFill rotWithShape="1">
                <a:blip r:embed="rId4"/>
                <a:stretch>
                  <a:fillRect t="-9" r="-2577" b="-5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67_1#40fc7ea8d?vbadefaultcenterpage=1&amp;parentnodeid=6d95a2238&amp;vbahtmlprocessed=1"/>
              <p:cNvSpPr/>
              <p:nvPr/>
            </p:nvSpPr>
            <p:spPr>
              <a:xfrm>
                <a:off x="502920" y="27797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（多选题）（原创）已知集合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={{⌀}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{0}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⌀}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中的元素有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67_1#40fc7ea8d?vbadefaultcenterpage=1&amp;parentnodeid=6d95a223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79791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81" r="1" b="-1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8_1#40fc7ea8d.bracket?vbadefaultcenterpage=1&amp;parentnodeid=6d95a2238&amp;vbapositionanswer=46&amp;vbahtmlprocessed=1"/>
          <p:cNvSpPr/>
          <p:nvPr/>
        </p:nvSpPr>
        <p:spPr>
          <a:xfrm>
            <a:off x="9261793" y="2779791"/>
            <a:ext cx="8651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69_1#40fc7ea8d.choices?vbadefaultcenterpage=1&amp;parentnodeid=6d95a2238&amp;vbahtmlprocessed=1"/>
              <p:cNvSpPr/>
              <p:nvPr/>
            </p:nvSpPr>
            <p:spPr>
              <a:xfrm>
                <a:off x="502920" y="3334081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747645" algn="l"/>
                    <a:tab pos="5699125" algn="l"/>
                    <a:tab pos="84093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⌀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{⌀}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{0}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69_1#40fc7ea8d.choices?vbadefaultcenterpage=1&amp;parentnodeid=6d95a223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34081"/>
                <a:ext cx="11183112" cy="479235"/>
              </a:xfrm>
              <a:prstGeom prst="rect">
                <a:avLst/>
              </a:prstGeom>
              <a:blipFill rotWithShape="1">
                <a:blip r:embed="rId4"/>
                <a:stretch>
                  <a:fillRect t="-69" r="1" b="-14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70_1#40fc7ea8d?vbadefaultcenterpage=1&amp;parentnodeid=6d95a2238&amp;vbahtmlprocessed=1"/>
              <p:cNvSpPr/>
              <p:nvPr/>
            </p:nvSpPr>
            <p:spPr>
              <a:xfrm>
                <a:off x="502920" y="388018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由元素的概念易判断选项.故选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70_1#40fc7ea8d?vbadefaultcenterpage=1&amp;parentnodeid=6d95a223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80181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68" r="1" b="-12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71_1#4b6ddb462?vbadefaultcenterpage=1&amp;parentnodeid=6d95a2238&amp;vbahtmlprocessed=1&amp;bbb=1&amp;hasbroken=1"/>
              <p:cNvSpPr/>
              <p:nvPr/>
            </p:nvSpPr>
            <p:spPr>
              <a:xfrm>
                <a:off x="504825" y="1254552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汉中质检）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}={0,1,2}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，且给出下列三个关系：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③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.若这三个关系有且只有一个正确，则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71_1#4b6ddb462?vbadefaultcenterpage=1&amp;parentnodeid=6d95a223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" y="1254552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41" r="1" b="-45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72_1#4b6ddb462.blank?vbadefaultcenterpage=1&amp;parentnodeid=6d95a2238&amp;vbapositionanswer=47&amp;vbahtmlprocessed=1"/>
          <p:cNvSpPr/>
          <p:nvPr/>
        </p:nvSpPr>
        <p:spPr>
          <a:xfrm>
            <a:off x="10247884" y="1794015"/>
            <a:ext cx="677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201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73_1#4b6ddb462?vbadefaultcenterpage=1&amp;parentnodeid=6d95a2238&amp;vbahtmlprocessed=1&amp;bbb=1&amp;hasbroken=1"/>
              <p:cNvSpPr/>
              <p:nvPr/>
            </p:nvSpPr>
            <p:spPr>
              <a:xfrm>
                <a:off x="502920" y="2734609"/>
                <a:ext cx="11183112" cy="26805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正确，则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错误，即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正确，与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“三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个关系有且只有一个正确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”矛盾；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正确，则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正确，不符合题意；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正确，则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，符合题意，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=201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73_1#4b6ddb462?vbadefaultcenterpage=1&amp;parentnodeid=6d95a223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34609"/>
                <a:ext cx="11183112" cy="2680589"/>
              </a:xfrm>
              <a:prstGeom prst="rect">
                <a:avLst/>
              </a:prstGeom>
              <a:blipFill rotWithShape="1">
                <a:blip r:embed="rId4"/>
                <a:stretch>
                  <a:fillRect t="-11" r="1" b="-2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355444ebd?vbadefaultcenterpage=1&amp;parentnodeid=6d95a2238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94851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355444ebd?vbadefaultcenterpage=1&amp;parentnodeid=6d95a2238&amp;vbahtmlprocessed=1&amp;bbb=1&amp;hasbroken=1"/>
          <p:cNvSpPr/>
          <p:nvPr/>
        </p:nvSpPr>
        <p:spPr>
          <a:xfrm>
            <a:off x="504444" y="2474799"/>
            <a:ext cx="11183112" cy="26845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解决集合基本概念问题的三个关键点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确定构成集合的元素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确定元素的限制条件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根据元素的特征（满足的条件）构造关系式，解决相应问题.含参数的集合问题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求出参数的值后，需要验证集合的元素是否满足互异性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aeec36a18?vbadefaultcenterpage=1&amp;parentnodeid=292d438ca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集合间的基本关系［师生共研］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74_1#9b4460bc8?vbadefaultcenterpage=1&amp;parentnodeid=e46791a42&amp;vbahtmlprocessed=1&amp;bbb=1&amp;hasbroken=1"/>
              <p:cNvSpPr/>
              <p:nvPr/>
            </p:nvSpPr>
            <p:spPr>
              <a:xfrm>
                <a:off x="502920" y="1388362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新高考Ⅱ卷）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74_1#9b4460bc8?vbadefaultcenterpage=1&amp;parentnodeid=e46791a4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8362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4" r="1" b="-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75_1#9b4460bc8.bracket?vbadefaultcenterpage=1&amp;parentnodeid=e46791a42&amp;vbapositionanswer=48&amp;vbahtmlprocessed=1"/>
          <p:cNvSpPr/>
          <p:nvPr/>
        </p:nvSpPr>
        <p:spPr>
          <a:xfrm>
            <a:off x="2682050" y="1937002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76_1#9b4460bc8.choices?vbadefaultcenterpage=1&amp;parentnodeid=e46791a42&amp;vbahtmlprocessed=1"/>
              <p:cNvSpPr/>
              <p:nvPr/>
            </p:nvSpPr>
            <p:spPr>
              <a:xfrm>
                <a:off x="502920" y="2435448"/>
                <a:ext cx="11183112" cy="713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07970" algn="l"/>
                    <a:tab pos="5591175" algn="l"/>
                    <a:tab pos="83489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76_1#9b4460bc8.choices?vbadefaultcenterpage=1&amp;parentnodeid=e46791a4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35448"/>
                <a:ext cx="11183112" cy="713804"/>
              </a:xfrm>
              <a:prstGeom prst="rect">
                <a:avLst/>
              </a:prstGeom>
              <a:blipFill rotWithShape="1">
                <a:blip r:embed="rId4"/>
                <a:stretch>
                  <a:fillRect t="-31" r="1" b="-9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77_1#9b4460bc8?vbadefaultcenterpage=1&amp;parentnodeid=e46791a42&amp;vbahtmlprocessed=1&amp;bbb=1&amp;hasbroken=1"/>
              <p:cNvSpPr/>
              <p:nvPr/>
            </p:nvSpPr>
            <p:spPr>
              <a:xfrm>
                <a:off x="502920" y="3159348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依题意，有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={1,0,2}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,0,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77_1#9b4460bc8?vbadefaultcenterpage=1&amp;parentnodeid=e46791a4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59348"/>
                <a:ext cx="11183112" cy="1587310"/>
              </a:xfrm>
              <a:prstGeom prst="rect">
                <a:avLst/>
              </a:prstGeom>
              <a:blipFill rotWithShape="1">
                <a:blip r:embed="rId5"/>
                <a:stretch>
                  <a:fillRect t="-14" r="1" b="-3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78_1#489d2e63b?vbadefaultcenterpage=1&amp;parentnodeid=e46791a42&amp;vbahtmlprocessed=1&amp;bbb=1&amp;hasbroken=1"/>
              <p:cNvSpPr/>
              <p:nvPr/>
            </p:nvSpPr>
            <p:spPr>
              <a:xfrm>
                <a:off x="502920" y="1892473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|−2≤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≤5}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78_1#489d2e63b?vbadefaultcenterpage=1&amp;parentnodeid=e46791a4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92473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17" r="1" b="-6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79_1#489d2e63b.blank?vbadefaultcenterpage=1&amp;parentnodeid=e46791a42&amp;vbapositionanswer=49&amp;vbahtmlprocessed=1"/>
              <p:cNvSpPr/>
              <p:nvPr/>
            </p:nvSpPr>
            <p:spPr>
              <a:xfrm>
                <a:off x="2369820" y="2503659"/>
                <a:ext cx="1155700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(−∞,3]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79_1#489d2e63b.blank?vbadefaultcenterpage=1&amp;parentnodeid=e46791a42&amp;vbapositionanswer=4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820" y="2503659"/>
                <a:ext cx="1155700" cy="353949"/>
              </a:xfrm>
              <a:prstGeom prst="rect">
                <a:avLst/>
              </a:prstGeom>
              <a:blipFill rotWithShape="1">
                <a:blip r:embed="rId4"/>
                <a:stretch>
                  <a:fillRect t="-138" b="-7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80_1#489d2e63b?vbadefaultcenterpage=1&amp;parentnodeid=e46791a42&amp;vbahtmlprocessed=1"/>
              <p:cNvSpPr/>
              <p:nvPr/>
            </p:nvSpPr>
            <p:spPr>
              <a:xfrm>
                <a:off x="502920" y="2934380"/>
                <a:ext cx="11183112" cy="231914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,因此,①若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+1≥−2,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−1≤5,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由①②可得,实数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(−∞,3]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80_1#489d2e63b?vbadefaultcenterpage=1&amp;parentnodeid=e46791a4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4380"/>
                <a:ext cx="11183112" cy="2319147"/>
              </a:xfrm>
              <a:prstGeom prst="rect">
                <a:avLst/>
              </a:prstGeom>
              <a:blipFill rotWithShape="1">
                <a:blip r:embed="rId5"/>
                <a:stretch>
                  <a:fillRect t="-2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81_1#1e1cdf5d2?vbadefaultcenterpage=1&amp;parentnodeid=aeec36a18&amp;vbahtmlprocessed=1&amp;bbb=1&amp;hasbroken=1"/>
              <p:cNvSpPr/>
              <p:nvPr/>
            </p:nvSpPr>
            <p:spPr>
              <a:xfrm>
                <a:off x="502920" y="756000"/>
                <a:ext cx="11183112" cy="12816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变式设问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若将本例（1）中的条件“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改为</a:t>
                </a: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  <a:sym typeface="+mn-ea"/>
                      </a:rPr>
                      <m:t>“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”，其他条件不变，则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800" b="0" i="0" u="sng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81_1#1e1cdf5d2?vbadefaultcenterpage=1&amp;parentnodeid=aeec36a1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281621"/>
              </a:xfrm>
              <a:prstGeom prst="rect">
                <a:avLst/>
              </a:prstGeom>
              <a:blipFill rotWithShape="1">
                <a:blip r:embed="rId3"/>
                <a:stretch>
                  <a:fillRect t="-27" r="1" b="-10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82_1#1e1cdf5d2.blank?vbadefaultcenterpage=1&amp;parentnodeid=aeec36a18&amp;vbapositionanswer=50&amp;vbahtmlprocessed=1&amp;rh=43.2"/>
              <p:cNvSpPr/>
              <p:nvPr/>
            </p:nvSpPr>
            <p:spPr>
              <a:xfrm>
                <a:off x="8544243" y="1417669"/>
                <a:ext cx="2066290" cy="54641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[−1,0)∪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82_1#1e1cdf5d2.blank?vbadefaultcenterpage=1&amp;parentnodeid=aeec36a18&amp;vbapositionanswer=50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43" y="1417669"/>
                <a:ext cx="2066290" cy="546418"/>
              </a:xfrm>
              <a:prstGeom prst="rect">
                <a:avLst/>
              </a:prstGeom>
              <a:blipFill rotWithShape="1">
                <a:blip r:embed="rId4"/>
                <a:stretch>
                  <a:fillRect l="-15" t="-64" r="1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83_1#1e1cdf5d2?vbadefaultcenterpage=1&amp;parentnodeid=aeec36a18&amp;vbahtmlprocessed=1"/>
              <p:cNvSpPr/>
              <p:nvPr/>
            </p:nvSpPr>
            <p:spPr>
              <a:xfrm>
                <a:off x="502920" y="2039207"/>
                <a:ext cx="11183112" cy="4585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−2&lt;1,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−2&lt;−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≠0,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&amp;−1≤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≠0,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83_1#1e1cdf5d2?vbadefaultcenterpage=1&amp;parentnodeid=aeec36a1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39207"/>
                <a:ext cx="11183112" cy="4585716"/>
              </a:xfrm>
              <a:prstGeom prst="rect">
                <a:avLst/>
              </a:prstGeom>
              <a:blipFill rotWithShape="1">
                <a:blip r:embed="rId5"/>
                <a:stretch>
                  <a:fillRect t="-5" r="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7e6c7f7ce?vbadefaultcenterpage=1&amp;parentnodeid=aeec36a18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632440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7e6c7f7ce?vbadefaultcenterpage=1&amp;parentnodeid=aeec36a18&amp;vbahtmlprocessed=1"/>
          <p:cNvSpPr/>
          <p:nvPr/>
        </p:nvSpPr>
        <p:spPr>
          <a:xfrm>
            <a:off x="502920" y="2158728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判断集合间的基本关系的三种方法</a:t>
            </a:r>
            <a:endParaRPr lang="en-US" altLang="zh-CN" sz="2400" dirty="0"/>
          </a:p>
        </p:txBody>
      </p:sp>
      <p:graphicFrame>
        <p:nvGraphicFramePr>
          <p:cNvPr id="28" name="P_5_BD#7e6c7f7ce?colgroup=4,31&amp;vbadefaultcenterpage=1&amp;parentnodeid=aeec36a18&amp;vbahtmlprocessed=1&amp;bbb=1&amp;hasbroken=1"/>
          <p:cNvGraphicFramePr>
            <a:graphicFrameLocks noGrp="1"/>
          </p:cNvGraphicFramePr>
          <p:nvPr/>
        </p:nvGraphicFramePr>
        <p:xfrm>
          <a:off x="502920" y="2781028"/>
          <a:ext cx="11155680" cy="2852928"/>
        </p:xfrm>
        <a:graphic>
          <a:graphicData uri="http://schemas.openxmlformats.org/drawingml/2006/table">
            <a:tbl>
              <a:tblPr/>
              <a:tblGrid>
                <a:gridCol w="1545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0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0844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列举法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根据题中的限定条件把集合元素表示出来，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然后比较集合元素的异同，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从而找出集合之间的关系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844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结构法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从元素的结构特点入手，结合通分、化简、变形等技巧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，从元素结构上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找差异进行判断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844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数轴法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在同一个数轴上表示出两个集合，比较端点之间的大小关系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，从而确定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集合与集合之间的关系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c7192261e?vbadefaultcenterpage=1&amp;parentnodeid=aeec36a18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84_1#7cb562dfc?vbadefaultcenterpage=1&amp;parentnodeid=c7192261e&amp;vbahtmlprocessed=1&amp;bbb=1&amp;hasbroken=1"/>
              <p:cNvSpPr/>
              <p:nvPr/>
            </p:nvSpPr>
            <p:spPr>
              <a:xfrm>
                <a:off x="502920" y="1419448"/>
                <a:ext cx="11183112" cy="150336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河南校考）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之间的关系正确的是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84_1#7cb562dfc?vbadefaultcenterpage=1&amp;parentnodeid=c7192261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503363"/>
              </a:xfrm>
              <a:prstGeom prst="rect">
                <a:avLst/>
              </a:prstGeom>
              <a:blipFill rotWithShape="1">
                <a:blip r:embed="rId4"/>
                <a:stretch>
                  <a:fillRect t="-15" r="1" b="-48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85_1#7cb562dfc.bracket?vbadefaultcenterpage=1&amp;parentnodeid=c7192261e&amp;vbapositionanswer=51&amp;vbahtmlprocessed=1"/>
          <p:cNvSpPr/>
          <p:nvPr/>
        </p:nvSpPr>
        <p:spPr>
          <a:xfrm>
            <a:off x="8399653" y="2492852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86_1#7cb562dfc.choices?vbadefaultcenterpage=1&amp;parentnodeid=c7192261e&amp;vbahtmlprocessed=1"/>
              <p:cNvSpPr/>
              <p:nvPr/>
            </p:nvSpPr>
            <p:spPr>
              <a:xfrm>
                <a:off x="502920" y="2930748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68295" algn="l"/>
                    <a:tab pos="5699125" algn="l"/>
                    <a:tab pos="85299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86_1#7cb562dfc.choices?vbadefaultcenterpage=1&amp;parentnodeid=c7192261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0748"/>
                <a:ext cx="11183112" cy="479235"/>
              </a:xfrm>
              <a:prstGeom prst="rect">
                <a:avLst/>
              </a:prstGeom>
              <a:blipFill rotWithShape="1">
                <a:blip r:embed="rId5"/>
                <a:stretch>
                  <a:fillRect t="-47" r="1" b="-14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87_1#7cb562dfc?vbadefaultcenterpage=1&amp;parentnodeid=c7192261e&amp;vbahtmlprocessed=1&amp;bbb=1&amp;hasbroken=1"/>
              <p:cNvSpPr/>
              <p:nvPr/>
            </p:nvSpPr>
            <p:spPr>
              <a:xfrm>
                <a:off x="502920" y="3413348"/>
                <a:ext cx="11183112" cy="24733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∣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∣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∣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3×2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均表示被3除余1的数再除以6的数组成的集合，集合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表示被6除余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1的数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再除以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6的数组成的集合，所以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87_1#7cb562dfc?vbadefaultcenterpage=1&amp;parentnodeid=c7192261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13348"/>
                <a:ext cx="11183112" cy="2473389"/>
              </a:xfrm>
              <a:prstGeom prst="rect">
                <a:avLst/>
              </a:prstGeom>
              <a:blipFill rotWithShape="1">
                <a:blip r:embed="rId6"/>
                <a:stretch>
                  <a:fillRect t="-9" r="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88_1#110a4158d?vbadefaultcenterpage=1&amp;parentnodeid=c7192261e&amp;vbahtmlprocessed=1&amp;bbb=1"/>
              <p:cNvSpPr/>
              <p:nvPr/>
            </p:nvSpPr>
            <p:spPr>
              <a:xfrm>
                <a:off x="502920" y="2140314"/>
                <a:ext cx="11307255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={1,2}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+1=0}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88_1#110a4158d?vbadefaultcenterpage=1&amp;parentnodeid=c7192261e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40314"/>
                <a:ext cx="11307255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75" r="4" b="-181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AN.89_1#110a4158d.blank?vbadefaultcenterpage=1&amp;parentnodeid=c7192261e&amp;vbapositionanswer=52&amp;vbahtmlprocessed=1"/>
              <p:cNvSpPr/>
              <p:nvPr/>
            </p:nvSpPr>
            <p:spPr>
              <a:xfrm>
                <a:off x="10671619" y="2149317"/>
                <a:ext cx="1014413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[−2,2)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6_AN.89_1#110a4158d.blank?vbadefaultcenterpage=1&amp;parentnodeid=c7192261e&amp;vbapositionanswer=5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619" y="2149317"/>
                <a:ext cx="1014413" cy="353949"/>
              </a:xfrm>
              <a:prstGeom prst="rect">
                <a:avLst/>
              </a:prstGeom>
              <a:blipFill>
                <a:blip r:embed="rId4"/>
                <a:stretch>
                  <a:fillRect l="-7229" r="-6627" b="-39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90_1#110a4158d?vbadefaultcenterpage=1&amp;parentnodeid=c7192261e&amp;vbahtmlprocessed=1"/>
              <p:cNvSpPr/>
              <p:nvPr/>
            </p:nvSpPr>
            <p:spPr>
              <a:xfrm>
                <a:off x="502920" y="2638660"/>
                <a:ext cx="11183112" cy="236702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,符合题意;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,符合题意;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,不符合题意.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综上所述,实数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[−2,2)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90_1#110a4158d?vbadefaultcenterpage=1&amp;parentnodeid=c7192261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38660"/>
                <a:ext cx="11183112" cy="2367026"/>
              </a:xfrm>
              <a:prstGeom prst="rect">
                <a:avLst/>
              </a:prstGeom>
              <a:blipFill rotWithShape="1">
                <a:blip r:embed="rId5"/>
                <a:stretch>
                  <a:fillRect t="-10" r="1" b="-4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c2683a29c.fixed?vbadefaultcenterpage=1&amp;parentnodeid=9d33ff5df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基础课01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集合及其运算</a:t>
            </a:r>
            <a:endParaRPr lang="en-US" altLang="zh-CN" sz="4000" dirty="0"/>
          </a:p>
        </p:txBody>
      </p:sp>
      <p:pic>
        <p:nvPicPr>
          <p:cNvPr id="3" name="C_0#c2683a29c?linknodeid=59a7a5c66&amp;catalogrefid=59a7a5c66&amp;parentnodeid=9d33ff5df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c2683a29c?linknodeid=59a7a5c66&amp;catalogrefid=59a7a5c66&amp;parentnodeid=9d33ff5df&amp;vbahtmlprocessed=1">
            <a:hlinkClick r:id="rId3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c2683a29c?linknodeid=292d438ca&amp;catalogrefid=292d438ca&amp;parentnodeid=9d33ff5df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c2683a29c?linknodeid=292d438ca&amp;catalogrefid=292d438ca&amp;parentnodeid=9d33ff5df&amp;vbahtmlprocessed=1">
            <a:hlinkClick r:id="rId5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  <p:pic>
        <p:nvPicPr>
          <p:cNvPr id="7" name="C_0#c2683a29c?linknodeid=125fc999e&amp;catalogrefid=125fc999e&amp;parentnodeid=9d33ff5df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4480560"/>
            <a:ext cx="502920" cy="502920"/>
          </a:xfrm>
          <a:prstGeom prst="rect">
            <a:avLst/>
          </a:prstGeom>
        </p:spPr>
      </p:pic>
      <p:sp>
        <p:nvSpPr>
          <p:cNvPr id="8" name="C_0#c2683a29c?linknodeid=125fc999e&amp;catalogrefid=125fc999e&amp;parentnodeid=9d33ff5df&amp;vbahtmlprocessed=1">
            <a:hlinkClick r:id="rId6" action="ppaction://hlinksldjump"/>
          </p:cNvPr>
          <p:cNvSpPr/>
          <p:nvPr/>
        </p:nvSpPr>
        <p:spPr>
          <a:xfrm>
            <a:off x="5202936" y="4453128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拓展教材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深度学习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5fb9af491?vbadefaultcenterpage=1&amp;parentnodeid=292d438ca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集合的基本运算［多维探究］</a:t>
            </a:r>
            <a:endParaRPr lang="en-US" altLang="zh-CN" sz="2800" dirty="0"/>
          </a:p>
        </p:txBody>
      </p:sp>
      <p:pic>
        <p:nvPicPr>
          <p:cNvPr id="3" name="C_5_BD#6171ba79e?vbadefaultcenterpage=1&amp;parentnodeid=5fb9af491&amp;inlineimagemarkindex=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1520961"/>
            <a:ext cx="1435608" cy="384048"/>
          </a:xfrm>
          <a:prstGeom prst="rect">
            <a:avLst/>
          </a:prstGeom>
        </p:spPr>
      </p:pic>
      <p:sp>
        <p:nvSpPr>
          <p:cNvPr id="4" name="C_5_BD#6171ba79e?vbadefaultcenterpage=1&amp;parentnodeid=5fb9af491&amp;vbahtmlprocessed=1"/>
          <p:cNvSpPr/>
          <p:nvPr/>
        </p:nvSpPr>
        <p:spPr>
          <a:xfrm>
            <a:off x="502920" y="1390277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集合的运算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7_BD.91_1#75ced35a6?vbadefaultcenterpage=1&amp;parentnodeid=2c1e197cb&amp;vbahtmlprocessed=1&amp;bbb=1&amp;hasbroken=1"/>
              <p:cNvSpPr/>
              <p:nvPr/>
            </p:nvSpPr>
            <p:spPr>
              <a:xfrm>
                <a:off x="502920" y="198339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全国乙卷）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|−1&lt;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≥2}=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7_BD.91_1#75ced35a6?vbadefaultcenterpage=1&amp;parentnodeid=2c1e197c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3391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8" r="1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7_AN.92_1#75ced35a6.bracket?vbadefaultcenterpage=1&amp;parentnodeid=2c1e197cb&amp;vbapositionanswer=53&amp;vbahtmlprocessed=1"/>
          <p:cNvSpPr/>
          <p:nvPr/>
        </p:nvSpPr>
        <p:spPr>
          <a:xfrm>
            <a:off x="5727573" y="2532031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7_BD.93_1#75ced35a6.choices?vbadefaultcenterpage=1&amp;parentnodeid=2c1e197cb&amp;vbahtmlprocessed=1"/>
              <p:cNvSpPr/>
              <p:nvPr/>
            </p:nvSpPr>
            <p:spPr>
              <a:xfrm>
                <a:off x="502920" y="3075591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68295" algn="l"/>
                    <a:tab pos="5699125" algn="l"/>
                    <a:tab pos="85299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∁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∁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∁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∁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7_BD.93_1#75ced35a6.choices?vbadefaultcenterpage=1&amp;parentnodeid=2c1e197c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5591"/>
                <a:ext cx="11183112" cy="479235"/>
              </a:xfrm>
              <a:prstGeom prst="rect">
                <a:avLst/>
              </a:prstGeom>
              <a:blipFill rotWithShape="1">
                <a:blip r:embed="rId5"/>
                <a:stretch>
                  <a:fillRect t="-60" r="1" b="-14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QC_7_AS.94_1#75ced35a6?vbadefaultcenterpage=1&amp;parentnodeid=2c1e197cb&amp;vbahtmlprocessed=1"/>
              <p:cNvSpPr/>
              <p:nvPr/>
            </p:nvSpPr>
            <p:spPr>
              <a:xfrm>
                <a:off x="502920" y="3565748"/>
                <a:ext cx="11183112" cy="2131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∁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≥2}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，A正确；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∁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𝑈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≥1}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∁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，B错误；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|−1&lt;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∁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，C错误；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∁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𝑈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≥2}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∁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≥2}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，D错误.故选A.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C_7_AS.94_1#75ced35a6?vbadefaultcenterpage=1&amp;parentnodeid=2c1e197c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65748"/>
                <a:ext cx="11183112" cy="2131949"/>
              </a:xfrm>
              <a:prstGeom prst="rect">
                <a:avLst/>
              </a:prstGeom>
              <a:blipFill rotWithShape="1">
                <a:blip r:embed="rId6"/>
                <a:stretch>
                  <a:fillRect t="-10" r="1" b="-2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7_BD.95_1#1528171ce?vbadefaultcenterpage=1&amp;parentnodeid=2c1e197cb&amp;vbahtmlprocessed=1&amp;bbb=1&amp;hasbroken=1"/>
              <p:cNvSpPr/>
              <p:nvPr/>
            </p:nvSpPr>
            <p:spPr>
              <a:xfrm>
                <a:off x="502920" y="201836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全国甲卷）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设全集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∁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7_BD.95_1#1528171ce?vbadefaultcenterpage=1&amp;parentnodeid=2c1e197c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1836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32" r="1" b="-6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7_AN.96_1#1528171ce.bracket?vbadefaultcenterpage=1&amp;parentnodeid=2c1e197cb&amp;vbapositionanswer=54&amp;vbahtmlprocessed=1"/>
          <p:cNvSpPr/>
          <p:nvPr/>
        </p:nvSpPr>
        <p:spPr>
          <a:xfrm>
            <a:off x="6487414" y="256700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7_BD.97_1#1528171ce.choices?vbadefaultcenterpage=1&amp;parentnodeid=2c1e197cb&amp;vbahtmlprocessed=1"/>
              <p:cNvSpPr/>
              <p:nvPr/>
            </p:nvSpPr>
            <p:spPr>
              <a:xfrm>
                <a:off x="502920" y="3060269"/>
                <a:ext cx="11183112" cy="1027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}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7_BD.97_1#1528171ce.choices?vbadefaultcenterpage=1&amp;parentnodeid=2c1e197c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60269"/>
                <a:ext cx="11183112" cy="1027875"/>
              </a:xfrm>
              <a:prstGeom prst="rect">
                <a:avLst/>
              </a:prstGeom>
              <a:blipFill rotWithShape="1">
                <a:blip r:embed="rId4"/>
                <a:stretch>
                  <a:fillRect t="-20" r="1" b="-6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7_AS.98_1#1528171ce?vbadefaultcenterpage=1&amp;parentnodeid=2c1e197cb&amp;vbahtmlprocessed=1&amp;bbb=1&amp;hasbroken=1"/>
              <p:cNvSpPr/>
              <p:nvPr/>
            </p:nvSpPr>
            <p:spPr>
              <a:xfrm>
                <a:off x="502920" y="4088969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因为整数集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}∪{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}∪{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∁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}.故选A.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7_AS.98_1#1528171ce?vbadefaultcenterpage=1&amp;parentnodeid=2c1e197c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88969"/>
                <a:ext cx="11183112" cy="1038670"/>
              </a:xfrm>
              <a:prstGeom prst="rect">
                <a:avLst/>
              </a:prstGeom>
              <a:blipFill rotWithShape="1">
                <a:blip r:embed="rId5"/>
                <a:stretch>
                  <a:fillRect t="-20" r="1" b="-5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768c9510d?vbadefaultcenterpage=1&amp;parentnodeid=6171ba79e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632440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768c9510d?vbadefaultcenterpage=1&amp;parentnodeid=6171ba79e&amp;vbahtmlprocessed=1"/>
          <p:cNvSpPr/>
          <p:nvPr/>
        </p:nvSpPr>
        <p:spPr>
          <a:xfrm>
            <a:off x="502920" y="2158728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解决集合的基本运算的三个思路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P_6_BD#768c9510d?colgroup=3,31&amp;vbadefaultcenterpage=1&amp;parentnodeid=6171ba79e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781028"/>
              <a:ext cx="11155680" cy="2852928"/>
            </p:xfrm>
            <a:graphic>
              <a:graphicData uri="http://schemas.openxmlformats.org/drawingml/2006/table">
                <a:tbl>
                  <a:tblPr/>
                  <a:tblGrid>
                    <a:gridCol w="13258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2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化简运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进行集合的基本运算之前要先对其进行化简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，化简时要准确把握元素的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性质特征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，区分数集与点集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紧扣定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定义是进行集合基本运算的依据，交集的运算要抓住“且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”，并集的运算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要抓住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“或”，补集的运算要抓住“非”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数形结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合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离散型数集或抽象集合间的运算，常借助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Venn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图求解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；连续型数集的运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算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，常借助数轴求解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P_6_BD#768c9510d?colgroup=3,31&amp;vbadefaultcenterpage=1&amp;parentnodeid=6171ba79e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781028"/>
              <a:ext cx="11155680" cy="2732532"/>
            </p:xfrm>
            <a:graphic>
              <a:graphicData uri="http://schemas.openxmlformats.org/drawingml/2006/table">
                <a:tbl>
                  <a:tblPr/>
                  <a:tblGrid>
                    <a:gridCol w="1325880"/>
                    <a:gridCol w="9829800"/>
                  </a:tblGrid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化简运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进行集合的基本运算之前要先对其进行化简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，化简时要准确把握元素的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性质特征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，区分数集与点集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紧扣定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定义是进行集合基本运算的依据，交集的运算要抓住“且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”，并集的运算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要抓住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“或”，补集的运算要抓住“非”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数形结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合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ace8749a5?vbadefaultcenterpage=1&amp;parentnodeid=5fb9af491&amp;inlineimagemarkindex=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886684"/>
            <a:ext cx="1435608" cy="384048"/>
          </a:xfrm>
          <a:prstGeom prst="rect">
            <a:avLst/>
          </a:prstGeom>
        </p:spPr>
      </p:pic>
      <p:sp>
        <p:nvSpPr>
          <p:cNvPr id="3" name="C_5_BD#ace8749a5?vbadefaultcenterpage=1&amp;parentnodeid=5fb9af491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由集合的基本运算求参数的值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（范围）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7_BD.99_1#4e523d9b5?vbadefaultcenterpage=1&amp;parentnodeid=8aff535f2&amp;vbahtmlprocessed=1&amp;bbb=1&amp;hasbroken=1"/>
              <p:cNvSpPr/>
              <p:nvPr/>
            </p:nvSpPr>
            <p:spPr>
              <a:xfrm>
                <a:off x="502920" y="1345851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四川预测）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−8&lt;0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中恰好含有2个元素，则实数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7_BD.99_1#4e523d9b5?vbadefaultcenterpage=1&amp;parentnodeid=8aff535f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851"/>
                <a:ext cx="11183112" cy="1583309"/>
              </a:xfrm>
              <a:prstGeom prst="rect">
                <a:avLst/>
              </a:prstGeom>
              <a:blipFill rotWithShape="1">
                <a:blip r:embed="rId4"/>
                <a:stretch>
                  <a:fillRect t="-18" r="1" b="-5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7_AN.100_1#4e523d9b5.bracket?vbadefaultcenterpage=1&amp;parentnodeid=8aff535f2&amp;vbapositionanswer=55&amp;vbahtmlprocessed=1"/>
          <p:cNvSpPr/>
          <p:nvPr/>
        </p:nvSpPr>
        <p:spPr>
          <a:xfrm>
            <a:off x="782320" y="2443131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7_BD.101_1#4e523d9b5.choices?vbadefaultcenterpage=1&amp;parentnodeid=8aff535f2&amp;vbahtmlprocessed=1"/>
              <p:cNvSpPr/>
              <p:nvPr/>
            </p:nvSpPr>
            <p:spPr>
              <a:xfrm>
                <a:off x="502920" y="2996851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84170" algn="l"/>
                    <a:tab pos="5718175" algn="l"/>
                    <a:tab pos="85521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[1,2)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(1,2]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[1,2]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7_BD.101_1#4e523d9b5.choices?vbadefaultcenterpage=1&amp;parentnodeid=8aff535f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96851"/>
                <a:ext cx="11183112" cy="479235"/>
              </a:xfrm>
              <a:prstGeom prst="rect">
                <a:avLst/>
              </a:prstGeom>
              <a:blipFill rotWithShape="1">
                <a:blip r:embed="rId5"/>
                <a:stretch>
                  <a:fillRect t="-60" r="1" b="-14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7_AS.102_1#4e523d9b5?vbadefaultcenterpage=1&amp;parentnodeid=8aff535f2&amp;vbahtmlprocessed=1&amp;bbb=1&amp;hasbroken=1"/>
              <p:cNvSpPr/>
              <p:nvPr/>
            </p:nvSpPr>
            <p:spPr>
              <a:xfrm>
                <a:off x="502920" y="3487008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−8&lt;0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∣−2&lt;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}={1,2,3}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&gt;0}={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中恰好含有2个元素，所以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7_AS.102_1#4e523d9b5?vbadefaultcenterpage=1&amp;parentnodeid=8aff535f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87008"/>
                <a:ext cx="11183112" cy="1583309"/>
              </a:xfrm>
              <a:prstGeom prst="rect">
                <a:avLst/>
              </a:prstGeom>
              <a:blipFill rotWithShape="1">
                <a:blip r:embed="rId6"/>
                <a:stretch>
                  <a:fillRect t="-14" r="1" b="-5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7_BD.103_1#31653ad8a?vbadefaultcenterpage=1&amp;parentnodeid=8aff535f2&amp;vbahtmlprocessed=1&amp;bbb=1&amp;hasbroken=1"/>
              <p:cNvSpPr/>
              <p:nvPr/>
            </p:nvSpPr>
            <p:spPr>
              <a:xfrm>
                <a:off x="502920" y="2508010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湖北模拟）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7_BD.103_1#31653ad8a?vbadefaultcenterpage=1&amp;parentnodeid=8aff535f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8010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38" r="1" b="-8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7_AN.104_1#31653ad8a.bracket?vbadefaultcenterpage=1&amp;parentnodeid=8aff535f2&amp;vbapositionanswer=56&amp;vbahtmlprocessed=1"/>
          <p:cNvSpPr/>
          <p:nvPr/>
        </p:nvSpPr>
        <p:spPr>
          <a:xfrm>
            <a:off x="5347526" y="3056651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7_BD.105_1#31653ad8a.choices?vbadefaultcenterpage=1&amp;parentnodeid=8aff535f2&amp;vbahtmlprocessed=1"/>
              <p:cNvSpPr/>
              <p:nvPr/>
            </p:nvSpPr>
            <p:spPr>
              <a:xfrm>
                <a:off x="502920" y="3605861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71470" algn="l"/>
                    <a:tab pos="5692775" algn="l"/>
                    <a:tab pos="85394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(−∞,0]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[2,+∞)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7_BD.105_1#31653ad8a.choices?vbadefaultcenterpage=1&amp;parentnodeid=8aff535f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05861"/>
                <a:ext cx="11183112" cy="479235"/>
              </a:xfrm>
              <a:prstGeom prst="rect">
                <a:avLst/>
              </a:prstGeom>
              <a:blipFill rotWithShape="1">
                <a:blip r:embed="rId4"/>
                <a:stretch>
                  <a:fillRect t="-69" r="1" b="-14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7_AS.106_1#31653ad8a?vbadefaultcenterpage=1&amp;parentnodeid=8aff535f2&amp;vbahtmlprocessed=1"/>
              <p:cNvSpPr/>
              <p:nvPr/>
            </p:nvSpPr>
            <p:spPr>
              <a:xfrm>
                <a:off x="502920" y="415196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7_AS.106_1#31653ad8a?vbadefaultcenterpage=1&amp;parentnodeid=8aff535f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51961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68" r="1" b="-12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8807205fc?vbadefaultcenterpage=1&amp;parentnodeid=ace8749a5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87028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8807205fc?vbadefaultcenterpage=1&amp;parentnodeid=ace8749a5&amp;vbahtmlprocessed=1"/>
              <p:cNvSpPr/>
              <p:nvPr/>
            </p:nvSpPr>
            <p:spPr>
              <a:xfrm>
                <a:off x="502920" y="1396569"/>
                <a:ext cx="11183112" cy="48791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集合中求参问题的四个注意点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注意两个转化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  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注意空集的特殊性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两类进行讨论.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可能的情况有：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均为空集；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中只有一个空集；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③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均为非空集但无公共元素.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注意结合数轴分析端点值的大小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注意对结果进行检验，避免集合中元素重复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8807205fc?vbadefaultcenterpage=1&amp;parentnodeid=ace8749a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96569"/>
                <a:ext cx="11183112" cy="4879150"/>
              </a:xfrm>
              <a:prstGeom prst="rect">
                <a:avLst/>
              </a:prstGeom>
              <a:blipFill rotWithShape="1">
                <a:blip r:embed="rId4"/>
                <a:stretch>
                  <a:fillRect t="-4" r="1" b="-5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00da310dd?vbadefaultcenterpage=1&amp;parentnodeid=5fb9af49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107_1#5502b9fbe?vbadefaultcenterpage=1&amp;parentnodeid=00da310dd&amp;vbahtmlprocessed=1&amp;bbb=1&amp;hasbroken=1"/>
              <p:cNvSpPr/>
              <p:nvPr/>
            </p:nvSpPr>
            <p:spPr>
              <a:xfrm>
                <a:off x="502920" y="14194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天津卷）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={1,2,3,4,5}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={1,3}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={1,2,4}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∁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​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107_1#5502b9fbe?vbadefaultcenterpage=1&amp;parentnodeid=00da310d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2" r="1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108_1#5502b9fbe.bracket?vbadefaultcenterpage=1&amp;parentnodeid=00da310dd&amp;vbapositionanswer=57&amp;vbahtmlprocessed=1"/>
          <p:cNvSpPr/>
          <p:nvPr/>
        </p:nvSpPr>
        <p:spPr>
          <a:xfrm>
            <a:off x="769620" y="1968088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109_1#5502b9fbe.choices?vbadefaultcenterpage=1&amp;parentnodeid=00da310dd&amp;vbahtmlprocessed=1"/>
              <p:cNvSpPr/>
              <p:nvPr/>
            </p:nvSpPr>
            <p:spPr>
              <a:xfrm>
                <a:off x="502920" y="2516791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65120" algn="l"/>
                    <a:tab pos="5464175" algn="l"/>
                    <a:tab pos="83045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{1,3,5}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{1,3}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{1,2,4}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{1,2,4,5}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109_1#5502b9fbe.choices?vbadefaultcenterpage=1&amp;parentnodeid=00da310d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6791"/>
                <a:ext cx="11183112" cy="479235"/>
              </a:xfrm>
              <a:prstGeom prst="rect">
                <a:avLst/>
              </a:prstGeom>
              <a:blipFill rotWithShape="1">
                <a:blip r:embed="rId5"/>
                <a:stretch>
                  <a:fillRect t="-60" r="1" b="-14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110_1#5502b9fbe?vbadefaultcenterpage=1&amp;parentnodeid=00da310dd&amp;vbahtmlprocessed=1&amp;bbb=1&amp;hasbroken=1"/>
              <p:cNvSpPr/>
              <p:nvPr/>
            </p:nvSpPr>
            <p:spPr>
              <a:xfrm>
                <a:off x="502920" y="3006948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={1,2,3,4,5}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={1,3}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={1,2,4}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∁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𝑈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={3,5}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∁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​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={1,3,5}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110_1#5502b9fbe?vbadefaultcenterpage=1&amp;parentnodeid=00da310d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6948"/>
                <a:ext cx="11183112" cy="1583309"/>
              </a:xfrm>
              <a:prstGeom prst="rect">
                <a:avLst/>
              </a:prstGeom>
              <a:blipFill rotWithShape="1">
                <a:blip r:embed="rId6"/>
                <a:stretch>
                  <a:fillRect t="-14" r="1" b="-3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111_1#16330a959?vbadefaultcenterpage=1&amp;parentnodeid=00da310dd&amp;vbahtmlprocessed=1&amp;bbb=1"/>
              <p:cNvSpPr/>
              <p:nvPr/>
            </p:nvSpPr>
            <p:spPr>
              <a:xfrm>
                <a:off x="502920" y="2824811"/>
                <a:ext cx="11390313" cy="492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</a:t>
                </a:r>
                <a:r>
                  <a:rPr lang="en-US" altLang="zh-CN" sz="2400" b="1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 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rad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2−</m:t>
                        </m:r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spc="-5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spc="-50" dirty="0"/>
              </a:p>
            </p:txBody>
          </p:sp>
        </mc:Choice>
        <mc:Fallback xmlns="">
          <p:sp>
            <p:nvSpPr>
              <p:cNvPr id="2" name="QB_6_BD.111_1#16330a959?vbadefaultcenterpage=1&amp;parentnodeid=00da310dd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24811"/>
                <a:ext cx="11390313" cy="492125"/>
              </a:xfrm>
              <a:prstGeom prst="rect">
                <a:avLst/>
              </a:prstGeom>
              <a:blipFill rotWithShape="1">
                <a:blip r:embed="rId3"/>
                <a:stretch>
                  <a:fillRect t="-67" r="3" b="-19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6_AN.112_1#16330a959.blank?vbadefaultcenterpage=1&amp;parentnodeid=00da310dd&amp;vbapositionanswer=58&amp;vbahtmlprocessed=1"/>
          <p:cNvSpPr/>
          <p:nvPr/>
        </p:nvSpPr>
        <p:spPr>
          <a:xfrm>
            <a:off x="11242739" y="2786711"/>
            <a:ext cx="3603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spc="-5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</a:t>
            </a:r>
            <a:endParaRPr lang="en-US" altLang="zh-CN" sz="2400" spc="-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113_1#16330a959?vbadefaultcenterpage=1&amp;parentnodeid=00da310dd&amp;vbahtmlprocessed=1&amp;bbb=1&amp;hasbroken=1"/>
              <p:cNvSpPr/>
              <p:nvPr/>
            </p:nvSpPr>
            <p:spPr>
              <a:xfrm>
                <a:off x="502920" y="3320619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113_1#16330a959?vbadefaultcenterpage=1&amp;parentnodeid=00da310d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20619"/>
                <a:ext cx="11183112" cy="1038670"/>
              </a:xfrm>
              <a:prstGeom prst="rect">
                <a:avLst/>
              </a:prstGeom>
              <a:blipFill rotWithShape="1">
                <a:blip r:embed="rId4"/>
                <a:stretch>
                  <a:fillRect t="-20" r="1" b="-5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1cfcd628f?vbadefaultcenterpage=1&amp;parentnodeid=292d438ca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考点四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集合中的新定义问题［师生共研］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14_1#6fd854b17?vbadefaultcenterpage=1&amp;parentnodeid=1cfcd628f&amp;vbahtmlprocessed=1&amp;bbb=1&amp;hasbroken=1"/>
              <p:cNvSpPr/>
              <p:nvPr/>
            </p:nvSpPr>
            <p:spPr>
              <a:xfrm>
                <a:off x="502920" y="1388362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典例4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宜春模拟）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已知非空集合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，且满足如下性质：若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.称这样的集合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为一个“群”.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以下叙述正确的个数为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14_1#6fd854b17?vbadefaultcenterpage=1&amp;parentnodeid=1cfcd628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8362"/>
                <a:ext cx="11183112" cy="1583309"/>
              </a:xfrm>
              <a:prstGeom prst="rect">
                <a:avLst/>
              </a:prstGeom>
              <a:blipFill rotWithShape="1">
                <a:blip r:embed="rId3"/>
                <a:stretch>
                  <a:fillRect t="-16" r="1" b="-3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4_2#6fd854b17?segpoint=1&amp;vbadefaultcenterpage=1&amp;parentnodeid=1cfcd628f&amp;vbahtmlprocessed=1"/>
              <p:cNvSpPr/>
              <p:nvPr/>
            </p:nvSpPr>
            <p:spPr>
              <a:xfrm>
                <a:off x="502920" y="2981548"/>
                <a:ext cx="11183112" cy="2135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为一个“群”，则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必为无限集；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为一个“群”，且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都是“群”，则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必定是“群”；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④若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都是“群”，且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必定不是“</a:t>
                </a:r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群”.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4_2#6fd854b17?segpoint=1&amp;vbadefaultcenterpage=1&amp;parentnodeid=1cfcd628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81548"/>
                <a:ext cx="11183112" cy="2135950"/>
              </a:xfrm>
              <a:prstGeom prst="rect">
                <a:avLst/>
              </a:prstGeom>
              <a:blipFill rotWithShape="1">
                <a:blip r:embed="rId4"/>
                <a:stretch>
                  <a:fillRect t="-10" r="1" b="-2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C_5_AN.115_1#6fd854b17.bracket?vbadefaultcenterpage=1&amp;parentnodeid=1cfcd628f&amp;vbapositionanswer=59&amp;vbahtmlprocessed=1"/>
          <p:cNvSpPr/>
          <p:nvPr/>
        </p:nvSpPr>
        <p:spPr>
          <a:xfrm>
            <a:off x="769620" y="248564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9" name="QC_5_BD.116_1#6fd854b17.choices?vbadefaultcenterpage=1&amp;parentnodeid=1cfcd628f&amp;vbahtmlprocessed=1"/>
          <p:cNvSpPr/>
          <p:nvPr/>
        </p:nvSpPr>
        <p:spPr>
          <a:xfrm>
            <a:off x="502920" y="512784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B.2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C.3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.4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117_1#6fd854b17?vbadefaultcenterpage=1&amp;parentnodeid=1cfcd628f&amp;vbahtmlprocessed=1&amp;bbb=1&amp;hasbroken=1"/>
              <p:cNvSpPr/>
              <p:nvPr/>
            </p:nvSpPr>
            <p:spPr>
              <a:xfrm>
                <a:off x="502920" y="1663015"/>
                <a:ext cx="11183112" cy="37818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对于①，设集合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,0,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，显然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−1+0=−1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1+0=1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，符合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群”的性质，因此集合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,0,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是一个“群”，但是它是有限集，故①不正确；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②，根据“群”的性质，由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，因此可得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，故②正确；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，一定有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都是“群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”，所以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，故③正确；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④，因为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，一定存在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∉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，故④正确.故选C.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117_1#6fd854b17?vbadefaultcenterpage=1&amp;parentnodeid=1cfcd628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63015"/>
                <a:ext cx="11183112" cy="3781870"/>
              </a:xfrm>
              <a:prstGeom prst="rect">
                <a:avLst/>
              </a:prstGeom>
              <a:blipFill rotWithShape="1">
                <a:blip r:embed="rId3"/>
                <a:stretch>
                  <a:fillRect t="-15" r="1" b="-1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852feed5a?colgroup=4,7,9,7,6&amp;vbadefaultcenterpage=1&amp;parentnodeid=c2683a29c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049097"/>
              <a:ext cx="11137392" cy="5222812"/>
            </p:xfrm>
            <a:graphic>
              <a:graphicData uri="http://schemas.openxmlformats.org/drawingml/2006/table">
                <a:tbl>
                  <a:tblPr/>
                  <a:tblGrid>
                    <a:gridCol w="15544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408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986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3408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0253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集合的基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本概念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2022年全国乙卷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集合的基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本关系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2023年新高考Ⅱ卷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6985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集合的基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本运算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Ⅰ卷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marL="0" indent="0" algn="l" latinLnBrk="1" hangingPunct="0">
                            <a:lnSpc>
                              <a:spcPts val="100"/>
                            </a:lnSpc>
                          </a:pPr>
                          <a:r>
                            <a:rPr lang="en-US" altLang="zh-CN" sz="100" b="0" i="0" spc="-99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#b#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年新高考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Ⅰ卷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marL="0" indent="0" algn="l" latinLnBrk="1" hangingPunct="0">
                            <a:lnSpc>
                              <a:spcPts val="100"/>
                            </a:lnSpc>
                          </a:pPr>
                          <a:r>
                            <a:rPr lang="en-US" altLang="zh-CN" sz="100" b="0" i="0" spc="-99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#b#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年新高考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Ⅱ卷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852feed5a?colgroup=4,7,9,7,6&amp;vbadefaultcenterpage=1&amp;parentnodeid=c2683a29c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049097"/>
              <a:ext cx="11137392" cy="5054029"/>
            </p:xfrm>
            <a:graphic>
              <a:graphicData uri="http://schemas.openxmlformats.org/drawingml/2006/table">
                <a:tbl>
                  <a:tblPr/>
                  <a:tblGrid>
                    <a:gridCol w="1554480"/>
                    <a:gridCol w="2340864"/>
                    <a:gridCol w="2898648"/>
                    <a:gridCol w="2340864"/>
                    <a:gridCol w="2002536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集合的基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本概念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集合的基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本关系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87528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集合的基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本运算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1f7f49c87?vbadefaultcenterpage=1&amp;parentnodeid=1cfcd628f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50985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1f7f49c87?vbadefaultcenterpage=1&amp;parentnodeid=1cfcd628f&amp;vbahtmlprocessed=1&amp;bbb=1&amp;hasbroken=1"/>
          <p:cNvSpPr/>
          <p:nvPr/>
        </p:nvSpPr>
        <p:spPr>
          <a:xfrm>
            <a:off x="502920" y="3036139"/>
            <a:ext cx="11183112" cy="158731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解决集合新定义问题的关键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解决新定义问题时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，一定要读懂新定义的本质含义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，紧扣题目所给定义并结合要求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进行恰当转化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，切忌同已有概念或定义相混淆.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99de74932?vbadefaultcenterpage=1&amp;parentnodeid=1cfcd628f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118_1#2d93d5843?vbadefaultcenterpage=1&amp;parentnodeid=99de74932&amp;vbahtmlprocessed=1&amp;bbb=1&amp;hasbroken=1"/>
              <p:cNvSpPr/>
              <p:nvPr/>
            </p:nvSpPr>
            <p:spPr>
              <a:xfrm>
                <a:off x="502920" y="1419448"/>
                <a:ext cx="11183112" cy="217614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上海模拟）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定义集合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𝑗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𝑗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𝑖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𝑗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，2，3，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给出下列说法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③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其中所有正确说法的序号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118_1#2d93d5843?vbadefaultcenterpage=1&amp;parentnodeid=99de7493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2176145"/>
              </a:xfrm>
              <a:prstGeom prst="rect">
                <a:avLst/>
              </a:prstGeom>
              <a:blipFill rotWithShape="1">
                <a:blip r:embed="rId4"/>
                <a:stretch>
                  <a:fillRect t="-10" r="1" b="-12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119_1#2d93d5843.bracket?vbadefaultcenterpage=1&amp;parentnodeid=99de74932&amp;vbapositionanswer=60&amp;vbahtmlprocessed=1"/>
          <p:cNvSpPr/>
          <p:nvPr/>
        </p:nvSpPr>
        <p:spPr>
          <a:xfrm>
            <a:off x="1074420" y="3350864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5" name="QC_6_BD.120_1#2d93d5843.choices?vbadefaultcenterpage=1&amp;parentnodeid=99de74932&amp;vbahtmlprocessed=1"/>
          <p:cNvSpPr/>
          <p:nvPr/>
        </p:nvSpPr>
        <p:spPr>
          <a:xfrm>
            <a:off x="502920" y="36597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785745" algn="l"/>
                <a:tab pos="5546725" algn="l"/>
                <a:tab pos="83077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.①②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B.①③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C.②③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.①②③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121_1#2d93d5843?vbadefaultcenterpage=1&amp;parentnodeid=99de74932&amp;vbahtmlprocessed=1&amp;bbb=1&amp;hasbroken=1"/>
              <p:cNvSpPr/>
              <p:nvPr/>
            </p:nvSpPr>
            <p:spPr>
              <a:xfrm>
                <a:off x="502920" y="1652316"/>
                <a:ext cx="11183112" cy="37778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中也包含四个元素，即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 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，故①正确；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，故②正确；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，故③正确.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故选D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121_1#2d93d5843?vbadefaultcenterpage=1&amp;parentnodeid=99de7493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52316"/>
                <a:ext cx="11183112" cy="3777869"/>
              </a:xfrm>
              <a:prstGeom prst="rect">
                <a:avLst/>
              </a:prstGeom>
              <a:blipFill rotWithShape="1">
                <a:blip r:embed="rId3"/>
                <a:stretch>
                  <a:fillRect t="-1" r="1" b="-1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125fc999e.fixed?vbadefaultcenterpage=1&amp;parentnodeid=c2683a29c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拓展教材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深度学习</a:t>
            </a:r>
            <a:endParaRPr lang="en-US" altLang="zh-CN" sz="4400" dirty="0"/>
          </a:p>
        </p:txBody>
      </p:sp>
      <p:pic>
        <p:nvPicPr>
          <p:cNvPr id="3" name="C_3#125fc999e.fixed?vbadefaultcenterpage=1&amp;parentnodeid=c2683a29c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4_BD#8a67169d4?vbadefaultcenterpage=1&amp;parentnodeid=125fc999e&amp;vbahtmlprocessed=1&amp;bbb=1&amp;hasbroken=1"/>
              <p:cNvSpPr/>
              <p:nvPr/>
            </p:nvSpPr>
            <p:spPr>
              <a:xfrm>
                <a:off x="502920" y="1664984"/>
                <a:ext cx="11183112" cy="3801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ctr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容斥原理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card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表示有限集合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中元素的个数，则有如下结论：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card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card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card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card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card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card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card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card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card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card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card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card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以上结论称为容斥原理.用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Venn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图解释，如图所示：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4_BD#8a67169d4?vbadefaultcenterpage=1&amp;parentnodeid=125fc999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64984"/>
                <a:ext cx="11183112" cy="3801999"/>
              </a:xfrm>
              <a:prstGeom prst="rect">
                <a:avLst/>
              </a:prstGeom>
              <a:blipFill rotWithShape="1">
                <a:blip r:embed="rId3"/>
                <a:stretch>
                  <a:fillRect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4_BD#8a67169d4?hastextimagelayout=1&amp;vbadefaultcenterpage=1&amp;parentnodeid=125fc999e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2688" y="2361420"/>
            <a:ext cx="4736592" cy="242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7203440" y="2826385"/>
            <a:ext cx="3599180" cy="18427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split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4_BD.122_1#658d4418a?vbadefaultcenterpage=1&amp;parentnodeid=125fc999e&amp;vbahtmlprocessed=1&amp;bbb=1&amp;hasbroken=1"/>
              <p:cNvSpPr/>
              <p:nvPr/>
            </p:nvSpPr>
            <p:spPr>
              <a:xfrm>
                <a:off x="502920" y="1209784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某中学的学生积极参加体育锻炼,其中有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96%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的学生喜欢足球或游泳,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60%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的学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生喜欢足球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82%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的学生喜欢游泳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,则该中学既喜欢足球又喜欢游泳的学生数占该校学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生总数的比例是(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4_BD.122_1#658d4418a?vbadefaultcenterpage=1&amp;parentnodeid=125fc999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09784"/>
                <a:ext cx="11183112" cy="1583309"/>
              </a:xfrm>
              <a:prstGeom prst="rect">
                <a:avLst/>
              </a:prstGeom>
              <a:blipFill rotWithShape="1">
                <a:blip r:embed="rId3"/>
                <a:stretch>
                  <a:fillRect t="-7" r="-232" b="-3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4_AN.123_1#658d4418a.bracket?vbadefaultcenterpage=1&amp;parentnodeid=125fc999e&amp;vbapositionanswer=61&amp;vbahtmlprocessed=1"/>
          <p:cNvSpPr/>
          <p:nvPr/>
        </p:nvSpPr>
        <p:spPr>
          <a:xfrm>
            <a:off x="2903220" y="2307065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4_BD.124_1#658d4418a.choices?vbadefaultcenterpage=1&amp;parentnodeid=125fc999e&amp;vbahtmlprocessed=1"/>
              <p:cNvSpPr/>
              <p:nvPr/>
            </p:nvSpPr>
            <p:spPr>
              <a:xfrm>
                <a:off x="502920" y="2853735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68295" algn="l"/>
                    <a:tab pos="5699125" algn="l"/>
                    <a:tab pos="85299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62%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56%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46%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42%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4_BD.124_1#658d4418a.choices?vbadefaultcenterpage=1&amp;parentnodeid=125fc999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53735"/>
                <a:ext cx="11183112" cy="479235"/>
              </a:xfrm>
              <a:prstGeom prst="rect">
                <a:avLst/>
              </a:prstGeom>
              <a:blipFill rotWithShape="1">
                <a:blip r:embed="rId4"/>
                <a:stretch>
                  <a:fillRect t="-9" r="1" b="-14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4_AS.125_1#658d4418a?vbadefaultcenterpage=1&amp;parentnodeid=125fc999e&amp;vbahtmlprocessed=1&amp;bbb=1&amp;hasbroken=1"/>
              <p:cNvSpPr/>
              <p:nvPr/>
            </p:nvSpPr>
            <p:spPr>
              <a:xfrm>
                <a:off x="502920" y="3343892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Venn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图表示该中学喜欢足球和游泳的学生所占比例之间的关系,如图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.设既喜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欢足球又喜欢游泳的学生占该中学学生总数的比例为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，由容斥原理得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96%=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60%−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82%−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=46%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4_AS.125_1#658d4418a?vbadefaultcenterpage=1&amp;parentnodeid=125fc999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43892"/>
                <a:ext cx="11183112" cy="1587310"/>
              </a:xfrm>
              <a:prstGeom prst="rect">
                <a:avLst/>
              </a:prstGeom>
              <a:blipFill rotWithShape="1">
                <a:blip r:embed="rId5"/>
                <a:stretch>
                  <a:fillRect t="-39" r="1" b="-3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QC_4_AS.125_2#658d4418a?vbadefaultcenterpage=1&amp;parentnodeid=125fc999e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7720" y="5058392"/>
            <a:ext cx="2953512" cy="8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4_BD.126_1#ae0524fce?vbadefaultcenterpage=1&amp;parentnodeid=125fc999e&amp;vbahtmlprocessed=1&amp;bbb=1&amp;hasbroken=1"/>
          <p:cNvSpPr/>
          <p:nvPr/>
        </p:nvSpPr>
        <p:spPr>
          <a:xfrm>
            <a:off x="502920" y="2507025"/>
            <a:ext cx="11183112" cy="213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深度训练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某年级先后举办了语文、数学、英语的讲座，其中有95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人听了语文讲座，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80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人听了数学讲座，71人听了英语讲座，26人既听了语文讲座又听了数学讲座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，22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人既听了语文讲座又听了英语讲座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，19人既听了数学讲座又听了英语讲座，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还有15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人听了全部讲座，则听了讲座的人数为</a:t>
            </a:r>
            <a:r>
              <a:rPr lang="en-US" altLang="zh-CN" sz="240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B_4_AN.127_1#ae0524fce.blank?vbadefaultcenterpage=1&amp;parentnodeid=125fc999e&amp;vbapositionanswer=62&amp;vbahtmlprocessed=1"/>
          <p:cNvSpPr/>
          <p:nvPr/>
        </p:nvSpPr>
        <p:spPr>
          <a:xfrm>
            <a:off x="5735320" y="4114845"/>
            <a:ext cx="677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194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4_AS.128_1#ae0524fce?vbadefaultcenterpage=1&amp;parentnodeid=125fc999e&amp;vbahtmlprocessed=1&amp;bbb=1&amp;hasbroken=1"/>
              <p:cNvSpPr/>
              <p:nvPr/>
            </p:nvSpPr>
            <p:spPr>
              <a:xfrm>
                <a:off x="502920" y="1575290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设听了讲座的人数为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则由容斥原理可得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=95+80+71−26−22−19+15=194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也可将已知条件用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Venn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图表示，如图所示，易得出结果.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4_AS.128_1#ae0524fce?vbadefaultcenterpage=1&amp;parentnodeid=125fc999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75290"/>
                <a:ext cx="11183112" cy="1583309"/>
              </a:xfrm>
              <a:prstGeom prst="rect">
                <a:avLst/>
              </a:prstGeom>
              <a:blipFill rotWithShape="1">
                <a:blip r:embed="rId3"/>
                <a:stretch>
                  <a:fillRect t="-31" r="1" b="-3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B_4_AS.128_2#ae0524fce?vbadefaultcenterpage=1&amp;parentnodeid=125fc999e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1456" y="3290298"/>
            <a:ext cx="2596896" cy="226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P_3_BD#852feed5a?colgroup=4,7,9,7,6&amp;vbadefaultcenterpage=1&amp;parentnodeid=c2683a29c&amp;vbahtmlprocessed=1&amp;bbb=1&amp;hasbroken=1"/>
          <p:cNvGraphicFramePr>
            <a:graphicFrameLocks noGrp="1"/>
          </p:cNvGraphicFramePr>
          <p:nvPr/>
        </p:nvGraphicFramePr>
        <p:xfrm>
          <a:off x="502920" y="2740197"/>
          <a:ext cx="11137392" cy="2377440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8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25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9133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考点考向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课标要求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真题印证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考频热度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1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核心素养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1820">
                <a:tc>
                  <a:txBody>
                    <a:bodyPr/>
                    <a:lstStyle/>
                    <a:p>
                      <a:pPr marL="0" indent="0"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命题分析</a:t>
                      </a:r>
                    </a:p>
                    <a:p>
                      <a:pPr marL="0" lvl="0" indent="0"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预测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从近几年高考的情况来看，集合是高考必考内容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，一般以选择题的形</a:t>
                      </a:r>
                    </a:p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式出现</a:t>
                      </a: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，试题较为简单.命题热点为集合的基本运算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，常结合指数函</a:t>
                      </a:r>
                    </a:p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数</a:t>
                      </a: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、对数函数或不等式进行考查.预计2025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年高考命题情况变化不大，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但应加强对集合中创新问题的重视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P_3_BD#852feed5a?colgroup=4,7,9,7,6&amp;vbadefaultcenterpage=1&amp;parentnodeid=c2683a29c&amp;vbahtmlprocessed=1&amp;bbb=1"/>
          <p:cNvSpPr txBox="1"/>
          <p:nvPr/>
        </p:nvSpPr>
        <p:spPr>
          <a:xfrm>
            <a:off x="9100312" y="2114849"/>
            <a:ext cx="2540000" cy="495520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34" charset="0"/>
              </a:rPr>
              <a:t>续表</a:t>
            </a:r>
          </a:p>
        </p:txBody>
      </p:sp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59a7a5c66.fixed?vbadefaultcenterpage=1&amp;parentnodeid=c2683a29c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59a7a5c66.fixed?vbadefaultcenterpage=1&amp;parentnodeid=c2683a29c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fe7d55311?vbadefaultcenterpage=1&amp;parentnodeid=59a7a5c66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7a66b5265?segpoint=1&amp;vbadefaultcenterpage=1&amp;parentnodeid=fe7d55311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一、集合的概念</a:t>
            </a:r>
            <a:endParaRPr lang="en-US" altLang="zh-CN" sz="2600" dirty="0"/>
          </a:p>
        </p:txBody>
      </p:sp>
      <p:sp>
        <p:nvSpPr>
          <p:cNvPr id="4" name="P_6_BD#5538d3718?segpoint=1&amp;vbadefaultcenterpage=1&amp;parentnodeid=7a66b5265&amp;vbahtmlprocessed=1&amp;bbb=1"/>
          <p:cNvSpPr/>
          <p:nvPr/>
        </p:nvSpPr>
        <p:spPr>
          <a:xfrm>
            <a:off x="502920" y="2008791"/>
            <a:ext cx="11183112" cy="21359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集合中元素的三个特征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：①</a:t>
            </a:r>
            <a:r>
              <a:rPr lang="en-US" altLang="zh-CN" sz="24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、②</a:t>
            </a:r>
            <a:r>
              <a:rPr lang="en-US" altLang="zh-CN" sz="24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、③</a:t>
            </a:r>
            <a:r>
              <a:rPr lang="en-US" altLang="zh-CN" sz="24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</a:p>
          <a:p>
            <a:pPr lvl="0" latinLnBrk="1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元素与集合的关系有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④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或⑤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两种，用符号⑥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或⑦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表示.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 latinLnBrk="1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集合的表示法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：⑧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、⑨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、⑩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________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 latinLnBrk="1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常见数集的记法</a:t>
            </a:r>
            <a:endParaRPr lang="en-US" altLang="zh-CN" sz="2400" dirty="0"/>
          </a:p>
        </p:txBody>
      </p:sp>
      <p:graphicFrame>
        <p:nvGraphicFramePr>
          <p:cNvPr id="8" name="P_6_BD#5538d3718?colgroup=3,5,8,5,5,5&amp;vbadefaultcenterpage=1&amp;parentnodeid=7a66b5265&amp;vbahtmlprocessed=1&amp;bbb=1"/>
          <p:cNvGraphicFramePr>
            <a:graphicFrameLocks noGrp="1"/>
          </p:cNvGraphicFramePr>
          <p:nvPr/>
        </p:nvGraphicFramePr>
        <p:xfrm>
          <a:off x="502920" y="4271767"/>
          <a:ext cx="11137392" cy="950976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4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4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集合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自然数集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正整数集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整数集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有理数集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实数集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符号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⑪</a:t>
                      </a:r>
                      <a:r>
                        <a:rPr lang="en-US" altLang="zh-CN" sz="240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___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⑫</a:t>
                      </a:r>
                      <a:r>
                        <a:rPr lang="en-US" altLang="zh-CN" sz="240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____________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⑬</a:t>
                      </a:r>
                      <a:r>
                        <a:rPr lang="en-US" altLang="zh-CN" sz="240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___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⑭</a:t>
                      </a:r>
                      <a:r>
                        <a:rPr lang="en-US" altLang="zh-CN" sz="240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___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⑮</a:t>
                      </a:r>
                      <a:r>
                        <a:rPr lang="en-US" altLang="zh-CN" sz="240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34" charset="-120"/>
                        </a:rPr>
                        <a:t>___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P_6_AN.1_1#5538d3718.blank?vbadefaultcenterpage=1&amp;parentnodeid=7a66b5265&amp;vbapositionanswer=1&amp;vbahtmlprocessed=1"/>
          <p:cNvSpPr/>
          <p:nvPr/>
        </p:nvSpPr>
        <p:spPr>
          <a:xfrm>
            <a:off x="4439920" y="1970691"/>
            <a:ext cx="11350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确定性</a:t>
            </a:r>
            <a:endParaRPr lang="en-US" altLang="zh-CN" sz="2400" dirty="0"/>
          </a:p>
        </p:txBody>
      </p:sp>
      <p:sp>
        <p:nvSpPr>
          <p:cNvPr id="10" name="P_6_AN.2_1#5538d3718.blank?vbadefaultcenterpage=1&amp;parentnodeid=7a66b5265&amp;vbapositionanswer=2&amp;vbahtmlprocessed=1"/>
          <p:cNvSpPr/>
          <p:nvPr/>
        </p:nvSpPr>
        <p:spPr>
          <a:xfrm>
            <a:off x="6268720" y="1970691"/>
            <a:ext cx="11350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互异性</a:t>
            </a:r>
            <a:endParaRPr lang="en-US" altLang="zh-CN" sz="2400" dirty="0"/>
          </a:p>
        </p:txBody>
      </p:sp>
      <p:sp>
        <p:nvSpPr>
          <p:cNvPr id="11" name="P_6_AN.3_1#5538d3718.blank?vbadefaultcenterpage=1&amp;parentnodeid=7a66b5265&amp;vbapositionanswer=3&amp;vbahtmlprocessed=1"/>
          <p:cNvSpPr/>
          <p:nvPr/>
        </p:nvSpPr>
        <p:spPr>
          <a:xfrm>
            <a:off x="8097520" y="1970691"/>
            <a:ext cx="11350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无序性</a:t>
            </a:r>
            <a:endParaRPr lang="en-US" altLang="zh-CN" sz="2400" dirty="0"/>
          </a:p>
        </p:txBody>
      </p:sp>
      <p:sp>
        <p:nvSpPr>
          <p:cNvPr id="12" name="P_6_AN.4_1#5538d3718.blank?vbadefaultcenterpage=1&amp;parentnodeid=7a66b5265&amp;vbapositionanswer=4&amp;vbahtmlprocessed=1"/>
          <p:cNvSpPr/>
          <p:nvPr/>
        </p:nvSpPr>
        <p:spPr>
          <a:xfrm>
            <a:off x="3830320" y="2519331"/>
            <a:ext cx="8302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属于</a:t>
            </a:r>
            <a:endParaRPr lang="en-US" altLang="zh-CN" sz="2400" dirty="0"/>
          </a:p>
        </p:txBody>
      </p:sp>
      <p:sp>
        <p:nvSpPr>
          <p:cNvPr id="13" name="P_6_AN.5_1#5538d3718.blank?vbadefaultcenterpage=1&amp;parentnodeid=7a66b5265&amp;vbapositionanswer=5&amp;vbahtmlprocessed=1"/>
          <p:cNvSpPr/>
          <p:nvPr/>
        </p:nvSpPr>
        <p:spPr>
          <a:xfrm>
            <a:off x="5354320" y="2519331"/>
            <a:ext cx="11350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不属于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_6_AN.6_1#5538d3718.blank?vbadefaultcenterpage=1&amp;parentnodeid=7a66b5265&amp;vbapositionanswer=6&amp;vbahtmlprocessed=1"/>
              <p:cNvSpPr/>
              <p:nvPr/>
            </p:nvSpPr>
            <p:spPr>
              <a:xfrm>
                <a:off x="8719820" y="2624995"/>
                <a:ext cx="346075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4" name="P_6_AN.6_1#5538d3718.blank?vbadefaultcenterpage=1&amp;parentnodeid=7a66b5265&amp;vbapositionanswer=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820" y="2624995"/>
                <a:ext cx="346075" cy="353441"/>
              </a:xfrm>
              <a:prstGeom prst="rect">
                <a:avLst/>
              </a:prstGeom>
              <a:blipFill rotWithShape="1">
                <a:blip r:embed="rId4"/>
                <a:stretch>
                  <a:fillRect t="-153" b="-7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P_6_AN.7_1#5538d3718.blank?vbadefaultcenterpage=1&amp;parentnodeid=7a66b5265&amp;vbapositionanswer=7&amp;vbahtmlprocessed=1"/>
              <p:cNvSpPr/>
              <p:nvPr/>
            </p:nvSpPr>
            <p:spPr>
              <a:xfrm>
                <a:off x="9786620" y="2624995"/>
                <a:ext cx="350838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∉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5" name="P_6_AN.7_1#5538d3718.blank?vbadefaultcenterpage=1&amp;parentnodeid=7a66b5265&amp;vbapositionanswer=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620" y="2624995"/>
                <a:ext cx="350838" cy="353441"/>
              </a:xfrm>
              <a:prstGeom prst="rect">
                <a:avLst/>
              </a:prstGeom>
              <a:blipFill rotWithShape="1">
                <a:blip r:embed="rId5"/>
                <a:stretch>
                  <a:fillRect t="-153" r="91" b="-7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_6_AN.8_1#5538d3718.blank?vbadefaultcenterpage=1&amp;parentnodeid=7a66b5265&amp;vbapositionanswer=8&amp;vbahtmlprocessed=1"/>
          <p:cNvSpPr/>
          <p:nvPr/>
        </p:nvSpPr>
        <p:spPr>
          <a:xfrm>
            <a:off x="3220720" y="3067971"/>
            <a:ext cx="11350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列举法</a:t>
            </a:r>
            <a:endParaRPr lang="en-US" altLang="zh-CN" sz="2400" dirty="0"/>
          </a:p>
        </p:txBody>
      </p:sp>
      <p:sp>
        <p:nvSpPr>
          <p:cNvPr id="17" name="P_6_AN.9_1#5538d3718.blank?vbadefaultcenterpage=1&amp;parentnodeid=7a66b5265&amp;vbapositionanswer=9&amp;vbahtmlprocessed=1"/>
          <p:cNvSpPr/>
          <p:nvPr/>
        </p:nvSpPr>
        <p:spPr>
          <a:xfrm>
            <a:off x="5049520" y="3067971"/>
            <a:ext cx="11350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描述法</a:t>
            </a:r>
            <a:endParaRPr lang="en-US" altLang="zh-CN" sz="2400" dirty="0"/>
          </a:p>
        </p:txBody>
      </p:sp>
      <p:sp>
        <p:nvSpPr>
          <p:cNvPr id="18" name="P_6_AN.10_1#5538d3718.blank?vbadefaultcenterpage=1&amp;parentnodeid=7a66b5265&amp;vbapositionanswer=10&amp;vbahtmlprocessed=1"/>
          <p:cNvSpPr/>
          <p:nvPr/>
        </p:nvSpPr>
        <p:spPr>
          <a:xfrm>
            <a:off x="6878320" y="3067971"/>
            <a:ext cx="11350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图示法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_6_AN.11_1#5538d3718.blank?vbadefaultcenterpage=1&amp;parentnodeid=7a66b5265&amp;vbapositionanswer=11&amp;vbahtmlprocessed=1"/>
              <p:cNvSpPr/>
              <p:nvPr/>
            </p:nvSpPr>
            <p:spPr>
              <a:xfrm>
                <a:off x="2579593" y="4709827"/>
                <a:ext cx="366713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9" name="P_6_AN.11_1#5538d3718.blank?vbadefaultcenterpage=1&amp;parentnodeid=7a66b5265&amp;vbapositionanswer=1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593" y="4709827"/>
                <a:ext cx="366713" cy="355600"/>
              </a:xfrm>
              <a:prstGeom prst="rect">
                <a:avLst/>
              </a:prstGeom>
              <a:blipFill rotWithShape="1">
                <a:blip r:embed="rId6"/>
                <a:stretch>
                  <a:fillRect l="-61" t="-9" r="148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P_6_AN.12_1#5538d3718.blank?vbadefaultcenterpage=1&amp;parentnodeid=7a66b5265&amp;vbapositionanswer=12&amp;vbahtmlprocessed=1"/>
              <p:cNvSpPr/>
              <p:nvPr/>
            </p:nvSpPr>
            <p:spPr>
              <a:xfrm>
                <a:off x="4157440" y="4701382"/>
                <a:ext cx="1862138" cy="3549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8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e>
                        <m: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altLang="zh-CN" sz="100" dirty="0"/>
              </a:p>
            </p:txBody>
          </p:sp>
        </mc:Choice>
        <mc:Fallback xmlns="">
          <p:sp>
            <p:nvSpPr>
              <p:cNvPr id="20" name="P_6_AN.12_1#5538d3718.blank?vbadefaultcenterpage=1&amp;parentnodeid=7a66b5265&amp;vbapositionanswer=1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0" y="4701382"/>
                <a:ext cx="1862138" cy="354965"/>
              </a:xfrm>
              <a:prstGeom prst="rect">
                <a:avLst/>
              </a:prstGeom>
              <a:blipFill rotWithShape="1">
                <a:blip r:embed="rId7"/>
                <a:stretch>
                  <a:fillRect l="-5" t="-134" r="22" b="-2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P_6_AN.13_1#5538d3718.blank?vbadefaultcenterpage=1&amp;parentnodeid=7a66b5265&amp;vbapositionanswer=13&amp;vbahtmlprocessed=1"/>
              <p:cNvSpPr/>
              <p:nvPr/>
            </p:nvSpPr>
            <p:spPr>
              <a:xfrm>
                <a:off x="7246588" y="4709827"/>
                <a:ext cx="33337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21" name="P_6_AN.13_1#5538d3718.blank?vbadefaultcenterpage=1&amp;parentnodeid=7a66b5265&amp;vbapositionanswer=1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88" y="4709827"/>
                <a:ext cx="333375" cy="355600"/>
              </a:xfrm>
              <a:prstGeom prst="rect">
                <a:avLst/>
              </a:prstGeom>
              <a:blipFill rotWithShape="1">
                <a:blip r:embed="rId8"/>
                <a:stretch>
                  <a:fillRect l="-181" t="-9" r="181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P_6_AN.14_1#5538d3718.blank?vbadefaultcenterpage=1&amp;parentnodeid=7a66b5265&amp;vbapositionanswer=14&amp;vbahtmlprocessed=1"/>
              <p:cNvSpPr/>
              <p:nvPr/>
            </p:nvSpPr>
            <p:spPr>
              <a:xfrm>
                <a:off x="8998680" y="4709827"/>
                <a:ext cx="37147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22" name="P_6_AN.14_1#5538d3718.blank?vbadefaultcenterpage=1&amp;parentnodeid=7a66b5265&amp;vbapositionanswer=1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680" y="4709827"/>
                <a:ext cx="371475" cy="355600"/>
              </a:xfrm>
              <a:prstGeom prst="rect">
                <a:avLst/>
              </a:prstGeom>
              <a:blipFill rotWithShape="1">
                <a:blip r:embed="rId9"/>
                <a:stretch>
                  <a:fillRect l="-26" t="-9" r="26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P_6_AN.15_1#5538d3718.blank?vbadefaultcenterpage=1&amp;parentnodeid=7a66b5265&amp;vbapositionanswer=15&amp;vbahtmlprocessed=1"/>
              <p:cNvSpPr/>
              <p:nvPr/>
            </p:nvSpPr>
            <p:spPr>
              <a:xfrm>
                <a:off x="10763472" y="4709827"/>
                <a:ext cx="363538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23" name="P_6_AN.15_1#5538d3718.blank?vbadefaultcenterpage=1&amp;parentnodeid=7a66b5265&amp;vbapositionanswer=1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472" y="4709827"/>
                <a:ext cx="363538" cy="355600"/>
              </a:xfrm>
              <a:prstGeom prst="rect">
                <a:avLst/>
              </a:prstGeom>
              <a:blipFill rotWithShape="1">
                <a:blip r:embed="rId10"/>
                <a:stretch>
                  <a:fillRect l="-61" t="-9" r="149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 animBg="1"/>
      <p:bldP spid="11" grpId="0" build="p" animBg="1"/>
      <p:bldP spid="12" grpId="0" build="p" animBg="1"/>
      <p:bldP spid="13" grpId="0" build="p" animBg="1"/>
      <p:bldP spid="14" grpId="0" build="p" animBg="1"/>
      <p:bldP spid="15" grpId="0" build="p" animBg="1"/>
      <p:bldP spid="16" grpId="0" build="p" animBg="1"/>
      <p:bldP spid="17" grpId="0" build="p" animBg="1"/>
      <p:bldP spid="18" grpId="0" build="p" animBg="1"/>
      <p:bldP spid="19" grpId="0" build="p" animBg="1"/>
      <p:bldP spid="20" grpId="0" build="p" animBg="1"/>
      <p:bldP spid="21" grpId="0" build="p" animBg="1"/>
      <p:bldP spid="22" grpId="0" build="p" animBg="1"/>
      <p:bldP spid="2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3d8980e72?segpoint=1&amp;vbadefaultcenterpage=1&amp;parentnodeid=fe7d55311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二、集合间的基本关系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P_6_BD#8051f0894?colgroup=6,17,11&amp;vbadefaultcenterpage=1&amp;parentnodeid=3d8980e72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3328416"/>
            </p:xfrm>
            <a:graphic>
              <a:graphicData uri="http://schemas.openxmlformats.org/drawingml/2006/table">
                <a:tbl>
                  <a:tblPr/>
                  <a:tblGrid>
                    <a:gridCol w="12252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21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223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7588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9133"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文字语言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符号语言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0844">
                    <a:tc rowSpan="3"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集合间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的基本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子集</a:t>
                          </a: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a:t>一般地,对于两个集合A与B,如果集合A中的任何一个元素都属于集合B</a:t>
                          </a: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⑯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0844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真子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</a:t>
                          </a:r>
                          <a:endParaRPr lang="en-US" altLang="zh-CN" sz="2400" b="0" i="0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a:t>对于两个集合A与B,如果集合A是集合B的子集,且集合A</a:t>
                          </a:r>
                          <a:r>
                            <a:rPr lang="en-US" altLang="zh-CN" sz="240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  <a:sym typeface="+mn-ea"/>
                            </a:rPr>
                            <a:t>⑰________</a:t>
                          </a:r>
                          <a:r>
                            <a:rPr lang="en-US" altLang="zh-CN" sz="2400" b="0" i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a:t>集合B</a:t>
                          </a: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  <a:sym typeface="+mn-ea"/>
                            </a:rPr>
                            <a:t>⑱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10844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集合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相等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对于两个集合A与B,如果集合A是集合B的子集,且集合B也是集合A的子集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⑲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且⑳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P_6_BD#8051f0894?colgroup=6,17,11&amp;vbadefaultcenterpage=1&amp;parentnodeid=3d8980e72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3167888"/>
            </p:xfrm>
            <a:graphic>
              <a:graphicData uri="http://schemas.openxmlformats.org/drawingml/2006/table">
                <a:tbl>
                  <a:tblPr/>
                  <a:tblGrid>
                    <a:gridCol w="1225296"/>
                    <a:gridCol w="832104"/>
                    <a:gridCol w="5422392"/>
                    <a:gridCol w="3675888"/>
                  </a:tblGrid>
                  <a:tr h="429133"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文字语言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符号语言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 rowSpan="3"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集合间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的基本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子集</a:t>
                          </a:r>
                          <a:endParaRPr lang="en-US" altLang="zh-CN" sz="2400" b="0" i="0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a:t>一般地,对于两个集合A与B,如果集合A中的任何一个元素都属于集合B</a:t>
                          </a:r>
                          <a:endParaRPr lang="en-US" altLang="zh-CN" sz="2400" b="0" i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微软雅黑" panose="020B0503020204020204" pitchFamily="34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⑯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</a:t>
                          </a:r>
                          <a:endParaRPr lang="en-US" altLang="zh-CN" sz="2400" b="0" i="0" dirty="0">
                            <a:solidFill>
                              <a:srgbClr val="000000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a:t>对于两个集合A与B,如果集合A是集合B的子集,且集合A</a:t>
                          </a:r>
                          <a:r>
                            <a:rPr lang="en-US" altLang="zh-CN" sz="240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  <a:sym typeface="+mn-ea"/>
                            </a:rPr>
                            <a:t>⑰</a:t>
                          </a:r>
                          <a:r>
                            <a:rPr lang="en-US" altLang="zh-CN" sz="2400">
                              <a:solidFill>
                                <a:srgbClr val="000000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  <a:sym typeface="+mn-ea"/>
                            </a:rPr>
                            <a:t>________</a:t>
                          </a:r>
                          <a:r>
                            <a:rPr lang="en-US" altLang="zh-CN" sz="2400" b="0" i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a:t>集合B</a:t>
                          </a:r>
                          <a:endParaRPr lang="en-US" altLang="zh-CN" sz="2400" b="0" i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微软雅黑" panose="020B0503020204020204" pitchFamily="34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  <a:sym typeface="+mn-ea"/>
                            </a:rPr>
                            <a:t>⑱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集合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相等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对于两个集合A与B,如果集合A是集合B的子集,且集合B也是集合A的子集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16_1#8051f0894.blank?vbadefaultcenterpage=1&amp;parentnodeid=3d8980e72&amp;vbapositionanswer=16&amp;vbahtmlprocessed=1"/>
              <p:cNvSpPr/>
              <p:nvPr/>
            </p:nvSpPr>
            <p:spPr>
              <a:xfrm>
                <a:off x="8459525" y="2081626"/>
                <a:ext cx="2062734" cy="3487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8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16_1#8051f0894.blank?vbadefaultcenterpage=1&amp;parentnodeid=3d8980e72&amp;vbapositionanswer=1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525" y="2081626"/>
                <a:ext cx="2062734" cy="348742"/>
              </a:xfrm>
              <a:prstGeom prst="rect">
                <a:avLst/>
              </a:prstGeom>
              <a:blipFill rotWithShape="1">
                <a:blip r:embed="rId4"/>
                <a:stretch>
                  <a:fillRect l="-3" t="-7493" r="15" b="-4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17_1#8051f0894.blank?vbadefaultcenterpage=1&amp;parentnodeid=3d8980e72&amp;vbapositionanswer=17&amp;vbahtmlprocessed=1"/>
              <p:cNvSpPr/>
              <p:nvPr/>
            </p:nvSpPr>
            <p:spPr>
              <a:xfrm>
                <a:off x="8459525" y="2993740"/>
                <a:ext cx="2062734" cy="3487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8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17_1#8051f0894.blank?vbadefaultcenterpage=1&amp;parentnodeid=3d8980e72&amp;vbapositionanswer=1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525" y="2993740"/>
                <a:ext cx="2062734" cy="348742"/>
              </a:xfrm>
              <a:prstGeom prst="rect">
                <a:avLst/>
              </a:prstGeom>
              <a:blipFill rotWithShape="1">
                <a:blip r:embed="rId5"/>
                <a:stretch>
                  <a:fillRect l="-3" t="-7566" r="15" b="-4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_6_AN.18_1#8051f0894.blank?vbadefaultcenterpage=1&amp;parentnodeid=3d8980e72&amp;vbapositionanswer=18&amp;vbahtmlprocessed=1"/>
          <p:cNvSpPr/>
          <p:nvPr/>
        </p:nvSpPr>
        <p:spPr>
          <a:xfrm>
            <a:off x="5069133" y="3342418"/>
            <a:ext cx="11350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zh-CN" altLang="en-US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不等于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_6_AN.19_1#8051f0894.blank?vbadefaultcenterpage=1&amp;parentnodeid=3d8980e72&amp;vbapositionanswer=19&amp;vbahtmlprocessed=1"/>
              <p:cNvSpPr/>
              <p:nvPr/>
            </p:nvSpPr>
            <p:spPr>
              <a:xfrm>
                <a:off x="8459525" y="3794189"/>
                <a:ext cx="956755" cy="4010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7" name="P_6_AN.19_1#8051f0894.blank?vbadefaultcenterpage=1&amp;parentnodeid=3d8980e72&amp;vbapositionanswer=1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525" y="3794189"/>
                <a:ext cx="956755" cy="401066"/>
              </a:xfrm>
              <a:prstGeom prst="rect">
                <a:avLst/>
              </a:prstGeom>
              <a:blipFill rotWithShape="1">
                <a:blip r:embed="rId6"/>
                <a:stretch>
                  <a:fillRect l="-6" t="-16" r="52" b="-10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_6_AN.20_1#8051f0894.blank?vbadefaultcenterpage=1&amp;parentnodeid=3d8980e72&amp;vbapositionanswer=20&amp;vbahtmlprocessed=1"/>
              <p:cNvSpPr/>
              <p:nvPr/>
            </p:nvSpPr>
            <p:spPr>
              <a:xfrm>
                <a:off x="10151481" y="3839877"/>
                <a:ext cx="95675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8" name="P_6_AN.20_1#8051f0894.blank?vbadefaultcenterpage=1&amp;parentnodeid=3d8980e72&amp;vbapositionanswer=2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1481" y="3839877"/>
                <a:ext cx="956755" cy="355600"/>
              </a:xfrm>
              <a:prstGeom prst="rect">
                <a:avLst/>
              </a:prstGeom>
              <a:blipFill rotWithShape="1">
                <a:blip r:embed="rId7"/>
                <a:stretch>
                  <a:fillRect l="-39" t="-9" r="19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  <p:bldP spid="7" grpId="0" build="p" animBg="1"/>
      <p:bldP spid="8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P_6_BD#8051f0894?colgroup=6,17,11&amp;vbadefaultcenterpage=1&amp;parentnodeid=3d8980e72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544681"/>
              <a:ext cx="11184608" cy="2852928"/>
            </p:xfrm>
            <a:graphic>
              <a:graphicData uri="http://schemas.openxmlformats.org/drawingml/2006/table">
                <a:tbl>
                  <a:tblPr/>
                  <a:tblGrid>
                    <a:gridCol w="2142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891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533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文字语言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符号语言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 rowSpan="3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结论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任何一个集合是它本身的子集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⊆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0844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的子集，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的子集，则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00" b="0" i="0" kern="0" spc="-99900">
                            <a:solidFill>
                              <a:srgbClr val="FFFFFF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的子集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⊆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⊆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𝐶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⇒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㉑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06653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空集是㉒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集合的子集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是㉓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集合的真子集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⌀⊆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⌀⫋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≠⌀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P_6_BD#8051f0894?colgroup=6,17,11&amp;vbadefaultcenterpage=1&amp;parentnodeid=3d8980e72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544681"/>
              <a:ext cx="11184608" cy="2688209"/>
            </p:xfrm>
            <a:graphic>
              <a:graphicData uri="http://schemas.openxmlformats.org/drawingml/2006/table">
                <a:tbl>
                  <a:tblPr/>
                  <a:tblGrid>
                    <a:gridCol w="2142172"/>
                    <a:gridCol w="5389110"/>
                    <a:gridCol w="3653326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文字语言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符号语言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 rowSpan="3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结论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任何一个集合是它本身的子集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94996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94996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空集是㉒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集合的子集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是㉓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集合的真子集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AN.21_1#8051f0894.blank?vbadefaultcenterpage=1&amp;parentnodeid=3d8980e72&amp;vbapositionanswer=21&amp;vbahtmlprocessed=1&amp;bbb=1"/>
              <p:cNvSpPr/>
              <p:nvPr/>
            </p:nvSpPr>
            <p:spPr>
              <a:xfrm>
                <a:off x="8169701" y="3998513"/>
                <a:ext cx="944499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P_6_AN.21_1#8051f0894.blank?vbadefaultcenterpage=1&amp;parentnodeid=3d8980e72&amp;vbapositionanswer=2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701" y="3998513"/>
                <a:ext cx="944499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45" t="-156" r="5" b="-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_6_AN.22_1#8051f0894.blank?vbadefaultcenterpage=1&amp;parentnodeid=3d8980e72&amp;vbapositionanswer=22&amp;vbahtmlprocessed=1"/>
          <p:cNvSpPr/>
          <p:nvPr/>
        </p:nvSpPr>
        <p:spPr>
          <a:xfrm>
            <a:off x="3986457" y="4415899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任何</a:t>
            </a:r>
            <a:endParaRPr lang="en-US" altLang="zh-CN" sz="2400" dirty="0"/>
          </a:p>
        </p:txBody>
      </p:sp>
      <p:sp>
        <p:nvSpPr>
          <p:cNvPr id="5" name="P_6_AN.23_1#8051f0894.blank?vbadefaultcenterpage=1&amp;parentnodeid=3d8980e72&amp;vbapositionanswer=23&amp;vbahtmlprocessed=1&amp;bbb=1"/>
          <p:cNvSpPr/>
          <p:nvPr/>
        </p:nvSpPr>
        <p:spPr>
          <a:xfrm>
            <a:off x="2843457" y="4846937"/>
            <a:ext cx="14398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任何非空</a:t>
            </a:r>
            <a:endParaRPr lang="en-US" altLang="zh-CN" sz="2400" dirty="0"/>
          </a:p>
        </p:txBody>
      </p:sp>
      <p:sp>
        <p:nvSpPr>
          <p:cNvPr id="2" name="P_6_BD#8051f0894?colgroup=6,17,11&amp;vbadefaultcenterpage=1&amp;parentnodeid=3d8980e72&amp;vbahtmlprocessed=1&amp;bbb=1"/>
          <p:cNvSpPr txBox="1"/>
          <p:nvPr/>
        </p:nvSpPr>
        <p:spPr>
          <a:xfrm>
            <a:off x="9147528" y="1919333"/>
            <a:ext cx="2540000" cy="495520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34" charset="0"/>
              </a:rPr>
              <a:t>续表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2137</Words>
  <Application>Microsoft Office PowerPoint</Application>
  <PresentationFormat>宽屏</PresentationFormat>
  <Paragraphs>441</Paragraphs>
  <Slides>49</Slides>
  <Notes>49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微软用户</cp:lastModifiedBy>
  <cp:revision>11</cp:revision>
  <dcterms:created xsi:type="dcterms:W3CDTF">2023-12-21T11:10:00Z</dcterms:created>
  <dcterms:modified xsi:type="dcterms:W3CDTF">2024-01-18T05:42:22Z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7800178C16E746DF863A2F062D9FBAE7_12</vt:lpwstr>
  </property>
  <property fmtid="{D5CDD505-2E9C-101B-9397-08002B2CF9AE}" pid="3" name="KSOProductBuildVer">
    <vt:lpwstr>2052-12.1.0.15990</vt:lpwstr>
  </property>
</Properties>
</file>