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0.xml" ContentType="application/vnd.openxmlformats-officedocument.presentationml.tags+xml"/>
  <Override PartName="/ppt/tags/tag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12192000"/>
  <p:custDataLst>
    <p:tags r:id="rId4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93e89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1AFD26B-12DA-4ACB-AFC3-75DF735B8BF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93e89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3DE75CE-1F8F-4046-BAC6-CDEA2F5DED5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93e89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19D3A4F-B9CB-4B12-86C0-8E2035CC3E8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93e89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F383220-36A0-43A1-A3C0-DBFBA799350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ED4C525-384C-477E-800A-8A08C983E65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93e89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876EE23-2A2E-4A71-B609-61B25DBA8AD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2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8.xml"/><Relationship Id="rId9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17098a1a2?vbadefaultcenterpage=1&amp;parentnodeid=fab6c557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c30d5c2cc?segpoint=1&amp;vbadefaultcenterpage=1&amp;parentnodeid=17098a1a2&amp;vbahtmlprocessed=1"/>
              <p:cNvSpPr/>
              <p:nvPr/>
            </p:nvSpPr>
            <p:spPr>
              <a:xfrm>
                <a:off x="305696" y="1414965"/>
                <a:ext cx="11886304" cy="2152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充分条件与必要条件的两个特征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（1）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对称性：若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的充分条件，则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的必要条件，即“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⇔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⇐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（2）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传递性：若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的充分（必要）条件，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的充分（必要）条件，则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    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充分（必要）条件，即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”（“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⇐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⇐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⇐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c30d5c2cc?segpoint=1&amp;vbadefaultcenterpage=1&amp;parentnodeid=17098a1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96" y="1414965"/>
                <a:ext cx="11886304" cy="2152269"/>
              </a:xfrm>
              <a:prstGeom prst="rect">
                <a:avLst/>
              </a:prstGeom>
              <a:blipFill rotWithShape="1">
                <a:blip r:embed="rId4"/>
                <a:stretch>
                  <a:fillRect l="-2" t="-9" b="-2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7_BD#c30d5c2cc?segpoint=1&amp;vbadefaultcenterpage=1&amp;parentnodeid=17098a1a2&amp;vbahtmlprocessed=1&amp;bbb=1&amp;hasbroken=1"/>
              <p:cNvSpPr/>
              <p:nvPr/>
            </p:nvSpPr>
            <p:spPr>
              <a:xfrm>
                <a:off x="502920" y="1154761"/>
                <a:ext cx="11183112" cy="15875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从集合的角度理解充分条件与必要条件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的形式出现，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的形式出现，即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满足条件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满足条件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，则关于充分条件、必要条件又可以叙述为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7_BD#c30d5c2cc?segpoint=1&amp;vbadefaultcenterpage=1&amp;parentnodeid=17098a1a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4761"/>
                <a:ext cx="11183112" cy="1587500"/>
              </a:xfrm>
              <a:prstGeom prst="rect">
                <a:avLst/>
              </a:prstGeom>
              <a:blipFill rotWithShape="1">
                <a:blip r:embed="rId3"/>
                <a:stretch>
                  <a:fillRect t="-21" r="-249" b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c30d5c2cc?segpoint=1&amp;vbadefaultcenterpage=1&amp;parentnodeid=17098a1a2&amp;vbahtmlprocessed=1"/>
              <p:cNvSpPr/>
              <p:nvPr/>
            </p:nvSpPr>
            <p:spPr>
              <a:xfrm>
                <a:off x="502920" y="2745309"/>
                <a:ext cx="11183112" cy="3252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的充分条件，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</a:p>
              <a:p>
                <a:pPr lvl="0"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（2）若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的充要条件；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（3）若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⫋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的充分不必要条件，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的必要不充分条件;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（4）若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⊅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的既不充分也不必要条件，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的既不充分也不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必要条件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ts val="42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含有一个量词的命题的否定规律：改量词，否结论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c30d5c2cc?segpoint=1&amp;vbadefaultcenterpage=1&amp;parentnodeid=17098a1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45309"/>
                <a:ext cx="11183112" cy="3252280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31250f4e?vbadefaultcenterpage=1&amp;parentnodeid=678f388c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faf583838?vbadefaultcenterpage=1&amp;parentnodeid=631250f4e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3_1#8561bf430?vbadefaultcenterpage=1&amp;parentnodeid=faf583838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4_1#7defb014c?vbadefaultcenterpage=1&amp;parentnodeid=8561bf430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的必要条件时，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4_1#7defb014c?vbadefaultcenterpage=1&amp;parentnodeid=8561bf43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5_1#7defb014c.bracket?vbadefaultcenterpage=1&amp;parentnodeid=8561bf430&amp;vbapositionanswer=13&amp;vbahtmlprocessed=1"/>
          <p:cNvSpPr/>
          <p:nvPr/>
        </p:nvSpPr>
        <p:spPr>
          <a:xfrm>
            <a:off x="6745478" y="25675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6_1#3865c9e2a?vbadefaultcenterpage=1&amp;parentnodeid=8561bf430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的必要条件时，“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6_1#3865c9e2a?vbadefaultcenterpage=1&amp;parentnodeid=8561bf43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7_1#3865c9e2a.bracket?vbadefaultcenterpage=1&amp;parentnodeid=8561bf430&amp;vbapositionanswer=14&amp;vbahtmlprocessed=1"/>
          <p:cNvSpPr/>
          <p:nvPr/>
        </p:nvSpPr>
        <p:spPr>
          <a:xfrm>
            <a:off x="6670802" y="31136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9" name="QT_7_BD.18_1#520c25494?vbadefaultcenterpage=1&amp;parentnodeid=8561bf430&amp;vbahtmlprocessed=1"/>
          <p:cNvSpPr/>
          <p:nvPr/>
        </p:nvSpPr>
        <p:spPr>
          <a:xfrm>
            <a:off x="502920" y="36038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（3）“全等三角形的面积相等”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是存在量词命题.(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0" name="QT_7_AN.19_1#520c25494.bracket?vbadefaultcenterpage=1&amp;parentnodeid=8561bf430&amp;vbapositionanswer=15&amp;vbahtmlprocessed=1"/>
          <p:cNvSpPr/>
          <p:nvPr/>
        </p:nvSpPr>
        <p:spPr>
          <a:xfrm>
            <a:off x="6906895" y="36038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20_1#78597f06e?vbadefaultcenterpage=1&amp;parentnodeid=8561bf430&amp;vbahtmlprocessed=1"/>
              <p:cNvSpPr/>
              <p:nvPr/>
            </p:nvSpPr>
            <p:spPr>
              <a:xfrm>
                <a:off x="502920" y="41550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”与“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¬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的真假性相反.(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20_1#78597f06e?vbadefaultcenterpage=1&amp;parentnodeid=8561bf43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55091"/>
                <a:ext cx="11183112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21_1#78597f06e.bracket?vbadefaultcenterpage=1&amp;parentnodeid=8561bf430&amp;vbapositionanswer=16&amp;vbahtmlprocessed=1"/>
          <p:cNvSpPr/>
          <p:nvPr/>
        </p:nvSpPr>
        <p:spPr>
          <a:xfrm>
            <a:off x="8151940" y="41550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22_1#db9f3488a?vbadefaultcenterpage=1&amp;parentnodeid=faf583838&amp;vbahtmlprocessed=1"/>
              <p:cNvSpPr/>
              <p:nvPr/>
            </p:nvSpPr>
            <p:spPr>
              <a:xfrm>
                <a:off x="502920" y="20924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（易错题）使不等式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成立的一个充分不必要条件是(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22_1#db9f3488a?vbadefaultcenterpage=1&amp;parentnodeid=faf5838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240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8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3_1#db9f3488a.bracket?vbadefaultcenterpage=1&amp;parentnodeid=faf583838&amp;vbapositionanswer=17&amp;vbahtmlprocessed=1"/>
          <p:cNvSpPr/>
          <p:nvPr/>
        </p:nvSpPr>
        <p:spPr>
          <a:xfrm>
            <a:off x="9990773" y="209240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24_1#db9f3488a.choices?vbadefaultcenterpage=1&amp;parentnodeid=faf583838&amp;vbahtmlprocessed=1"/>
              <p:cNvSpPr/>
              <p:nvPr/>
            </p:nvSpPr>
            <p:spPr>
              <a:xfrm>
                <a:off x="502920" y="2590749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058670" algn="l"/>
                    <a:tab pos="5133975" algn="l"/>
                    <a:tab pos="80568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∈{−1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24_1#db9f3488a.choices?vbadefaultcenterpage=1&amp;parentnodeid=faf5838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0749"/>
                <a:ext cx="11183112" cy="710248"/>
              </a:xfrm>
              <a:prstGeom prst="rect">
                <a:avLst/>
              </a:prstGeom>
              <a:blipFill rotWithShape="1">
                <a:blip r:embed="rId4"/>
                <a:stretch>
                  <a:fillRect t="-82" r="1" b="-10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EX.25_1#db9f3488a?vbadefaultcenterpage=1&amp;parentnodeid=faf583838&amp;vbahtmlprocessed=1"/>
              <p:cNvSpPr/>
              <p:nvPr/>
            </p:nvSpPr>
            <p:spPr>
              <a:xfrm>
                <a:off x="502920" y="3301950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容易混淆命题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的充分不必要条件与命题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的充分不必要条件是命题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EX.25_1#db9f3488a?vbadefaultcenterpage=1&amp;parentnodeid=faf5838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1950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56" r="1" b="-5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6_1#db9f3488a?vbadefaultcenterpage=1&amp;parentnodeid=faf583838&amp;vbahtmlprocessed=1"/>
              <p:cNvSpPr/>
              <p:nvPr/>
            </p:nvSpPr>
            <p:spPr>
              <a:xfrm>
                <a:off x="502920" y="4343350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6_1#db9f3488a?vbadefaultcenterpage=1&amp;parentnodeid=faf5838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43350"/>
                <a:ext cx="11183112" cy="710248"/>
              </a:xfrm>
              <a:prstGeom prst="rect">
                <a:avLst/>
              </a:prstGeom>
              <a:blipFill rotWithShape="1">
                <a:blip r:embed="rId6"/>
                <a:stretch>
                  <a:fillRect t="-82" r="1" b="-10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6ab2648f?vbadefaultcenterpage=1&amp;parentnodeid=631250f4e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7_1#2bbb11383?vbadefaultcenterpage=1&amp;parentnodeid=86ab2648f&amp;vbahtmlprocessed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22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（1）改编）“三角形是等边三角形”是“三角形是等腰三角形”的(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7_1#2bbb11383?vbadefaultcenterpage=1&amp;parentnodeid=86ab2648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25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8_1#2bbb11383.bracket?vbadefaultcenterpage=1&amp;parentnodeid=86ab2648f&amp;vbapositionanswer=18&amp;vbahtmlprocessed=1"/>
          <p:cNvSpPr/>
          <p:nvPr/>
        </p:nvSpPr>
        <p:spPr>
          <a:xfrm>
            <a:off x="1818958" y="189703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6_BD.29_1#2bbb11383.choices?vbadefaultcenterpage=1&amp;parentnodeid=86ab2648f&amp;vbahtmlprocessed=1"/>
          <p:cNvSpPr/>
          <p:nvPr/>
        </p:nvSpPr>
        <p:spPr>
          <a:xfrm>
            <a:off x="502920" y="2447259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A.充分不必要条件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D.既不充分也不必要条件</a:t>
            </a:r>
            <a:endParaRPr lang="en-US" altLang="zh-CN" sz="2400" dirty="0"/>
          </a:p>
        </p:txBody>
      </p:sp>
      <p:sp>
        <p:nvSpPr>
          <p:cNvPr id="6" name="QC_6_AS.30_1#2bbb11383?vbadefaultcenterpage=1&amp;parentnodeid=86ab2648f&amp;vbahtmlprocessed=1"/>
          <p:cNvSpPr/>
          <p:nvPr/>
        </p:nvSpPr>
        <p:spPr>
          <a:xfrm>
            <a:off x="502920" y="3552159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由“三角形是等边三角形”可得到“该三角形一定是等腰三角形”，但反之不成立.故选A.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1_1#fc8c2af21?vbadefaultcenterpage=1&amp;parentnodeid=86ab2648f&amp;vbahtmlprocessed=1"/>
              <p:cNvSpPr/>
              <p:nvPr/>
            </p:nvSpPr>
            <p:spPr>
              <a:xfrm>
                <a:off x="502920" y="3074716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例4（3）改编）命题“有一个偶数是质数”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的否定是“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1_1#fc8c2af21?vbadefaultcenterpage=1&amp;parentnodeid=86ab2648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4716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25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32_1#fc8c2af21.blank?vbadefaultcenterpage=1&amp;parentnodeid=86ab2648f&amp;vbapositionanswer=19&amp;vbahtmlprocessed=1"/>
          <p:cNvSpPr/>
          <p:nvPr/>
        </p:nvSpPr>
        <p:spPr>
          <a:xfrm>
            <a:off x="502920" y="3036616"/>
            <a:ext cx="11183112" cy="10388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                           </a:t>
            </a:r>
            <a:r>
              <a:rPr lang="en-US" altLang="zh-CN" sz="2400" b="0" i="0" dirty="0" err="1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任意一个偶数都不是质数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d83436a1?vbadefaultcenterpage=1&amp;parentnodeid=631250f4e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33_1#1dad70adf?vbadefaultcenterpage=1&amp;parentnodeid=6d83436a1&amp;vbahtmlprocessed=1"/>
              <p:cNvSpPr/>
              <p:nvPr/>
            </p:nvSpPr>
            <p:spPr>
              <a:xfrm>
                <a:off x="502920" y="1353047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33_1#1dad70adf?vbadefaultcenterpage=1&amp;parentnodeid=6d83436a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3047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02" r="1" b="-18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34_1#1dad70adf.bracket?vbadefaultcenterpage=1&amp;parentnodeid=6d83436a1&amp;vbapositionanswer=20&amp;vbahtmlprocessed=1"/>
          <p:cNvSpPr/>
          <p:nvPr/>
        </p:nvSpPr>
        <p:spPr>
          <a:xfrm>
            <a:off x="7329488" y="1353047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6_BD.35_1#1dad70adf.choices?vbadefaultcenterpage=1&amp;parentnodeid=6d83436a1&amp;vbahtmlprocessed=1"/>
          <p:cNvSpPr/>
          <p:nvPr/>
        </p:nvSpPr>
        <p:spPr>
          <a:xfrm>
            <a:off x="502920" y="1851248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36_1#1dad70adf?vbadefaultcenterpage=1&amp;parentnodeid=6d83436a1&amp;vbahtmlprocessed=1"/>
              <p:cNvSpPr/>
              <p:nvPr/>
            </p:nvSpPr>
            <p:spPr>
              <a:xfrm>
                <a:off x="502920" y="2892648"/>
                <a:ext cx="11183112" cy="158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不成立，充分性不成立；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成立，必要性成立.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”的必要不充分条件.故选B.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36_1#1dad70adf?vbadefaultcenterpage=1&amp;parentnodeid=6d83436a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2648"/>
                <a:ext cx="11183112" cy="1586738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8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a294a1a3.fixed?vbadefaultcenterpage=1&amp;parentnodeid=f993e89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8a294a1a3.fixed?vbadefaultcenterpage=1&amp;parentnodeid=f993e895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5ac285156?vbadefaultcenterpage=1&amp;parentnodeid=8a294a1a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充分、必要条件的判定［自主练透］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1#20a6c1757?vbadefaultcenterpage=1&amp;parentnodeid=5ac285156&amp;vbahtmlprocessed=1"/>
              <p:cNvSpPr/>
              <p:nvPr/>
            </p:nvSpPr>
            <p:spPr>
              <a:xfrm>
                <a:off x="502920" y="139581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设甲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，乙：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1#20a6c1757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5810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6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20a6c1757.bracket?vbadefaultcenterpage=1&amp;parentnodeid=5ac285156&amp;vbapositionanswer=21&amp;vbahtmlprocessed=1"/>
          <p:cNvSpPr/>
          <p:nvPr/>
        </p:nvSpPr>
        <p:spPr>
          <a:xfrm>
            <a:off x="10634536" y="1395810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5_BD.39_1#20a6c1757.choices?vbadefaultcenterpage=1&amp;parentnodeid=5ac285156&amp;vbahtmlprocessed=1"/>
          <p:cNvSpPr/>
          <p:nvPr/>
        </p:nvSpPr>
        <p:spPr>
          <a:xfrm>
            <a:off x="502920" y="1889348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A.甲是乙的充分条件但不是必要条件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B.甲是乙的必要条件但不是充分条件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C.甲是乙的充要条件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D.甲既不是乙的充分条件也不是乙的必要条件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0_1#20a6c1757?vbadefaultcenterpage=1&amp;parentnodeid=5ac285156&amp;vbahtmlprocessed=1"/>
              <p:cNvSpPr/>
              <p:nvPr/>
            </p:nvSpPr>
            <p:spPr>
              <a:xfrm>
                <a:off x="502920" y="4035648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甲等价于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,所以由甲不能推导出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,所以甲不是乙的充分条件；由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,平方可得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，所以由乙可以推导出甲，则甲是乙的必要条件.故选B.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0_1#20a6c1757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35648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4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1_1#bcb50c5b8?vbadefaultcenterpage=1&amp;parentnodeid=5ac285156&amp;vbahtmlprocessed=1"/>
              <p:cNvSpPr/>
              <p:nvPr/>
            </p:nvSpPr>
            <p:spPr>
              <a:xfrm>
                <a:off x="502920" y="1641997"/>
                <a:ext cx="11183112" cy="729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1_1#bcb50c5b8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1997"/>
                <a:ext cx="11183112" cy="729171"/>
              </a:xfrm>
              <a:prstGeom prst="rect">
                <a:avLst/>
              </a:prstGeom>
              <a:blipFill rotWithShape="1">
                <a:blip r:embed="rId3"/>
                <a:stretch>
                  <a:fillRect t="-72" r="1" b="-19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2_1#bcb50c5b8.bracket?vbadefaultcenterpage=1&amp;parentnodeid=5ac285156&amp;vbapositionanswer=22&amp;vbahtmlprocessed=1"/>
          <p:cNvSpPr/>
          <p:nvPr/>
        </p:nvSpPr>
        <p:spPr>
          <a:xfrm>
            <a:off x="8919528" y="1904378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43_1#bcb50c5b8.choices?vbadefaultcenterpage=1&amp;parentnodeid=5ac285156&amp;vbahtmlprocessed=1"/>
          <p:cNvSpPr/>
          <p:nvPr/>
        </p:nvSpPr>
        <p:spPr>
          <a:xfrm>
            <a:off x="502920" y="2381644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A.充分不必要条件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4_1#bcb50c5b8?vbadefaultcenterpage=1&amp;parentnodeid=5ac285156&amp;vbahtmlprocessed=1"/>
              <p:cNvSpPr/>
              <p:nvPr/>
            </p:nvSpPr>
            <p:spPr>
              <a:xfrm>
                <a:off x="502920" y="3423044"/>
                <a:ext cx="11183112" cy="2080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”的充要条件.故选C.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4_1#bcb50c5b8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23044"/>
                <a:ext cx="11183112" cy="2080959"/>
              </a:xfrm>
              <a:prstGeom prst="rect">
                <a:avLst/>
              </a:prstGeom>
              <a:blipFill rotWithShape="1">
                <a:blip r:embed="rId4"/>
                <a:stretch>
                  <a:fillRect t="-19" r="1" b="-10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5_1#76bea963d?vbadefaultcenterpage=1&amp;parentnodeid=5ac285156&amp;vbahtmlprocessed=1"/>
              <p:cNvSpPr/>
              <p:nvPr/>
            </p:nvSpPr>
            <p:spPr>
              <a:xfrm>
                <a:off x="502920" y="144206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潍坊模拟）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5_1#76bea963d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2068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27" r="1" b="-18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6_1#76bea963d.bracket?vbadefaultcenterpage=1&amp;parentnodeid=5ac285156&amp;vbapositionanswer=23&amp;vbahtmlprocessed=1"/>
          <p:cNvSpPr/>
          <p:nvPr/>
        </p:nvSpPr>
        <p:spPr>
          <a:xfrm>
            <a:off x="8457819" y="1442068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47_1#76bea963d.choices?vbadefaultcenterpage=1&amp;parentnodeid=5ac285156&amp;vbahtmlprocessed=1"/>
          <p:cNvSpPr/>
          <p:nvPr/>
        </p:nvSpPr>
        <p:spPr>
          <a:xfrm>
            <a:off x="502920" y="1940415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A.充分不必要条件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8_1#76bea963d?vbadefaultcenterpage=1&amp;parentnodeid=5ac285156&amp;vbahtmlprocessed=1&amp;bbb=1&amp;hasbroken=1"/>
              <p:cNvSpPr/>
              <p:nvPr/>
            </p:nvSpPr>
            <p:spPr>
              <a:xfrm>
                <a:off x="502920" y="2981815"/>
                <a:ext cx="11183112" cy="26840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，不合乎题意；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&gt;3}⫋{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”的必要不充分条件.故选B.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8_1#76bea963d?vbadefaultcenterpage=1&amp;parentnodeid=5ac28515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1815"/>
                <a:ext cx="11183112" cy="2684018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9_1#8ef626c35?vbadefaultcenterpage=1&amp;parentnodeid=5ac285156&amp;vbahtmlprocessed=1"/>
              <p:cNvSpPr/>
              <p:nvPr/>
            </p:nvSpPr>
            <p:spPr>
              <a:xfrm>
                <a:off x="502920" y="217368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为整数”是“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为整数”的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9_1#8ef626c35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368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2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50_1#8ef626c35.bracket?vbadefaultcenterpage=1&amp;parentnodeid=5ac285156&amp;vbapositionanswer=24&amp;vbahtmlprocessed=1"/>
          <p:cNvSpPr/>
          <p:nvPr/>
        </p:nvSpPr>
        <p:spPr>
          <a:xfrm>
            <a:off x="7252907" y="217368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51_1#8ef626c35.choices?vbadefaultcenterpage=1&amp;parentnodeid=5ac285156&amp;vbahtmlprocessed=1"/>
          <p:cNvSpPr/>
          <p:nvPr/>
        </p:nvSpPr>
        <p:spPr>
          <a:xfrm>
            <a:off x="502920" y="2672030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52_1#8ef626c35?vbadefaultcenterpage=1&amp;parentnodeid=5ac285156&amp;vbahtmlprocessed=1"/>
              <p:cNvSpPr/>
              <p:nvPr/>
            </p:nvSpPr>
            <p:spPr>
              <a:xfrm>
                <a:off x="502920" y="3713430"/>
                <a:ext cx="11183112" cy="1258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为整数时，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必为整数；当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为整数时，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不一定为整数，例如当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为整数”是“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为整数”的充分不必要条件.故选A.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52_1#8ef626c35?vbadefaultcenterpage=1&amp;parentnodeid=5ac28515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13430"/>
                <a:ext cx="11183112" cy="1258888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5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01eed478e?vbadefaultcenterpage=1&amp;parentnodeid=5ac28515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3244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01eed478e?segpoint=1&amp;vbadefaultcenterpage=1&amp;parentnodeid=5ac285156&amp;vbahtmlprocessed=1"/>
          <p:cNvSpPr/>
          <p:nvPr/>
        </p:nvSpPr>
        <p:spPr>
          <a:xfrm>
            <a:off x="502920" y="215872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判断充分条件、必要条件的三种方法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P_5_BD#01eed478e?colgroup=5,29&amp;vbadefaultcenterpage=1&amp;parentnodeid=5ac285156&amp;vbahtmlprocessed=1"/>
              <p:cNvGraphicFramePr>
                <a:graphicFrameLocks noGrp="1"/>
              </p:cNvGraphicFramePr>
              <p:nvPr/>
            </p:nvGraphicFramePr>
            <p:xfrm>
              <a:off x="502920" y="2781028"/>
              <a:ext cx="11155680" cy="2852928"/>
            </p:xfrm>
            <a:graphic>
              <a:graphicData uri="http://schemas.openxmlformats.org/drawingml/2006/table">
                <a:tbl>
                  <a:tblPr/>
                  <a:tblGrid>
                    <a:gridCol w="18836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72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直接判断“若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”“若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”的真假.在判断时，确定条件是什么、结论是什么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利用集合中包含思想判定的特点，抓住“以小推大”的技巧，即小范围推得大范围，即可解决充分性、必要性问题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*等价转化法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对于带有否定性词语的命题，要判断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的什么条件，只需判断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¬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¬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的什么条件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P_5_BD#01eed478e?colgroup=5,29&amp;vbadefaultcenterpage=1&amp;parentnodeid=5ac285156&amp;vbahtmlprocessed=1"/>
              <p:cNvGraphicFramePr>
                <a:graphicFrameLocks noGrp="1"/>
              </p:cNvGraphicFramePr>
              <p:nvPr/>
            </p:nvGraphicFramePr>
            <p:xfrm>
              <a:off x="502920" y="2781028"/>
              <a:ext cx="11155680" cy="2732532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9272016"/>
                  </a:tblGrid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利用集合中包含思想判定的特点，抓住“以小推大”的技巧，即小范围推得大范围，即可解决充分性、必要性问题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*等价转化法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bcd4a33ad?vbadefaultcenterpage=1&amp;parentnodeid=8a294a1a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充分、必要条件的应用［师生共研］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f9a0adba6?vbadefaultcenterpage=1&amp;parentnodeid=bcd4a33ad&amp;vbahtmlprocessed=1"/>
              <p:cNvSpPr/>
              <p:nvPr/>
            </p:nvSpPr>
            <p:spPr>
              <a:xfrm>
                <a:off x="502920" y="1388362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−20≤0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的充分不必要条件,则实数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f9a0adba6?vbadefaultcenterpage=1&amp;parentnodeid=bcd4a33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4" r="1" b="-7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f9a0adba6.blank?vbadefaultcenterpage=1&amp;parentnodeid=bcd4a33ad&amp;vbapositionanswer=25&amp;vbahtmlprocessed=1"/>
              <p:cNvSpPr/>
              <p:nvPr/>
            </p:nvSpPr>
            <p:spPr>
              <a:xfrm>
                <a:off x="4840415" y="1993551"/>
                <a:ext cx="11557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[9,+∞)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f9a0adba6.blank?vbadefaultcenterpage=1&amp;parentnodeid=bcd4a33ad&amp;vbapositionanswer=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15" y="1993551"/>
                <a:ext cx="1155700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39" t="-81" r="39" b="-7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f9a0adba6?vbadefaultcenterpage=1&amp;parentnodeid=bcd4a33ad&amp;vbahtmlprocessed=1&amp;bbb=1&amp;hasbroken=1"/>
              <p:cNvSpPr/>
              <p:nvPr/>
            </p:nvSpPr>
            <p:spPr>
              <a:xfrm>
                <a:off x="502920" y="2435448"/>
                <a:ext cx="11183112" cy="3479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−20≤0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的充分不必要条件,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≤10}⫋{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&gt;10,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[9,+∞)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f9a0adba6?vbadefaultcenterpage=1&amp;parentnodeid=bcd4a33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5448"/>
                <a:ext cx="11183112" cy="3479038"/>
              </a:xfrm>
              <a:prstGeom prst="rect">
                <a:avLst/>
              </a:prstGeom>
              <a:blipFill rotWithShape="1">
                <a:blip r:embed="rId5"/>
                <a:stretch>
                  <a:fillRect t="-6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6_1#39b396ae8?vbadefaultcenterpage=1&amp;parentnodeid=bcd4a33ad&amp;vbahtmlprocessed=1"/>
              <p:cNvSpPr/>
              <p:nvPr/>
            </p:nvSpPr>
            <p:spPr>
              <a:xfrm>
                <a:off x="502920" y="1293477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若将本例中“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的充分不必要条件”改为“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的必要不充分条件”,其他条件不变,则实数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6_1#39b396ae8?vbadefaultcenterpage=1&amp;parentnodeid=bcd4a33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3477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60" r="1" b="-5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7_1#39b396ae8.blank?vbadefaultcenterpage=1&amp;parentnodeid=bcd4a33ad&amp;vbapositionanswer=26&amp;vbahtmlprocessed=1"/>
              <p:cNvSpPr/>
              <p:nvPr/>
            </p:nvSpPr>
            <p:spPr>
              <a:xfrm>
                <a:off x="4878515" y="1904664"/>
                <a:ext cx="7874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7_1#39b396ae8.blank?vbadefaultcenterpage=1&amp;parentnodeid=bcd4a33ad&amp;vbapositionanswer=2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15" y="1904664"/>
                <a:ext cx="787400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57" t="-84" r="57" b="-7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8_1#39b396ae8?vbadefaultcenterpage=1&amp;parentnodeid=bcd4a33ad&amp;vbahtmlprocessed=1&amp;bbb=1&amp;hasbroken=1"/>
              <p:cNvSpPr/>
              <p:nvPr/>
            </p:nvSpPr>
            <p:spPr>
              <a:xfrm>
                <a:off x="502920" y="2335385"/>
                <a:ext cx="11183112" cy="3479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−20≤0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的必要不充分条件,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&gt;0}⫋{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&gt;−2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&lt;10,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8_1#39b396ae8?vbadefaultcenterpage=1&amp;parentnodeid=bcd4a33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5385"/>
                <a:ext cx="11183112" cy="3479038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7c315d00?vbadefaultcenterpage=1&amp;parentnodeid=bcd4a33a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291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b7c315d00?vbadefaultcenterpage=1&amp;parentnodeid=bcd4a33ad&amp;vbahtmlprocessed=1&amp;bbb=1&amp;hasbroken=1"/>
          <p:cNvSpPr/>
          <p:nvPr/>
        </p:nvSpPr>
        <p:spPr>
          <a:xfrm>
            <a:off x="502920" y="275546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由充分条件、必要条件求参数范围的策略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把充分条件、必要条件或充要条件转化为集合的包含、相等关系，然后根据集合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之间的关系列出有关参数的不等式（组）求解，注意条件的等价变形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在求参数范围时，要注意端点值的检验，处理不当容易造成漏解或增解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dc076c8d?vbadefaultcenterpage=1&amp;parentnodeid=bcd4a33a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59_1#2eedf3284?vbadefaultcenterpage=1&amp;parentnodeid=9dc076c8d&amp;vbahtmlprocessed=1"/>
              <p:cNvSpPr/>
              <p:nvPr/>
            </p:nvSpPr>
            <p:spPr>
              <a:xfrm>
                <a:off x="502920" y="1419448"/>
                <a:ext cx="11183112" cy="906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（多选题）（原创）已知集合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+6&gt;0}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”的必要不充分条件，则实数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的可能取值为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59_1#2eedf3284?vbadefaultcenterpage=1&amp;parentnodeid=9dc076c8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906653"/>
              </a:xfrm>
              <a:prstGeom prst="rect">
                <a:avLst/>
              </a:prstGeom>
              <a:blipFill rotWithShape="1">
                <a:blip r:embed="rId4"/>
                <a:stretch>
                  <a:fillRect t="-25" r="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0_1#2eedf3284.bracket?vbadefaultcenterpage=1&amp;parentnodeid=9dc076c8d&amp;vbapositionanswer=27&amp;vbahtmlprocessed=1"/>
          <p:cNvSpPr/>
          <p:nvPr/>
        </p:nvSpPr>
        <p:spPr>
          <a:xfrm>
            <a:off x="9703372" y="1894936"/>
            <a:ext cx="644525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61_1#2eedf3284.choices?vbadefaultcenterpage=1&amp;parentnodeid=9dc076c8d&amp;vbahtmlprocessed=1"/>
              <p:cNvSpPr/>
              <p:nvPr/>
            </p:nvSpPr>
            <p:spPr>
              <a:xfrm>
                <a:off x="502920" y="2333848"/>
                <a:ext cx="11183112" cy="634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0000"/>
                  </a:lnSpc>
                  <a:tabLst>
                    <a:tab pos="3055620" algn="l"/>
                    <a:tab pos="5819775" algn="l"/>
                    <a:tab pos="85839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61_1#2eedf3284.choices?vbadefaultcenterpage=1&amp;parentnodeid=9dc076c8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3848"/>
                <a:ext cx="11183112" cy="634429"/>
              </a:xfrm>
              <a:prstGeom prst="rect">
                <a:avLst/>
              </a:prstGeom>
              <a:blipFill rotWithShape="1">
                <a:blip r:embed="rId5"/>
                <a:stretch>
                  <a:fillRect t="-35" r="1" b="-6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62_1#2eedf3284?vbadefaultcenterpage=1&amp;parentnodeid=9dc076c8d&amp;vbahtmlprocessed=1"/>
              <p:cNvSpPr/>
              <p:nvPr/>
            </p:nvSpPr>
            <p:spPr>
              <a:xfrm>
                <a:off x="502920" y="2968848"/>
                <a:ext cx="11183112" cy="3422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”的必要不充分条件等价于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&lt;6}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，满足题意．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时，原问题等价于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+1≤6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（不同时取等号），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．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62_1#2eedf3284?vbadefaultcenterpage=1&amp;parentnodeid=9dc076c8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8848"/>
                <a:ext cx="11183112" cy="3422079"/>
              </a:xfrm>
              <a:prstGeom prst="rect">
                <a:avLst/>
              </a:prstGeom>
              <a:blipFill rotWithShape="1">
                <a:blip r:embed="rId6"/>
                <a:stretch>
                  <a:fillRect t="-7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78f1b2112?vbadefaultcenterpage=1&amp;parentnodeid=8a294a1a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全称量词与存在量词［多维探究］</a:t>
            </a:r>
            <a:endParaRPr lang="en-US" altLang="zh-CN" sz="2800" dirty="0"/>
          </a:p>
        </p:txBody>
      </p:sp>
      <p:pic>
        <p:nvPicPr>
          <p:cNvPr id="3" name="C_5_BD#597c40086?vbadefaultcenterpage=1&amp;parentnodeid=78f1b2112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597c40086?vbadefaultcenterpage=1&amp;parentnodeid=78f1b2112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含量词命题的否定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63_1#d3aed11cc?vbadefaultcenterpage=1&amp;parentnodeid=597c40086&amp;vbahtmlprocessed=1"/>
              <p:cNvSpPr/>
              <p:nvPr/>
            </p:nvSpPr>
            <p:spPr>
              <a:xfrm>
                <a:off x="502920" y="198857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深圳统考）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命题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的否定是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63_1#d3aed11cc?vbadefaultcenterpage=1&amp;parentnodeid=597c400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857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0" r="1" b="-18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64_1#d3aed11cc.bracket?vbadefaultcenterpage=1&amp;parentnodeid=597c40086&amp;vbapositionanswer=28&amp;vbahtmlprocessed=1"/>
          <p:cNvSpPr/>
          <p:nvPr/>
        </p:nvSpPr>
        <p:spPr>
          <a:xfrm>
            <a:off x="8526145" y="198857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65_1#d3aed11cc.choices?vbadefaultcenterpage=1&amp;parentnodeid=597c40086&amp;vbahtmlprocessed=1"/>
              <p:cNvSpPr/>
              <p:nvPr/>
            </p:nvSpPr>
            <p:spPr>
              <a:xfrm>
                <a:off x="502920" y="25421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55595" algn="l"/>
                    <a:tab pos="56864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65_1#d3aed11cc.choices?vbadefaultcenterpage=1&amp;parentnodeid=597c400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219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9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6_AS.66_1#d3aed11cc?vbadefaultcenterpage=1&amp;parentnodeid=597c40086&amp;vbahtmlprocessed=1"/>
              <p:cNvSpPr/>
              <p:nvPr/>
            </p:nvSpPr>
            <p:spPr>
              <a:xfrm>
                <a:off x="502920" y="3032348"/>
                <a:ext cx="11183112" cy="1038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”是全称量词命题，它的否定是存在量词命题“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6_AS.66_1#d3aed11cc?vbadefaultcenterpage=1&amp;parentnodeid=597c400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2348"/>
                <a:ext cx="11183112" cy="1038098"/>
              </a:xfrm>
              <a:prstGeom prst="rect">
                <a:avLst/>
              </a:prstGeom>
              <a:blipFill rotWithShape="1">
                <a:blip r:embed="rId6"/>
                <a:stretch>
                  <a:fillRect t="-21" r="1" b="-10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008e0337?vbadefaultcenterpage=1&amp;parentnodeid=597c4008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6335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7008e0337?vbadefaultcenterpage=1&amp;parentnodeid=597c40086&amp;vbahtmlprocessed=1"/>
          <p:cNvSpPr/>
          <p:nvPr/>
        </p:nvSpPr>
        <p:spPr>
          <a:xfrm>
            <a:off x="502920" y="308963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对全称量词命题和存在量词命题进行否定的两个步骤</a:t>
            </a:r>
            <a:endParaRPr lang="en-US" altLang="zh-CN" sz="2400" dirty="0"/>
          </a:p>
        </p:txBody>
      </p:sp>
      <p:graphicFrame>
        <p:nvGraphicFramePr>
          <p:cNvPr id="29" name="P_6_BD#7008e0337?colgroup=9,26&amp;vbadefaultcenterpage=1&amp;parentnodeid=597c40086&amp;vbahtmlprocessed=1"/>
          <p:cNvGraphicFramePr>
            <a:graphicFrameLocks noGrp="1"/>
          </p:cNvGraphicFramePr>
          <p:nvPr/>
        </p:nvGraphicFramePr>
        <p:xfrm>
          <a:off x="502920" y="3711938"/>
          <a:ext cx="11155680" cy="950976"/>
        </p:xfrm>
        <a:graphic>
          <a:graphicData uri="http://schemas.openxmlformats.org/drawingml/2006/table">
            <a:tbl>
              <a:tblPr/>
              <a:tblGrid>
                <a:gridCol w="2999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改写量词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全称量词改为存在量词，存在量词改为全称量词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否定结论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对原命题的结论进行否定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f8ce9f07?vbadefaultcenterpage=1&amp;parentnodeid=78f1b2112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1f8ce9f07?vbadefaultcenterpage=1&amp;parentnodeid=78f1b2112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含量词命题的真假判断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67_1#a78ec40d2?vbadefaultcenterpage=1&amp;parentnodeid=1f8ce9f07&amp;vbahtmlprocessed=1&amp;bbb=1&amp;hasbroken=1"/>
              <p:cNvSpPr/>
              <p:nvPr/>
            </p:nvSpPr>
            <p:spPr>
              <a:xfrm>
                <a:off x="502920" y="1345851"/>
                <a:ext cx="11183112" cy="214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齐齐哈尔模拟）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下列四个命题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其中是真命题的有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67_1#a78ec40d2?vbadefaultcenterpage=1&amp;parentnodeid=1f8ce9f0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2141665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2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8_1#a78ec40d2.bracket?vbadefaultcenterpage=1&amp;parentnodeid=1f8ce9f07&amp;vbapositionanswer=29&amp;vbahtmlprocessed=1"/>
          <p:cNvSpPr/>
          <p:nvPr/>
        </p:nvSpPr>
        <p:spPr>
          <a:xfrm>
            <a:off x="3208020" y="304688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6" name="QC_6_BD.69_1#a78ec40d2.choices?vbadefaultcenterpage=1&amp;parentnodeid=1f8ce9f07&amp;vbahtmlprocessed=1"/>
          <p:cNvSpPr/>
          <p:nvPr/>
        </p:nvSpPr>
        <p:spPr>
          <a:xfrm>
            <a:off x="502920" y="404206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.①③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B.②④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C.①②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.③④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993e895a.fixed?vbadefaultcenterpage=1&amp;parentnodeid=9d33ff5df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基础课02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常用逻辑用语</a:t>
            </a:r>
            <a:endParaRPr lang="en-US" altLang="zh-CN" sz="4000" dirty="0"/>
          </a:p>
        </p:txBody>
      </p:sp>
      <p:pic>
        <p:nvPicPr>
          <p:cNvPr id="3" name="C_0#f993e895a?linknodeid=678f388ca&amp;catalogrefid=678f388ca&amp;parentnodeid=9d33ff5d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f993e895a?linknodeid=678f388ca&amp;catalogrefid=678f388ca&amp;parentnodeid=9d33ff5df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f993e895a?linknodeid=8a294a1a3&amp;catalogrefid=8a294a1a3&amp;parentnodeid=9d33ff5d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f993e895a?linknodeid=8a294a1a3&amp;catalogrefid=8a294a1a3&amp;parentnodeid=9d33ff5df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70_1#a78ec40d2?vbadefaultcenterpage=1&amp;parentnodeid=1f8ce9f07&amp;vbahtmlprocessed=1&amp;bbb=1&amp;hasbroken=1"/>
              <p:cNvSpPr/>
              <p:nvPr/>
            </p:nvSpPr>
            <p:spPr>
              <a:xfrm>
                <a:off x="502920" y="1100659"/>
                <a:ext cx="11183112" cy="490658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对于①，由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，①为真命题；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，②为真命题；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上为减函数，而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，③为假命题；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，④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为假命题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70_1#a78ec40d2?vbadefaultcenterpage=1&amp;parentnodeid=1f8ce9f0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0659"/>
                <a:ext cx="11183112" cy="4906582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2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8f7607e9e?vbadefaultcenterpage=1&amp;parentnodeid=1f8ce9f0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8f7607e9e?vbadefaultcenterpage=1&amp;parentnodeid=1f8ce9f07&amp;vbahtmlprocessed=1&amp;bbb=1&amp;hasbroken=1"/>
              <p:cNvSpPr/>
              <p:nvPr/>
            </p:nvSpPr>
            <p:spPr>
              <a:xfrm>
                <a:off x="504444" y="2348053"/>
                <a:ext cx="11183112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全称量词命题与存在量词命题真假判断的方法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要判断全称量词命题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”是真命题，需要对集合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中的每一个元素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，证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要判断存在量词命题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”是真命题，只需在集合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中找到一个元素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8f7607e9e?vbadefaultcenterpage=1&amp;parentnodeid=1f8ce9f0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" y="2348053"/>
                <a:ext cx="11183112" cy="2684590"/>
              </a:xfrm>
              <a:prstGeom prst="rect">
                <a:avLst/>
              </a:prstGeom>
              <a:blipFill rotWithShape="1">
                <a:blip r:embed="rId4"/>
                <a:stretch>
                  <a:fillRect l="-2" t="-17" r="-598" b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63c298e0?vbadefaultcenterpage=1&amp;parentnodeid=78f1b2112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263c298e0?vbadefaultcenterpage=1&amp;parentnodeid=78f1b2112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由含量词命题的真假求参数的值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（范围）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71_1#769422f15?vbadefaultcenterpage=1&amp;parentnodeid=263c298e0&amp;vbahtmlprocessed=1"/>
              <p:cNvSpPr/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为假命题，则实数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71_1#769422f15?vbadefaultcenterpage=1&amp;parentnodeid=263c298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52" r="1" b="-8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72_1#769422f15.bracket?vbadefaultcenterpage=1&amp;parentnodeid=263c298e0&amp;vbapositionanswer=30&amp;vbahtmlprocessed=1"/>
          <p:cNvSpPr/>
          <p:nvPr/>
        </p:nvSpPr>
        <p:spPr>
          <a:xfrm>
            <a:off x="2293620" y="189601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73_1#769422f15.choices?vbadefaultcenterpage=1&amp;parentnodeid=263c298e0&amp;vbahtmlprocessed=1"/>
              <p:cNvSpPr/>
              <p:nvPr/>
            </p:nvSpPr>
            <p:spPr>
              <a:xfrm>
                <a:off x="502920" y="2439575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76245" algn="l"/>
                    <a:tab pos="5927725" algn="l"/>
                    <a:tab pos="86506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−∞,7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73_1#769422f15.choices?vbadefaultcenterpage=1&amp;parentnodeid=263c298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9575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113" r="1" b="-1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AS.74_1#769422f15?vbadefaultcenterpage=1&amp;parentnodeid=263c298e0&amp;vbahtmlprocessed=1"/>
              <p:cNvSpPr/>
              <p:nvPr/>
            </p:nvSpPr>
            <p:spPr>
              <a:xfrm>
                <a:off x="502920" y="2929732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为假命题，所以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¬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恒成立为真命题，故当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恒成立.因为当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AS.74_1#769422f15?vbadefaultcenterpage=1&amp;parentnodeid=263c298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9732"/>
                <a:ext cx="11183112" cy="1587310"/>
              </a:xfrm>
              <a:prstGeom prst="rect">
                <a:avLst/>
              </a:prstGeom>
              <a:blipFill rotWithShape="1">
                <a:blip r:embed="rId6"/>
                <a:stretch>
                  <a:fillRect t="-30" r="1" b="-6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62d6a018?vbadefaultcenterpage=1&amp;parentnodeid=263c298e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675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762d6a018?vbadefaultcenterpage=1&amp;parentnodeid=263c298e0&amp;vbahtmlprocessed=1"/>
          <p:cNvSpPr/>
          <p:nvPr/>
        </p:nvSpPr>
        <p:spPr>
          <a:xfrm>
            <a:off x="502920" y="2493849"/>
            <a:ext cx="11183112" cy="26845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根据命题的真假求参数取值范围的策略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全称量词命题可转化为恒成立问题，存在量词命题可转化为存在性问题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（1）求出每个命题是真命题时参数的取值范围；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（2）根据题意确定每个命题的真假；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（3）由各个命题的真假列出关于参数的不等式（组）求解.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0aa47050?vbadefaultcenterpage=1&amp;parentnodeid=78f1b211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75_1#b3f116380?vbadefaultcenterpage=1&amp;parentnodeid=e0aa47050&amp;vbahtmlprocessed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德州模拟）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命题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的否定形式是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75_1#b3f116380?vbadefaultcenterpage=1&amp;parentnodeid=e0aa470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76_1#b3f116380.bracket?vbadefaultcenterpage=1&amp;parentnodeid=e0aa47050&amp;vbapositionanswer=31&amp;vbahtmlprocessed=1"/>
          <p:cNvSpPr/>
          <p:nvPr/>
        </p:nvSpPr>
        <p:spPr>
          <a:xfrm>
            <a:off x="8974646" y="141944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77_1#b3f116380.choices?vbadefaultcenterpage=1&amp;parentnodeid=e0aa47050&amp;vbahtmlprocessed=1"/>
              <p:cNvSpPr/>
              <p:nvPr/>
            </p:nvSpPr>
            <p:spPr>
              <a:xfrm>
                <a:off x="502920" y="1914748"/>
                <a:ext cx="11183112" cy="10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77_1#b3f116380.choices?vbadefaultcenterpage=1&amp;parentnodeid=e0aa470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4748"/>
                <a:ext cx="11183112" cy="1028700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6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78_1#b3f116380?vbadefaultcenterpage=1&amp;parentnodeid=e0aa47050&amp;vbahtmlprocessed=1"/>
              <p:cNvSpPr/>
              <p:nvPr/>
            </p:nvSpPr>
            <p:spPr>
              <a:xfrm>
                <a:off x="502920" y="2943448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存在量词命题的否定是全称量词命题，所以原命题的否定形式为“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78_1#b3f116380?vbadefaultcenterpage=1&amp;parentnodeid=e0aa470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1038670"/>
              </a:xfrm>
              <a:prstGeom prst="rect">
                <a:avLst/>
              </a:prstGeom>
              <a:blipFill>
                <a:blip r:embed="rId6"/>
                <a:stretch>
                  <a:fillRect l="-1690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79_1#8a522dcf2?segpoint=1&amp;vbadefaultcenterpage=1&amp;parentnodeid=e0aa47050&amp;vbahtmlprocessed=1"/>
          <p:cNvSpPr/>
          <p:nvPr/>
        </p:nvSpPr>
        <p:spPr>
          <a:xfrm>
            <a:off x="502920" y="1455911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（2024 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· </a:t>
            </a:r>
            <a:r>
              <a:rPr lang="en-US" altLang="zh-CN" sz="2400" b="0" i="0" dirty="0" err="1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黑龙江模拟）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给出如下几个结论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其中正确的是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6_AN.80_1#8a522dcf2.bracket?vbadefaultcenterpage=1&amp;parentnodeid=e0aa47050&amp;vbapositionanswer=32&amp;vbahtmlprocessed=1"/>
          <p:cNvSpPr/>
          <p:nvPr/>
        </p:nvSpPr>
        <p:spPr>
          <a:xfrm>
            <a:off x="2611120" y="2004551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81_1#8a522dcf2.choices?vbadefaultcenterpage=1&amp;parentnodeid=e0aa47050&amp;vbahtmlprocessed=1"/>
              <p:cNvSpPr/>
              <p:nvPr/>
            </p:nvSpPr>
            <p:spPr>
              <a:xfrm>
                <a:off x="502920" y="2497818"/>
                <a:ext cx="11183112" cy="3192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404745" algn="l"/>
                    <a:tab pos="5089525" algn="l"/>
                    <a:tab pos="8079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”的否定是“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2404745" algn="l"/>
                    <a:tab pos="5089525" algn="l"/>
                    <a:tab pos="8079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”的否定是“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2404745" algn="l"/>
                    <a:tab pos="5089525" algn="l"/>
                    <a:tab pos="8079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2404745" algn="l"/>
                    <a:tab pos="5089525" algn="l"/>
                    <a:tab pos="8079105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2404745" algn="l"/>
                    <a:tab pos="5089525" algn="l"/>
                    <a:tab pos="8079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B.③④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C.②③④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.①②③④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81_1#8a522dcf2.choices?vbadefaultcenterpage=1&amp;parentnodeid=e0aa470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7818"/>
                <a:ext cx="11183112" cy="3192272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7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82_1#8a522dcf2?vbadefaultcenterpage=1&amp;parentnodeid=e0aa47050&amp;vbahtmlprocessed=1&amp;bbb=1&amp;hasbroken=1"/>
              <p:cNvSpPr/>
              <p:nvPr/>
            </p:nvSpPr>
            <p:spPr>
              <a:xfrm>
                <a:off x="502920" y="979279"/>
                <a:ext cx="11183112" cy="51366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因为存在量词命题的否定是全称量词命题，所以①不正确；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命题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”的否定是“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”,所以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不正确；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时取等号，所以③正确；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，所以④正确.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82_1#8a522dcf2?vbadefaultcenterpage=1&amp;parentnodeid=e0aa4705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9279"/>
                <a:ext cx="11183112" cy="5136642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-1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83_1#e6d86d138?vbadefaultcenterpage=1&amp;parentnodeid=e0aa47050&amp;vbahtmlprocessed=1"/>
              <p:cNvSpPr/>
              <p:nvPr/>
            </p:nvSpPr>
            <p:spPr>
              <a:xfrm>
                <a:off x="502920" y="756000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扬州校考）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若命题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”为假命题，则实数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83_1#e6d86d138?vbadefaultcenterpage=1&amp;parentnodeid=e0aa470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4" r="1" b="-6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84_1#e6d86d138.blank?vbadefaultcenterpage=1&amp;parentnodeid=e0aa47050&amp;vbapositionanswer=33&amp;vbahtmlprocessed=1&amp;rh=43.2"/>
              <p:cNvSpPr/>
              <p:nvPr/>
            </p:nvSpPr>
            <p:spPr>
              <a:xfrm>
                <a:off x="3448812" y="1205452"/>
                <a:ext cx="1025525" cy="5108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84_1#e6d86d138.blank?vbadefaultcenterpage=1&amp;parentnodeid=e0aa47050&amp;vbapositionanswer=3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12" y="1205452"/>
                <a:ext cx="1025525" cy="510858"/>
              </a:xfrm>
              <a:prstGeom prst="rect">
                <a:avLst/>
              </a:prstGeom>
              <a:blipFill rotWithShape="1">
                <a:blip r:embed="rId4"/>
                <a:stretch>
                  <a:fillRect l="-12" t="-43" r="12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85_1#e6d86d138?vbadefaultcenterpage=1&amp;parentnodeid=e0aa47050&amp;vbahtmlprocessed=1"/>
              <p:cNvSpPr/>
              <p:nvPr/>
            </p:nvSpPr>
            <p:spPr>
              <a:xfrm>
                <a:off x="502920" y="1797907"/>
                <a:ext cx="11183112" cy="4811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”为真命题.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，符合题意；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，不符合题意.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+4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−4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85_1#e6d86d138?vbadefaultcenterpage=1&amp;parentnodeid=e0aa470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7907"/>
                <a:ext cx="11183112" cy="4811903"/>
              </a:xfrm>
              <a:prstGeom prst="rect">
                <a:avLst/>
              </a:prstGeom>
              <a:blipFill rotWithShape="1">
                <a:blip r:embed="rId5"/>
                <a:stretch>
                  <a:fillRect t="-5" r="1" b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bd0bade48?colgroup=4,6,11,6,6&amp;vbadefaultcenterpage=1&amp;parentnodeid=f993e895a&amp;vbahtmlprocessed=1"/>
              <p:cNvGraphicFramePr>
                <a:graphicFrameLocks noGrp="1"/>
              </p:cNvGraphicFramePr>
              <p:nvPr/>
            </p:nvGraphicFramePr>
            <p:xfrm>
              <a:off x="502920" y="1044398"/>
              <a:ext cx="11146536" cy="5230368"/>
            </p:xfrm>
            <a:graphic>
              <a:graphicData uri="http://schemas.openxmlformats.org/drawingml/2006/table">
                <a:tbl>
                  <a:tblPr/>
                  <a:tblGrid>
                    <a:gridCol w="1554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25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253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0253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40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充分条件与必要条件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全称量词与存在量词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从近几年高考的情况来看，常用逻辑用语是高考常考内容，一般以选择题的形式出现，有时渗透到其他知识中进行考查.预计2025年高考命题会突出充分条件与必要条件的应用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bd0bade48?colgroup=4,6,11,6,6&amp;vbadefaultcenterpage=1&amp;parentnodeid=f993e895a&amp;vbahtmlprocessed=1"/>
              <p:cNvGraphicFramePr>
                <a:graphicFrameLocks noGrp="1"/>
              </p:cNvGraphicFramePr>
              <p:nvPr/>
            </p:nvGraphicFramePr>
            <p:xfrm>
              <a:off x="502920" y="1044398"/>
              <a:ext cx="11146536" cy="5063427"/>
            </p:xfrm>
            <a:graphic>
              <a:graphicData uri="http://schemas.openxmlformats.org/drawingml/2006/table">
                <a:tbl>
                  <a:tblPr/>
                  <a:tblGrid>
                    <a:gridCol w="1554480"/>
                    <a:gridCol w="2002536"/>
                    <a:gridCol w="3584448"/>
                    <a:gridCol w="2002536"/>
                    <a:gridCol w="200253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9992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充分条件与必要条件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全称量词与存在量词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从近几年高考的情况来看，常用逻辑用语是高考常考内容，一般以选择题的形式出现，有时渗透到其他知识中进行考查.预计2025年高考命题会突出充分条件与必要条件的应用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678f388ca.fixed?vbadefaultcenterpage=1&amp;parentnodeid=f993e89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678f388ca.fixed?vbadefaultcenterpage=1&amp;parentnodeid=f993e895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0940bf7a?vbadefaultcenterpage=1&amp;parentnodeid=678f388c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235fcaa68?segpoint=1&amp;vbadefaultcenterpage=1&amp;parentnodeid=c0940bf7a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一、命题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BD#f1654ba84?vbadefaultcenterpage=1&amp;parentnodeid=235fcaa68&amp;vbahtmlprocessed=1"/>
              <p:cNvSpPr/>
              <p:nvPr/>
            </p:nvSpPr>
            <p:spPr>
              <a:xfrm>
                <a:off x="502920" y="2008505"/>
                <a:ext cx="11182985" cy="1780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可以判断真假,用文字或符号表述的陈述句叫作命题.一个命题通常可以表示为“若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”和“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”两种形式.当命题表示为“若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”时,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是命题的条件,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是命题的结论.当命题“若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”是真命题时,就说由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推出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,记作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⇒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</p:txBody>
          </p:sp>
        </mc:Choice>
        <mc:Fallback>
          <p:sp>
            <p:nvSpPr>
              <p:cNvPr id="4" name="P_6_BD#f1654ba84?vbadefaultcenterpage=1&amp;parentnodeid=235fcaa6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505"/>
                <a:ext cx="11182985" cy="1780540"/>
              </a:xfrm>
              <a:prstGeom prst="rect">
                <a:avLst/>
              </a:prstGeom>
              <a:blipFill>
                <a:blip r:embed="rId4"/>
                <a:stretch>
                  <a:fillRect l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8488ef67?segpoint=1&amp;vbadefaultcenterpage=1&amp;parentnodeid=c0940bf7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二、充分条件、必要条件与充要条件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696f9b95a?colgroup=36&amp;vbadefaultcenterpage=1&amp;parentnodeid=b8488ef67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377440"/>
            </p:xfrm>
            <a:graphic>
              <a:graphicData uri="http://schemas.openxmlformats.org/drawingml/2006/table">
                <a:tbl>
                  <a:tblPr/>
                  <a:tblGrid>
                    <a:gridCol w="6144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09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1165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1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的③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1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1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11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696f9b95a?colgroup=36&amp;vbadefaultcenterpage=1&amp;parentnodeid=b8488ef67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155825"/>
            </p:xfrm>
            <a:graphic>
              <a:graphicData uri="http://schemas.openxmlformats.org/drawingml/2006/table">
                <a:tbl>
                  <a:tblPr/>
                  <a:tblGrid>
                    <a:gridCol w="6144768"/>
                    <a:gridCol w="5010912"/>
                  </a:tblGrid>
                  <a:tr h="47498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cPr/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P_6_AN.1_1#696f9b95a.blank?vbadefaultcenterpage=1&amp;parentnodeid=b8488ef67&amp;vbapositionanswer=1&amp;vbahtmlprocessed=1"/>
          <p:cNvSpPr/>
          <p:nvPr/>
        </p:nvSpPr>
        <p:spPr>
          <a:xfrm>
            <a:off x="5301933" y="1381348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充分</a:t>
            </a:r>
            <a:endParaRPr lang="en-US" altLang="zh-CN" sz="2400" dirty="0"/>
          </a:p>
        </p:txBody>
      </p:sp>
      <p:sp>
        <p:nvSpPr>
          <p:cNvPr id="5" name="P_6_AN.2_1#696f9b95a.blank?vbadefaultcenterpage=1&amp;parentnodeid=b8488ef67&amp;vbapositionanswer=2&amp;vbahtmlprocessed=1"/>
          <p:cNvSpPr/>
          <p:nvPr/>
        </p:nvSpPr>
        <p:spPr>
          <a:xfrm>
            <a:off x="8391461" y="1381348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必要</a:t>
            </a:r>
            <a:endParaRPr lang="en-US" altLang="zh-CN" sz="2400" dirty="0"/>
          </a:p>
        </p:txBody>
      </p:sp>
      <p:sp>
        <p:nvSpPr>
          <p:cNvPr id="6" name="P_6_AN.3_1#696f9b95a.blank?vbadefaultcenterpage=1&amp;parentnodeid=b8488ef67&amp;vbapositionanswer=3&amp;vbahtmlprocessed=1"/>
          <p:cNvSpPr/>
          <p:nvPr/>
        </p:nvSpPr>
        <p:spPr>
          <a:xfrm>
            <a:off x="3037268" y="1812513"/>
            <a:ext cx="1744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充分不必要</a:t>
            </a:r>
            <a:endParaRPr lang="en-US" altLang="zh-CN" sz="2400" dirty="0"/>
          </a:p>
        </p:txBody>
      </p:sp>
      <p:sp>
        <p:nvSpPr>
          <p:cNvPr id="7" name="P_6_AN.4_1#696f9b95a.blank?vbadefaultcenterpage=1&amp;parentnodeid=b8488ef67&amp;vbapositionanswer=4&amp;vbahtmlprocessed=1"/>
          <p:cNvSpPr/>
          <p:nvPr/>
        </p:nvSpPr>
        <p:spPr>
          <a:xfrm>
            <a:off x="3037268" y="2332895"/>
            <a:ext cx="1744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必要不充分</a:t>
            </a:r>
            <a:endParaRPr lang="en-US" altLang="zh-CN" sz="2400" dirty="0"/>
          </a:p>
        </p:txBody>
      </p:sp>
      <p:sp>
        <p:nvSpPr>
          <p:cNvPr id="3" name="P_6_AN.5_1#696f9b95a.blank?vbadefaultcenterpage=1&amp;parentnodeid=b8488ef67&amp;vbapositionanswer=5&amp;vbahtmlprocessed=1"/>
          <p:cNvSpPr/>
          <p:nvPr/>
        </p:nvSpPr>
        <p:spPr>
          <a:xfrm>
            <a:off x="3494468" y="2808828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充要</a:t>
            </a:r>
            <a:endParaRPr lang="en-US" altLang="zh-CN" sz="2400" dirty="0"/>
          </a:p>
        </p:txBody>
      </p:sp>
      <p:sp>
        <p:nvSpPr>
          <p:cNvPr id="9" name="P_6_AN.6_1#696f9b95a.blank?vbadefaultcenterpage=1&amp;parentnodeid=b8488ef67&amp;vbapositionanswer=6&amp;vbahtmlprocessed=1"/>
          <p:cNvSpPr/>
          <p:nvPr/>
        </p:nvSpPr>
        <p:spPr>
          <a:xfrm>
            <a:off x="2580068" y="3329528"/>
            <a:ext cx="2659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既不充分也不必要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3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cf91602c?segpoint=1&amp;vbadefaultcenterpage=1&amp;parentnodeid=c0940bf7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三、全称量词和存在量词</a:t>
            </a:r>
            <a:endParaRPr lang="en-US" altLang="zh-CN" sz="2600" dirty="0"/>
          </a:p>
        </p:txBody>
      </p:sp>
      <p:sp>
        <p:nvSpPr>
          <p:cNvPr id="3" name="P_6_BD#956449b80?segpoint=1&amp;vbadefaultcenterpage=1&amp;parentnodeid=9cf91602c&amp;vbahtmlprocessed=1"/>
          <p:cNvSpPr/>
          <p:nvPr/>
        </p:nvSpPr>
        <p:spPr>
          <a:xfrm>
            <a:off x="502920" y="1348105"/>
            <a:ext cx="11182985" cy="44380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1.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全称量词:在命题中,诸如“所有”“每一个”“任意”“任何”“一切”这样的词叫作全称量词,用符号“⑦</a:t>
            </a:r>
            <a:r>
              <a:rPr lang="en-US" altLang="zh-CN" sz="2400" i="0" u="sng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　  　    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”表示. </a:t>
            </a:r>
          </a:p>
          <a:p>
            <a:pPr algn="l" latinLnBrk="1">
              <a:lnSpc>
                <a:spcPts val="4400"/>
              </a:lnSpc>
            </a:pP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2.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存在量词:在命题中,诸如“有些”“有一个”“存在”这样的词叫作存在量词,用符号       “⑧</a:t>
            </a:r>
            <a:r>
              <a:rPr lang="en-US" altLang="zh-CN" sz="2400" i="0" u="sng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   　　    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”表示. </a:t>
            </a:r>
          </a:p>
          <a:p>
            <a:pPr algn="l" latinLnBrk="1">
              <a:lnSpc>
                <a:spcPts val="4400"/>
              </a:lnSpc>
            </a:pP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3.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在给定集合中,断言所有元素都具有同一种性质的命题叫作全称量词命题.简记为  ⑨</a:t>
            </a:r>
            <a:r>
              <a:rPr lang="en-US" altLang="zh-CN" sz="2400" i="0" u="sng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　　                      　　       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. </a:t>
            </a:r>
          </a:p>
          <a:p>
            <a:pPr algn="l" latinLnBrk="1">
              <a:lnSpc>
                <a:spcPts val="4400"/>
              </a:lnSpc>
            </a:pP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4.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在给定 集合中,断言某些元素具有一种性质的命题叫作存在量词命题.简记为          ⑩</a:t>
            </a:r>
            <a:r>
              <a:rPr lang="en-US" altLang="zh-CN" sz="2400" i="0" u="sng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　　    　                  　       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0"/>
              </a:rPr>
              <a:t>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7_1#956449b80.blank?vbadefaultcenterpage=1&amp;parentnodeid=9cf91602c&amp;vbapositionanswer=7&amp;vbahtmlprocessed=1"/>
              <p:cNvSpPr/>
              <p:nvPr/>
            </p:nvSpPr>
            <p:spPr>
              <a:xfrm>
                <a:off x="2597347" y="1989785"/>
                <a:ext cx="3476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7_1#956449b80.blank?vbadefaultcenterpage=1&amp;parentnodeid=9cf91602c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47" y="1989785"/>
                <a:ext cx="347663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57" t="-93" r="148" b="-7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8_1#956449b80.blank?vbadefaultcenterpage=1&amp;parentnodeid=9cf91602c&amp;vbapositionanswer=8&amp;vbahtmlprocessed=1"/>
              <p:cNvSpPr/>
              <p:nvPr/>
            </p:nvSpPr>
            <p:spPr>
              <a:xfrm>
                <a:off x="1357192" y="3129302"/>
                <a:ext cx="3349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8_1#956449b80.blank?vbadefaultcenterpage=1&amp;parentnodeid=9cf91602c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92" y="3129302"/>
                <a:ext cx="334963" cy="353441"/>
              </a:xfrm>
              <a:prstGeom prst="rect">
                <a:avLst/>
              </a:prstGeom>
              <a:blipFill rotWithShape="1">
                <a:blip r:embed="rId6"/>
                <a:stretch>
                  <a:fillRect l="-59" t="-6" r="154" b="-7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12_1#fdd0b8f10.blank?vbadefaultcenterpage=1&amp;parentnodeid=fab6c5576&amp;vbapositionanswer=12&amp;vbahtmlprocessed=1"/>
              <p:cNvSpPr/>
              <p:nvPr>
                <p:custDataLst>
                  <p:tags r:id="rId1"/>
                </p:custDataLst>
              </p:nvPr>
            </p:nvSpPr>
            <p:spPr>
              <a:xfrm>
                <a:off x="1537557" y="4212178"/>
                <a:ext cx="2274316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具有性质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12_1#fdd0b8f10.blank?vbadefaultcenterpage=1&amp;parentnodeid=fab6c5576&amp;vbapositionanswer=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537557" y="4212178"/>
                <a:ext cx="2274316" cy="348742"/>
              </a:xfrm>
              <a:prstGeom prst="rect">
                <a:avLst/>
              </a:prstGeom>
              <a:blipFill rotWithShape="1">
                <a:blip r:embed="rId8"/>
                <a:stretch>
                  <a:fillRect l="-21341" t="-8986" r="-21444" b="-4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11_1#fdd0b8f10.blank?vbadefaultcenterpage=1&amp;parentnodeid=fab6c5576&amp;vbapositionanswer=11&amp;vbahtmlprocessed=1"/>
              <p:cNvSpPr/>
              <p:nvPr>
                <p:custDataLst>
                  <p:tags r:id="rId2"/>
                </p:custDataLst>
              </p:nvPr>
            </p:nvSpPr>
            <p:spPr>
              <a:xfrm>
                <a:off x="1550257" y="5335366"/>
                <a:ext cx="2261616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具有性质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11_1#fdd0b8f10.blank?vbadefaultcenterpage=1&amp;parentnodeid=fab6c5576&amp;vbapositionanswer=1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550257" y="5335366"/>
                <a:ext cx="2261616" cy="348742"/>
              </a:xfrm>
              <a:prstGeom prst="rect">
                <a:avLst/>
              </a:prstGeom>
              <a:blipFill rotWithShape="1">
                <a:blip r:embed="rId10"/>
                <a:stretch>
                  <a:fillRect l="-21461" t="-8950" r="-21565" b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5" grpId="0" build="p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fab6c5576?segpoint=1&amp;vbadefaultcenterpage=1&amp;parentnodeid=c0940bf7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四、含有一个量词的命题的否定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fdd0b8f10?colgroup=15,19&amp;vbadefaultcenterpage=1&amp;parentnodeid=fab6c5576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1431290"/>
            </p:xfrm>
            <a:graphic>
              <a:graphicData uri="http://schemas.openxmlformats.org/drawingml/2006/table">
                <a:tbl>
                  <a:tblPr/>
                  <a:tblGrid>
                    <a:gridCol w="5010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47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命题的否定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1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具有性质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⑪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1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具有性质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⑫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fdd0b8f10?colgroup=15,19&amp;vbadefaultcenterpage=1&amp;parentnodeid=fab6c5576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1297686"/>
            </p:xfrm>
            <a:graphic>
              <a:graphicData uri="http://schemas.openxmlformats.org/drawingml/2006/table">
                <a:tbl>
                  <a:tblPr/>
                  <a:tblGrid>
                    <a:gridCol w="5010912"/>
                    <a:gridCol w="6144768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命题的否定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972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⑪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972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⑫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11_1#fdd0b8f10.blank?vbadefaultcenterpage=1&amp;parentnodeid=fab6c5576&amp;vbapositionanswer=11&amp;vbahtmlprocessed=1"/>
              <p:cNvSpPr/>
              <p:nvPr/>
            </p:nvSpPr>
            <p:spPr>
              <a:xfrm>
                <a:off x="8381587" y="1931766"/>
                <a:ext cx="2261616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不具有性质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11_1#fdd0b8f10.blank?vbadefaultcenterpage=1&amp;parentnodeid=fab6c5576&amp;vbapositionanswer=1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587" y="1931766"/>
                <a:ext cx="2261616" cy="348742"/>
              </a:xfrm>
              <a:prstGeom prst="rect">
                <a:avLst/>
              </a:prstGeom>
              <a:blipFill rotWithShape="1">
                <a:blip r:embed="rId4"/>
                <a:stretch>
                  <a:fillRect l="-28199" t="-8950" r="-28303" b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12_1#fdd0b8f10.blank?vbadefaultcenterpage=1&amp;parentnodeid=fab6c5576&amp;vbapositionanswer=12&amp;vbahtmlprocessed=1"/>
              <p:cNvSpPr/>
              <p:nvPr/>
            </p:nvSpPr>
            <p:spPr>
              <a:xfrm>
                <a:off x="8368887" y="2406238"/>
                <a:ext cx="2274316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不具有性质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12_1#fdd0b8f10.blank?vbadefaultcenterpage=1&amp;parentnodeid=fab6c5576&amp;vbapositionanswer=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87" y="2406238"/>
                <a:ext cx="2274316" cy="348742"/>
              </a:xfrm>
              <a:prstGeom prst="rect">
                <a:avLst/>
              </a:prstGeom>
              <a:blipFill rotWithShape="1">
                <a:blip r:embed="rId5"/>
                <a:stretch>
                  <a:fillRect l="-28042" t="-8986" r="-28145" b="-4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1170</Words>
  <Application>Microsoft Office PowerPoint</Application>
  <PresentationFormat>宽屏</PresentationFormat>
  <Paragraphs>276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11</cp:revision>
  <dcterms:created xsi:type="dcterms:W3CDTF">2023-12-21T08:59:00Z</dcterms:created>
  <dcterms:modified xsi:type="dcterms:W3CDTF">2024-01-18T05:44:16Z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121020C016FE44DD91AD5546B798BCCB_12</vt:lpwstr>
  </property>
  <property fmtid="{D5CDD505-2E9C-101B-9397-08002B2CF9AE}" pid="3" name="KSOProductBuildVer">
    <vt:lpwstr>2052-12.1.0.15990</vt:lpwstr>
  </property>
</Properties>
</file>