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12192000" cy="6858000"/>
  <p:notesSz cx="6858000" cy="12192000"/>
  <p:custDataLst>
    <p:tags r:id="rId37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gs" Target="tags/tag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3b6dbc8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基础课03 等式性质与不等式性质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5DA0745E-F320-49AA-BDF8-5FA783249FA3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3b6dbc8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基础课03 等式性质与不等式性质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25C1E1E3-7A1F-40F9-AA7D-FBA63CD449D9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3b6dbc8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基础课03 等式性质与不等式性质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D45258F-C2FF-4CFC-8DD0-9129F58E5BF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3b6dbc8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基础课03 等式性质与不等式性质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05C27313-892D-47F4-A761-B6B6577ED2BA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9d5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8BB7FA54-A612-45BB-9AD7-AAB4C05A45A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53b6dbc8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基础课03 等式性质与不等式性质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79DE2502-968B-4B81-ADF6-641CAC9588BE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0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7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6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P_7_BD#ddf575802?segpoint=1&amp;vbadefaultcenterpage=1&amp;parentnodeid=22729e8ab&amp;vbahtmlprocessed=1"/>
              <p:cNvSpPr/>
              <p:nvPr/>
            </p:nvSpPr>
            <p:spPr>
              <a:xfrm>
                <a:off x="502920" y="2280267"/>
                <a:ext cx="11183112" cy="25854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有关分数的性质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，则：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（1）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（2）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P_7_BD#ddf575802?segpoint=1&amp;vbadefaultcenterpage=1&amp;parentnodeid=22729e8a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80267"/>
                <a:ext cx="11183112" cy="2585466"/>
              </a:xfrm>
              <a:prstGeom prst="rect">
                <a:avLst/>
              </a:prstGeom>
              <a:blipFill rotWithShape="1">
                <a:blip r:embed="rId3"/>
                <a:stretch>
                  <a:fillRect t="-24" r="1" b="-61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9df857da?vbadefaultcenterpage=1&amp;parentnodeid=67e6be08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505eb9ae?vbadefaultcenterpage=1&amp;parentnodeid=c9df857da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fd53c04a4?vbadefaultcenterpage=1&amp;parentnodeid=c505eb9ae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.（对的打“√”，错的打“×”）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T_7_BD.11_1#bd8bc3b50?vbadefaultcenterpage=1&amp;parentnodeid=fd53c04a4&amp;vbahtmlprocessed=1"/>
              <p:cNvSpPr/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（1）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T_7_BD.11_1#bd8bc3b50?vbadefaultcenterpage=1&amp;parentnodeid=fd53c04a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239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84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QT_7_AN.12_1#bd8bc3b50.bracket?vbadefaultcenterpage=1&amp;parentnodeid=fd53c04a4&amp;vbapositionanswer=10&amp;vbahtmlprocessed=1"/>
          <p:cNvSpPr/>
          <p:nvPr/>
        </p:nvSpPr>
        <p:spPr>
          <a:xfrm>
            <a:off x="3973703" y="25239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QT_7_BD.13_1#54eb95066?vbadefaultcenterpage=1&amp;parentnodeid=fd53c04a4&amp;vbahtmlprocessed=1"/>
              <p:cNvSpPr/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（2）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=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𝑏𝑐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T_7_BD.13_1#54eb95066?vbadefaultcenterpage=1&amp;parentnodeid=fd53c04a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57303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QT_7_AN.14_1#54eb95066.bracket?vbadefaultcenterpage=1&amp;parentnodeid=fd53c04a4&amp;vbapositionanswer=11&amp;vbahtmlprocessed=1"/>
          <p:cNvSpPr/>
          <p:nvPr/>
        </p:nvSpPr>
        <p:spPr>
          <a:xfrm>
            <a:off x="3715957" y="30573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5_1#7f031780b?vbadefaultcenterpage=1&amp;parentnodeid=fd53c04a4&amp;vbahtmlprocessed=1"/>
              <p:cNvSpPr/>
              <p:nvPr/>
            </p:nvSpPr>
            <p:spPr>
              <a:xfrm>
                <a:off x="502920" y="3553048"/>
                <a:ext cx="11183112" cy="67303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（3）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&gt;1⇔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5_1#7f031780b?vbadefaultcenterpage=1&amp;parentnodeid=fd53c04a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53048"/>
                <a:ext cx="11183112" cy="673037"/>
              </a:xfrm>
              <a:prstGeom prst="rect">
                <a:avLst/>
              </a:prstGeom>
              <a:blipFill rotWithShape="1">
                <a:blip r:embed="rId6"/>
                <a:stretch>
                  <a:fillRect t="-33" r="1" b="-201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7f031780b.bracket?vbadefaultcenterpage=1&amp;parentnodeid=fd53c04a4&amp;vbapositionanswer=12&amp;vbahtmlprocessed=1"/>
          <p:cNvSpPr/>
          <p:nvPr/>
        </p:nvSpPr>
        <p:spPr>
          <a:xfrm>
            <a:off x="3398838" y="3789014"/>
            <a:ext cx="446088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7_1#d0fe35e90?vbadefaultcenterpage=1&amp;parentnodeid=fd53c04a4&amp;vbahtmlprocessed=1"/>
              <p:cNvSpPr/>
              <p:nvPr/>
            </p:nvSpPr>
            <p:spPr>
              <a:xfrm>
                <a:off x="502920" y="4226148"/>
                <a:ext cx="11183112" cy="72434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（4）若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7_1#d0fe35e90?vbadefaultcenterpage=1&amp;parentnodeid=fd53c04a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226148"/>
                <a:ext cx="11183112" cy="724345"/>
              </a:xfrm>
              <a:prstGeom prst="rect">
                <a:avLst/>
              </a:prstGeom>
              <a:blipFill rotWithShape="1">
                <a:blip r:embed="rId7"/>
                <a:stretch>
                  <a:fillRect t="-31" r="1" b="-103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d0fe35e90.bracket?vbadefaultcenterpage=1&amp;parentnodeid=fd53c04a4&amp;vbapositionanswer=13&amp;vbahtmlprocessed=1"/>
          <p:cNvSpPr/>
          <p:nvPr/>
        </p:nvSpPr>
        <p:spPr>
          <a:xfrm>
            <a:off x="5444681" y="4522820"/>
            <a:ext cx="387350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6_BD.19_1#5f92b3f64?vbadefaultcenterpage=1&amp;parentnodeid=c505eb9ae&amp;vbahtmlprocessed=1"/>
              <p:cNvSpPr/>
              <p:nvPr/>
            </p:nvSpPr>
            <p:spPr>
              <a:xfrm>
                <a:off x="502920" y="2058620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（多选题）（易错题）设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则下列不等式中正确的是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6_BD.19_1#5f92b3f64?vbadefaultcenterpage=1&amp;parentnodeid=c505eb9a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58620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120" r="1" b="-12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6_AN.20_1#5f92b3f64.bracket?vbadefaultcenterpage=1&amp;parentnodeid=c505eb9ae&amp;vbapositionanswer=14&amp;vbahtmlprocessed=1"/>
          <p:cNvSpPr/>
          <p:nvPr/>
        </p:nvSpPr>
        <p:spPr>
          <a:xfrm>
            <a:off x="9334437" y="2058620"/>
            <a:ext cx="8826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6_BD.21_1#5f92b3f64.choices?vbadefaultcenterpage=1&amp;parentnodeid=c505eb9ae&amp;vbahtmlprocessed=1"/>
              <p:cNvSpPr/>
              <p:nvPr/>
            </p:nvSpPr>
            <p:spPr>
              <a:xfrm>
                <a:off x="502920" y="2556967"/>
                <a:ext cx="11183112" cy="71399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430145" algn="l"/>
                    <a:tab pos="5178425" algn="l"/>
                    <a:tab pos="80537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6_BD.21_1#5f92b3f64.choices?vbadefaultcenterpage=1&amp;parentnodeid=c505eb9a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56967"/>
                <a:ext cx="11183112" cy="713994"/>
              </a:xfrm>
              <a:prstGeom prst="rect">
                <a:avLst/>
              </a:prstGeom>
              <a:blipFill rotWithShape="1">
                <a:blip r:embed="rId4"/>
                <a:stretch>
                  <a:fillRect t="-64" r="1" b="-97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6_EX.22_1#5f92b3f64?vbadefaultcenterpage=1&amp;parentnodeid=c505eb9ae&amp;vbahtmlprocessed=1"/>
          <p:cNvSpPr/>
          <p:nvPr/>
        </p:nvSpPr>
        <p:spPr>
          <a:xfrm>
            <a:off x="502920" y="3280868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易错点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】忽视字母的取值范围致误.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23_1#5f92b3f64?vbadefaultcenterpage=1&amp;parentnodeid=c505eb9ae&amp;vbahtmlprocessed=1"/>
              <p:cNvSpPr/>
              <p:nvPr/>
            </p:nvSpPr>
            <p:spPr>
              <a:xfrm>
                <a:off x="502920" y="3776168"/>
                <a:ext cx="11183112" cy="131121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，故A正确；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，故B错误；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，故C正确；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，可得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  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23_1#5f92b3f64?vbadefaultcenterpage=1&amp;parentnodeid=c505eb9ae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776168"/>
                <a:ext cx="11183112" cy="1311212"/>
              </a:xfrm>
              <a:prstGeom prst="rect">
                <a:avLst/>
              </a:prstGeom>
              <a:blipFill rotWithShape="1">
                <a:blip r:embed="rId5"/>
                <a:stretch>
                  <a:fillRect t="-35" r="1" b="-73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  <p:bldP spid="6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6c38d0229?vbadefaultcenterpage=1&amp;parentnodeid=c9df857d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24_1#002780834?vbadefaultcenterpage=1&amp;parentnodeid=6c38d0229&amp;vbahtmlprocessed=1"/>
              <p:cNvSpPr/>
              <p:nvPr/>
            </p:nvSpPr>
            <p:spPr>
              <a:xfrm>
                <a:off x="502920" y="1333237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43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改编）下列命题为假命题的是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24_1#002780834?vbadefaultcenterpage=1&amp;parentnodeid=6c38d02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3237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77" r="1" b="-543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25_1#002780834.bracket?vbadefaultcenterpage=1&amp;parentnodeid=6c38d0229&amp;vbapositionanswer=15&amp;vbahtmlprocessed=1"/>
          <p:cNvSpPr/>
          <p:nvPr/>
        </p:nvSpPr>
        <p:spPr>
          <a:xfrm>
            <a:off x="8394954" y="1333237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26_1#002780834.choices?vbadefaultcenterpage=1&amp;parentnodeid=6c38d0229&amp;vbahtmlprocessed=1"/>
              <p:cNvSpPr/>
              <p:nvPr/>
            </p:nvSpPr>
            <p:spPr>
              <a:xfrm>
                <a:off x="502920" y="1825848"/>
                <a:ext cx="11183112" cy="12616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26_1#002780834.choices?vbadefaultcenterpage=1&amp;parentnodeid=6c38d02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25848"/>
                <a:ext cx="11183112" cy="1261618"/>
              </a:xfrm>
              <a:prstGeom prst="rect">
                <a:avLst/>
              </a:prstGeom>
              <a:blipFill rotWithShape="1">
                <a:blip r:embed="rId4"/>
                <a:stretch>
                  <a:fillRect t="-18" r="1" b="-76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27_1#002780834?vbadefaultcenterpage=1&amp;parentnodeid=6c38d0229&amp;vbahtmlprocessed=1"/>
              <p:cNvSpPr/>
              <p:nvPr/>
            </p:nvSpPr>
            <p:spPr>
              <a:xfrm>
                <a:off x="502920" y="3095848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显然A,B,D为真命题；对于C，若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，故C为假命题.故选C.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27_1#002780834?vbadefaultcenterpage=1&amp;parentnodeid=6c38d02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95848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1" r="1" b="-81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28_1#f2b83df67?vbadefaultcenterpage=1&amp;parentnodeid=6c38d0229&amp;vbahtmlprocessed=1"/>
              <p:cNvSpPr/>
              <p:nvPr/>
            </p:nvSpPr>
            <p:spPr>
              <a:xfrm>
                <a:off x="502920" y="2532711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（人教A版必修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P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42</m:t>
                    </m:r>
                    <m:r>
                      <a:rPr lang="en-US" altLang="zh-CN" sz="2400" b="1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T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（4）改编）设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的大小关系为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28_1#f2b83df67?vbadefaultcenterpage=1&amp;parentnodeid=6c38d02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32711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2" r="1" b="-255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QB_6_AN.29_1#f2b83df67.blank?vbadefaultcenterpage=1&amp;parentnodeid=6c38d0229&amp;vbapositionanswer=16&amp;vbahtmlprocessed=1"/>
              <p:cNvSpPr/>
              <p:nvPr/>
            </p:nvSpPr>
            <p:spPr>
              <a:xfrm>
                <a:off x="3146679" y="3137230"/>
                <a:ext cx="1050925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>
          <p:sp>
            <p:nvSpPr>
              <p:cNvPr id="3" name="QB_6_AN.29_1#f2b83df67.blank?vbadefaultcenterpage=1&amp;parentnodeid=6c38d0229&amp;vbapositionanswer=1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6679" y="3137230"/>
                <a:ext cx="1050925" cy="353441"/>
              </a:xfrm>
              <a:prstGeom prst="rect">
                <a:avLst/>
              </a:prstGeom>
              <a:blipFill>
                <a:blip r:embed="rId4"/>
                <a:stretch>
                  <a:fillRect l="-2890" r="-1734" b="-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30_1#f2b83df67?vbadefaultcenterpage=1&amp;parentnodeid=6c38d0229&amp;vbahtmlprocessed=1"/>
              <p:cNvSpPr/>
              <p:nvPr/>
            </p:nvSpPr>
            <p:spPr>
              <a:xfrm>
                <a:off x="502920" y="3869259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依题意，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+1&gt;0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𝑁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30_1#f2b83df67?vbadefaultcenterpage=1&amp;parentnodeid=6c38d022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9259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0" r="1" b="-7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f33383dec?vbadefaultcenterpage=1&amp;parentnodeid=c9df857da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BD.31_1#c34db94b5?vbadefaultcenterpage=1&amp;parentnodeid=f33383dec&amp;vbahtmlprocessed=1"/>
              <p:cNvSpPr/>
              <p:nvPr/>
            </p:nvSpPr>
            <p:spPr>
              <a:xfrm>
                <a:off x="502920" y="1330103"/>
                <a:ext cx="11183112" cy="1038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（2019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全国Ⅱ卷）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.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6_BD.31_1#c34db94b5?vbadefaultcenterpage=1&amp;parentnodeid=f33383de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1038162"/>
              </a:xfrm>
              <a:prstGeom prst="rect">
                <a:avLst/>
              </a:prstGeom>
              <a:blipFill rotWithShape="1">
                <a:blip r:embed="rId3"/>
                <a:stretch>
                  <a:fillRect t="-40" r="1" b="-9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B_6_AN.32_1#c34db94b5.bracket?vbadefaultcenterpage=1&amp;parentnodeid=f33383dec&amp;vbapositionanswer=17&amp;vbahtmlprocessed=1"/>
          <p:cNvSpPr/>
          <p:nvPr/>
        </p:nvSpPr>
        <p:spPr>
          <a:xfrm>
            <a:off x="5059871" y="1464152"/>
            <a:ext cx="4238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33_1#c34db94b5?vbadefaultcenterpage=1&amp;parentnodeid=f33383dec&amp;vbahtmlprocessed=1"/>
              <p:cNvSpPr/>
              <p:nvPr/>
            </p:nvSpPr>
            <p:spPr>
              <a:xfrm>
                <a:off x="502920" y="2371948"/>
                <a:ext cx="11183112" cy="159645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9=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，故A，B错误；取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，故D错误；因为幂函数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是增函数，且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，故C正确.故选C.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33_1#c34db94b5?vbadefaultcenterpage=1&amp;parentnodeid=f33383dec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71948"/>
                <a:ext cx="11183112" cy="1596454"/>
              </a:xfrm>
              <a:prstGeom prst="rect">
                <a:avLst/>
              </a:prstGeom>
              <a:blipFill rotWithShape="1">
                <a:blip r:embed="rId4"/>
                <a:stretch>
                  <a:fillRect t="-14" r="1" b="-865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8095fb1d9.fixed?vbadefaultcenterpage=1&amp;parentnodeid=53b6dbc8f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8095fb1d9.fixed?vbadefaultcenterpage=1&amp;parentnodeid=53b6dbc8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b81c5a3e2?vbadefaultcenterpage=1&amp;parentnodeid=8095fb1d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比较两个数（式）的大小［自主练透］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4_1#92460d7a4?vbadefaultcenterpage=1&amp;parentnodeid=b81c5a3e2&amp;vbahtmlprocessed=1"/>
              <p:cNvSpPr/>
              <p:nvPr/>
            </p:nvSpPr>
            <p:spPr>
              <a:xfrm>
                <a:off x="502920" y="1330548"/>
                <a:ext cx="11183112" cy="769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𝑥𝑧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𝑦𝑧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4_1#92460d7a4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548"/>
                <a:ext cx="11183112" cy="769049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10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5_1#92460d7a4.bracket?vbadefaultcenterpage=1&amp;parentnodeid=b81c5a3e2&amp;vbapositionanswer=18&amp;vbahtmlprocessed=1"/>
          <p:cNvSpPr/>
          <p:nvPr/>
        </p:nvSpPr>
        <p:spPr>
          <a:xfrm>
            <a:off x="8228267" y="1628744"/>
            <a:ext cx="441325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6_1#92460d7a4.choices?vbadefaultcenterpage=1&amp;parentnodeid=b81c5a3e2&amp;vbahtmlprocessed=1"/>
              <p:cNvSpPr/>
              <p:nvPr/>
            </p:nvSpPr>
            <p:spPr>
              <a:xfrm>
                <a:off x="502920" y="2105248"/>
                <a:ext cx="11183112" cy="48006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633345" algn="l"/>
                    <a:tab pos="5686425" algn="l"/>
                    <a:tab pos="82823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6_1#92460d7a4.choices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05248"/>
                <a:ext cx="11183112" cy="480060"/>
              </a:xfrm>
              <a:prstGeom prst="rect">
                <a:avLst/>
              </a:prstGeom>
              <a:blipFill rotWithShape="1">
                <a:blip r:embed="rId4"/>
                <a:stretch>
                  <a:fillRect t="-46" r="1" b="-14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7_1#92460d7a4?vbadefaultcenterpage=1&amp;parentnodeid=b81c5a3e2&amp;vbahtmlprocessed=1&amp;bbb=1&amp;hasbroken=1"/>
              <p:cNvSpPr/>
              <p:nvPr/>
            </p:nvSpPr>
            <p:spPr>
              <a:xfrm>
                <a:off x="502920" y="2587848"/>
                <a:ext cx="11183112" cy="333724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𝑦𝑧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𝑧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𝑧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，符号不能确定，所以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的大小不能确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定.故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7_1#92460d7a4?vbadefaultcenterpage=1&amp;parentnodeid=b81c5a3e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87848"/>
                <a:ext cx="11183112" cy="3337243"/>
              </a:xfrm>
              <a:prstGeom prst="rect">
                <a:avLst/>
              </a:prstGeom>
              <a:blipFill rotWithShape="1">
                <a:blip r:embed="rId5"/>
                <a:stretch>
                  <a:fillRect t="-7" r="1" b="-29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8_1#2de5a7cc2?vbadefaultcenterpage=1&amp;parentnodeid=b81c5a3e2&amp;vbahtmlprocessed=1"/>
              <p:cNvSpPr/>
              <p:nvPr/>
            </p:nvSpPr>
            <p:spPr>
              <a:xfrm>
                <a:off x="502920" y="2274806"/>
                <a:ext cx="11403013" cy="52813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之间的大小关系是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8_1#2de5a7cc2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4806"/>
                <a:ext cx="11403013" cy="528130"/>
              </a:xfrm>
              <a:prstGeom prst="rect">
                <a:avLst/>
              </a:prstGeom>
              <a:blipFill rotWithShape="1">
                <a:blip r:embed="rId3"/>
                <a:stretch>
                  <a:fillRect t="-45" r="3" b="-20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9_1#2de5a7cc2.bracket?vbadefaultcenterpage=1&amp;parentnodeid=b81c5a3e2&amp;vbapositionanswer=19&amp;vbahtmlprocessed=1"/>
          <p:cNvSpPr/>
          <p:nvPr/>
        </p:nvSpPr>
        <p:spPr>
          <a:xfrm>
            <a:off x="10803001" y="2274806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40_1#2de5a7cc2.choices?vbadefaultcenterpage=1&amp;parentnodeid=b81c5a3e2&amp;vbahtmlprocessed=1"/>
              <p:cNvSpPr/>
              <p:nvPr/>
            </p:nvSpPr>
            <p:spPr>
              <a:xfrm>
                <a:off x="502920" y="2848909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的关系随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而定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40_1#2de5a7cc2.choices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48909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9" r="1" b="-60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41_1#2de5a7cc2?vbadefaultcenterpage=1&amp;parentnodeid=b81c5a3e2&amp;vbahtmlprocessed=1"/>
              <p:cNvSpPr/>
              <p:nvPr/>
            </p:nvSpPr>
            <p:spPr>
              <a:xfrm>
                <a:off x="502920" y="3890754"/>
                <a:ext cx="11183112" cy="98044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</a:t>
                </a:r>
                <a:r>
                  <a:rPr lang="en-US" altLang="zh-CN" sz="2400" b="1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析</a:t>
                </a:r>
                <a:r>
                  <a:rPr lang="en-US" altLang="zh-CN" sz="2400" b="1" i="0" spc="-10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由题意易知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，因为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</m:rad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rad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+1</m:t>
                                </m:r>
                              </m:e>
                            </m:rad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</m:e>
                            </m:rad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2400" b="0" i="1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</m:e>
                            </m:rad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𝑐</m:t>
                                </m:r>
                                <m:r>
                                  <a:rPr lang="en-US" altLang="zh-CN" sz="2400" b="0" i="0" spc="-10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−1</m:t>
                                </m:r>
                              </m:e>
                            </m:rad>
                          </m:den>
                        </m:f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</m:rad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rad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+1</m:t>
                            </m:r>
                          </m:e>
                        </m:rad>
                        <m:r>
                          <a:rPr lang="en-US" altLang="zh-CN" sz="2400" b="0" i="0" spc="-10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spc="-10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e>
                        </m:rad>
                      </m:den>
                    </m:f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spc="-10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spc="-100" dirty="0"/>
              </a:p>
            </p:txBody>
          </p:sp>
        </mc:Choice>
        <mc:Fallback xmlns="">
          <p:sp>
            <p:nvSpPr>
              <p:cNvPr id="5" name="QC_5_AS.41_1#2de5a7cc2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90754"/>
                <a:ext cx="11183112" cy="980440"/>
              </a:xfrm>
              <a:prstGeom prst="rect">
                <a:avLst/>
              </a:prstGeom>
              <a:blipFill rotWithShape="1">
                <a:blip r:embed="rId5"/>
                <a:stretch>
                  <a:fillRect t="-11" r="1" b="-25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42_1#e5be8acda?vbadefaultcenterpage=1&amp;parentnodeid=b81c5a3e2&amp;vbahtmlprocessed=1"/>
              <p:cNvSpPr/>
              <p:nvPr/>
            </p:nvSpPr>
            <p:spPr>
              <a:xfrm>
                <a:off x="502920" y="1703243"/>
                <a:ext cx="11183112" cy="494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的大小关系是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42_1#e5be8acda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03243"/>
                <a:ext cx="11183112" cy="494665"/>
              </a:xfrm>
              <a:prstGeom prst="rect">
                <a:avLst/>
              </a:prstGeom>
              <a:blipFill rotWithShape="1">
                <a:blip r:embed="rId3"/>
                <a:stretch>
                  <a:fillRect t="-35" r="1" b="-189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43_1#e5be8acda.bracket?vbadefaultcenterpage=1&amp;parentnodeid=b81c5a3e2&amp;vbapositionanswer=20&amp;vbahtmlprocessed=1"/>
          <p:cNvSpPr/>
          <p:nvPr/>
        </p:nvSpPr>
        <p:spPr>
          <a:xfrm>
            <a:off x="8313484" y="17032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44_1#e5be8acda.choices?vbadefaultcenterpage=1&amp;parentnodeid=b81c5a3e2&amp;vbahtmlprocessed=1"/>
              <p:cNvSpPr/>
              <p:nvPr/>
            </p:nvSpPr>
            <p:spPr>
              <a:xfrm>
                <a:off x="502920" y="2239245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766695" algn="l"/>
                    <a:tab pos="5495925" algn="l"/>
                    <a:tab pos="822515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.不能确定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44_1#e5be8acda.choices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9245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48" r="1" b="-12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QC_5_AS.45_1#e5be8acda?vbadefaultcenterpage=1&amp;parentnodeid=b81c5a3e2&amp;vbahtmlprocessed=1"/>
              <p:cNvSpPr/>
              <p:nvPr/>
            </p:nvSpPr>
            <p:spPr>
              <a:xfrm>
                <a:off x="502920" y="2734990"/>
                <a:ext cx="11183112" cy="270776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sup>
                        </m:s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′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:endParaRPr lang="en-US" altLang="zh-CN" sz="2400" b="0" i="0" dirty="0" smtClean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algn="l"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1,+∞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上单调递增，因为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e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sup>
                        </m:sSup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𝑃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𝑄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𝑏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den>
                        </m:f>
                      </m:num>
                      <m:den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e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𝑎</m:t>
                                </m:r>
                              </m:sup>
                            </m:sSup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.故选C.</a:t>
                </a:r>
                <a:endParaRPr lang="en-US" altLang="zh-CN" sz="2400" dirty="0"/>
              </a:p>
            </p:txBody>
          </p:sp>
        </mc:Choice>
        <mc:Fallback>
          <p:sp>
            <p:nvSpPr>
              <p:cNvPr id="5" name="QC_5_AS.45_1#e5be8acda?vbadefaultcenterpage=1&amp;parentnodeid=b81c5a3e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34990"/>
                <a:ext cx="11183112" cy="2707767"/>
              </a:xfrm>
              <a:prstGeom prst="rect">
                <a:avLst/>
              </a:prstGeom>
              <a:blipFill>
                <a:blip r:embed="rId5"/>
                <a:stretch>
                  <a:fillRect l="-1690" r="-6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d664143d7?vbadefaultcenterpage=1&amp;parentnodeid=b81c5a3e2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224188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d664143d7?vbadefaultcenterpage=1&amp;parentnodeid=b81c5a3e2&amp;vbahtmlprocessed=1"/>
          <p:cNvSpPr/>
          <p:nvPr/>
        </p:nvSpPr>
        <p:spPr>
          <a:xfrm>
            <a:off x="502920" y="2768169"/>
            <a:ext cx="11183112" cy="213595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比较两个数（式）大小的三种方法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作差法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：①作差；②变形；③定号；④得出结论.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作商法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：①作商；②变形；③判断商与1的大小关系；④得出结论.</a:t>
            </a:r>
            <a:endParaRPr lang="en-US" altLang="zh-CN" sz="2400" dirty="0"/>
          </a:p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构造函数法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：①观察式子；②构造函数；③利用单调性比较大小；④得出结论.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84d00940a?vbadefaultcenterpage=1&amp;parentnodeid=8095fb1d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不等式的基本性质［自主练透］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46_1#fe9fa9ab4?vbadefaultcenterpage=1&amp;parentnodeid=84d00940a&amp;vbahtmlprocessed=1"/>
              <p:cNvSpPr/>
              <p:nvPr/>
            </p:nvSpPr>
            <p:spPr>
              <a:xfrm>
                <a:off x="502920" y="1374476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下列说法错误的是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46_1#fe9fa9ab4?vbadefaultcenterpage=1&amp;parentnodeid=84d0094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74476"/>
                <a:ext cx="11183112" cy="486029"/>
              </a:xfrm>
              <a:prstGeom prst="rect">
                <a:avLst/>
              </a:prstGeom>
              <a:blipFill rotWithShape="1">
                <a:blip r:embed="rId3"/>
                <a:stretch>
                  <a:fillRect t="-69" r="1" b="-128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47_1#fe9fa9ab4.bracket?vbadefaultcenterpage=1&amp;parentnodeid=84d00940a&amp;vbapositionanswer=21&amp;vbahtmlprocessed=1"/>
          <p:cNvSpPr/>
          <p:nvPr/>
        </p:nvSpPr>
        <p:spPr>
          <a:xfrm>
            <a:off x="6081332" y="1374476"/>
            <a:ext cx="423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48_1#fe9fa9ab4.choices?vbadefaultcenterpage=1&amp;parentnodeid=84d00940a&amp;vbahtmlprocessed=1"/>
              <p:cNvSpPr/>
              <p:nvPr/>
            </p:nvSpPr>
            <p:spPr>
              <a:xfrm>
                <a:off x="502920" y="1863948"/>
                <a:ext cx="11183112" cy="281711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48_1#fe9fa9ab4.choices?vbadefaultcenterpage=1&amp;parentnodeid=84d0094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3948"/>
                <a:ext cx="11183112" cy="2817114"/>
              </a:xfrm>
              <a:prstGeom prst="rect">
                <a:avLst/>
              </a:prstGeom>
              <a:blipFill rotWithShape="1">
                <a:blip r:embed="rId4"/>
                <a:stretch>
                  <a:fillRect t="-8" r="1" b="-29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49_1#fe9fa9ab4?vbadefaultcenterpage=1&amp;parentnodeid=84d00940a&amp;vbahtmlprocessed=1&amp;bbb=1&amp;hasbroken=1"/>
              <p:cNvSpPr/>
              <p:nvPr/>
            </p:nvSpPr>
            <p:spPr>
              <a:xfrm>
                <a:off x="502920" y="1865390"/>
                <a:ext cx="11183112" cy="33771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时，必有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故A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，故D正确.故选B.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49_1#fe9fa9ab4?vbadefaultcenterpage=1&amp;parentnodeid=84d00940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65390"/>
                <a:ext cx="11183112" cy="3377121"/>
              </a:xfrm>
              <a:prstGeom prst="rect">
                <a:avLst/>
              </a:prstGeom>
              <a:blipFill rotWithShape="1">
                <a:blip r:embed="rId3"/>
                <a:stretch>
                  <a:fillRect t="-12" r="1" b="-2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C_5_BD.50_1#0051b5372?vbadefaultcenterpage=1&amp;parentnodeid=84d00940a&amp;vbahtmlprocessed=1"/>
          <p:cNvSpPr/>
          <p:nvPr/>
        </p:nvSpPr>
        <p:spPr>
          <a:xfrm>
            <a:off x="502920" y="2144378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（多选题）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（2024 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· </a:t>
            </a:r>
            <a:r>
              <a:rPr lang="en-US" altLang="zh-CN" sz="2400" b="0" i="0" dirty="0" err="1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南京统考）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下列命题为真命题的是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C_5_AN.51_1#0051b5372.bracket?vbadefaultcenterpage=1&amp;parentnodeid=84d00940a&amp;vbapositionanswer=22&amp;vbahtmlprocessed=1"/>
          <p:cNvSpPr/>
          <p:nvPr/>
        </p:nvSpPr>
        <p:spPr>
          <a:xfrm>
            <a:off x="8161020" y="2144378"/>
            <a:ext cx="6619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52_1#0051b5372.choices?vbadefaultcenterpage=1&amp;parentnodeid=84d00940a&amp;vbahtmlprocessed=1"/>
              <p:cNvSpPr/>
              <p:nvPr/>
            </p:nvSpPr>
            <p:spPr>
              <a:xfrm>
                <a:off x="502920" y="2642725"/>
                <a:ext cx="11183112" cy="235889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𝐍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B.“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”是“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”的充分条件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52_1#0051b5372.choices?vbadefaultcenterpage=1&amp;parentnodeid=84d0094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42725"/>
                <a:ext cx="11183112" cy="2358898"/>
              </a:xfrm>
              <a:prstGeom prst="rect">
                <a:avLst/>
              </a:prstGeom>
              <a:blipFill rotWithShape="1">
                <a:blip r:embed="rId3"/>
                <a:stretch>
                  <a:fillRect t="-21" r="1" b="-63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53_1#0051b5372?vbadefaultcenterpage=1&amp;parentnodeid=84d00940a&amp;vbahtmlprocessed=1&amp;bbb=1&amp;hasbroken=1"/>
              <p:cNvSpPr/>
              <p:nvPr/>
            </p:nvSpPr>
            <p:spPr>
              <a:xfrm>
                <a:off x="502920" y="1544112"/>
                <a:ext cx="11183112" cy="400697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,不满足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,故A为假命题;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对于B,当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,不满足题意,故B为假命题;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对于C,因为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两边同时乘以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两边同时乘以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成立,故C为真命题;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对于D,因为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所以两式相加可得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成立,故D为真命题.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53_1#0051b5372?vbadefaultcenterpage=1&amp;parentnodeid=84d00940a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4112"/>
                <a:ext cx="11183112" cy="4006977"/>
              </a:xfrm>
              <a:prstGeom prst="rect">
                <a:avLst/>
              </a:prstGeom>
              <a:blipFill rotWithShape="1">
                <a:blip r:embed="rId3"/>
                <a:stretch>
                  <a:fillRect t="-11" r="1" b="-4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4_1#e0a476ae0?vbadefaultcenterpage=1&amp;parentnodeid=84d00940a&amp;vbahtmlprocessed=1"/>
              <p:cNvSpPr/>
              <p:nvPr/>
            </p:nvSpPr>
            <p:spPr>
              <a:xfrm>
                <a:off x="502920" y="1877042"/>
                <a:ext cx="11183112" cy="212051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（多选题）十六世纪中叶，英国数学家雷科德在《砺智石》一书中首先把“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”作为等号使用，后来英国数学家哈里奥特首次使用“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”和“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”符号，并逐渐被数学界接受，不等号的引入对不等式的发展影响深远.若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，则下列说法正确的是</a:t>
                </a:r>
              </a:p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4_1#e0a476ae0?vbadefaultcenterpage=1&amp;parentnodeid=84d0094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77042"/>
                <a:ext cx="11183112" cy="2120519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27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55_1#e0a476ae0.bracket?vbadefaultcenterpage=1&amp;parentnodeid=84d00940a&amp;vbapositionanswer=23&amp;vbahtmlprocessed=1"/>
          <p:cNvSpPr/>
          <p:nvPr/>
        </p:nvSpPr>
        <p:spPr>
          <a:xfrm>
            <a:off x="795020" y="3511532"/>
            <a:ext cx="865188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56_1#e0a476ae0.choices?vbadefaultcenterpage=1&amp;parentnodeid=84d00940a&amp;vbahtmlprocessed=1"/>
              <p:cNvSpPr/>
              <p:nvPr/>
            </p:nvSpPr>
            <p:spPr>
              <a:xfrm>
                <a:off x="502920" y="4011149"/>
                <a:ext cx="11183112" cy="12578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  <a:tabLst>
                    <a:tab pos="569912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56_1#e0a476ae0.choices?vbadefaultcenterpage=1&amp;parentnodeid=84d0094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011149"/>
                <a:ext cx="11183112" cy="1257808"/>
              </a:xfrm>
              <a:prstGeom prst="rect">
                <a:avLst/>
              </a:prstGeom>
              <a:blipFill rotWithShape="1">
                <a:blip r:embed="rId4"/>
                <a:stretch>
                  <a:fillRect t="-39" r="1" b="-59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AS.57_1#e0a476ae0?vbadefaultcenterpage=1&amp;parentnodeid=84d00940a&amp;vbahtmlprocessed=1"/>
              <p:cNvSpPr/>
              <p:nvPr/>
            </p:nvSpPr>
            <p:spPr>
              <a:xfrm>
                <a:off x="502920" y="2009852"/>
                <a:ext cx="11183112" cy="312629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对于A，因为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，故A正确；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对于B，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对于C，若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，故C正确；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对于D，当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时，满足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，但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，故D不正确.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AS.57_1#e0a476ae0?vbadefaultcenterpage=1&amp;parentnodeid=84d00940a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9852"/>
                <a:ext cx="11183112" cy="3126296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-19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eddadd9c7?vbadefaultcenterpage=1&amp;parentnodeid=84d00940a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4851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eddadd9c7?vbadefaultcenterpage=1&amp;parentnodeid=84d00940a&amp;vbahtmlprocessed=1&amp;bbb=1&amp;hasbroken=1"/>
          <p:cNvSpPr/>
          <p:nvPr/>
        </p:nvSpPr>
        <p:spPr>
          <a:xfrm>
            <a:off x="502920" y="247479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判断不等式成立的三种方法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利用不等式的性质逐个验证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在选择题中，可利用特殊值排除错误选项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利用函数的单调性.当直接利用不等式的性质不能比较大小时，可以利用幂函数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、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指数函数、对数函数的单调性进行判断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198193eaf?vbadefaultcenterpage=1&amp;parentnodeid=8095fb1d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不等式性质的综合应用［师生共研］</a:t>
            </a:r>
            <a:endParaRPr lang="en-US" altLang="zh-CN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58_1#c41f51af8?vbadefaultcenterpage=1&amp;parentnodeid=198193eaf&amp;vbahtmlprocessed=1"/>
              <p:cNvSpPr/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典例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大庆校考）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58_1#c41f51af8?vbadefaultcenterpage=1&amp;parentnodeid=198193e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69462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39" r="1" b="-60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59_1#c41f51af8.bracket?vbadefaultcenterpage=1&amp;parentnodeid=198193eaf&amp;vbapositionanswer=24&amp;vbahtmlprocessed=1"/>
          <p:cNvSpPr/>
          <p:nvPr/>
        </p:nvSpPr>
        <p:spPr>
          <a:xfrm>
            <a:off x="769620" y="1918102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60_1#c41f51af8.choices?vbadefaultcenterpage=1&amp;parentnodeid=198193eaf&amp;vbahtmlprocessed=1"/>
              <p:cNvSpPr/>
              <p:nvPr/>
            </p:nvSpPr>
            <p:spPr>
              <a:xfrm>
                <a:off x="502920" y="2447704"/>
                <a:ext cx="11183112" cy="47923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2960370" algn="l"/>
                    <a:tab pos="5730875" algn="l"/>
                    <a:tab pos="8666480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[−13,1]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[−1,8]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[−1,13]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[1,13]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60_1#c41f51af8.choices?vbadefaultcenterpage=1&amp;parentnodeid=198193e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47704"/>
                <a:ext cx="11183112" cy="479235"/>
              </a:xfrm>
              <a:prstGeom prst="rect">
                <a:avLst/>
              </a:prstGeom>
              <a:blipFill rotWithShape="1">
                <a:blip r:embed="rId4"/>
                <a:stretch>
                  <a:fillRect t="-86" r="1" b="-14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61_1#c41f51af8?vbadefaultcenterpage=1&amp;parentnodeid=198193eaf&amp;vbahtmlprocessed=1"/>
              <p:cNvSpPr/>
              <p:nvPr/>
            </p:nvSpPr>
            <p:spPr>
              <a:xfrm>
                <a:off x="502920" y="2930749"/>
                <a:ext cx="11183112" cy="10386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3≤3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61_1#c41f51af8?vbadefaultcenterpage=1&amp;parentnodeid=198193e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30749"/>
                <a:ext cx="11183112" cy="1038670"/>
              </a:xfrm>
              <a:prstGeom prst="rect">
                <a:avLst/>
              </a:prstGeom>
              <a:blipFill rotWithShape="1">
                <a:blip r:embed="rId5"/>
                <a:stretch>
                  <a:fillRect t="-22" r="1" b="-56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62_1#d9aaaf6d0?vbadefaultcenterpage=1&amp;parentnodeid=198193eaf&amp;vbahtmlprocessed=1"/>
              <p:cNvSpPr/>
              <p:nvPr/>
            </p:nvSpPr>
            <p:spPr>
              <a:xfrm>
                <a:off x="502920" y="897237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变式设问1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若将本例中的条件“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62_1#d9aaaf6d0?vbadefaultcenterpage=1&amp;parentnodeid=198193e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97237"/>
                <a:ext cx="11183112" cy="1034669"/>
              </a:xfrm>
              <a:prstGeom prst="rect">
                <a:avLst/>
              </a:prstGeom>
              <a:blipFill rotWithShape="1">
                <a:blip r:embed="rId3"/>
                <a:stretch>
                  <a:fillRect t="-60" r="1" b="-59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63_1#d9aaaf6d0.blank?vbadefaultcenterpage=1&amp;parentnodeid=198193eaf&amp;vbapositionanswer=25&amp;vbahtmlprocessed=1&amp;rh=43.2"/>
              <p:cNvSpPr/>
              <p:nvPr/>
            </p:nvSpPr>
            <p:spPr>
              <a:xfrm>
                <a:off x="5449936" y="1347134"/>
                <a:ext cx="1133475" cy="5107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[−1,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63_1#d9aaaf6d0.blank?vbadefaultcenterpage=1&amp;parentnodeid=198193eaf&amp;vbapositionanswer=25&amp;vbahtmlprocessed=1&amp;rh=43.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936" y="1347134"/>
                <a:ext cx="1133475" cy="510731"/>
              </a:xfrm>
              <a:prstGeom prst="rect">
                <a:avLst/>
              </a:prstGeom>
              <a:blipFill rotWithShape="1">
                <a:blip r:embed="rId4"/>
                <a:stretch>
                  <a:fillRect l="-32" t="-59" r="32" b="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64_1#d9aaaf6d0?vbadefaultcenterpage=1&amp;parentnodeid=198193eaf&amp;vbahtmlprocessed=1"/>
              <p:cNvSpPr/>
              <p:nvPr/>
            </p:nvSpPr>
            <p:spPr>
              <a:xfrm>
                <a:off x="502920" y="1939145"/>
                <a:ext cx="11183112" cy="430961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−2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7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den>
                            </m:f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28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①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又因为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②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34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64_1#d9aaaf6d0?vbadefaultcenterpage=1&amp;parentnodeid=198193e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39145"/>
                <a:ext cx="11183112" cy="4309618"/>
              </a:xfrm>
              <a:prstGeom prst="rect">
                <a:avLst/>
              </a:prstGeom>
              <a:blipFill rotWithShape="1">
                <a:blip r:embed="rId5"/>
                <a:stretch>
                  <a:fillRect t="-11" r="1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53b6dbc8f.fixed?vbadefaultcenterpage=1&amp;parentnodeid=9d33ff5df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基础课03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等式性质与不等式性质</a:t>
            </a:r>
            <a:endParaRPr lang="en-US" altLang="zh-CN" sz="4000" dirty="0"/>
          </a:p>
        </p:txBody>
      </p:sp>
      <p:pic>
        <p:nvPicPr>
          <p:cNvPr id="3" name="C_0#53b6dbc8f?linknodeid=67e6be08c&amp;catalogrefid=67e6be08c&amp;parentnodeid=9d33ff5df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53b6dbc8f?linknodeid=67e6be08c&amp;catalogrefid=67e6be08c&amp;parentnodeid=9d33ff5df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53b6dbc8f?linknodeid=8095fb1d9&amp;catalogrefid=8095fb1d9&amp;parentnodeid=9d33ff5df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53b6dbc8f?linknodeid=8095fb1d9&amp;catalogrefid=8095fb1d9&amp;parentnodeid=9d33ff5df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65_1#b331059c7?vbadefaultcenterpage=1&amp;parentnodeid=198193eaf&amp;vbahtmlprocessed=1"/>
              <p:cNvSpPr/>
              <p:nvPr/>
            </p:nvSpPr>
            <p:spPr>
              <a:xfrm>
                <a:off x="502920" y="1264521"/>
                <a:ext cx="11183112" cy="1221677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变式设问2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若将本例中的条件“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”改为“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kern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65_1#b331059c7?vbadefaultcenterpage=1&amp;parentnodeid=198193e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64521"/>
                <a:ext cx="11183112" cy="1221677"/>
              </a:xfrm>
              <a:prstGeom prst="rect">
                <a:avLst/>
              </a:prstGeom>
              <a:blipFill rotWithShape="1">
                <a:blip r:embed="rId3"/>
                <a:stretch>
                  <a:fillRect t="-19" r="-169" b="-96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66_1#b331059c7.blank?vbadefaultcenterpage=1&amp;parentnodeid=198193eaf&amp;vbapositionanswer=26&amp;vbahtmlprocessed=1&amp;rh=27"/>
              <p:cNvSpPr/>
              <p:nvPr/>
            </p:nvSpPr>
            <p:spPr>
              <a:xfrm>
                <a:off x="5904552" y="1977214"/>
                <a:ext cx="935038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[6,10]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66_1#b331059c7.blank?vbadefaultcenterpage=1&amp;parentnodeid=198193eaf&amp;vbapositionanswer=26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4552" y="1977214"/>
                <a:ext cx="935038" cy="342900"/>
              </a:xfrm>
              <a:prstGeom prst="rect">
                <a:avLst/>
              </a:prstGeom>
              <a:blipFill rotWithShape="1">
                <a:blip r:embed="rId4"/>
                <a:stretch>
                  <a:fillRect l="-34" t="-134" r="1" b="-109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67_1#b331059c7?vbadefaultcenterpage=1&amp;parentnodeid=198193eaf&amp;vbahtmlprocessed=1&amp;bbb=1&amp;hasbroken=1"/>
              <p:cNvSpPr/>
              <p:nvPr/>
            </p:nvSpPr>
            <p:spPr>
              <a:xfrm>
                <a:off x="502920" y="2496929"/>
                <a:ext cx="11183112" cy="335915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由题易得，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+2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=4,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=2,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解得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=3,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=1,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lg</m:t>
                        </m:r>
                        <m:r>
                          <m:rPr>
                            <m:nor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 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anose="02020603050405020304" pitchFamily="34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6≤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≤10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,故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lg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[6,10]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67_1#b331059c7?vbadefaultcenterpage=1&amp;parentnodeid=198193eaf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96929"/>
                <a:ext cx="11183112" cy="3359150"/>
              </a:xfrm>
              <a:prstGeom prst="rect">
                <a:avLst/>
              </a:prstGeom>
              <a:blipFill rotWithShape="1">
                <a:blip r:embed="rId5"/>
                <a:stretch>
                  <a:fillRect t="-3" r="1" b="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d4d21a80d?vbadefaultcenterpage=1&amp;parentnodeid=198193eaf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95486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d4d21a80d?vbadefaultcenterpage=1&amp;parentnodeid=198193eaf&amp;vbahtmlprocessed=1&amp;bbb=1&amp;hasbroken=1"/>
          <p:cNvSpPr/>
          <p:nvPr/>
        </p:nvSpPr>
        <p:spPr>
          <a:xfrm>
            <a:off x="502920" y="2481149"/>
            <a:ext cx="11183112" cy="26845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利用不等式的性质求代数式的取值范围的两点注意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必须严格运用不等式的基本性质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  <a:p>
            <a:pPr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在多次运用不等式的性质时有可能扩大了变量的取值范围，解决的方法是先建立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所求范围的整体与已知范围的整体的等量关系，再通过“一次性”不等关系的运算求</a:t>
            </a:r>
            <a:endParaRPr lang="en-US" altLang="zh-CN" sz="2400" b="0" i="0" dirty="0">
              <a:solidFill>
                <a:srgbClr val="000000"/>
              </a:solidFill>
              <a:latin typeface="Times New Roman" panose="02020603050405020304" pitchFamily="34" charset="0"/>
              <a:ea typeface="微软雅黑" panose="020B0503020204020204" pitchFamily="34" charset="-122"/>
              <a:cs typeface="Times New Roman" panose="02020603050405020304" pitchFamily="34" charset="-120"/>
            </a:endParaRP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  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解范围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3be202f59?vbadefaultcenterpage=1&amp;parentnodeid=198193ea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6_BD.68_1#546ae3293?vbadefaultcenterpage=1&amp;parentnodeid=3be202f59&amp;vbahtmlprocessed=1"/>
              <p:cNvSpPr/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（多选题）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（2024 </a:t>
                </a:r>
                <a:r>
                  <a:rPr lang="en-US" altLang="zh-CN" sz="2400" b="1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·</a:t>
                </a:r>
                <a:r>
                  <a:rPr lang="en-US" altLang="zh-CN" sz="2400" b="0" i="0" dirty="0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E81B23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嘉兴摸底）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&lt;6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</a:p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(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1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   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6_BD.68_1#546ae3293?vbadefaultcenterpage=1&amp;parentnodeid=3be202f5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419448"/>
                <a:ext cx="11183112" cy="1034669"/>
              </a:xfrm>
              <a:prstGeom prst="rect">
                <a:avLst/>
              </a:prstGeom>
              <a:blipFill rotWithShape="1">
                <a:blip r:embed="rId4"/>
                <a:stretch>
                  <a:fillRect t="-22" r="1" b="-6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6_AN.69_1#546ae3293.bracket?vbadefaultcenterpage=1&amp;parentnodeid=3be202f59&amp;vbapositionanswer=27&amp;vbahtmlprocessed=1"/>
          <p:cNvSpPr/>
          <p:nvPr/>
        </p:nvSpPr>
        <p:spPr>
          <a:xfrm>
            <a:off x="782320" y="1968088"/>
            <a:ext cx="8826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ACD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6_BD.70_1#546ae3293.choices?vbadefaultcenterpage=1&amp;parentnodeid=3be202f59&amp;vbahtmlprocessed=1"/>
              <p:cNvSpPr/>
              <p:nvPr/>
            </p:nvSpPr>
            <p:spPr>
              <a:xfrm>
                <a:off x="502920" y="2460848"/>
                <a:ext cx="11183112" cy="76904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latinLnBrk="1">
                  <a:lnSpc>
                    <a:spcPct val="150000"/>
                  </a:lnSpc>
                  <a:tabLst>
                    <a:tab pos="3014345" algn="l"/>
                    <a:tab pos="6219825" algn="l"/>
                    <a:tab pos="8993505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&lt;9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&lt;18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6_BD.70_1#546ae3293.choices?vbadefaultcenterpage=1&amp;parentnodeid=3be202f5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60848"/>
                <a:ext cx="11183112" cy="769049"/>
              </a:xfrm>
              <a:prstGeom prst="rect">
                <a:avLst/>
              </a:prstGeom>
              <a:blipFill rotWithShape="1">
                <a:blip r:embed="rId5"/>
                <a:stretch>
                  <a:fillRect t="-29" r="1" b="-108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71_1#546ae3293?vbadefaultcenterpage=1&amp;parentnodeid=3be202f59&amp;vbahtmlprocessed=1&amp;bbb=1&amp;hasbroken=1"/>
              <p:cNvSpPr/>
              <p:nvPr/>
            </p:nvSpPr>
            <p:spPr>
              <a:xfrm>
                <a:off x="502920" y="3235548"/>
                <a:ext cx="11183112" cy="296360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由不等式的同向可加性和同向同正可乘性，得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3&lt;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&lt;18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故A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C正确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−3&lt;−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𝑦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，故D正确.故选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ACD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71_1#546ae3293?vbadefaultcenterpage=1&amp;parentnodeid=3be202f5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35548"/>
                <a:ext cx="11183112" cy="2963609"/>
              </a:xfrm>
              <a:prstGeom prst="rect">
                <a:avLst/>
              </a:prstGeom>
              <a:blipFill rotWithShape="1">
                <a:blip r:embed="rId6"/>
                <a:stretch>
                  <a:fillRect t="-8" r="-533" b="-2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6_BD.72_1#9523a4dbf?vbadefaultcenterpage=1&amp;parentnodeid=3be202f59&amp;vbahtmlprocessed=1"/>
              <p:cNvSpPr/>
              <p:nvPr/>
            </p:nvSpPr>
            <p:spPr>
              <a:xfrm>
                <a:off x="502920" y="2627993"/>
                <a:ext cx="11183112" cy="66719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的取值范围是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6_BD.72_1#9523a4dbf?vbadefaultcenterpage=1&amp;parentnodeid=3be202f5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7993"/>
                <a:ext cx="11183112" cy="667195"/>
              </a:xfrm>
              <a:prstGeom prst="rect">
                <a:avLst/>
              </a:prstGeom>
              <a:blipFill rotWithShape="1">
                <a:blip r:embed="rId3"/>
                <a:stretch>
                  <a:fillRect t="-54" r="1" b="-17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6_AN.73_1#9523a4dbf.blank?vbadefaultcenterpage=1&amp;parentnodeid=3be202f59&amp;vbapositionanswer=28&amp;vbahtmlprocessed=1&amp;rh=27"/>
              <p:cNvSpPr/>
              <p:nvPr/>
            </p:nvSpPr>
            <p:spPr>
              <a:xfrm>
                <a:off x="8213535" y="2803760"/>
                <a:ext cx="1081088" cy="3429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,0]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6_AN.73_1#9523a4dbf.blank?vbadefaultcenterpage=1&amp;parentnodeid=3be202f59&amp;vbapositionanswer=28&amp;vbahtmlprocessed=1&amp;rh=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3535" y="2803760"/>
                <a:ext cx="1081088" cy="342900"/>
              </a:xfrm>
              <a:prstGeom prst="rect">
                <a:avLst/>
              </a:prstGeom>
              <a:blipFill rotWithShape="1">
                <a:blip r:embed="rId4"/>
                <a:stretch>
                  <a:fillRect l="-41" t="-69" r="12" b="-1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74_1#9523a4dbf?vbadefaultcenterpage=1&amp;parentnodeid=3be202f59&amp;vbahtmlprocessed=1"/>
              <p:cNvSpPr/>
              <p:nvPr/>
            </p:nvSpPr>
            <p:spPr>
              <a:xfrm>
                <a:off x="502920" y="3304141"/>
                <a:ext cx="11183112" cy="121386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≤0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74_1#9523a4dbf?vbadefaultcenterpage=1&amp;parentnodeid=3be202f5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04141"/>
                <a:ext cx="11183112" cy="1213866"/>
              </a:xfrm>
              <a:prstGeom prst="rect">
                <a:avLst/>
              </a:prstGeom>
              <a:blipFill rotWithShape="1">
                <a:blip r:embed="rId5"/>
                <a:stretch>
                  <a:fillRect t="-19" r="-294"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818a5b0bc?colgroup=5,7,7,7,6&amp;vbadefaultcenterpage=1&amp;parentnodeid=53b6dbc8f&amp;vbahtmlprocessed=1"/>
              <p:cNvGraphicFramePr>
                <a:graphicFrameLocks noGrp="1"/>
              </p:cNvGraphicFramePr>
              <p:nvPr/>
            </p:nvGraphicFramePr>
            <p:xfrm>
              <a:off x="502920" y="1972102"/>
              <a:ext cx="11146536" cy="3328416"/>
            </p:xfrm>
            <a:graphic>
              <a:graphicData uri="http://schemas.openxmlformats.org/drawingml/2006/table">
                <a:tbl>
                  <a:tblPr/>
                  <a:tblGrid>
                    <a:gridCol w="179222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2316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42316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2316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08483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不等关系与不等式的性质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2019年全国Ⅱ卷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6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从近几年高考的情况来看，等式与不等式的性质是高考常考内容，一般与其他知识结合考查.预计2025年高考命题情况变化不大，复习时以基础题为主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818a5b0bc?colgroup=5,7,7,7,6&amp;vbadefaultcenterpage=1&amp;parentnodeid=53b6dbc8f&amp;vbahtmlprocessed=1"/>
              <p:cNvGraphicFramePr>
                <a:graphicFrameLocks noGrp="1"/>
              </p:cNvGraphicFramePr>
              <p:nvPr/>
            </p:nvGraphicFramePr>
            <p:xfrm>
              <a:off x="502920" y="1972102"/>
              <a:ext cx="11146536" cy="3208020"/>
            </p:xfrm>
            <a:graphic>
              <a:graphicData uri="http://schemas.openxmlformats.org/drawingml/2006/table">
                <a:tbl>
                  <a:tblPr/>
                  <a:tblGrid>
                    <a:gridCol w="1792224"/>
                    <a:gridCol w="2423160"/>
                    <a:gridCol w="2423160"/>
                    <a:gridCol w="2423160"/>
                    <a:gridCol w="208483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249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不等关系与不等式的性质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★☆☆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2400" b="0" i="0" dirty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从近几年高考的情况来看，等式与不等式的性质是高考常考内容，一般与其他知识结合考查.预计2025年高考命题情况变化不大，复习时以基础题为主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67e6be08c.fixed?vbadefaultcenterpage=1&amp;parentnodeid=53b6dbc8f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67e6be08c.fixed?vbadefaultcenterpage=1&amp;parentnodeid=53b6dbc8f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c89009355?vbadefaultcenterpage=1&amp;parentnodeid=67e6be08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ac1795a3?segpoint=1&amp;vbadefaultcenterpage=1&amp;parentnodeid=c89009355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一、比较两个实数大小的方法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c6a547b01?colgroup=4,30&amp;vbadefaultcenterpage=1&amp;parentnodeid=cac1795a3&amp;vbahtmlprocessed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46536" cy="2859786"/>
            </p:xfrm>
            <a:graphic>
              <a:graphicData uri="http://schemas.openxmlformats.org/drawingml/2006/table">
                <a:tbl>
                  <a:tblPr/>
                  <a:tblGrid>
                    <a:gridCol w="165506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219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726948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作差法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作商法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9956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&gt;1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&lt;1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&lt;0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9956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=1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99567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−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&lt;0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&lt;1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或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&gt;1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,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&lt;0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c6a547b01?colgroup=4,30&amp;vbadefaultcenterpage=1&amp;parentnodeid=cac1795a3&amp;vbahtmlprocessed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46536" cy="2669413"/>
            </p:xfrm>
            <a:graphic>
              <a:graphicData uri="http://schemas.openxmlformats.org/drawingml/2006/table">
                <a:tbl>
                  <a:tblPr/>
                  <a:tblGrid>
                    <a:gridCol w="1655064"/>
                    <a:gridCol w="2221992"/>
                    <a:gridCol w="7269480"/>
                  </a:tblGrid>
                  <a:tr h="435356">
                    <a:tc row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关系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方法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35356"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作差法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作商法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685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6223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  <a:tr h="68516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c50f0491?segpoint=1&amp;vbadefaultcenterpage=1&amp;parentnodeid=c89009355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二、等式的性质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P_6_BD#b05e62aed?colgroup=14,21&amp;vbadefaultcenterpage=1&amp;parentnodeid=ac50f0491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3062288"/>
            </p:xfrm>
            <a:graphic>
              <a:graphicData uri="http://schemas.openxmlformats.org/drawingml/2006/table">
                <a:tbl>
                  <a:tblPr/>
                  <a:tblGrid>
                    <a:gridCol w="44622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669340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性质内容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传递性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①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可加（减）性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±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±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可乘性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5351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可除性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≠0⇔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𝑐</m:t>
                                      </m:r>
                                    </m:den>
                                  </m:f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=</m:t>
                                  </m:r>
                                  <m:f>
                                    <m:f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𝑏</m:t>
                                      </m:r>
                                    </m:num>
                                    <m:den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𝑐</m:t>
                                      </m:r>
                                    </m:den>
                                  </m:f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P_6_BD#b05e62aed?colgroup=14,21&amp;vbadefaultcenterpage=1&amp;parentnodeid=ac50f0491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55680" cy="2822131"/>
            </p:xfrm>
            <a:graphic>
              <a:graphicData uri="http://schemas.openxmlformats.org/drawingml/2006/table">
                <a:tbl>
                  <a:tblPr/>
                  <a:tblGrid>
                    <a:gridCol w="4462272"/>
                    <a:gridCol w="6693408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性质内容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传递性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可加（减）性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可乘性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70104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可除性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1_1#b05e62aed.blank?vbadefaultcenterpage=1&amp;parentnodeid=ac50f0491&amp;vbapositionanswer=1&amp;vbahtmlprocessed=1"/>
              <p:cNvSpPr/>
              <p:nvPr/>
            </p:nvSpPr>
            <p:spPr>
              <a:xfrm>
                <a:off x="9018397" y="2422938"/>
                <a:ext cx="87852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1_1#b05e62aed.blank?vbadefaultcenterpage=1&amp;parentnodeid=ac50f0491&amp;vbapositionanswer=1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97" y="2422938"/>
                <a:ext cx="878523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14" t="-116" r="5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9f2a1706a?segpoint=1&amp;vbadefaultcenterpage=1&amp;parentnodeid=c89009355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三、不等式的性质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8fb866d9b?colgroup=7,23,4&amp;vbadefaultcenterpage=1&amp;parentnodeid=9f2a1706a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4804410"/>
            </p:xfrm>
            <a:graphic>
              <a:graphicData uri="http://schemas.openxmlformats.org/drawingml/2006/table">
                <a:tbl>
                  <a:tblPr/>
                  <a:tblGrid>
                    <a:gridCol w="242316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726948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453896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性质内容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注意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②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;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&lt;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③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传递性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④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&lt;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&lt;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⑤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可加性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⇔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𝑎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𝑏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90665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可乘性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&gt;0⇒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⑥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&lt;0⇒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⑦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的符号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同向可加性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𝑑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⑧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同向同正可乘性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𝑐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𝑑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&gt;0⇒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⑨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同向同正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同正可乘方性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altLang="zh-CN" sz="2400" b="0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1" i="1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𝐍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</m:t>
                                      </m:r>
                                    </m:sub>
                                  </m:s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⇒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p>
                                  </m:s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sSup>
                                    <m:s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46456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同正可开方性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𝑎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𝑏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&gt;0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,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begChr m:val=""/>
                                  <m:endChr m:val=""/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≥2⇒</m:t>
                                  </m:r>
                                  <m:rad>
                                    <m:ra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deg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𝑎</m:t>
                                      </m:r>
                                    </m:e>
                                  </m:ra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&gt;</m:t>
                                  </m:r>
                                  <m:rad>
                                    <m:ra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radPr>
                                    <m:deg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deg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𝑏</m:t>
                                      </m:r>
                                    </m:e>
                                  </m:rad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8fb866d9b?colgroup=7,23,4&amp;vbadefaultcenterpage=1&amp;parentnodeid=9f2a1706a&amp;vbahtmlprocessed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4418711"/>
            </p:xfrm>
            <a:graphic>
              <a:graphicData uri="http://schemas.openxmlformats.org/drawingml/2006/table">
                <a:tbl>
                  <a:tblPr/>
                  <a:tblGrid>
                    <a:gridCol w="2423160"/>
                    <a:gridCol w="7269480"/>
                    <a:gridCol w="1453896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性质内容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注意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对称性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传递性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可加性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可乘性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同向可加性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同向同正可乘性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同向同正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同正可乘方性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59435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同正可开方性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同正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2_1#8fb866d9b.blank?vbadefaultcenterpage=1&amp;parentnodeid=9f2a1706a&amp;vbapositionanswer=2&amp;vbahtmlprocessed=1"/>
              <p:cNvSpPr/>
              <p:nvPr/>
            </p:nvSpPr>
            <p:spPr>
              <a:xfrm>
                <a:off x="5617052" y="1933607"/>
                <a:ext cx="902526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2_1#8fb866d9b.blank?vbadefaultcenterpage=1&amp;parentnodeid=9f2a1706a&amp;vbapositionanswer=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7052" y="1933607"/>
                <a:ext cx="902526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53" t="-9" r="4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P_6_AN.3_1#8fb866d9b.blank?vbadefaultcenterpage=1&amp;parentnodeid=9f2a1706a&amp;vbapositionanswer=3&amp;vbahtmlprocessed=1"/>
              <p:cNvSpPr/>
              <p:nvPr/>
            </p:nvSpPr>
            <p:spPr>
              <a:xfrm>
                <a:off x="8152542" y="1933607"/>
                <a:ext cx="902526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5" name="P_6_AN.3_1#8fb866d9b.blank?vbadefaultcenterpage=1&amp;parentnodeid=9f2a1706a&amp;vbapositionanswer=3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542" y="1933607"/>
                <a:ext cx="902526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46" t="-9" r="67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4_1#8fb866d9b.blank?vbadefaultcenterpage=1&amp;parentnodeid=9f2a1706a&amp;vbapositionanswer=4&amp;vbahtmlprocessed=1"/>
              <p:cNvSpPr/>
              <p:nvPr/>
            </p:nvSpPr>
            <p:spPr>
              <a:xfrm>
                <a:off x="5519420" y="2449608"/>
                <a:ext cx="88011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4_1#8fb866d9b.blank?vbadefaultcenterpage=1&amp;parentnodeid=9f2a1706a&amp;vbapositionanswer=4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420" y="2449608"/>
                <a:ext cx="880110" cy="355600"/>
              </a:xfrm>
              <a:prstGeom prst="rect">
                <a:avLst/>
              </a:prstGeom>
              <a:blipFill rotWithShape="1">
                <a:blip r:embed="rId6"/>
                <a:stretch>
                  <a:fillRect t="-116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5_1#8fb866d9b.blank?vbadefaultcenterpage=1&amp;parentnodeid=9f2a1706a&amp;vbapositionanswer=5&amp;vbahtmlprocessed=1"/>
              <p:cNvSpPr/>
              <p:nvPr/>
            </p:nvSpPr>
            <p:spPr>
              <a:xfrm>
                <a:off x="9018397" y="2449608"/>
                <a:ext cx="88011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5_1#8fb866d9b.blank?vbadefaultcenterpage=1&amp;parentnodeid=9f2a1706a&amp;vbapositionanswer=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8397" y="2449608"/>
                <a:ext cx="880110" cy="355600"/>
              </a:xfrm>
              <a:prstGeom prst="rect">
                <a:avLst/>
              </a:prstGeom>
              <a:blipFill rotWithShape="1">
                <a:blip r:embed="rId7"/>
                <a:stretch>
                  <a:fillRect l="-14" t="-116" r="14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6_1#8fb866d9b.blank?vbadefaultcenterpage=1&amp;parentnodeid=9f2a1706a&amp;vbapositionanswer=6&amp;vbahtmlprocessed=1"/>
              <p:cNvSpPr/>
              <p:nvPr/>
            </p:nvSpPr>
            <p:spPr>
              <a:xfrm>
                <a:off x="5332095" y="3349022"/>
                <a:ext cx="1187133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6_1#8fb866d9b.blank?vbadefaultcenterpage=1&amp;parentnodeid=9f2a1706a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2095" y="3349022"/>
                <a:ext cx="1187133" cy="355600"/>
              </a:xfrm>
              <a:prstGeom prst="rect">
                <a:avLst/>
              </a:prstGeom>
              <a:blipFill rotWithShape="1">
                <a:blip r:embed="rId8"/>
                <a:stretch>
                  <a:fillRect t="-9" r="27" b="-5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AN.7_1#8fb866d9b.blank?vbadefaultcenterpage=1&amp;parentnodeid=9f2a1706a&amp;vbapositionanswer=7&amp;vbahtmlprocessed=1"/>
              <p:cNvSpPr/>
              <p:nvPr/>
            </p:nvSpPr>
            <p:spPr>
              <a:xfrm>
                <a:off x="3065335" y="3348959"/>
                <a:ext cx="7142480" cy="86779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ctr" latinLnBrk="1">
                  <a:lnSpc>
                    <a:spcPts val="36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                                 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P_6_AN.7_1#8fb866d9b.blank?vbadefaultcenterpage=1&amp;parentnodeid=9f2a1706a&amp;vbapositionanswer=7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335" y="3348959"/>
                <a:ext cx="7142480" cy="867791"/>
              </a:xfrm>
              <a:prstGeom prst="rect">
                <a:avLst/>
              </a:prstGeom>
              <a:blipFill rotWithShape="1">
                <a:blip r:embed="rId9"/>
                <a:stretch>
                  <a:fillRect l="-3" t="-70" r="3" b="-53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P_6_AN.8_1#8fb866d9b.blank?vbadefaultcenterpage=1&amp;parentnodeid=9f2a1706a&amp;vbapositionanswer=8&amp;vbahtmlprocessed=1"/>
              <p:cNvSpPr/>
              <p:nvPr/>
            </p:nvSpPr>
            <p:spPr>
              <a:xfrm>
                <a:off x="6729857" y="4305078"/>
                <a:ext cx="196278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0" name="P_6_AN.8_1#8fb866d9b.blank?vbadefaultcenterpage=1&amp;parentnodeid=9f2a1706a&amp;vbapositionanswer=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857" y="4305078"/>
                <a:ext cx="1962785" cy="355600"/>
              </a:xfrm>
              <a:prstGeom prst="rect">
                <a:avLst/>
              </a:prstGeom>
              <a:blipFill rotWithShape="1">
                <a:blip r:embed="rId10"/>
                <a:stretch>
                  <a:fillRect l="-6" t="-116" r="6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P_6_AN.9_1#8fb866d9b.blank?vbadefaultcenterpage=1&amp;parentnodeid=9f2a1706a&amp;vbapositionanswer=9&amp;vbahtmlprocessed=1"/>
              <p:cNvSpPr/>
              <p:nvPr/>
            </p:nvSpPr>
            <p:spPr>
              <a:xfrm>
                <a:off x="7664323" y="4761135"/>
                <a:ext cx="1223645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11" name="P_6_AN.9_1#8fb866d9b.blank?vbadefaultcenterpage=1&amp;parentnodeid=9f2a1706a&amp;vbapositionanswer=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4323" y="4761135"/>
                <a:ext cx="1223645" cy="355600"/>
              </a:xfrm>
              <a:prstGeom prst="rect">
                <a:avLst/>
              </a:prstGeom>
              <a:blipFill rotWithShape="1">
                <a:blip r:embed="rId11"/>
                <a:stretch>
                  <a:fillRect l="-42" t="-152" r="42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  <p:bldP spid="8" grpId="0" build="p" animBg="1"/>
      <p:bldP spid="3" grpId="0" build="p" animBg="1"/>
      <p:bldP spid="10" grpId="0" build="p" animBg="1"/>
      <p:bldP spid="11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6_BD#22729e8ab?vbadefaultcenterpage=1&amp;parentnodeid=9f2a1706a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032" y="756000"/>
            <a:ext cx="2532888" cy="44805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7_BD#ddf575802?segpoint=1&amp;vbadefaultcenterpage=1&amp;parentnodeid=22729e8ab&amp;vbahtmlprocessed=1"/>
              <p:cNvSpPr/>
              <p:nvPr/>
            </p:nvSpPr>
            <p:spPr>
              <a:xfrm>
                <a:off x="502920" y="1343248"/>
                <a:ext cx="11183112" cy="360730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倒数性质的四个必备结论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（1）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&gt;0⇒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（2）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&lt;0&lt;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（3）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&gt;0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0&lt;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𝑐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𝑑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⇒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𝑐</m:t>
                            </m:r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&gt;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𝑑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>
                  <a:solidFill>
                    <a:prstClr val="black"/>
                  </a:solidFill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（4）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0&lt;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𝑎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&lt;</m:t>
                    </m:r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𝑏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𝑎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𝑏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&lt;0⇒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𝑏</m:t>
                            </m:r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𝑥</m:t>
                            </m:r>
                          </m:den>
                        </m:f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f>
                          <m:fPr>
                            <m:ctrlPr>
                              <a:rPr lang="en-US" altLang="zh-CN" sz="24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𝑎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7_BD#ddf575802?segpoint=1&amp;vbadefaultcenterpage=1&amp;parentnodeid=22729e8ab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43248"/>
                <a:ext cx="11183112" cy="3607308"/>
              </a:xfrm>
              <a:prstGeom prst="rect">
                <a:avLst/>
              </a:prstGeom>
              <a:blipFill rotWithShape="1">
                <a:blip r:embed="rId4"/>
                <a:stretch>
                  <a:fillRect t="-6" r="1" b="-49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1156</Words>
  <Application>Microsoft Office PowerPoint</Application>
  <PresentationFormat>宽屏</PresentationFormat>
  <Paragraphs>254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2" baseType="lpstr">
      <vt:lpstr>等线</vt:lpstr>
      <vt:lpstr>宋体</vt:lpstr>
      <vt:lpstr>微软雅黑</vt:lpstr>
      <vt:lpstr>Arial</vt:lpstr>
      <vt:lpstr>Calibri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石蒙</dc:creator>
  <cp:lastModifiedBy>微软用户</cp:lastModifiedBy>
  <cp:revision>9</cp:revision>
  <dcterms:created xsi:type="dcterms:W3CDTF">2023-12-21T08:59:00Z</dcterms:created>
  <dcterms:modified xsi:type="dcterms:W3CDTF">2024-01-18T05:44:46Z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A1584EA74E9B499194861C3F411CD28C_12</vt:lpwstr>
  </property>
  <property fmtid="{D5CDD505-2E9C-101B-9397-08002B2CF9AE}" pid="3" name="KSOProductBuildVer">
    <vt:lpwstr>2052-12.1.0.15990</vt:lpwstr>
  </property>
</Properties>
</file>