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12192000"/>
  <p:custDataLst>
    <p:tags r:id="rId5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2ff8fdd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基础课05 二次函数与一元二次方程、不等式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0776FF7C-4BEE-4700-AE0C-02D8B7F5B2CA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2ff8fdd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基础课05 二次函数与一元二次方程、不等式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4C914381-215A-43E9-A2C2-3D0C30533248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2ff8fdd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基础课05 二次函数与一元二次方程、不等式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2F47905B-9667-493F-9C8B-FEB514277965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2ff8fdd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基础课05 二次函数与一元二次方程、不等式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41B1F368-8A49-403C-94B7-177264083C0C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c41cd2100092ee9d7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CAFA07F8-2B30-4F57-8497-982E9F6FE20B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2ff8fdd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基础课05 二次函数与一元二次方程、不等式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F0F4BCAF-B19B-46A6-BCA5-6D7D845AAF0A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6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tags" Target="../tags/tag3.xml"/><Relationship Id="rId7" Type="http://schemas.openxmlformats.org/officeDocument/2006/relationships/package" Target="../embeddings/Microsoft_Word___.docx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jpe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ccea69b57?segpoint=1&amp;vbadefaultcenterpage=1&amp;parentnodeid=874d5e619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三、分式不等式的解法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BD#3066c756a?segpoint=1&amp;vbadefaultcenterpage=1&amp;parentnodeid=ccea69b57&amp;vbahtmlprocessed=1"/>
              <p:cNvSpPr/>
              <p:nvPr/>
            </p:nvSpPr>
            <p:spPr>
              <a:xfrm>
                <a:off x="502920" y="1292448"/>
                <a:ext cx="11183112" cy="164230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&lt;0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⇒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④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</a:p>
              <a:p>
                <a:pPr lvl="0" latinLnBrk="1">
                  <a:lnSpc>
                    <a:spcPct val="11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≥0</m:t>
                        </m:r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≤0</m:t>
                            </m:r>
                          </m:e>
                        </m:d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⇒</m:t>
                        </m:r>
                      </m:e>
                    </m:d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⑤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</a:t>
                </a:r>
                <a:r>
                  <a:rPr lang="en-US" altLang="zh-CN" sz="6450" u="sng" kern="0" spc="-99900" dirty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__________________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6_BD#3066c756a?segpoint=1&amp;vbadefaultcenterpage=1&amp;parentnodeid=ccea69b5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2448"/>
                <a:ext cx="11183112" cy="1642301"/>
              </a:xfrm>
              <a:prstGeom prst="rect">
                <a:avLst/>
              </a:prstGeom>
              <a:blipFill rotWithShape="1">
                <a:blip r:embed="rId3"/>
                <a:stretch>
                  <a:fillRect t="-14" r="1" b="-5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_6_AN.4_1#3066c756a.blank?vbadefaultcenterpage=1&amp;parentnodeid=ccea69b57&amp;vbapositionanswer=4&amp;vbahtmlprocessed=1&amp;bbb=1"/>
              <p:cNvSpPr/>
              <p:nvPr/>
            </p:nvSpPr>
            <p:spPr>
              <a:xfrm>
                <a:off x="3349498" y="1383697"/>
                <a:ext cx="2672652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P_6_AN.4_1#3066c756a.blank?vbadefaultcenterpage=1&amp;parentnodeid=ccea69b57&amp;vbapositionanswer=4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498" y="1383697"/>
                <a:ext cx="2672652" cy="353441"/>
              </a:xfrm>
              <a:prstGeom prst="rect">
                <a:avLst/>
              </a:prstGeom>
              <a:blipFill rotWithShape="1">
                <a:blip r:embed="rId4"/>
                <a:stretch>
                  <a:fillRect l="-19" t="-9" r="17" b="-7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_6_AN.5_1#3066c756a.blank?vbadefaultcenterpage=1&amp;parentnodeid=ccea69b57&amp;vbapositionanswer=5&amp;vbahtmlprocessed=1&amp;rh=64.8"/>
              <p:cNvSpPr/>
              <p:nvPr/>
            </p:nvSpPr>
            <p:spPr>
              <a:xfrm>
                <a:off x="3324098" y="1940148"/>
                <a:ext cx="2886393" cy="8135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64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≥0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≤0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≠0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6" name="P_6_AN.5_1#3066c756a.blank?vbadefaultcenterpage=1&amp;parentnodeid=ccea69b57&amp;vbapositionanswer=5&amp;vbahtmlprocessed=1&amp;rh=64.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098" y="1940148"/>
                <a:ext cx="2886393" cy="813562"/>
              </a:xfrm>
              <a:prstGeom prst="rect">
                <a:avLst/>
              </a:prstGeom>
              <a:blipFill rotWithShape="1">
                <a:blip r:embed="rId5"/>
                <a:stretch>
                  <a:fillRect l="-18" t="-27" r="7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531d995b0?vbadefaultcenterpage=1&amp;parentnodeid=baf1638c3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dbc95c92c?vbadefaultcenterpage=1&amp;parentnodeid=531d995b0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题组1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走出误区</a:t>
            </a:r>
            <a:endParaRPr lang="en-US" altLang="zh-CN" sz="2600" dirty="0"/>
          </a:p>
        </p:txBody>
      </p:sp>
      <p:sp>
        <p:nvSpPr>
          <p:cNvPr id="4" name="QO_6_BD.6_1#40539167e?vbadefaultcenterpage=1&amp;parentnodeid=dbc95c92c&amp;vbahtmlprocessed=1"/>
          <p:cNvSpPr/>
          <p:nvPr/>
        </p:nvSpPr>
        <p:spPr>
          <a:xfrm>
            <a:off x="502920" y="2012952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判一判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.（对的打“√”,错的打“×”）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T_7_BD.7_1#339a2a7b0?vbadefaultcenterpage=1&amp;parentnodeid=40539167e&amp;vbahtmlprocessed=1"/>
              <p:cNvSpPr/>
              <p:nvPr/>
            </p:nvSpPr>
            <p:spPr>
              <a:xfrm>
                <a:off x="502920" y="25675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T_7_BD.7_1#339a2a7b0?vbadefaultcenterpage=1&amp;parentnodeid=40539167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7591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59" r="1" b="-18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T_7_AN.8_1#339a2a7b0.bracket?vbadefaultcenterpage=1&amp;parentnodeid=40539167e&amp;vbapositionanswer=6&amp;vbahtmlprocessed=1"/>
          <p:cNvSpPr/>
          <p:nvPr/>
        </p:nvSpPr>
        <p:spPr>
          <a:xfrm>
            <a:off x="4026091" y="2567591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QT_7_BD.9_1#e6f0f2a10?vbadefaultcenterpage=1&amp;parentnodeid=40539167e&amp;vbahtmlprocessed=1"/>
              <p:cNvSpPr/>
              <p:nvPr/>
            </p:nvSpPr>
            <p:spPr>
              <a:xfrm>
                <a:off x="502920" y="31136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（2）若不等式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的解集为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,则必有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T_7_BD.9_1#e6f0f2a10?vbadefaultcenterpage=1&amp;parentnodeid=40539167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13691"/>
                <a:ext cx="11183112" cy="486029"/>
              </a:xfrm>
              <a:prstGeom prst="rect">
                <a:avLst/>
              </a:prstGeom>
              <a:blipFill rotWithShape="1">
                <a:blip r:embed="rId5"/>
                <a:stretch>
                  <a:fillRect t="-59" r="1" b="-18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QT_7_AN.10_1#e6f0f2a10.bracket?vbadefaultcenterpage=1&amp;parentnodeid=40539167e&amp;vbapositionanswer=7&amp;vbahtmlprocessed=1"/>
          <p:cNvSpPr/>
          <p:nvPr/>
        </p:nvSpPr>
        <p:spPr>
          <a:xfrm>
            <a:off x="8886127" y="3113691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QT_7_BD.11_1#3795b2073?vbadefaultcenterpage=1&amp;parentnodeid=40539167e&amp;vbahtmlprocessed=1&amp;bbb=1&amp;hasbroken=1"/>
              <p:cNvSpPr/>
              <p:nvPr/>
            </p:nvSpPr>
            <p:spPr>
              <a:xfrm>
                <a:off x="502920" y="3603848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（3）若方程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没有实数根,则不等式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的解集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    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QT_7_BD.11_1#3795b2073?vbadefaultcenterpage=1&amp;parentnodeid=40539167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03848"/>
                <a:ext cx="11183112" cy="1034669"/>
              </a:xfrm>
              <a:prstGeom prst="rect">
                <a:avLst/>
              </a:prstGeom>
              <a:blipFill rotWithShape="1">
                <a:blip r:embed="rId6"/>
                <a:stretch>
                  <a:fillRect t="-22" r="1" b="-8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QT_7_AN.12_1#3795b2073.bracket?vbadefaultcenterpage=1&amp;parentnodeid=40539167e&amp;vbapositionanswer=8&amp;vbahtmlprocessed=1"/>
          <p:cNvSpPr/>
          <p:nvPr/>
        </p:nvSpPr>
        <p:spPr>
          <a:xfrm>
            <a:off x="1972091" y="4191064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QT_7_BD.13_1#ff1e32838?vbadefaultcenterpage=1&amp;parentnodeid=40539167e&amp;vbahtmlprocessed=1&amp;bbb=1"/>
              <p:cNvSpPr/>
              <p:nvPr/>
            </p:nvSpPr>
            <p:spPr>
              <a:xfrm>
                <a:off x="502920" y="4701191"/>
                <a:ext cx="11580813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（4）不等式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上恒成立的条件是“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”.(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1" name="QT_7_BD.13_1#ff1e32838?vbadefaultcenterpage=1&amp;parentnodeid=40539167e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701191"/>
                <a:ext cx="11580813" cy="486029"/>
              </a:xfrm>
              <a:prstGeom prst="rect">
                <a:avLst/>
              </a:prstGeom>
              <a:blipFill rotWithShape="1">
                <a:blip r:embed="rId7"/>
                <a:stretch>
                  <a:fillRect t="-59" r="3" b="-18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QT_7_AN.14_1#ff1e32838.bracket?vbadefaultcenterpage=1&amp;parentnodeid=40539167e&amp;vbapositionanswer=9&amp;vbahtmlprocessed=1"/>
          <p:cNvSpPr/>
          <p:nvPr/>
        </p:nvSpPr>
        <p:spPr>
          <a:xfrm>
            <a:off x="11222419" y="4701191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  <p:bldP spid="10" grpId="0" build="p" animBg="1"/>
      <p:bldP spid="12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15_1#38fbbf57e?vbadefaultcenterpage=1&amp;parentnodeid=dbc95c92c&amp;vbahtmlprocessed=1&amp;bbb=1&amp;hasbroken=1"/>
              <p:cNvSpPr/>
              <p:nvPr/>
            </p:nvSpPr>
            <p:spPr>
              <a:xfrm>
                <a:off x="502920" y="1836339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（易错题）若对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15_1#38fbbf57e?vbadefaultcenterpage=1&amp;parentnodeid=dbc95c92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36339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54" r="1" b="-8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N.16_1#38fbbf57e.blank?vbadefaultcenterpage=1&amp;parentnodeid=dbc95c92c&amp;vbapositionanswer=10&amp;vbahtmlprocessed=1"/>
              <p:cNvSpPr/>
              <p:nvPr/>
            </p:nvSpPr>
            <p:spPr>
              <a:xfrm>
                <a:off x="883920" y="2447525"/>
                <a:ext cx="787400" cy="353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[0,4)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6_AN.16_1#38fbbf57e.blank?vbadefaultcenterpage=1&amp;parentnodeid=dbc95c92c&amp;vbapositionanswer=1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2447525"/>
                <a:ext cx="787400" cy="353949"/>
              </a:xfrm>
              <a:prstGeom prst="rect">
                <a:avLst/>
              </a:prstGeom>
              <a:blipFill rotWithShape="1">
                <a:blip r:embed="rId4"/>
                <a:stretch>
                  <a:fillRect t="-66"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6_EX.17_1#38fbbf57e?vbadefaultcenterpage=1&amp;parentnodeid=dbc95c92c&amp;vbahtmlprocessed=1"/>
          <p:cNvSpPr/>
          <p:nvPr/>
        </p:nvSpPr>
        <p:spPr>
          <a:xfrm>
            <a:off x="502920" y="2882247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【易错点】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本题容易忽视二次项系数为0的情况.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S.18_1#38fbbf57e?vbadefaultcenterpage=1&amp;parentnodeid=dbc95c92c&amp;vbahtmlprocessed=1"/>
              <p:cNvSpPr/>
              <p:nvPr/>
            </p:nvSpPr>
            <p:spPr>
              <a:xfrm>
                <a:off x="502920" y="3373546"/>
                <a:ext cx="11183112" cy="193611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+1=1&gt;0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，符合题意；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时，由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Δ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综上所述，实数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[0,4)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AS.18_1#38fbbf57e?vbadefaultcenterpage=1&amp;parentnodeid=dbc95c92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73546"/>
                <a:ext cx="11183112" cy="1936115"/>
              </a:xfrm>
              <a:prstGeom prst="rect">
                <a:avLst/>
              </a:prstGeom>
              <a:blipFill rotWithShape="1">
                <a:blip r:embed="rId5"/>
                <a:stretch>
                  <a:fillRect t="-22" r="1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8bf85bb3d?vbadefaultcenterpage=1&amp;parentnodeid=531d995b0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题组2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走进教材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BD.19_1#ecee709c0?vbadefaultcenterpage=1&amp;parentnodeid=8bf85bb3d&amp;vbahtmlprocessed=1&amp;bbb=1&amp;hasbroken=1"/>
              <p:cNvSpPr/>
              <p:nvPr/>
            </p:nvSpPr>
            <p:spPr>
              <a:xfrm>
                <a:off x="502920" y="1348391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（人教A版必修①P55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T5改编）已知集合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−16&lt;0}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+3&gt;0}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6_BD.19_1#ecee709c0?vbadefaultcenterpage=1&amp;parentnodeid=8bf85bb3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391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28" r="1" b="-11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N.20_1#ecee709c0.blank?vbadefaultcenterpage=1&amp;parentnodeid=8bf85bb3d&amp;vbapositionanswer=11&amp;vbahtmlprocessed=1"/>
              <p:cNvSpPr/>
              <p:nvPr/>
            </p:nvSpPr>
            <p:spPr>
              <a:xfrm>
                <a:off x="5462143" y="1959769"/>
                <a:ext cx="2028952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−4,1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3,4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6_AN.20_1#ecee709c0.blank?vbadefaultcenterpage=1&amp;parentnodeid=8bf85bb3d&amp;vbapositionanswer=1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143" y="1959769"/>
                <a:ext cx="2028952" cy="353441"/>
              </a:xfrm>
              <a:prstGeom prst="rect">
                <a:avLst/>
              </a:prstGeom>
              <a:blipFill rotWithShape="1">
                <a:blip r:embed="rId4"/>
                <a:stretch>
                  <a:fillRect l="-25" t="-45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S.21_1#ecee709c0?vbadefaultcenterpage=1&amp;parentnodeid=8bf85bb3d&amp;vbahtmlprocessed=1&amp;bbb=1&amp;hasbroken=1"/>
              <p:cNvSpPr/>
              <p:nvPr/>
            </p:nvSpPr>
            <p:spPr>
              <a:xfrm>
                <a:off x="502920" y="2384648"/>
                <a:ext cx="11183112" cy="15873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−16&lt;0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−4&lt;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−4,4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+3&gt;0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−4,1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3,4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AS.21_1#ecee709c0?vbadefaultcenterpage=1&amp;parentnodeid=8bf85bb3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84648"/>
                <a:ext cx="11183112" cy="1587310"/>
              </a:xfrm>
              <a:prstGeom prst="rect">
                <a:avLst/>
              </a:prstGeom>
              <a:blipFill rotWithShape="1">
                <a:blip r:embed="rId5"/>
                <a:stretch>
                  <a:fillRect t="-14" r="1" b="-6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22_1#eaf465c24?vbadefaultcenterpage=1&amp;parentnodeid=8bf85bb3d&amp;vbahtmlprocessed=1&amp;bbb=1&amp;hasbroken=1"/>
              <p:cNvSpPr/>
              <p:nvPr/>
            </p:nvSpPr>
            <p:spPr>
              <a:xfrm>
                <a:off x="502920" y="1961084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（苏教版必修①P68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T6改编）设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为实数，不等式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的解集是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&gt;3}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: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: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22_1#eaf465c24?vbadefaultcenterpage=1&amp;parentnodeid=8bf85bb3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61084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20" r="1" b="-8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N.23_1#eaf465c24.blank?vbadefaultcenterpage=1&amp;parentnodeid=8bf85bb3d&amp;vbapositionanswer=12&amp;vbahtmlprocessed=1"/>
              <p:cNvSpPr/>
              <p:nvPr/>
            </p:nvSpPr>
            <p:spPr>
              <a:xfrm>
                <a:off x="4531932" y="2572778"/>
                <a:ext cx="1403922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1: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:6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6_AN.23_1#eaf465c24.blank?vbadefaultcenterpage=1&amp;parentnodeid=8bf85bb3d&amp;vbapositionanswer=1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932" y="2572778"/>
                <a:ext cx="1403922" cy="353441"/>
              </a:xfrm>
              <a:prstGeom prst="rect">
                <a:avLst/>
              </a:prstGeom>
              <a:blipFill rotWithShape="1">
                <a:blip r:embed="rId4"/>
                <a:stretch>
                  <a:fillRect l="-41" t="-111" r="36" b="-7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24_1#eaf465c24?vbadefaultcenterpage=1&amp;parentnodeid=8bf85bb3d&amp;vbahtmlprocessed=1&amp;bbb=1&amp;hasbroken=1"/>
              <p:cNvSpPr/>
              <p:nvPr/>
            </p:nvSpPr>
            <p:spPr>
              <a:xfrm>
                <a:off x="502920" y="3002992"/>
                <a:ext cx="11183112" cy="21819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由条件知，2和3是方程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的两根，故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=2+3,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=2×3,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=−5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=6,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: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: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=1: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:6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24_1#eaf465c24?vbadefaultcenterpage=1&amp;parentnodeid=8bf85bb3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02992"/>
                <a:ext cx="11183112" cy="2181924"/>
              </a:xfrm>
              <a:prstGeom prst="rect">
                <a:avLst/>
              </a:prstGeom>
              <a:blipFill rotWithShape="1">
                <a:blip r:embed="rId5"/>
                <a:stretch>
                  <a:fillRect t="-4" r="1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4aad33a52?vbadefaultcenterpage=1&amp;parentnodeid=531d995b0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题组3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走向高考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BD.25_1#563ec8321?vbadefaultcenterpage=1&amp;parentnodeid=4aad33a52&amp;vbahtmlprocessed=1&amp;bbb=1&amp;hasbroken=1"/>
              <p:cNvSpPr/>
              <p:nvPr/>
            </p:nvSpPr>
            <p:spPr>
              <a:xfrm>
                <a:off x="502920" y="1348391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新高考Ⅰ卷改编）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−6≤0}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6_BD.25_1#563ec8321?vbadefaultcenterpage=1&amp;parentnodeid=4aad33a5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391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28" r="-2469" b="-8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N.26_1#563ec8321.blank?vbadefaultcenterpage=1&amp;parentnodeid=4aad33a52&amp;vbapositionanswer=13&amp;vbahtmlprocessed=1"/>
              <p:cNvSpPr/>
              <p:nvPr/>
            </p:nvSpPr>
            <p:spPr>
              <a:xfrm>
                <a:off x="2023809" y="1959261"/>
                <a:ext cx="788988" cy="353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{1,2}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6_AN.26_1#563ec8321.blank?vbadefaultcenterpage=1&amp;parentnodeid=4aad33a52&amp;vbapositionanswer=1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809" y="1959261"/>
                <a:ext cx="788988" cy="353949"/>
              </a:xfrm>
              <a:prstGeom prst="rect">
                <a:avLst/>
              </a:prstGeom>
              <a:blipFill rotWithShape="1">
                <a:blip r:embed="rId4"/>
                <a:stretch>
                  <a:fillRect l="-8" t="-81" r="48" b="-75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S.27_1#563ec8321?vbadefaultcenterpage=1&amp;parentnodeid=4aad33a52&amp;vbahtmlprocessed=1"/>
              <p:cNvSpPr/>
              <p:nvPr/>
            </p:nvSpPr>
            <p:spPr>
              <a:xfrm>
                <a:off x="502920" y="24405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−6≤0}=[−2,3]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={1,2}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={1,2}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AS.27_1#563ec8321?vbadefaultcenterpage=1&amp;parentnodeid=4aad33a5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40591"/>
                <a:ext cx="11183112" cy="486029"/>
              </a:xfrm>
              <a:prstGeom prst="rect">
                <a:avLst/>
              </a:prstGeom>
              <a:blipFill rotWithShape="1">
                <a:blip r:embed="rId5"/>
                <a:stretch>
                  <a:fillRect t="-59" r="1" b="-18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1899b7365.fixed?vbadefaultcenterpage=1&amp;parentnodeid=2ff8fdd8c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4400" dirty="0"/>
          </a:p>
        </p:txBody>
      </p:sp>
      <p:pic>
        <p:nvPicPr>
          <p:cNvPr id="3" name="C_3#1899b7365.fixed?vbadefaultcenterpage=1&amp;parentnodeid=2ff8fdd8c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92b345c42?vbadefaultcenterpage=1&amp;parentnodeid=1899b7365&amp;vbahtmlprocessed=1"/>
          <p:cNvSpPr/>
          <p:nvPr/>
        </p:nvSpPr>
        <p:spPr>
          <a:xfrm>
            <a:off x="502920" y="756000"/>
            <a:ext cx="11183112" cy="50939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32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考点一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一元二次不等式的解法［多维探究］</a:t>
            </a:r>
            <a:endParaRPr lang="en-US" altLang="zh-CN" sz="2800" dirty="0"/>
          </a:p>
        </p:txBody>
      </p:sp>
      <p:pic>
        <p:nvPicPr>
          <p:cNvPr id="3" name="C_5_BD#5d2f5ce35?vbadefaultcenterpage=1&amp;parentnodeid=92b345c42&amp;inlineimagemarkindex=1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8" y="1403935"/>
            <a:ext cx="1435608" cy="384048"/>
          </a:xfrm>
          <a:prstGeom prst="rect">
            <a:avLst/>
          </a:prstGeom>
        </p:spPr>
      </p:pic>
      <p:sp>
        <p:nvSpPr>
          <p:cNvPr id="4" name="C_5_BD#5d2f5ce35?vbadefaultcenterpage=1&amp;parentnodeid=92b345c42&amp;vbahtmlprocessed=1"/>
          <p:cNvSpPr/>
          <p:nvPr/>
        </p:nvSpPr>
        <p:spPr>
          <a:xfrm>
            <a:off x="502920" y="1326718"/>
            <a:ext cx="11183112" cy="47758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32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不含参数的一元二次不等式</a:t>
            </a:r>
            <a:endParaRPr lang="en-US" altLang="zh-CN" sz="100" dirty="0"/>
          </a:p>
        </p:txBody>
      </p:sp>
      <p:sp>
        <p:nvSpPr>
          <p:cNvPr id="5" name="QO_6_BD.28_1#c6f145a78?vbadefaultcenterpage=1&amp;parentnodeid=5d2f5ce35&amp;vbahtmlprocessed=1"/>
          <p:cNvSpPr/>
          <p:nvPr/>
        </p:nvSpPr>
        <p:spPr>
          <a:xfrm>
            <a:off x="502920" y="1874330"/>
            <a:ext cx="11183112" cy="43669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32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典例1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解下列不等式：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O_6_BD.28_2#c6f145a78?segpoint=1&amp;vbadefaultcenterpage=1&amp;parentnodeid=5d2f5ce35&amp;vbahtmlprocessed=1"/>
              <p:cNvSpPr/>
              <p:nvPr/>
            </p:nvSpPr>
            <p:spPr>
              <a:xfrm>
                <a:off x="502920" y="2377091"/>
                <a:ext cx="11183112" cy="44011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32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+6&lt;0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O_6_BD.28_2#c6f145a78?segpoint=1&amp;vbadefaultcenterpage=1&amp;parentnodeid=5d2f5ce3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77091"/>
                <a:ext cx="11183112" cy="440119"/>
              </a:xfrm>
              <a:prstGeom prst="rect">
                <a:avLst/>
              </a:prstGeom>
              <a:blipFill rotWithShape="1">
                <a:blip r:embed="rId4"/>
                <a:stretch>
                  <a:fillRect t="-65" r="1" b="-14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O_6_BD.28_3#c6f145a78?segpoint=1&amp;vbadefaultcenterpage=1&amp;parentnodeid=5d2f5ce35&amp;vbahtmlprocessed=1"/>
              <p:cNvSpPr/>
              <p:nvPr/>
            </p:nvSpPr>
            <p:spPr>
              <a:xfrm>
                <a:off x="502920" y="2829148"/>
                <a:ext cx="11183112" cy="65036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32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O_6_BD.28_3#c6f145a78?segpoint=1&amp;vbadefaultcenterpage=1&amp;parentnodeid=5d2f5ce3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29148"/>
                <a:ext cx="11183112" cy="650367"/>
              </a:xfrm>
              <a:prstGeom prst="rect">
                <a:avLst/>
              </a:prstGeom>
              <a:blipFill rotWithShape="1">
                <a:blip r:embed="rId5"/>
                <a:stretch>
                  <a:fillRect t="-34" r="1" b="-7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QO_6_AS.29_1#c6f145a78?vbadefaultcenterpage=1&amp;parentnodeid=5d2f5ce35&amp;vbahtmlprocessed=1&amp;bbb=1&amp;hasbroken=1"/>
              <p:cNvSpPr/>
              <p:nvPr/>
            </p:nvSpPr>
            <p:spPr>
              <a:xfrm>
                <a:off x="502920" y="3489549"/>
                <a:ext cx="11183112" cy="291039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2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+6&lt;0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−6&gt;0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2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&lt;−3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，故原不等式的解集为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−∞,−3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32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/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−7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−2≠0,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32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故原不等式的解集为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≥7}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QO_6_AS.29_1#c6f145a78?vbadefaultcenterpage=1&amp;parentnodeid=5d2f5ce3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89549"/>
                <a:ext cx="11183112" cy="2910396"/>
              </a:xfrm>
              <a:prstGeom prst="rect">
                <a:avLst/>
              </a:prstGeom>
              <a:blipFill rotWithShape="1">
                <a:blip r:embed="rId6"/>
                <a:stretch>
                  <a:fillRect t="-8" r="-158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774b1b8c8?vbadefaultcenterpage=1&amp;parentnodeid=5d2f5ce35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339070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6_BD#774b1b8c8?vbadefaultcenterpage=1&amp;parentnodeid=5d2f5ce35&amp;vbahtmlprocessed=1"/>
          <p:cNvSpPr/>
          <p:nvPr/>
        </p:nvSpPr>
        <p:spPr>
          <a:xfrm>
            <a:off x="502920" y="1865358"/>
            <a:ext cx="11183112" cy="490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解一元二次不等式的四个步骤</a:t>
            </a:r>
            <a:endParaRPr lang="en-US" altLang="zh-CN" sz="2400" dirty="0"/>
          </a:p>
        </p:txBody>
      </p:sp>
      <p:pic>
        <p:nvPicPr>
          <p:cNvPr id="4" name="P_6_BD#774b1b8c8?vbadefaultcenterpage=1&amp;parentnodeid=5d2f5ce35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4952" y="2487658"/>
            <a:ext cx="6108192" cy="331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4fb3e38d7?vbadefaultcenterpage=1&amp;parentnodeid=92b345c42&amp;inlineimagemarkindex=2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8" y="886684"/>
            <a:ext cx="1435608" cy="384048"/>
          </a:xfrm>
          <a:prstGeom prst="rect">
            <a:avLst/>
          </a:prstGeom>
        </p:spPr>
      </p:pic>
      <p:sp>
        <p:nvSpPr>
          <p:cNvPr id="3" name="C_5_BD#4fb3e38d7?vbadefaultcenterpage=1&amp;parentnodeid=92b345c42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含参数的一元二次不等式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6_BD.30_1#fd6fb1c80?vbadefaultcenterpage=1&amp;parentnodeid=4fb3e38d7&amp;vbahtmlprocessed=1"/>
              <p:cNvSpPr/>
              <p:nvPr/>
            </p:nvSpPr>
            <p:spPr>
              <a:xfrm>
                <a:off x="502920" y="135103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的不等式: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6_BD.30_1#fd6fb1c80?vbadefaultcenterpage=1&amp;parentnodeid=4fb3e38d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51033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80" r="1" b="-12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6_BD.30_2#fd6fb1c80?segpoint=1&amp;vbadefaultcenterpage=1&amp;parentnodeid=4fb3e38d7&amp;vbahtmlprocessed=1"/>
              <p:cNvSpPr/>
              <p:nvPr/>
            </p:nvSpPr>
            <p:spPr>
              <a:xfrm>
                <a:off x="502920" y="1904651"/>
                <a:ext cx="11183112" cy="48945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−2≥2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6_BD.30_2#fd6fb1c80?segpoint=1&amp;vbadefaultcenterpage=1&amp;parentnodeid=4fb3e38d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04651"/>
                <a:ext cx="11183112" cy="489458"/>
              </a:xfrm>
              <a:prstGeom prst="rect">
                <a:avLst/>
              </a:prstGeom>
              <a:blipFill rotWithShape="1">
                <a:blip r:embed="rId5"/>
                <a:stretch>
                  <a:fillRect t="-58" r="1" b="-173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O_6_BD.30_3#fd6fb1c80?segpoint=1&amp;vbadefaultcenterpage=1&amp;parentnodeid=4fb3e38d7&amp;vbahtmlprocessed=1"/>
              <p:cNvSpPr/>
              <p:nvPr/>
            </p:nvSpPr>
            <p:spPr>
              <a:xfrm>
                <a:off x="502920" y="2394808"/>
                <a:ext cx="11183112" cy="712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O_6_BD.30_3#fd6fb1c80?segpoint=1&amp;vbadefaultcenterpage=1&amp;parentnodeid=4fb3e38d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94808"/>
                <a:ext cx="11183112" cy="712978"/>
              </a:xfrm>
              <a:prstGeom prst="rect">
                <a:avLst/>
              </a:prstGeom>
              <a:blipFill rotWithShape="1">
                <a:blip r:embed="rId6"/>
                <a:stretch>
                  <a:fillRect t="-31" r="1" b="-9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6_AS.31_1#fd6fb1c80?vbadefaultcenterpage=1&amp;parentnodeid=4fb3e38d7&amp;vbahtmlprocessed=1"/>
              <p:cNvSpPr/>
              <p:nvPr/>
            </p:nvSpPr>
            <p:spPr>
              <a:xfrm>
                <a:off x="502920" y="1675811"/>
                <a:ext cx="11183112" cy="3794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（1）原不等式可化为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时，原不等式可化为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时，原不等式可化为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③当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时，原不等式可化为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6_AS.31_1#fd6fb1c80?vbadefaultcenterpage=1&amp;parentnodeid=4fb3e38d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75811"/>
                <a:ext cx="11183112" cy="3794379"/>
              </a:xfrm>
              <a:prstGeom prst="rect">
                <a:avLst/>
              </a:prstGeom>
              <a:blipFill rotWithShape="1">
                <a:blip r:embed="rId3"/>
                <a:stretch>
                  <a:fillRect t="-1" r="1" b="-16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6_AS.31_2#fd6fb1c80?vbadefaultcenterpage=1&amp;parentnodeid=4fb3e38d7&amp;vbahtmlprocessed=1&amp;bbb=1&amp;hasbroken=1"/>
              <p:cNvSpPr/>
              <p:nvPr/>
            </p:nvSpPr>
            <p:spPr>
              <a:xfrm>
                <a:off x="502920" y="2041316"/>
                <a:ext cx="11183112" cy="305066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时，解得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综上所述，当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时，不等式的解集为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≤−1}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时，不等式的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≤−1}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时，不等式的解集为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≤−1}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不等式的解集为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时，不等式的解集为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|−1≤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6_AS.31_2#fd6fb1c80?vbadefaultcenterpage=1&amp;parentnodeid=4fb3e38d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41316"/>
                <a:ext cx="11183112" cy="3050667"/>
              </a:xfrm>
              <a:prstGeom prst="rect">
                <a:avLst/>
              </a:prstGeom>
              <a:blipFill rotWithShape="1">
                <a:blip r:embed="rId3"/>
                <a:stretch>
                  <a:fillRect t="-14" r="1" b="-2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6_AS.31_3#fd6fb1c80?vbadefaultcenterpage=1&amp;parentnodeid=4fb3e38d7&amp;vbahtmlprocessed=1"/>
              <p:cNvSpPr/>
              <p:nvPr/>
            </p:nvSpPr>
            <p:spPr>
              <a:xfrm>
                <a:off x="502920" y="1501344"/>
                <a:ext cx="11183112" cy="414331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（2）原不等式等价于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时,不等式的解集为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&lt;3}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时,不等式的解集为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&lt;3}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时,不等式的解集为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时,不等式的解集为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≠3}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时,不等式的解集为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6_AS.31_3#fd6fb1c80?vbadefaultcenterpage=1&amp;parentnodeid=4fb3e38d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01344"/>
                <a:ext cx="11183112" cy="4143312"/>
              </a:xfrm>
              <a:prstGeom prst="rect">
                <a:avLst/>
              </a:prstGeom>
              <a:blipFill rotWithShape="1">
                <a:blip r:embed="rId3"/>
                <a:stretch>
                  <a:fillRect t="-5" r="1" b="-2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7280c24e4?vbadefaultcenterpage=1&amp;parentnodeid=4fb3e38d7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24188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BD#7280c24e4?vbadefaultcenterpage=1&amp;parentnodeid=4fb3e38d7&amp;vbahtmlprocessed=1"/>
              <p:cNvSpPr/>
              <p:nvPr/>
            </p:nvSpPr>
            <p:spPr>
              <a:xfrm>
                <a:off x="502920" y="2768169"/>
                <a:ext cx="11183112" cy="2135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含参的一元二次不等式参数分类的三种类型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根据二次项系数为正、负及零进行分类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根据判别式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与0的大小关系判断根的个数.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有两个根时，有时还需要对两根的大小进行讨论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6_BD#7280c24e4?vbadefaultcenterpage=1&amp;parentnodeid=4fb3e38d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68169"/>
                <a:ext cx="11183112" cy="2135950"/>
              </a:xfrm>
              <a:prstGeom prst="rect">
                <a:avLst/>
              </a:prstGeom>
              <a:blipFill rotWithShape="1">
                <a:blip r:embed="rId4"/>
                <a:stretch>
                  <a:fillRect t="-10" r="1" b="-2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a009c7d95?vbadefaultcenterpage=1&amp;parentnodeid=92b345c42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QO_6_BD.32_1#c93eb1b62?segpoint=1&amp;vbadefaultcenterpage=1&amp;parentnodeid=a009c7d95&amp;vbahtmlprocessed=1"/>
          <p:cNvSpPr/>
          <p:nvPr/>
        </p:nvSpPr>
        <p:spPr>
          <a:xfrm>
            <a:off x="502920" y="1419448"/>
            <a:ext cx="11183112" cy="43516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3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解下列不等式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：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6_BD.32_2#c93eb1b62?segpoint=1&amp;vbadefaultcenterpage=1&amp;parentnodeid=a009c7d95&amp;vbahtmlprocessed=1"/>
              <p:cNvSpPr/>
              <p:nvPr/>
            </p:nvSpPr>
            <p:spPr>
              <a:xfrm>
                <a:off x="502920" y="1919891"/>
                <a:ext cx="11183112" cy="434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3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+5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−3&lt;0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6_BD.32_2#c93eb1b62?segpoint=1&amp;vbadefaultcenterpage=1&amp;parentnodeid=a009c7d9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19891"/>
                <a:ext cx="11183112" cy="434594"/>
              </a:xfrm>
              <a:prstGeom prst="rect">
                <a:avLst/>
              </a:prstGeom>
              <a:blipFill rotWithShape="1">
                <a:blip r:embed="rId4"/>
                <a:stretch>
                  <a:fillRect t="-66" r="1" b="-14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6_BD.32_3#c93eb1b62?segpoint=1&amp;vbadefaultcenterpage=1&amp;parentnodeid=a009c7d95&amp;vbahtmlprocessed=1"/>
              <p:cNvSpPr/>
              <p:nvPr/>
            </p:nvSpPr>
            <p:spPr>
              <a:xfrm>
                <a:off x="502920" y="2359248"/>
                <a:ext cx="11183112" cy="642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3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6_BD.32_3#c93eb1b62?segpoint=1&amp;vbadefaultcenterpage=1&amp;parentnodeid=a009c7d9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59248"/>
                <a:ext cx="11183112" cy="642493"/>
              </a:xfrm>
              <a:prstGeom prst="rect">
                <a:avLst/>
              </a:prstGeom>
              <a:blipFill rotWithShape="1">
                <a:blip r:embed="rId5"/>
                <a:stretch>
                  <a:fillRect t="-35" r="1" b="-6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O_6_AS.33_1#c93eb1b62?vbadefaultcenterpage=1&amp;parentnodeid=a009c7d95&amp;vbahtmlprocessed=1&amp;bbb=1&amp;hasbroken=1"/>
              <p:cNvSpPr/>
              <p:nvPr/>
            </p:nvSpPr>
            <p:spPr>
              <a:xfrm>
                <a:off x="502920" y="3006948"/>
                <a:ext cx="11183112" cy="340582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−3&lt;0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∴−3&lt;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故原不等式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(−3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/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+5≤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−3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−3&gt;0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+5≥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−3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−3&lt;0,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−13≤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，即不等式的解集为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[−13,3)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O_6_AS.33_1#c93eb1b62?vbadefaultcenterpage=1&amp;parentnodeid=a009c7d9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06948"/>
                <a:ext cx="11183112" cy="3405823"/>
              </a:xfrm>
              <a:prstGeom prst="rect">
                <a:avLst/>
              </a:prstGeom>
              <a:blipFill rotWithShape="1">
                <a:blip r:embed="rId6"/>
                <a:stretch>
                  <a:fillRect t="-7" r="-95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6_BD.34_1#5f08a2cf9?segpoint=1&amp;vbadefaultcenterpage=1&amp;parentnodeid=a009c7d95&amp;vbahtmlprocessed=1"/>
              <p:cNvSpPr/>
              <p:nvPr/>
            </p:nvSpPr>
            <p:spPr>
              <a:xfrm>
                <a:off x="502920" y="2677301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的不等式：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6_BD.34_1#5f08a2cf9?segpoint=1&amp;vbadefaultcenterpage=1&amp;parentnodeid=a009c7d9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77301"/>
                <a:ext cx="11183112" cy="490030"/>
              </a:xfrm>
              <a:prstGeom prst="rect">
                <a:avLst/>
              </a:prstGeom>
              <a:blipFill rotWithShape="1">
                <a:blip r:embed="rId3"/>
                <a:stretch>
                  <a:fillRect t="-29" r="1" b="-11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6_BD.34_2#5f08a2cf9?segpoint=1&amp;vbadefaultcenterpage=1&amp;parentnodeid=a009c7d95&amp;vbahtmlprocessed=1"/>
              <p:cNvSpPr/>
              <p:nvPr/>
            </p:nvSpPr>
            <p:spPr>
              <a:xfrm>
                <a:off x="502920" y="3229052"/>
                <a:ext cx="11183112" cy="48945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+4&lt;0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6_BD.34_2#5f08a2cf9?segpoint=1&amp;vbadefaultcenterpage=1&amp;parentnodeid=a009c7d9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29052"/>
                <a:ext cx="11183112" cy="489458"/>
              </a:xfrm>
              <a:prstGeom prst="rect">
                <a:avLst/>
              </a:prstGeom>
              <a:blipFill rotWithShape="1">
                <a:blip r:embed="rId4"/>
                <a:stretch>
                  <a:fillRect t="-16" r="1" b="-12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6_BD.34_3#5f08a2cf9?segpoint=1&amp;vbadefaultcenterpage=1&amp;parentnodeid=a009c7d95&amp;vbahtmlprocessed=1"/>
              <p:cNvSpPr/>
              <p:nvPr/>
            </p:nvSpPr>
            <p:spPr>
              <a:xfrm>
                <a:off x="502920" y="3719209"/>
                <a:ext cx="11183112" cy="7494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6_BD.34_3#5f08a2cf9?segpoint=1&amp;vbadefaultcenterpage=1&amp;parentnodeid=a009c7d9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19209"/>
                <a:ext cx="11183112" cy="749491"/>
              </a:xfrm>
              <a:prstGeom prst="rect">
                <a:avLst/>
              </a:prstGeom>
              <a:blipFill rotWithShape="1">
                <a:blip r:embed="rId5"/>
                <a:stretch>
                  <a:fillRect t="-2" r="1" b="-7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6_AS.35_1#5f08a2cf9?vbadefaultcenterpage=1&amp;parentnodeid=a009c7d95&amp;vbahtmlprocessed=1"/>
              <p:cNvSpPr/>
              <p:nvPr/>
            </p:nvSpPr>
            <p:spPr>
              <a:xfrm>
                <a:off x="502920" y="1701401"/>
                <a:ext cx="11183112" cy="3743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+4&lt;0⇒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，解不等式得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，解不等式得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，解不等式得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③若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无解，即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6_AS.35_1#5f08a2cf9?vbadefaultcenterpage=1&amp;parentnodeid=a009c7d9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01401"/>
                <a:ext cx="11183112" cy="3743198"/>
              </a:xfrm>
              <a:prstGeom prst="rect">
                <a:avLst/>
              </a:prstGeom>
              <a:blipFill rotWithShape="1">
                <a:blip r:embed="rId3"/>
                <a:stretch>
                  <a:fillRect t="-6" r="1" b="-1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6_AS.35_2#5f08a2cf9?vbadefaultcenterpage=1&amp;parentnodeid=a009c7d95&amp;vbahtmlprocessed=1&amp;bbb=1&amp;hasbroken=1"/>
              <p:cNvSpPr/>
              <p:nvPr/>
            </p:nvSpPr>
            <p:spPr>
              <a:xfrm>
                <a:off x="502920" y="2041316"/>
                <a:ext cx="11183112" cy="305066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④若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，解不等式得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综上所述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时，原不等式的解集为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(−∞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，原不等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式的解集为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时，原不等式的解集为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，原不等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式的解集为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时，原不等式的解集为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6_AS.35_2#5f08a2cf9?vbadefaultcenterpage=1&amp;parentnodeid=a009c7d9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41316"/>
                <a:ext cx="11183112" cy="3050667"/>
              </a:xfrm>
              <a:prstGeom prst="rect">
                <a:avLst/>
              </a:prstGeom>
              <a:blipFill rotWithShape="1">
                <a:blip r:embed="rId3"/>
                <a:stretch>
                  <a:fillRect t="-14" r="-1203" b="-2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6_AS.35_3#5f08a2cf9?vbadefaultcenterpage=1&amp;parentnodeid=a009c7d95&amp;vbahtmlprocessed=1&amp;bbb=1&amp;hasbroken=1"/>
              <p:cNvSpPr/>
              <p:nvPr/>
            </p:nvSpPr>
            <p:spPr>
              <a:xfrm>
                <a:off x="502920" y="1369867"/>
                <a:ext cx="11183112" cy="43427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时，原不等式可化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，解不等式得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，解不等式得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，原不等式可化为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，显然无解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6_AS.35_3#5f08a2cf9?vbadefaultcenterpage=1&amp;parentnodeid=a009c7d9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69867"/>
                <a:ext cx="11183112" cy="4342765"/>
              </a:xfrm>
              <a:prstGeom prst="rect">
                <a:avLst/>
              </a:prstGeom>
              <a:blipFill rotWithShape="1">
                <a:blip r:embed="rId3"/>
                <a:stretch>
                  <a:fillRect t="-4" r="1" b="-1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6_AS.35_4#5f08a2cf9?vbadefaultcenterpage=1&amp;parentnodeid=a009c7d95&amp;vbahtmlprocessed=1&amp;bbb=1&amp;hasbroken=1"/>
              <p:cNvSpPr/>
              <p:nvPr/>
            </p:nvSpPr>
            <p:spPr>
              <a:xfrm>
                <a:off x="502920" y="1473627"/>
                <a:ext cx="11183112" cy="41479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④若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，解不等式得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综上所述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时，原不等式的解集为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(−∞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，原不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等式的解集为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时，原不等式的解集为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时，原不等式的解集为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时，原不等式的解集为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6_AS.35_4#5f08a2cf9?vbadefaultcenterpage=1&amp;parentnodeid=a009c7d9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73627"/>
                <a:ext cx="11183112" cy="4147947"/>
              </a:xfrm>
              <a:prstGeom prst="rect">
                <a:avLst/>
              </a:prstGeom>
              <a:blipFill rotWithShape="1">
                <a:blip r:embed="rId3"/>
                <a:stretch>
                  <a:fillRect t="-10" r="-1061" b="-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2ff8fdd8c.fixed?vbadefaultcenterpage=1&amp;parentnodeid=9d33ff5df&amp;vbahtmlprocessed=1"/>
          <p:cNvSpPr/>
          <p:nvPr/>
        </p:nvSpPr>
        <p:spPr>
          <a:xfrm>
            <a:off x="621792" y="932688"/>
            <a:ext cx="10981944" cy="11521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基础课05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二次函数与一元二次方程、不等式</a:t>
            </a:r>
            <a:endParaRPr lang="en-US" altLang="zh-CN" sz="4000" dirty="0"/>
          </a:p>
        </p:txBody>
      </p:sp>
      <p:pic>
        <p:nvPicPr>
          <p:cNvPr id="3" name="C_0#2ff8fdd8c?linknodeid=baf1638c3&amp;catalogrefid=baf1638c3&amp;parentnodeid=9d33ff5df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2642616"/>
            <a:ext cx="502920" cy="502920"/>
          </a:xfrm>
          <a:prstGeom prst="rect">
            <a:avLst/>
          </a:prstGeom>
        </p:spPr>
      </p:pic>
      <p:sp>
        <p:nvSpPr>
          <p:cNvPr id="4" name="C_0#2ff8fdd8c?linknodeid=baf1638c3&amp;catalogrefid=baf1638c3&amp;parentnodeid=9d33ff5df&amp;vbahtmlprocessed=1">
            <a:hlinkClick r:id="rId3" action="ppaction://hlinksldjump"/>
          </p:cNvPr>
          <p:cNvSpPr/>
          <p:nvPr/>
        </p:nvSpPr>
        <p:spPr>
          <a:xfrm>
            <a:off x="5202936" y="26151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3050" dirty="0"/>
          </a:p>
        </p:txBody>
      </p:sp>
      <p:pic>
        <p:nvPicPr>
          <p:cNvPr id="5" name="C_0#2ff8fdd8c?linknodeid=1899b7365&amp;catalogrefid=1899b7365&amp;parentnodeid=9d33ff5df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3557016"/>
            <a:ext cx="502920" cy="502920"/>
          </a:xfrm>
          <a:prstGeom prst="rect">
            <a:avLst/>
          </a:prstGeom>
        </p:spPr>
      </p:pic>
      <p:sp>
        <p:nvSpPr>
          <p:cNvPr id="6" name="C_0#2ff8fdd8c?linknodeid=1899b7365&amp;catalogrefid=1899b7365&amp;parentnodeid=9d33ff5df&amp;vbahtmlprocessed=1">
            <a:hlinkClick r:id="rId5" action="ppaction://hlinksldjump"/>
          </p:cNvPr>
          <p:cNvSpPr/>
          <p:nvPr/>
        </p:nvSpPr>
        <p:spPr>
          <a:xfrm>
            <a:off x="5202936" y="35295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91319aafc?vbadefaultcenterpage=1&amp;parentnodeid=1899b7365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考点二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三个“二次”关系的应用［师生共研］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6_1#6144a43ba?vbadefaultcenterpage=1&amp;parentnodeid=91319aafc&amp;vbahtmlprocessed=1"/>
              <p:cNvSpPr/>
              <p:nvPr/>
            </p:nvSpPr>
            <p:spPr>
              <a:xfrm>
                <a:off x="502920" y="1395810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典例3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（多选题）若不等式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的解集是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6_1#6144a43ba?vbadefaultcenterpage=1&amp;parentnodeid=91319aaf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95810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16" r="1" b="-18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7_1#6144a43ba.bracket?vbadefaultcenterpage=1&amp;parentnodeid=91319aafc&amp;vbapositionanswer=14&amp;vbahtmlprocessed=1"/>
          <p:cNvSpPr/>
          <p:nvPr/>
        </p:nvSpPr>
        <p:spPr>
          <a:xfrm>
            <a:off x="9473438" y="1395810"/>
            <a:ext cx="6445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8_1#6144a43ba.choices?vbadefaultcenterpage=1&amp;parentnodeid=91319aafc&amp;vbahtmlprocessed=1"/>
              <p:cNvSpPr/>
              <p:nvPr/>
            </p:nvSpPr>
            <p:spPr>
              <a:xfrm>
                <a:off x="502920" y="1889348"/>
                <a:ext cx="11183112" cy="1028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的解集是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8_1#6144a43ba.choices?vbadefaultcenterpage=1&amp;parentnodeid=91319aaf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89348"/>
                <a:ext cx="11183112" cy="1028700"/>
              </a:xfrm>
              <a:prstGeom prst="rect">
                <a:avLst/>
              </a:prstGeom>
              <a:blipFill rotWithShape="1">
                <a:blip r:embed="rId4"/>
                <a:stretch>
                  <a:fillRect t="-22" r="1" b="-9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9_1#6144a43ba?vbadefaultcenterpage=1&amp;parentnodeid=91319aafc&amp;vbahtmlprocessed=1&amp;bbb=1&amp;hasbroken=1"/>
              <p:cNvSpPr/>
              <p:nvPr/>
            </p:nvSpPr>
            <p:spPr>
              <a:xfrm>
                <a:off x="502920" y="1609167"/>
                <a:ext cx="11183112" cy="39149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，所以A正确；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,2分别是方程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的两个根，所以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+2=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×2=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=−2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，所以B正确；因为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的根，所以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代入方程得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，所以C不正确；把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代入不等式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，此时不等式的解集为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≠−1}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，所以D不正确.故选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AB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9_1#6144a43ba?vbadefaultcenterpage=1&amp;parentnodeid=91319aaf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09167"/>
                <a:ext cx="11183112" cy="3914966"/>
              </a:xfrm>
              <a:prstGeom prst="rect">
                <a:avLst/>
              </a:prstGeom>
              <a:blipFill rotWithShape="1">
                <a:blip r:embed="rId3"/>
                <a:stretch>
                  <a:fillRect t="-2" r="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9af26051a?vbadefaultcenterpage=1&amp;parentnodeid=91319aafc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23553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5_BD#9af26051a?vbadefaultcenterpage=1&amp;parentnodeid=91319aafc&amp;vbahtmlprocessed=1&amp;bbb=1&amp;hasbroken=1"/>
              <p:cNvSpPr/>
              <p:nvPr/>
            </p:nvSpPr>
            <p:spPr>
              <a:xfrm>
                <a:off x="502920" y="2761819"/>
                <a:ext cx="11183112" cy="213595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一元二次方程的根就是相应的一元二次函数的零点，也是相应一元二次不等式解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集的端点值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给出一元二次不等式的解集，相当于知道了相应的二次函数图象的开口方向及与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轴的交点，可以利用代入根或根与系数的关系求待定系数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5_BD#9af26051a?vbadefaultcenterpage=1&amp;parentnodeid=91319aaf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61819"/>
                <a:ext cx="11183112" cy="2135950"/>
              </a:xfrm>
              <a:prstGeom prst="rect">
                <a:avLst/>
              </a:prstGeom>
              <a:blipFill rotWithShape="1">
                <a:blip r:embed="rId4"/>
                <a:stretch>
                  <a:fillRect t="-10" r="1" b="-2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ee7225ce2?vbadefaultcenterpage=1&amp;parentnodeid=91319aafc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6_BD.40_1#d7f2fc55a?vbadefaultcenterpage=1&amp;parentnodeid=ee7225ce2&amp;vbahtmlprocessed=1&amp;bbb=1&amp;hasbroken=1"/>
              <p:cNvSpPr/>
              <p:nvPr/>
            </p:nvSpPr>
            <p:spPr>
              <a:xfrm>
                <a:off x="502920" y="1419448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（多选题）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江苏校考）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的解集为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≥4}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则下列结论正确的是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6_BD.40_1#d7f2fc55a?vbadefaultcenterpage=1&amp;parentnodeid=ee7225ce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1034669"/>
              </a:xfrm>
              <a:prstGeom prst="rect">
                <a:avLst/>
              </a:prstGeom>
              <a:blipFill rotWithShape="1">
                <a:blip r:embed="rId4"/>
                <a:stretch>
                  <a:fillRect t="-22" r="1" b="-8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41_1#d7f2fc55a.bracket?vbadefaultcenterpage=1&amp;parentnodeid=ee7225ce2&amp;vbapositionanswer=15&amp;vbahtmlprocessed=1"/>
          <p:cNvSpPr/>
          <p:nvPr/>
        </p:nvSpPr>
        <p:spPr>
          <a:xfrm>
            <a:off x="6150737" y="1968088"/>
            <a:ext cx="661988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BD.42_1#d7f2fc55a.choices?vbadefaultcenterpage=1&amp;parentnodeid=ee7225ce2&amp;vbahtmlprocessed=1"/>
              <p:cNvSpPr/>
              <p:nvPr/>
            </p:nvSpPr>
            <p:spPr>
              <a:xfrm>
                <a:off x="502920" y="2460848"/>
                <a:ext cx="11183112" cy="235775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&lt;−4}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BD.42_1#d7f2fc55a.choices?vbadefaultcenterpage=1&amp;parentnodeid=ee7225ce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60848"/>
                <a:ext cx="11183112" cy="2357755"/>
              </a:xfrm>
              <a:prstGeom prst="rect">
                <a:avLst/>
              </a:prstGeom>
              <a:blipFill rotWithShape="1">
                <a:blip r:embed="rId5"/>
                <a:stretch>
                  <a:fillRect t="-9" r="1" b="-3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AS.43_1#d7f2fc55a?vbadefaultcenterpage=1&amp;parentnodeid=ee7225ce2&amp;vbahtmlprocessed=1&amp;bbb=1&amp;hasbroken=1"/>
              <p:cNvSpPr/>
              <p:nvPr/>
            </p:nvSpPr>
            <p:spPr>
              <a:xfrm>
                <a:off x="502920" y="1705529"/>
                <a:ext cx="11183112" cy="36841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≥4}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−3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−7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=−7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,故A正确；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，故D正确；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，故B错误；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+7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，故C错误.故选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AS.43_1#d7f2fc55a?vbadefaultcenterpage=1&amp;parentnodeid=ee7225ce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05529"/>
                <a:ext cx="11183112" cy="3684143"/>
              </a:xfrm>
              <a:prstGeom prst="rect">
                <a:avLst/>
              </a:prstGeom>
              <a:blipFill rotWithShape="1">
                <a:blip r:embed="rId3"/>
                <a:stretch>
                  <a:fillRect t="-15" r="1" b="-2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3a79b6515?vbadefaultcenterpage=1&amp;parentnodeid=1899b7365&amp;vbahtmlprocessed=1"/>
          <p:cNvSpPr/>
          <p:nvPr/>
        </p:nvSpPr>
        <p:spPr>
          <a:xfrm>
            <a:off x="502920" y="756000"/>
            <a:ext cx="11183112" cy="51898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35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考点三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不等式恒（能）成立问题［多维探究］</a:t>
            </a:r>
            <a:endParaRPr lang="en-US" altLang="zh-CN" sz="2800" dirty="0"/>
          </a:p>
        </p:txBody>
      </p:sp>
      <p:pic>
        <p:nvPicPr>
          <p:cNvPr id="3" name="C_5_BD#ca1e49381?vbadefaultcenterpage=1&amp;parentnodeid=3a79b6515&amp;inlineimagemarkindex=3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8" y="1425539"/>
            <a:ext cx="1435608" cy="384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_5_BD#ca1e49381?vbadefaultcenterpage=1&amp;parentnodeid=3a79b6515&amp;vbahtmlprocessed=1"/>
              <p:cNvSpPr/>
              <p:nvPr/>
            </p:nvSpPr>
            <p:spPr>
              <a:xfrm>
                <a:off x="502920" y="1339432"/>
                <a:ext cx="11183112" cy="48647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35000"/>
                  </a:lnSpc>
                </a:pP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&amp;</a:t>
                </a:r>
                <a:r>
                  <a:rPr lang="en-US" altLang="zh-CN" sz="100" b="0" i="0" kern="0" spc="-9990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3&amp;</a:t>
                </a:r>
                <a:r>
                  <a:rPr lang="en-US" altLang="zh-CN" sz="900" b="0" i="0" kern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                    </a:t>
                </a:r>
                <a:r>
                  <a:rPr lang="en-US" altLang="zh-CN" sz="2600" b="1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6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𝐑</m:t>
                    </m:r>
                  </m:oMath>
                </a14:m>
                <a:r>
                  <a:rPr lang="en-US" altLang="zh-CN" sz="100" b="1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6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上的恒成立问题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C_5_BD#ca1e49381?vbadefaultcenterpage=1&amp;parentnodeid=3a79b651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9432"/>
                <a:ext cx="11183112" cy="486474"/>
              </a:xfrm>
              <a:prstGeom prst="rect">
                <a:avLst/>
              </a:prstGeom>
              <a:blipFill rotWithShape="1">
                <a:blip r:embed="rId4"/>
                <a:stretch>
                  <a:fillRect t="-45" r="1" b="-9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BD.44_1#3b320b46b?vbadefaultcenterpage=1&amp;parentnodeid=ca1e49381&amp;vbahtmlprocessed=1&amp;bbb=1&amp;hasbroken=1"/>
              <p:cNvSpPr/>
              <p:nvPr/>
            </p:nvSpPr>
            <p:spPr>
              <a:xfrm>
                <a:off x="502920" y="1894493"/>
                <a:ext cx="11183112" cy="93865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5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典例4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云南校考）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若不等式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−4&lt;0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对一切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5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立，则实数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BD.44_1#3b320b46b?vbadefaultcenterpage=1&amp;parentnodeid=ca1e4938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94493"/>
                <a:ext cx="11183112" cy="938657"/>
              </a:xfrm>
              <a:prstGeom prst="rect">
                <a:avLst/>
              </a:prstGeom>
              <a:blipFill rotWithShape="1">
                <a:blip r:embed="rId5"/>
                <a:stretch>
                  <a:fillRect t="-31" r="1" b="-5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C_6_AN.45_1#3b320b46b.bracket?vbadefaultcenterpage=1&amp;parentnodeid=ca1e49381&amp;vbapositionanswer=16&amp;vbahtmlprocessed=1"/>
          <p:cNvSpPr/>
          <p:nvPr/>
        </p:nvSpPr>
        <p:spPr>
          <a:xfrm>
            <a:off x="4299712" y="2388269"/>
            <a:ext cx="441325" cy="4405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8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6_BD.46_1#3b320b46b.choices?vbadefaultcenterpage=1&amp;parentnodeid=ca1e49381&amp;vbahtmlprocessed=1"/>
              <p:cNvSpPr/>
              <p:nvPr/>
            </p:nvSpPr>
            <p:spPr>
              <a:xfrm>
                <a:off x="502920" y="2897793"/>
                <a:ext cx="11183112" cy="43808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35000"/>
                  </a:lnSpc>
                  <a:tabLst>
                    <a:tab pos="2973070" algn="l"/>
                    <a:tab pos="5756275" algn="l"/>
                    <a:tab pos="855218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(−∞,2]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[−2,2]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(−2,2]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6_BD.46_1#3b320b46b.choices?vbadefaultcenterpage=1&amp;parentnodeid=ca1e4938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97793"/>
                <a:ext cx="11183112" cy="438087"/>
              </a:xfrm>
              <a:prstGeom prst="rect">
                <a:avLst/>
              </a:prstGeom>
              <a:blipFill rotWithShape="1">
                <a:blip r:embed="rId6"/>
                <a:stretch>
                  <a:fillRect t="-66" r="1" b="-12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QC_6_AS.47_1#3b320b46b?vbadefaultcenterpage=1&amp;parentnodeid=ca1e49381&amp;vbahtmlprocessed=1"/>
              <p:cNvSpPr/>
              <p:nvPr/>
            </p:nvSpPr>
            <p:spPr>
              <a:xfrm>
                <a:off x="502920" y="3337150"/>
                <a:ext cx="11183112" cy="3064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35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时，不等式为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−4&lt;0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，对一切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恒成立；</a:t>
                </a:r>
                <a:endParaRPr lang="en-US" altLang="zh-CN" sz="2400" dirty="0"/>
              </a:p>
              <a:p>
                <a:pPr algn="l" latinLnBrk="1"/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−2&lt;0,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Δ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=4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𝑎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+16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/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&lt;2,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&amp;−2&lt;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&lt;2,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35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35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综上所述，实数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(−2,2]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QC_6_AS.47_1#3b320b46b?vbadefaultcenterpage=1&amp;parentnodeid=ca1e4938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37150"/>
                <a:ext cx="11183112" cy="3064129"/>
              </a:xfrm>
              <a:prstGeom prst="rect">
                <a:avLst/>
              </a:prstGeom>
              <a:blipFill rotWithShape="1">
                <a:blip r:embed="rId7"/>
                <a:stretch>
                  <a:fillRect t="-7" r="1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fb87a598b?vbadefaultcenterpage=1&amp;parentnodeid=ca1e49381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138090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BD#fb87a598b?vbadefaultcenterpage=1&amp;parentnodeid=ca1e49381&amp;vbahtmlprocessed=1"/>
              <p:cNvSpPr/>
              <p:nvPr/>
            </p:nvSpPr>
            <p:spPr>
              <a:xfrm>
                <a:off x="502920" y="2664378"/>
                <a:ext cx="11183112" cy="234353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不等式在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上恒成立问题的解题策略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对任意实数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⇔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&amp;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=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𝑏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=0,</m:t>
                                </m:r>
                              </m:e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&amp;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𝑐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&gt;0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Δ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&lt;0.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对任意实数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⇔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&amp;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=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𝑏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=0,</m:t>
                                </m:r>
                              </m:e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&amp;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𝑐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&lt;0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Δ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&lt;0.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6_BD#fb87a598b?vbadefaultcenterpage=1&amp;parentnodeid=ca1e4938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64378"/>
                <a:ext cx="11183112" cy="2343531"/>
              </a:xfrm>
              <a:prstGeom prst="rect">
                <a:avLst/>
              </a:prstGeom>
              <a:blipFill rotWithShape="1">
                <a:blip r:embed="rId4"/>
                <a:stretch>
                  <a:fillRect t="-24" r="1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aea33c647?vbadefaultcenterpage=1&amp;parentnodeid=3a79b6515&amp;inlineimagemarkindex=4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8" y="886684"/>
            <a:ext cx="1435608" cy="384048"/>
          </a:xfrm>
          <a:prstGeom prst="rect">
            <a:avLst/>
          </a:prstGeom>
        </p:spPr>
      </p:pic>
      <p:sp>
        <p:nvSpPr>
          <p:cNvPr id="3" name="C_5_BD#aea33c647?vbadefaultcenterpage=1&amp;parentnodeid=3a79b6515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在给定区间上的恒成立问题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6_BD.48_1#b62ecdd78?vbadefaultcenterpage=1&amp;parentnodeid=aea33c647&amp;vbahtmlprocessed=1&amp;bbb=1&amp;hasbroken=1"/>
              <p:cNvSpPr/>
              <p:nvPr/>
            </p:nvSpPr>
            <p:spPr>
              <a:xfrm>
                <a:off x="502920" y="1345851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典例5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（改编）已知对一切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∈[2,3]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∈[3,6]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6_BD.48_1#b62ecdd78?vbadefaultcenterpage=1&amp;parentnodeid=aea33c64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5851"/>
                <a:ext cx="11183112" cy="1034669"/>
              </a:xfrm>
              <a:prstGeom prst="rect">
                <a:avLst/>
              </a:prstGeom>
              <a:blipFill rotWithShape="1">
                <a:blip r:embed="rId4"/>
                <a:stretch>
                  <a:fillRect t="-28" r="-748" b="-7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6_AN.49_1#b62ecdd78.bracket?vbadefaultcenterpage=1&amp;parentnodeid=aea33c647&amp;vbapositionanswer=17&amp;vbahtmlprocessed=1"/>
          <p:cNvSpPr/>
          <p:nvPr/>
        </p:nvSpPr>
        <p:spPr>
          <a:xfrm>
            <a:off x="3773615" y="1894491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BD.50_1#b62ecdd78.choices?vbadefaultcenterpage=1&amp;parentnodeid=aea33c647&amp;vbahtmlprocessed=1"/>
              <p:cNvSpPr/>
              <p:nvPr/>
            </p:nvSpPr>
            <p:spPr>
              <a:xfrm>
                <a:off x="502920" y="2438051"/>
                <a:ext cx="11183112" cy="479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3004820" algn="l"/>
                    <a:tab pos="5819775" algn="l"/>
                    <a:tab pos="878713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(−∞,6]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[−6,0]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[0,+∞)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[0,6]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BD.50_1#b62ecdd78.choices?vbadefaultcenterpage=1&amp;parentnodeid=aea33c64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38051"/>
                <a:ext cx="11183112" cy="479235"/>
              </a:xfrm>
              <a:prstGeom prst="rect">
                <a:avLst/>
              </a:prstGeom>
              <a:blipFill rotWithShape="1">
                <a:blip r:embed="rId5"/>
                <a:stretch>
                  <a:fillRect t="-60" r="1" b="-14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6_AS.51_1#b62ecdd78?vbadefaultcenterpage=1&amp;parentnodeid=aea33c647&amp;vbahtmlprocessed=1&amp;bbb=1&amp;hasbroken=1"/>
              <p:cNvSpPr/>
              <p:nvPr/>
            </p:nvSpPr>
            <p:spPr>
              <a:xfrm>
                <a:off x="502920" y="2928208"/>
                <a:ext cx="11183112" cy="346373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∈[2,3]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∈[3,6]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∈[1,3]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∈[1,3]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，则原题设等价于对任意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∈[1,3]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</a:t>
                </a: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立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的图象开口向下，对称轴为直线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取到最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大值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[0,+∞)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6_AS.51_1#b62ecdd78?vbadefaultcenterpage=1&amp;parentnodeid=aea33c64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28208"/>
                <a:ext cx="11183112" cy="3463735"/>
              </a:xfrm>
              <a:prstGeom prst="rect">
                <a:avLst/>
              </a:prstGeom>
              <a:blipFill rotWithShape="1">
                <a:blip r:embed="rId6"/>
                <a:stretch>
                  <a:fillRect t="-6" r="1" b="-2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14b5aa6ee?vbadefaultcenterpage=1&amp;parentnodeid=aea33c647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51620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6_BD#14b5aa6ee?vbadefaultcenterpage=1&amp;parentnodeid=aea33c647&amp;vbahtmlprocessed=1"/>
          <p:cNvSpPr/>
          <p:nvPr/>
        </p:nvSpPr>
        <p:spPr>
          <a:xfrm>
            <a:off x="502920" y="3042489"/>
            <a:ext cx="11183112" cy="15873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不等式在给定区间上恒成立问题的两个解题方法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讨论参数的范围或分离参数转化为最值问题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结合图象进行分类讨论，转化为零点的分布问题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df8007e9e?vbadefaultcenterpage=1&amp;parentnodeid=3a79b6515&amp;inlineimagemarkindex=5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12" y="866427"/>
            <a:ext cx="1554480" cy="420624"/>
          </a:xfrm>
          <a:prstGeom prst="rect">
            <a:avLst/>
          </a:prstGeom>
        </p:spPr>
      </p:pic>
      <p:sp>
        <p:nvSpPr>
          <p:cNvPr id="3" name="C_5_BD#df8007e9e?vbadefaultcenterpage=1&amp;parentnodeid=3a79b6515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给定参数范围的恒成立问题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BD.52_1#c2f596f40?vbadefaultcenterpage=1&amp;parentnodeid=df8007e9e&amp;vbahtmlprocessed=1&amp;bbb=1&amp;hasbroken=1"/>
              <p:cNvSpPr/>
              <p:nvPr/>
            </p:nvSpPr>
            <p:spPr>
              <a:xfrm>
                <a:off x="502920" y="1347375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典例6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∈[−1,2]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，不等式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+4−2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BD.52_1#c2f596f40?vbadefaultcenterpage=1&amp;parentnodeid=df8007e9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7375"/>
                <a:ext cx="11183112" cy="1034669"/>
              </a:xfrm>
              <a:prstGeom prst="rect">
                <a:avLst/>
              </a:prstGeom>
              <a:blipFill rotWithShape="1">
                <a:blip r:embed="rId4"/>
                <a:stretch>
                  <a:fillRect t="-52" r="1" b="-6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N.53_1#c2f596f40.blank?vbadefaultcenterpage=1&amp;parentnodeid=df8007e9e&amp;vbapositionanswer=18&amp;vbahtmlprocessed=1"/>
              <p:cNvSpPr/>
              <p:nvPr/>
            </p:nvSpPr>
            <p:spPr>
              <a:xfrm>
                <a:off x="845820" y="1962055"/>
                <a:ext cx="2538540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6_AN.53_1#c2f596f40.blank?vbadefaultcenterpage=1&amp;parentnodeid=df8007e9e&amp;vbapositionanswer=1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" y="1962055"/>
                <a:ext cx="2538540" cy="353441"/>
              </a:xfrm>
              <a:prstGeom prst="rect">
                <a:avLst/>
              </a:prstGeom>
              <a:blipFill rotWithShape="1">
                <a:blip r:embed="rId5"/>
                <a:stretch>
                  <a:fillRect t="-153" r="18" b="-7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6_AS.54_1#c2f596f40?vbadefaultcenterpage=1&amp;parentnodeid=df8007e9e&amp;vbahtmlprocessed=1&amp;bbb=1&amp;hasbroken=1"/>
              <p:cNvSpPr/>
              <p:nvPr/>
            </p:nvSpPr>
            <p:spPr>
              <a:xfrm>
                <a:off x="502920" y="2383632"/>
                <a:ext cx="11183112" cy="22809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+4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≤2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&amp;2−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+4&gt;0,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−4+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+4&gt;0,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6_AS.54_1#c2f596f40?vbadefaultcenterpage=1&amp;parentnodeid=df8007e9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83632"/>
                <a:ext cx="11183112" cy="2280920"/>
              </a:xfrm>
              <a:prstGeom prst="rect">
                <a:avLst/>
              </a:prstGeom>
              <a:blipFill rotWithShape="1">
                <a:blip r:embed="rId6"/>
                <a:stretch>
                  <a:fillRect t="-21" r="1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P_3_BD#abc3284e3?colgroup=5,4,9,4,9&amp;vbadefaultcenterpage=1&amp;parentnodeid=2ff8fdd8c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447590"/>
              <a:ext cx="11137392" cy="2852928"/>
            </p:xfrm>
            <a:graphic>
              <a:graphicData uri="http://schemas.openxmlformats.org/drawingml/2006/table">
                <a:tbl>
                  <a:tblPr/>
                  <a:tblGrid>
                    <a:gridCol w="18013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361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729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642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96265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一元二次不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等式的解法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2023年新高考Ⅰ卷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三个“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二次”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关系的应用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2023年新高考Ⅰ卷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4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2023年天津卷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15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直观想象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P_3_BD#abc3284e3?colgroup=5,4,9,4,9&amp;vbadefaultcenterpage=1&amp;parentnodeid=2ff8fdd8c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447590"/>
              <a:ext cx="11137392" cy="2257044"/>
            </p:xfrm>
            <a:graphic>
              <a:graphicData uri="http://schemas.openxmlformats.org/drawingml/2006/table">
                <a:tbl>
                  <a:tblPr/>
                  <a:tblGrid>
                    <a:gridCol w="1801368"/>
                    <a:gridCol w="1536192"/>
                    <a:gridCol w="3172968"/>
                    <a:gridCol w="1664208"/>
                    <a:gridCol w="2962656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一元二次不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等式的解法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42494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三个“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二次”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关系的应用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直观想象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e9d2a2bba?vbadefaultcenterpage=1&amp;parentnodeid=df8007e9e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51620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6_BD#e9d2a2bba?vbadefaultcenterpage=1&amp;parentnodeid=df8007e9e&amp;vbahtmlprocessed=1&amp;bbb=1&amp;hasbroken=1"/>
          <p:cNvSpPr/>
          <p:nvPr/>
        </p:nvSpPr>
        <p:spPr>
          <a:xfrm>
            <a:off x="502920" y="3042489"/>
            <a:ext cx="11183112" cy="158731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解决恒成立问题一定要明确自变量和参数，对于给定参数范围的恒成立问题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，可以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变换主元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，把参数看作变量，把自变量看作参数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，把不等式看作关于参数的函数来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解决问题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5a867810f?vbadefaultcenterpage=1&amp;parentnodeid=3a79b6515&amp;inlineimagemarkindex=6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12" y="866427"/>
            <a:ext cx="1554480" cy="420624"/>
          </a:xfrm>
          <a:prstGeom prst="rect">
            <a:avLst/>
          </a:prstGeom>
        </p:spPr>
      </p:pic>
      <p:sp>
        <p:nvSpPr>
          <p:cNvPr id="3" name="C_5_BD#5a867810f?vbadefaultcenterpage=1&amp;parentnodeid=3a79b6515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6&amp;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不等式能成立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（有解）问题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6_BD.55_1#d11084ede?vbadefaultcenterpage=1&amp;parentnodeid=5a867810f&amp;vbahtmlprocessed=1&amp;bbb=1&amp;hasbroken=1"/>
              <p:cNvSpPr/>
              <p:nvPr/>
            </p:nvSpPr>
            <p:spPr>
              <a:xfrm>
                <a:off x="502920" y="1347375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典例7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的不等式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[1,5]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上有解，则实数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6_BD.55_1#d11084ede?vbadefaultcenterpage=1&amp;parentnodeid=5a867810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7375"/>
                <a:ext cx="11183112" cy="1034669"/>
              </a:xfrm>
              <a:prstGeom prst="rect">
                <a:avLst/>
              </a:prstGeom>
              <a:blipFill rotWithShape="1">
                <a:blip r:embed="rId4"/>
                <a:stretch>
                  <a:fillRect t="-52" r="1" b="-8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6_AN.56_1#d11084ede.bracket?vbadefaultcenterpage=1&amp;parentnodeid=5a867810f&amp;vbapositionanswer=19&amp;vbahtmlprocessed=1"/>
          <p:cNvSpPr/>
          <p:nvPr/>
        </p:nvSpPr>
        <p:spPr>
          <a:xfrm>
            <a:off x="769620" y="1896015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BD.57_1#d11084ede.choices?vbadefaultcenterpage=1&amp;parentnodeid=5a867810f&amp;vbahtmlprocessed=1"/>
              <p:cNvSpPr/>
              <p:nvPr/>
            </p:nvSpPr>
            <p:spPr>
              <a:xfrm>
                <a:off x="502920" y="2383632"/>
                <a:ext cx="11183112" cy="714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658745" algn="l"/>
                    <a:tab pos="5775325" algn="l"/>
                    <a:tab pos="87395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(−∞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+∞)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BD.57_1#d11084ede.choices?vbadefaultcenterpage=1&amp;parentnodeid=5a867810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83632"/>
                <a:ext cx="11183112" cy="714439"/>
              </a:xfrm>
              <a:prstGeom prst="rect">
                <a:avLst/>
              </a:prstGeom>
              <a:blipFill rotWithShape="1">
                <a:blip r:embed="rId5"/>
                <a:stretch>
                  <a:fillRect t="-67" r="1" b="-9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6_AS.58_1#d11084ede?vbadefaultcenterpage=1&amp;parentnodeid=5a867810f&amp;vbahtmlprocessed=1&amp;bbb=1"/>
              <p:cNvSpPr/>
              <p:nvPr/>
            </p:nvSpPr>
            <p:spPr>
              <a:xfrm>
                <a:off x="502920" y="3107532"/>
                <a:ext cx="11183112" cy="3051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</a:t>
                </a:r>
                <a:r>
                  <a:rPr lang="en-US" altLang="zh-CN" sz="2400" b="1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析</a:t>
                </a:r>
                <a:r>
                  <a:rPr lang="en-US" altLang="zh-CN" sz="2400" b="1" i="0" spc="-5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因为关于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的不等式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𝑎𝑥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−2&gt;0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[1,5]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上有解，所以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[1,5]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上有解，</a:t>
                </a:r>
                <a:endParaRPr lang="en-US" altLang="zh-CN" sz="2400" spc="-5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∈[1,5]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[1,5]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的最小值为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−5=−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6_AS.58_1#d11084ede?vbadefaultcenterpage=1&amp;parentnodeid=5a867810f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07532"/>
                <a:ext cx="11183112" cy="3051556"/>
              </a:xfrm>
              <a:prstGeom prst="rect">
                <a:avLst/>
              </a:prstGeom>
              <a:blipFill rotWithShape="1">
                <a:blip r:embed="rId6"/>
                <a:stretch>
                  <a:fillRect t="-16" r="-771" b="-2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175f409ca?vbadefaultcenterpage=1&amp;parentnodeid=5a867810f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24188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BD#175f409ca?vbadefaultcenterpage=1&amp;parentnodeid=5a867810f&amp;vbahtmlprocessed=1"/>
              <p:cNvSpPr/>
              <p:nvPr/>
            </p:nvSpPr>
            <p:spPr>
              <a:xfrm>
                <a:off x="502920" y="2768169"/>
                <a:ext cx="11183112" cy="2135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解决不等式能成立（有解）问题的策略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不等式能成立（有解）问题，一般转化为函数的最值问题：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能成立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min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能成立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≤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max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6_BD#175f409ca?vbadefaultcenterpage=1&amp;parentnodeid=5a867810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68169"/>
                <a:ext cx="11183112" cy="2135950"/>
              </a:xfrm>
              <a:prstGeom prst="rect">
                <a:avLst/>
              </a:prstGeom>
              <a:blipFill rotWithShape="1">
                <a:blip r:embed="rId4"/>
                <a:stretch>
                  <a:fillRect t="-10" r="1" b="-2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5aa2feb09?vbadefaultcenterpage=1&amp;parentnodeid=3a79b6515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756000"/>
            <a:ext cx="5705856" cy="6583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M_6_BD.59_1#16583f134?vbadefaultcenterpage=1&amp;parentnodeid=5aa2feb09&amp;vbahtmlprocessed=1"/>
              <p:cNvSpPr/>
              <p:nvPr/>
            </p:nvSpPr>
            <p:spPr>
              <a:xfrm>
                <a:off x="502920" y="1546448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0"/>
                  </a:rPr>
                  <a:t>（一题练透）已知关于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0"/>
                  </a:rPr>
                  <a:t>的不等式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+1&lt;0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0"/>
                  </a:rPr>
                  <a:t>.</a:t>
                </a:r>
                <a:endParaRPr lang="en-US" altLang="zh-CN" sz="2400" dirty="0"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0"/>
                </a:endParaRPr>
              </a:p>
            </p:txBody>
          </p:sp>
        </mc:Choice>
        <mc:Fallback xmlns="">
          <p:sp>
            <p:nvSpPr>
              <p:cNvPr id="3" name="QM_6_BD.59_1#16583f134?vbadefaultcenterpage=1&amp;parentnodeid=5aa2feb0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46448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46" r="1" b="-18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7_BD.60_1#dc593c94a?vbadefaultcenterpage=1&amp;parentnodeid=16583f134&amp;vbahtmlprocessed=1"/>
              <p:cNvSpPr/>
              <p:nvPr/>
            </p:nvSpPr>
            <p:spPr>
              <a:xfrm>
                <a:off x="502920" y="2097691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是否存在实数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,使不等式对任意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恒成立?请说明理由.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7_BD.60_1#dc593c94a?vbadefaultcenterpage=1&amp;parentnodeid=16583f13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97691"/>
                <a:ext cx="11183112" cy="490030"/>
              </a:xfrm>
              <a:prstGeom prst="rect">
                <a:avLst/>
              </a:prstGeom>
              <a:blipFill rotWithShape="1">
                <a:blip r:embed="rId5"/>
                <a:stretch>
                  <a:fillRect t="-58" r="1" b="-11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7_AS.61_1#dc593c94a?vbadefaultcenterpage=1&amp;parentnodeid=16583f134&amp;vbahtmlprocessed=1"/>
              <p:cNvSpPr/>
              <p:nvPr/>
            </p:nvSpPr>
            <p:spPr>
              <a:xfrm>
                <a:off x="502920" y="2587848"/>
                <a:ext cx="11183112" cy="1583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不恒成立，不满足；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+4&lt;0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无解.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故不存在实数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，使得不等式对任意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7_AS.61_1#dc593c94a?vbadefaultcenterpage=1&amp;parentnodeid=16583f13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87848"/>
                <a:ext cx="11183112" cy="1583309"/>
              </a:xfrm>
              <a:prstGeom prst="rect">
                <a:avLst/>
              </a:prstGeom>
              <a:blipFill rotWithShape="1">
                <a:blip r:embed="rId6"/>
                <a:stretch>
                  <a:fillRect t="-14" r="1" b="-3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7_BD.62_1#e8ac01965?vbadefaultcenterpage=1&amp;parentnodeid=16583f134&amp;vbahtmlprocessed=1"/>
              <p:cNvSpPr/>
              <p:nvPr/>
            </p:nvSpPr>
            <p:spPr>
              <a:xfrm>
                <a:off x="502920" y="1396125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若不等式对任意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0,1</m:t>
                        </m:r>
                      </m:e>
                    </m:d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恒成立，求实数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7_BD.62_1#e8ac01965?vbadefaultcenterpage=1&amp;parentnodeid=16583f13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96125"/>
                <a:ext cx="11183112" cy="490030"/>
              </a:xfrm>
              <a:prstGeom prst="rect">
                <a:avLst/>
              </a:prstGeom>
              <a:blipFill rotWithShape="1">
                <a:blip r:embed="rId3"/>
                <a:stretch>
                  <a:fillRect t="-81" r="1" b="-118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7_AS.63_1#e8ac01965?vbadefaultcenterpage=1&amp;parentnodeid=16583f134&amp;vbahtmlprocessed=1&amp;bbb=1&amp;hasbroken=1"/>
              <p:cNvSpPr/>
              <p:nvPr/>
            </p:nvSpPr>
            <p:spPr>
              <a:xfrm>
                <a:off x="502920" y="1891933"/>
                <a:ext cx="11183112" cy="38071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+1&lt;0,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+1&lt;0,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[0,1]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上不恒成立；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时，因为二次函数图象的对称轴为直线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抛物线开口向下，所以只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需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，矛盾.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综上，实数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7_AS.63_1#e8ac01965?vbadefaultcenterpage=1&amp;parentnodeid=16583f13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91933"/>
                <a:ext cx="11183112" cy="3807143"/>
              </a:xfrm>
              <a:prstGeom prst="rect">
                <a:avLst/>
              </a:prstGeom>
              <a:blipFill rotWithShape="1">
                <a:blip r:embed="rId4"/>
                <a:stretch>
                  <a:fillRect t="-7" r="1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7_BD.64_1#f3b5f1b83?vbadefaultcenterpage=1&amp;parentnodeid=16583f134&amp;vbahtmlprocessed=1"/>
              <p:cNvSpPr/>
              <p:nvPr/>
            </p:nvSpPr>
            <p:spPr>
              <a:xfrm>
                <a:off x="502920" y="1694988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∈[−2,2]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,不等式恒成立，求实数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7_BD.64_1#f3b5f1b83?vbadefaultcenterpage=1&amp;parentnodeid=16583f13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94988"/>
                <a:ext cx="11183112" cy="490030"/>
              </a:xfrm>
              <a:prstGeom prst="rect">
                <a:avLst/>
              </a:prstGeom>
              <a:blipFill rotWithShape="1">
                <a:blip r:embed="rId3"/>
                <a:stretch>
                  <a:fillRect t="-35" r="1" b="-11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7_AS.65_1#f3b5f1b83?vbadefaultcenterpage=1&amp;parentnodeid=16583f134&amp;vbahtmlprocessed=1"/>
              <p:cNvSpPr/>
              <p:nvPr/>
            </p:nvSpPr>
            <p:spPr>
              <a:xfrm>
                <a:off x="502920" y="2190796"/>
                <a:ext cx="11183112" cy="3260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利用主元法，设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∈[−2,2]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&amp;2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−1&lt;0,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&amp;−2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+3&lt;0,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7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7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7_AS.65_1#f3b5f1b83?vbadefaultcenterpage=1&amp;parentnodeid=16583f13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90796"/>
                <a:ext cx="11183112" cy="3260217"/>
              </a:xfrm>
              <a:prstGeom prst="rect">
                <a:avLst/>
              </a:prstGeom>
              <a:blipFill rotWithShape="1">
                <a:blip r:embed="rId4"/>
                <a:stretch>
                  <a:fillRect t="-1" r="1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7_BD.66_1#433b9b0f9?vbadefaultcenterpage=1&amp;parentnodeid=16583f134&amp;vbahtmlprocessed=1"/>
              <p:cNvSpPr/>
              <p:nvPr/>
            </p:nvSpPr>
            <p:spPr>
              <a:xfrm>
                <a:off x="502920" y="969564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（4）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若不等式在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[2,3]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上有解，求实数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7_BD.66_1#433b9b0f9?vbadefaultcenterpage=1&amp;parentnodeid=16583f13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69564"/>
                <a:ext cx="11183112" cy="490030"/>
              </a:xfrm>
              <a:prstGeom prst="rect">
                <a:avLst/>
              </a:prstGeom>
              <a:blipFill rotWithShape="1">
                <a:blip r:embed="rId3"/>
                <a:stretch>
                  <a:fillRect t="-113" r="1" b="-11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7_AS.67_1#433b9b0f9?vbadefaultcenterpage=1&amp;parentnodeid=16583f134&amp;vbahtmlprocessed=1&amp;bbb=1&amp;hasbroken=1"/>
              <p:cNvSpPr/>
              <p:nvPr/>
            </p:nvSpPr>
            <p:spPr>
              <a:xfrm>
                <a:off x="502920" y="1465372"/>
                <a:ext cx="11183112" cy="46475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∈[2,3]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，不等式可整理为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∈[3,5]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𝑡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𝑡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−3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𝑡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+2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[3,5]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上均为增函数，所以函数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[3,5]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上为增函数,则函数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[3,5]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上为减函数，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𝑡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+2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7_AS.67_1#433b9b0f9?vbadefaultcenterpage=1&amp;parentnodeid=16583f13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65372"/>
                <a:ext cx="11183112" cy="4647565"/>
              </a:xfrm>
              <a:prstGeom prst="rect">
                <a:avLst/>
              </a:prstGeom>
              <a:blipFill rotWithShape="1">
                <a:blip r:embed="rId4"/>
                <a:stretch>
                  <a:fillRect t="-9" r="1" b="-8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P_3_BD#abc3284e3?colgroup=2,8,7,8,6&amp;vbadefaultcenterpage=1&amp;parentnodeid=2ff8fdd8c&amp;vbahtmlprocessed=1&amp;bbb=1&amp;hasbroken=1"/>
          <p:cNvGraphicFramePr>
            <a:graphicFrameLocks noGrp="1"/>
          </p:cNvGraphicFramePr>
          <p:nvPr/>
        </p:nvGraphicFramePr>
        <p:xfrm>
          <a:off x="502920" y="2026966"/>
          <a:ext cx="11128248" cy="3803904"/>
        </p:xfrm>
        <a:graphic>
          <a:graphicData uri="http://schemas.openxmlformats.org/drawingml/2006/table">
            <a:tbl>
              <a:tblPr/>
              <a:tblGrid>
                <a:gridCol w="101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9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9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19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4621">
                <a:tc>
                  <a:txBody>
                    <a:bodyPr/>
                    <a:lstStyle/>
                    <a:p>
                      <a:pPr marL="0" indent="0"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1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考点</a:t>
                      </a:r>
                    </a:p>
                    <a:p>
                      <a:pPr marL="0" lvl="0" indent="0"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1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考向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1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课标要求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1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真题印证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1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考频热度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1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核心素养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2796">
                <a:tc>
                  <a:txBody>
                    <a:bodyPr/>
                    <a:lstStyle/>
                    <a:p>
                      <a:pPr marL="0" indent="0"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命题</a:t>
                      </a:r>
                    </a:p>
                    <a:p>
                      <a:pPr marL="0" indent="0"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分析</a:t>
                      </a:r>
                    </a:p>
                    <a:p>
                      <a:pPr marL="0" lvl="0" indent="0"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预测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从近几年高考的情况来看，本基础课内容为高考命题热点</a:t>
                      </a: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，常见的命题</a:t>
                      </a:r>
                    </a:p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点</a:t>
                      </a: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：（1）一元二次不等式的解法，常与集合结合</a:t>
                      </a: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，一般以选择题的形式出</a:t>
                      </a:r>
                    </a:p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现</a:t>
                      </a: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；（2）一元二次不等式的恒成立问题，常与函数结合，</a:t>
                      </a: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一般以选择题、</a:t>
                      </a:r>
                    </a:p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填空题的形式出现</a:t>
                      </a: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，有时也会在解答题中出现，如求函数的单调区间</a:t>
                      </a: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、极</a:t>
                      </a:r>
                    </a:p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值</a:t>
                      </a: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、最值时需要解不等式.预计2025年高考命题情况变化不大</a:t>
                      </a: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，整体比较稳</a:t>
                      </a:r>
                    </a:p>
                    <a:p>
                      <a:pPr marL="0" lv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定</a:t>
                      </a: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，复习时以基础题为主，但仍要注意与其他章节的综合应用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P_3_BD#abc3284e3?colgroup=2,8,7,8,6&amp;vbadefaultcenterpage=1&amp;parentnodeid=2ff8fdd8c&amp;vbahtmlprocessed=1&amp;bbb=1"/>
          <p:cNvSpPr txBox="1"/>
          <p:nvPr/>
        </p:nvSpPr>
        <p:spPr>
          <a:xfrm>
            <a:off x="9091168" y="1401618"/>
            <a:ext cx="2540000" cy="495520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34" charset="0"/>
              </a:rPr>
              <a:t>续表</a:t>
            </a:r>
          </a:p>
        </p:txBody>
      </p:sp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baf1638c3.fixed?vbadefaultcenterpage=1&amp;parentnodeid=2ff8fdd8c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4400" dirty="0"/>
          </a:p>
        </p:txBody>
      </p:sp>
      <p:pic>
        <p:nvPicPr>
          <p:cNvPr id="3" name="C_3#baf1638c3.fixed?vbadefaultcenterpage=1&amp;parentnodeid=2ff8fdd8c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874d5e619?vbadefaultcenterpage=1&amp;parentnodeid=baf1638c3&amp;vbahtmlprocessed=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84673c462?segpoint=1&amp;vbadefaultcenterpage=1&amp;parentnodeid=874d5e619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一、一元二次不等式</a:t>
            </a:r>
            <a:endParaRPr lang="en-US" altLang="zh-CN" sz="26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89179" y="2225484"/>
          <a:ext cx="9812655" cy="310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文档" r:id="rId7" imgW="12694920" imgH="4229100" progId="Word.Document.12">
                  <p:embed/>
                </p:oleObj>
              </mc:Choice>
              <mc:Fallback>
                <p:oleObj name="文档" r:id="rId7" imgW="12694920" imgH="4229100" progId="Word.Document.12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79" y="2225484"/>
                        <a:ext cx="9812655" cy="3103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4"/>
          <p:cNvSpPr txBox="1"/>
          <p:nvPr>
            <p:custDataLst>
              <p:tags r:id="rId3"/>
            </p:custDataLst>
          </p:nvPr>
        </p:nvSpPr>
        <p:spPr>
          <a:xfrm>
            <a:off x="4894240" y="4550216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解集</a:t>
            </a: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f31ae2206?segpoint=1&amp;vbadefaultcenterpage=1&amp;parentnodeid=874d5e619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二、二次函数与相应的一元二次方程、不等式的关系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P_6_BD#06a8ab163?colgroup=10,8,8,7&amp;vbadefaultcenterpage=1&amp;parentnodeid=f31ae2206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46536" cy="4474210"/>
            </p:xfrm>
            <a:graphic>
              <a:graphicData uri="http://schemas.openxmlformats.org/drawingml/2006/table">
                <a:tbl>
                  <a:tblPr/>
                  <a:tblGrid>
                    <a:gridCol w="32735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52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797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3408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898779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判别式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Δ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400" b="1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−4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𝑎𝑐</m:t>
                              </m:r>
                            </m:oMath>
                          </a14:m>
                          <a:r>
                            <a:rPr lang="en-US" altLang="zh-CN" sz="100" b="1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Δ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&gt;0</m:t>
                              </m:r>
                            </m:oMath>
                          </a14:m>
                          <a:r>
                            <a:rPr lang="en-US" altLang="zh-CN" sz="100" b="1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Δ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altLang="zh-CN" sz="100" b="1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Δ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&lt;0</m:t>
                              </m:r>
                            </m:oMath>
                          </a14:m>
                          <a:r>
                            <a:rPr lang="en-US" altLang="zh-CN" sz="100" b="1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39696"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ts val="39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二次函数</a:t>
                          </a:r>
                        </a:p>
                        <a:p>
                          <a:pPr marL="0" lvl="0" indent="0" algn="l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𝑦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𝑏𝑥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&gt;0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的图象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84935"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ts val="39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一元二次方程</a:t>
                          </a:r>
                        </a:p>
                        <a:p>
                          <a:pPr marL="0" lvl="0" indent="0" algn="l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𝑏𝑥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𝑐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=0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&gt;0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的根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有两个相异实根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有两个相等实根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没有实数根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P_6_BD#06a8ab163?colgroup=10,8,8,7&amp;vbadefaultcenterpage=1&amp;parentnodeid=f31ae2206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46536" cy="4423410"/>
            </p:xfrm>
            <a:graphic>
              <a:graphicData uri="http://schemas.openxmlformats.org/drawingml/2006/table">
                <a:tbl>
                  <a:tblPr/>
                  <a:tblGrid>
                    <a:gridCol w="3273552"/>
                    <a:gridCol w="2752344"/>
                    <a:gridCol w="2779776"/>
                    <a:gridCol w="2340864"/>
                  </a:tblGrid>
                  <a:tr h="94170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21399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49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没有实数根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4" name="P_6_BD#06a8ab163.table_image?tableimageindex=1&amp;vbadefaultcenterpage=1&amp;parentnodeid=f31ae2206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804" y="2405095"/>
            <a:ext cx="2011680" cy="19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5" name="P_6_BD#06a8ab163.table_image?tableimageindex=2&amp;vbadefaultcenterpage=1&amp;parentnodeid=f31ae2206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9712" y="2455387"/>
            <a:ext cx="2157984" cy="18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6" name="P_6_BD#06a8ab163.table_image?tableimageindex=3&amp;vbadefaultcenterpage=1&amp;parentnodeid=f31ae2206&amp;vbahtmlprocessed=1" descr="preencoded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04604" y="2441671"/>
            <a:ext cx="2148840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P_6_BD#06a8ab163?colgroup=10,8,8,7&amp;vbadefaultcenterpage=1&amp;parentnodeid=f31ae2206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218545"/>
              <a:ext cx="11137392" cy="2851531"/>
            </p:xfrm>
            <a:graphic>
              <a:graphicData uri="http://schemas.openxmlformats.org/drawingml/2006/table">
                <a:tbl>
                  <a:tblPr/>
                  <a:tblGrid>
                    <a:gridCol w="32735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52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797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3317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898779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 dirty="0" err="1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判别式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Δ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400" b="1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−4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𝑎𝑐</m:t>
                              </m:r>
                            </m:oMath>
                          </a14:m>
                          <a:r>
                            <a:rPr lang="en-US" altLang="zh-CN" sz="100" b="1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Δ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&gt;0</m:t>
                              </m:r>
                            </m:oMath>
                          </a14:m>
                          <a:r>
                            <a:rPr lang="en-US" altLang="zh-CN" sz="100" b="1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Δ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altLang="zh-CN" sz="100" b="1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Δ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&lt;0</m:t>
                              </m:r>
                            </m:oMath>
                          </a14:m>
                          <a:r>
                            <a:rPr lang="en-US" altLang="zh-CN" sz="100" b="1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09447">
                    <a:tc>
                      <a:txBody>
                        <a:bodyPr/>
                        <a:lstStyle/>
                        <a:p>
                          <a:pPr marL="0" lvl="0" indent="0" algn="l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𝑏𝑥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𝑐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&gt;0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&gt;0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的解集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②</a:t>
                          </a:r>
                          <a:r>
                            <a:rPr lang="en-US" altLang="zh-CN" sz="240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{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|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≠−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06653"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③</a:t>
                          </a:r>
                          <a:r>
                            <a:rPr lang="en-US" altLang="zh-CN" sz="240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__________________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</a:t>
                          </a:r>
                          <a:r>
                            <a:rPr lang="en-US" altLang="zh-CN" sz="2400" b="0" i="0" dirty="0" err="1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的解集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{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⌀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⌀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P_6_BD#06a8ab163?colgroup=10,8,8,7&amp;vbadefaultcenterpage=1&amp;parentnodeid=f31ae2206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218545"/>
              <a:ext cx="11137392" cy="2714879"/>
            </p:xfrm>
            <a:graphic>
              <a:graphicData uri="http://schemas.openxmlformats.org/drawingml/2006/table">
                <a:tbl>
                  <a:tblPr/>
                  <a:tblGrid>
                    <a:gridCol w="3273552"/>
                    <a:gridCol w="2752344"/>
                    <a:gridCol w="2779776"/>
                    <a:gridCol w="2331720"/>
                  </a:tblGrid>
                  <a:tr h="94170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②</a:t>
                          </a:r>
                          <a:r>
                            <a:rPr lang="en-US" altLang="zh-CN" sz="240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</a:t>
                          </a:r>
                          <a:endParaRPr lang="en-US" altLang="zh-CN" sz="2400" i="0" dirty="0">
                            <a:solidFill>
                              <a:srgbClr val="000000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③</a:t>
                          </a:r>
                          <a:r>
                            <a:rPr lang="en-US" altLang="zh-CN" sz="240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__________________</a:t>
                          </a:r>
                          <a:endParaRPr lang="en-US" altLang="zh-CN" sz="2400" i="0" dirty="0">
                            <a:solidFill>
                              <a:srgbClr val="000000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</a:t>
                          </a:r>
                          <a:r>
                            <a:rPr lang="en-US" altLang="zh-CN" sz="2400" b="0" i="0" dirty="0" err="1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的解集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BD#06a8ab163?vbadefaultcenterpage=1&amp;parentnodeid=f31ae2206&amp;vbahtmlprocessed=1"/>
              <p:cNvSpPr/>
              <p:nvPr/>
            </p:nvSpPr>
            <p:spPr>
              <a:xfrm>
                <a:off x="502920" y="5063345"/>
                <a:ext cx="11183112" cy="48945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【提醒】解不等式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时，不要忘记讨论当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时的情形.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6_BD#06a8ab163?vbadefaultcenterpage=1&amp;parentnodeid=f31ae220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063345"/>
                <a:ext cx="11183112" cy="489458"/>
              </a:xfrm>
              <a:prstGeom prst="rect">
                <a:avLst/>
              </a:prstGeom>
              <a:blipFill rotWithShape="1">
                <a:blip r:embed="rId4"/>
                <a:stretch>
                  <a:fillRect t="-100" r="1"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_6_AN.2_1#06a8ab163.blank?vbadefaultcenterpage=1&amp;parentnodeid=f31ae2206&amp;vbapositionanswer=2&amp;vbahtmlprocessed=1&amp;bbb=1&amp;hasbroken=1"/>
              <p:cNvSpPr/>
              <p:nvPr/>
            </p:nvSpPr>
            <p:spPr>
              <a:xfrm>
                <a:off x="3910995" y="3085955"/>
                <a:ext cx="2625344" cy="88417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 kern="0" dirty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</a:p>
              <a:p>
                <a:pPr latinLnBrk="1">
                  <a:lnSpc>
                    <a:spcPts val="3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P_6_AN.2_1#06a8ab163.blank?vbadefaultcenterpage=1&amp;parentnodeid=f31ae2206&amp;vbapositionanswer=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995" y="3085955"/>
                <a:ext cx="2625344" cy="884174"/>
              </a:xfrm>
              <a:prstGeom prst="rect">
                <a:avLst/>
              </a:prstGeom>
              <a:blipFill rotWithShape="1">
                <a:blip r:embed="rId5"/>
                <a:stretch>
                  <a:fillRect l="-1" t="-55" r="11" b="-4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P_6_AN.3_1#06a8ab163.blank?vbadefaultcenterpage=1&amp;parentnodeid=f31ae2206&amp;vbapositionanswer=3&amp;vbahtmlprocessed=1&amp;bbb=1&amp;hasbroken=1"/>
              <p:cNvSpPr/>
              <p:nvPr/>
            </p:nvSpPr>
            <p:spPr>
              <a:xfrm>
                <a:off x="764443" y="4099957"/>
                <a:ext cx="3146552" cy="891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 kern="0" dirty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</a:t>
                </a:r>
              </a:p>
              <a:p>
                <a:pPr latinLnBrk="1">
                  <a:lnSpc>
                    <a:spcPct val="130000"/>
                  </a:lnSpc>
                </a:pPr>
                <a:endParaRPr lang="en-US" altLang="zh-CN" sz="100" b="0" i="0" kern="0" spc="-99900" dirty="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0000"/>
                  </a:lnSpc>
                </a:pPr>
                <a:endParaRPr lang="en-US" altLang="zh-CN" sz="100" kern="0" spc="-99900" dirty="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0000"/>
                  </a:lnSpc>
                </a:pPr>
                <a:endParaRPr lang="en-US" altLang="zh-CN" sz="100" dirty="0"/>
              </a:p>
            </p:txBody>
          </p:sp>
        </mc:Choice>
        <mc:Fallback>
          <p:sp>
            <p:nvSpPr>
              <p:cNvPr id="5" name="P_6_AN.3_1#06a8ab163.blank?vbadefaultcenterpage=1&amp;parentnodeid=f31ae2206&amp;vbapositionanswer=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43" y="4099957"/>
                <a:ext cx="3146552" cy="891604"/>
              </a:xfrm>
              <a:prstGeom prst="rect">
                <a:avLst/>
              </a:prstGeom>
              <a:blipFill>
                <a:blip r:embed="rId6"/>
                <a:stretch>
                  <a:fillRect l="-3095" t="-65068" r="-12186" b="-10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_6_BD#06a8ab163?colgroup=10,8,8,7&amp;vbadefaultcenterpage=1&amp;parentnodeid=f31ae2206&amp;vbahtmlprocessed=1&amp;bbb=1"/>
          <p:cNvSpPr txBox="1"/>
          <p:nvPr/>
        </p:nvSpPr>
        <p:spPr>
          <a:xfrm>
            <a:off x="9100312" y="1593197"/>
            <a:ext cx="2540000" cy="495520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34" charset="0"/>
              </a:rPr>
              <a:t>续表</a:t>
            </a: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ZiMTU1MDljNDlhODY1MWYwNDk4MjYwNjJlNDA3ZT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868</Words>
  <Application>Microsoft Office PowerPoint</Application>
  <PresentationFormat>宽屏</PresentationFormat>
  <Paragraphs>341</Paragraphs>
  <Slides>47</Slides>
  <Notes>47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MS Mincho</vt:lpstr>
      <vt:lpstr>等线</vt:lpstr>
      <vt:lpstr>宋体</vt:lpstr>
      <vt:lpstr>微软雅黑</vt:lpstr>
      <vt:lpstr>Arial</vt:lpstr>
      <vt:lpstr>Calibri</vt:lpstr>
      <vt:lpstr>Cambria Math</vt:lpstr>
      <vt:lpstr>Times New Roman</vt:lpstr>
      <vt:lpstr/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石蒙</dc:creator>
  <cp:lastModifiedBy>微软用户</cp:lastModifiedBy>
  <cp:revision>10</cp:revision>
  <dcterms:created xsi:type="dcterms:W3CDTF">2023-12-21T11:19:00Z</dcterms:created>
  <dcterms:modified xsi:type="dcterms:W3CDTF">2024-01-18T08:46:57Z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97E534A3F80844DB92A737C144248DB6_12</vt:lpwstr>
  </property>
  <property fmtid="{D5CDD505-2E9C-101B-9397-08002B2CF9AE}" pid="3" name="KSOProductBuildVer">
    <vt:lpwstr>2052-12.1.0.15990</vt:lpwstr>
  </property>
</Properties>
</file>