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92" r:id="rId11"/>
    <p:sldId id="265" r:id="rId12"/>
    <p:sldId id="266" r:id="rId13"/>
    <p:sldId id="293" r:id="rId14"/>
    <p:sldId id="267" r:id="rId15"/>
    <p:sldId id="268" r:id="rId16"/>
    <p:sldId id="269" r:id="rId17"/>
    <p:sldId id="270" r:id="rId18"/>
    <p:sldId id="271" r:id="rId19"/>
    <p:sldId id="272" r:id="rId20"/>
    <p:sldId id="273" r:id="rId21"/>
    <p:sldId id="274" r:id="rId22"/>
    <p:sldId id="275" r:id="rId23"/>
    <p:sldId id="276" r:id="rId24"/>
    <p:sldId id="277" r:id="rId25"/>
    <p:sldId id="294" r:id="rId26"/>
    <p:sldId id="278" r:id="rId27"/>
    <p:sldId id="279" r:id="rId28"/>
    <p:sldId id="280" r:id="rId29"/>
    <p:sldId id="281" r:id="rId30"/>
    <p:sldId id="282" r:id="rId31"/>
    <p:sldId id="283" r:id="rId32"/>
    <p:sldId id="284" r:id="rId33"/>
    <p:sldId id="285" r:id="rId34"/>
    <p:sldId id="295" r:id="rId35"/>
    <p:sldId id="286" r:id="rId36"/>
    <p:sldId id="287" r:id="rId37"/>
    <p:sldId id="288" r:id="rId38"/>
    <p:sldId id="289" r:id="rId39"/>
    <p:sldId id="290" r:id="rId40"/>
    <p:sldId id="291" r:id="rId41"/>
  </p:sldIdLst>
  <p:sldSz cx="12192000" cy="6858000"/>
  <p:notesSz cx="6858000" cy="12192000"/>
  <p:custDataLst>
    <p:tags r:id="rId4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A177CBE-8847-476D-AF4F-28269BB4C16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19B8E6A-B202-4591-A23F-36494F27762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53FF6E9-5BD4-4A83-86E0-CAECB4658702}"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C36023C-88C5-4B7F-8A7C-1726C013CB8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5D8AA2F-9851-481A-A581-60543A120EF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3ecd307503a000a71aac8#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DF12BD1E-E2A5-4AE8-AF58-1A358EB58CF7}"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73405e72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 与球有关的切、接问题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5890BF2-C62E-4173-90F4-71B31B67285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2.xml"/><Relationship Id="rId6" Type="http://schemas.openxmlformats.org/officeDocument/2006/relationships/image" Target="../media/image33.png"/><Relationship Id="rId5" Type="http://schemas.openxmlformats.org/officeDocument/2006/relationships/image" Target="../media/image17.jpe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ags" Target="../tags/tag3.xml"/><Relationship Id="rId6" Type="http://schemas.openxmlformats.org/officeDocument/2006/relationships/image" Target="../media/image49.png"/><Relationship Id="rId5" Type="http://schemas.openxmlformats.org/officeDocument/2006/relationships/image" Target="../media/image21.jpe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3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22.xml"/><Relationship Id="rId5" Type="http://schemas.openxmlformats.org/officeDocument/2006/relationships/slide" Target="slide1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4.xml"/><Relationship Id="rId6" Type="http://schemas.openxmlformats.org/officeDocument/2006/relationships/image" Target="../media/image64.png"/><Relationship Id="rId5" Type="http://schemas.openxmlformats.org/officeDocument/2006/relationships/image" Target="../media/image23.jpe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66.png"/></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69.png"/><Relationship Id="rId5" Type="http://schemas.openxmlformats.org/officeDocument/2006/relationships/image" Target="../media/image29.jpeg"/><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73.pn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31.jpeg"/></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6_3#dca188a2b?vbadefaultcenterpage=1&amp;parentnodeid=7e7ca2845&amp;vbahtmlprocessed=1&amp;bbb=1&amp;hasbroken=1"/>
              <p:cNvSpPr/>
              <p:nvPr/>
            </p:nvSpPr>
            <p:spPr>
              <a:xfrm>
                <a:off x="502920" y="1962704"/>
                <a:ext cx="11183112" cy="3190113"/>
              </a:xfrm>
              <a:prstGeom prst="rect">
                <a:avLst/>
              </a:prstGeom>
              <a:noFill/>
            </p:spPr>
            <p:txBody>
              <a:bodyPr wrap="none" lIns="0" tIns="0" rIns="0" bIns="0" rtlCol="0" anchor="t"/>
              <a:lstStyle/>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𝐵𝑃𝐶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的表</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6_3#dca188a2b?vbadefaultcenterpage=1&amp;parentnodeid=7e7ca2845&amp;vbahtmlprocessed=1&amp;bbb=1&amp;hasbroken=1"/>
              <p:cNvSpPr>
                <a:spLocks noRot="1" noChangeAspect="1" noMove="1" noResize="1" noEditPoints="1" noAdjustHandles="1" noChangeArrowheads="1" noChangeShapeType="1" noTextEdit="1"/>
              </p:cNvSpPr>
              <p:nvPr/>
            </p:nvSpPr>
            <p:spPr>
              <a:xfrm>
                <a:off x="502920" y="1962704"/>
                <a:ext cx="11183112" cy="3190113"/>
              </a:xfrm>
              <a:prstGeom prst="rect">
                <a:avLst/>
              </a:prstGeom>
              <a:blipFill rotWithShape="1">
                <a:blip r:embed="rId2"/>
                <a:stretch>
                  <a:fillRect t="-17" r="1" b="-458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a24feb9fe?vbadefaultcenterpage=1&amp;parentnodeid=6b9b840cb&amp;inlineimagemarkindex=2&amp;vbahtmlprocessed=1" descr="preencoded.png"/>
          <p:cNvPicPr>
            <a:picLocks noChangeAspect="1"/>
          </p:cNvPicPr>
          <p:nvPr/>
        </p:nvPicPr>
        <p:blipFill>
          <a:blip r:embed="rId3"/>
          <a:stretch>
            <a:fillRect/>
          </a:stretch>
        </p:blipFill>
        <p:spPr>
          <a:xfrm>
            <a:off x="517811" y="886684"/>
            <a:ext cx="1856232" cy="384048"/>
          </a:xfrm>
          <a:prstGeom prst="rect">
            <a:avLst/>
          </a:prstGeom>
        </p:spPr>
      </p:pic>
      <p:sp>
        <p:nvSpPr>
          <p:cNvPr id="3" name="C_5_BD#a24feb9fe?vbadefaultcenterpage=1&amp;parentnodeid=6b9b840cb&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逆用定义法求棱锥的高</a:t>
            </a:r>
            <a:endParaRPr lang="en-US" altLang="zh-CN" sz="100" dirty="0"/>
          </a:p>
        </p:txBody>
      </p:sp>
      <mc:AlternateContent xmlns:mc="http://schemas.openxmlformats.org/markup-compatibility/2006" xmlns:a14="http://schemas.microsoft.com/office/drawing/2010/main">
        <mc:Choice Requires="a14">
          <p:sp>
            <p:nvSpPr>
              <p:cNvPr id="4" name="QB_6_BD.7_1#d028739d7?vbadefaultcenterpage=1&amp;parentnodeid=a24feb9fe&amp;vbahtmlprocessed=1&amp;bbb=1&amp;hasbroken=1"/>
              <p:cNvSpPr/>
              <p:nvPr/>
            </p:nvSpPr>
            <p:spPr>
              <a:xfrm>
                <a:off x="502920" y="1345851"/>
                <a:ext cx="11183112" cy="136398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是半径为2的球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的球面上的三个点，且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95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7_1#d028739d7?vbadefaultcenterpage=1&amp;parentnodeid=a24feb9fe&amp;vbahtmlprocessed=1&amp;bbb=1&amp;hasbroken=1"/>
              <p:cNvSpPr>
                <a:spLocks noRot="1" noChangeAspect="1" noMove="1" noResize="1" noEditPoints="1" noAdjustHandles="1" noChangeArrowheads="1" noChangeShapeType="1" noTextEdit="1"/>
              </p:cNvSpPr>
              <p:nvPr/>
            </p:nvSpPr>
            <p:spPr>
              <a:xfrm>
                <a:off x="502920" y="1345851"/>
                <a:ext cx="11183112" cy="1363980"/>
              </a:xfrm>
              <a:prstGeom prst="rect">
                <a:avLst/>
              </a:prstGeom>
              <a:blipFill rotWithShape="1">
                <a:blip r:embed="rId4"/>
                <a:stretch>
                  <a:fillRect t="-21" r="1" b="-7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8_1#d028739d7.blank?vbadefaultcenterpage=1&amp;parentnodeid=a24feb9fe&amp;vbapositionanswer=3&amp;vbahtmlprocessed=1&amp;rh=48.6"/>
              <p:cNvSpPr/>
              <p:nvPr/>
            </p:nvSpPr>
            <p:spPr>
              <a:xfrm>
                <a:off x="4132707" y="2046574"/>
                <a:ext cx="430276" cy="574548"/>
              </a:xfrm>
              <a:prstGeom prst="rect">
                <a:avLst/>
              </a:prstGeom>
              <a:noFill/>
            </p:spPr>
            <p:txBody>
              <a:bodyPr wrap="none" lIns="0" tIns="0" rIns="0" bIns="0" rtlCol="0" anchor="t"/>
              <a:lstStyle/>
              <a:p>
                <a:pPr marL="0" algn="ctr" latinLnBrk="1">
                  <a:lnSpc>
                    <a:spcPts val="45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8_1#d028739d7.blank?vbadefaultcenterpage=1&amp;parentnodeid=a24feb9fe&amp;vbapositionanswer=3&amp;vbahtmlprocessed=1&amp;rh=48.6"/>
              <p:cNvSpPr>
                <a:spLocks noRot="1" noChangeAspect="1" noMove="1" noResize="1" noEditPoints="1" noAdjustHandles="1" noChangeArrowheads="1" noChangeShapeType="1" noTextEdit="1"/>
              </p:cNvSpPr>
              <p:nvPr/>
            </p:nvSpPr>
            <p:spPr>
              <a:xfrm>
                <a:off x="4132707" y="2046574"/>
                <a:ext cx="430276" cy="574548"/>
              </a:xfrm>
              <a:prstGeom prst="rect">
                <a:avLst/>
              </a:prstGeom>
              <a:blipFill rotWithShape="1">
                <a:blip r:embed="rId5"/>
                <a:stretch>
                  <a:fillRect l="-30" t="-105" r="118" b="8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9_1#d028739d7?vbadefaultcenterpage=1&amp;parentnodeid=a24feb9fe&amp;vbahtmlprocessed=1"/>
              <p:cNvSpPr/>
              <p:nvPr/>
            </p:nvSpPr>
            <p:spPr>
              <a:xfrm>
                <a:off x="502920" y="806686"/>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为斜边的直角三角形，</a:t>
                </a:r>
                <a:endParaRPr lang="en-US" altLang="zh-CN" sz="2400" dirty="0"/>
              </a:p>
            </p:txBody>
          </p:sp>
        </mc:Choice>
        <mc:Fallback xmlns="">
          <p:sp>
            <p:nvSpPr>
              <p:cNvPr id="2" name="QB_6_AS.9_1#d028739d7?vbadefaultcenterpage=1&amp;parentnodeid=a24feb9fe&amp;vbahtmlprocessed=1"/>
              <p:cNvSpPr>
                <a:spLocks noRot="1" noChangeAspect="1" noMove="1" noResize="1" noEditPoints="1" noAdjustHandles="1" noChangeArrowheads="1" noChangeShapeType="1" noTextEdit="1"/>
              </p:cNvSpPr>
              <p:nvPr/>
            </p:nvSpPr>
            <p:spPr>
              <a:xfrm>
                <a:off x="502920" y="806686"/>
                <a:ext cx="11183112" cy="486029"/>
              </a:xfrm>
              <a:prstGeom prst="rect">
                <a:avLst/>
              </a:prstGeom>
              <a:blipFill rotWithShape="1">
                <a:blip r:embed="rId3"/>
                <a:stretch>
                  <a:fillRect t="-49" r="1" b="-54380"/>
                </a:stretch>
              </a:blipFill>
            </p:spPr>
            <p:txBody>
              <a:bodyPr/>
              <a:lstStyle/>
              <a:p>
                <a:r>
                  <a:rPr lang="zh-CN" altLang="en-US">
                    <a:noFill/>
                  </a:rPr>
                  <a:t> </a:t>
                </a:r>
              </a:p>
            </p:txBody>
          </p:sp>
        </mc:Fallback>
      </mc:AlternateContent>
      <p:pic>
        <p:nvPicPr>
          <p:cNvPr id="3" name="QB_6_AS.9_2#d028739d7?vbadefaultcenterpage=1&amp;parentnodeid=a24feb9fe&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882896" y="1429494"/>
            <a:ext cx="2432304" cy="258775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6_AS.9_3#d028739d7?vbadefaultcenterpage=1&amp;parentnodeid=a24feb9fe&amp;vbahtmlprocessed=1&amp;bbb=1&amp;hasbroken=1"/>
              <p:cNvSpPr/>
              <p:nvPr/>
            </p:nvSpPr>
            <p:spPr>
              <a:xfrm>
                <a:off x="502920" y="4147294"/>
                <a:ext cx="11183112" cy="2146300"/>
              </a:xfrm>
              <a:prstGeom prst="rect">
                <a:avLst/>
              </a:prstGeom>
              <a:noFill/>
            </p:spPr>
            <p:txBody>
              <a:bodyPr wrap="none" lIns="0" tIns="0" rIns="0" bIns="0" rtlCol="0" anchor="t"/>
              <a:lstStyle/>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的外接圆的圆心为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为球心，所以</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的长为点</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到平面</a:t>
                </a:r>
                <a14:m>
                  <m:oMath xmlns:m="http://schemas.openxmlformats.org/officeDocument/2006/math">
                    <m:r>
                      <a:rPr lang="en-US" altLang="zh-CN" sz="2400" b="0" i="0" spc="-5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的距离.</a:t>
                </a:r>
                <a:endParaRPr lang="en-US" altLang="zh-CN" sz="2400" spc="-50" dirty="0"/>
              </a:p>
              <a:p>
                <a:pPr latinLnBrk="1">
                  <a:lnSpc>
                    <a:spcPct val="150000"/>
                  </a:lnSpc>
                </a:pPr>
                <a:endParaRPr lang="en-US" altLang="zh-CN" sz="2400" dirty="0"/>
              </a:p>
            </p:txBody>
          </p:sp>
        </mc:Choice>
        <mc:Fallback xmlns="">
          <p:sp>
            <p:nvSpPr>
              <p:cNvPr id="4" name="QB_6_AS.9_3#d028739d7?vbadefaultcenterpage=1&amp;parentnodeid=a24feb9fe&amp;vbahtmlprocessed=1&amp;bbb=1&amp;hasbroken=1"/>
              <p:cNvSpPr>
                <a:spLocks noRot="1" noChangeAspect="1" noMove="1" noResize="1" noEditPoints="1" noAdjustHandles="1" noChangeArrowheads="1" noChangeShapeType="1" noTextEdit="1"/>
              </p:cNvSpPr>
              <p:nvPr/>
            </p:nvSpPr>
            <p:spPr>
              <a:xfrm>
                <a:off x="502920" y="4147294"/>
                <a:ext cx="11183112" cy="2146300"/>
              </a:xfrm>
              <a:prstGeom prst="rect">
                <a:avLst/>
              </a:prstGeom>
              <a:blipFill rotWithShape="1">
                <a:blip r:embed="rId5"/>
                <a:stretch>
                  <a:fillRect t="-5" r="1" b="-2540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9_3#d028739d7?vbadefaultcenterpage=1&amp;parentnodeid=a24feb9fe&amp;vbahtmlprocessed=1&amp;bbb=1&amp;hasbroken=1"/>
              <p:cNvSpPr/>
              <p:nvPr/>
            </p:nvSpPr>
            <p:spPr>
              <a:xfrm>
                <a:off x="502920" y="2598402"/>
                <a:ext cx="11183112" cy="1933956"/>
              </a:xfrm>
              <a:prstGeom prst="rect">
                <a:avLst/>
              </a:prstGeom>
              <a:noFill/>
            </p:spPr>
            <p:txBody>
              <a:bodyPr wrap="none" lIns="0" tIns="0" rIns="0" bIns="0" rtlCol="0" anchor="t"/>
              <a:lstStyle/>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的体</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积为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9_3#d028739d7?vbadefaultcenterpage=1&amp;parentnodeid=a24feb9fe&amp;vbahtmlprocessed=1&amp;bbb=1&amp;hasbroken=1"/>
              <p:cNvSpPr>
                <a:spLocks noRot="1" noChangeAspect="1" noMove="1" noResize="1" noEditPoints="1" noAdjustHandles="1" noChangeArrowheads="1" noChangeShapeType="1" noTextEdit="1"/>
              </p:cNvSpPr>
              <p:nvPr/>
            </p:nvSpPr>
            <p:spPr>
              <a:xfrm>
                <a:off x="502920" y="2598402"/>
                <a:ext cx="11183112" cy="1933956"/>
              </a:xfrm>
              <a:prstGeom prst="rect">
                <a:avLst/>
              </a:prstGeom>
              <a:blipFill rotWithShape="1">
                <a:blip r:embed="rId2"/>
                <a:stretch>
                  <a:fillRect t="-32" r="-601" b="-346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872a188d7.fixed?vbadefaultcenterpage=1&amp;parentnodeid=73405e72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外接球（截面法）</a:t>
            </a:r>
            <a:endParaRPr lang="en-US" altLang="zh-CN" sz="4400" dirty="0"/>
          </a:p>
        </p:txBody>
      </p:sp>
      <p:pic>
        <p:nvPicPr>
          <p:cNvPr id="3" name="C_3#872a188d7.fixed?vbadefaultcenterpage=1&amp;parentnodeid=73405e72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44dc5ea1d?vbadefaultcenterpage=1&amp;parentnodeid=872a188d7&amp;vbahtmlprocessed=1" descr="preencoded.png"/>
          <p:cNvPicPr>
            <a:picLocks noChangeAspect="1"/>
          </p:cNvPicPr>
          <p:nvPr/>
        </p:nvPicPr>
        <p:blipFill>
          <a:blip r:embed="rId3"/>
          <a:stretch>
            <a:fillRect/>
          </a:stretch>
        </p:blipFill>
        <p:spPr>
          <a:xfrm>
            <a:off x="502920" y="756000"/>
            <a:ext cx="10799064" cy="347472"/>
          </a:xfrm>
          <a:prstGeom prst="rect">
            <a:avLst/>
          </a:prstGeom>
        </p:spPr>
      </p:pic>
      <mc:AlternateContent xmlns:mc="http://schemas.openxmlformats.org/markup-compatibility/2006" xmlns:a14="http://schemas.microsoft.com/office/drawing/2010/main">
        <mc:Choice Requires="a14">
          <p:sp>
            <p:nvSpPr>
              <p:cNvPr id="3" name="QB_5_BD.10_1#5ca5ca91c?vbadefaultcenterpage=1&amp;parentnodeid=44dc5ea1d&amp;vbahtmlprocessed=1&amp;bbb=1&amp;hasbroken=1"/>
              <p:cNvSpPr/>
              <p:nvPr/>
            </p:nvSpPr>
            <p:spPr>
              <a:xfrm>
                <a:off x="502920" y="1241425"/>
                <a:ext cx="11182985" cy="218757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已知正四棱锥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底面边长和各侧棱长都为</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①可以求正四</a:t>
                </a: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棱锥的高</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点</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都在同一个球面上</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可以确定球心位置在底面）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则该球的体积为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3" name="QB_5_BD.10_1#5ca5ca91c?vbadefaultcenterpage=1&amp;parentnodeid=44dc5ea1d&amp;vbahtmlprocessed=1&amp;bbb=1&amp;hasbroken=1"/>
              <p:cNvSpPr>
                <a:spLocks noRot="1" noChangeAspect="1" noMove="1" noResize="1" noEditPoints="1" noAdjustHandles="1" noChangeArrowheads="1" noChangeShapeType="1" noTextEdit="1"/>
              </p:cNvSpPr>
              <p:nvPr/>
            </p:nvSpPr>
            <p:spPr>
              <a:xfrm>
                <a:off x="502920" y="1241425"/>
                <a:ext cx="11182985" cy="2187575"/>
              </a:xfrm>
              <a:prstGeom prst="rect">
                <a:avLst/>
              </a:prstGeom>
              <a:blipFill rotWithShape="1">
                <a:blip r:embed="rId4"/>
                <a:stretch>
                  <a:fillRect r="-1800" b="-181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11_1#5ca5ca91c.blank?vbadefaultcenterpage=1&amp;parentnodeid=44dc5ea1d&amp;vbapositionanswer=4&amp;vbahtmlprocessed=1&amp;rh=43.2"/>
              <p:cNvSpPr/>
              <p:nvPr/>
            </p:nvSpPr>
            <p:spPr>
              <a:xfrm>
                <a:off x="2649220" y="2704751"/>
                <a:ext cx="434975" cy="510350"/>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11_1#5ca5ca91c.blank?vbadefaultcenterpage=1&amp;parentnodeid=44dc5ea1d&amp;vbapositionanswer=4&amp;vbahtmlprocessed=1&amp;rh=43.2"/>
              <p:cNvSpPr>
                <a:spLocks noRot="1" noChangeAspect="1" noMove="1" noResize="1" noEditPoints="1" noAdjustHandles="1" noChangeArrowheads="1" noChangeShapeType="1" noTextEdit="1"/>
              </p:cNvSpPr>
              <p:nvPr/>
            </p:nvSpPr>
            <p:spPr>
              <a:xfrm>
                <a:off x="2649220" y="2704751"/>
                <a:ext cx="434975" cy="510350"/>
              </a:xfrm>
              <a:prstGeom prst="rect">
                <a:avLst/>
              </a:prstGeom>
              <a:blipFill rotWithShape="1">
                <a:blip r:embed="rId5"/>
                <a:stretch>
                  <a:fillRect t="-56" b="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12_1#5ca5ca91c?vbadefaultcenterpage=1&amp;parentnodeid=44dc5ea1d&amp;vbahtmlprocessed=1"/>
              <p:cNvSpPr/>
              <p:nvPr/>
            </p:nvSpPr>
            <p:spPr>
              <a:xfrm>
                <a:off x="502920" y="888080"/>
                <a:ext cx="11183112" cy="632714"/>
              </a:xfrm>
              <a:prstGeom prst="rect">
                <a:avLst/>
              </a:prstGeom>
              <a:noFill/>
            </p:spPr>
            <p:txBody>
              <a:bodyPr wrap="squar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如图，过</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，垂足为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,由已知得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12_1#5ca5ca91c?vbadefaultcenterpage=1&amp;parentnodeid=44dc5ea1d&amp;vbahtmlprocessed=1"/>
              <p:cNvSpPr>
                <a:spLocks noRot="1" noChangeAspect="1" noMove="1" noResize="1" noEditPoints="1" noAdjustHandles="1" noChangeArrowheads="1" noChangeShapeType="1" noTextEdit="1"/>
              </p:cNvSpPr>
              <p:nvPr/>
            </p:nvSpPr>
            <p:spPr>
              <a:xfrm>
                <a:off x="502920" y="888080"/>
                <a:ext cx="11183112" cy="632714"/>
              </a:xfrm>
              <a:prstGeom prst="rect">
                <a:avLst/>
              </a:prstGeom>
              <a:blipFill rotWithShape="1">
                <a:blip r:embed="rId4"/>
                <a:stretch>
                  <a:fillRect t="-55" r="1" b="-7030"/>
                </a:stretch>
              </a:blipFill>
            </p:spPr>
            <p:txBody>
              <a:bodyPr/>
              <a:lstStyle/>
              <a:p>
                <a:r>
                  <a:rPr lang="zh-CN" altLang="en-US">
                    <a:noFill/>
                  </a:rPr>
                  <a:t> </a:t>
                </a:r>
              </a:p>
            </p:txBody>
          </p:sp>
        </mc:Fallback>
      </mc:AlternateContent>
      <p:pic>
        <p:nvPicPr>
          <p:cNvPr id="3" name="QB_5_AS.12_2#5ca5ca91c?vbadefaultcenterpage=1&amp;parentnodeid=44dc5ea1d&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4837430" y="1520825"/>
            <a:ext cx="2315210" cy="2028825"/>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AS.12_3#5ca5ca91c?vbadefaultcenterpage=1&amp;parentnodeid=44dc5ea1d&amp;vbahtmlprocessed=1&amp;bbb=1&amp;hasbroken=1"/>
              <p:cNvSpPr/>
              <p:nvPr/>
            </p:nvSpPr>
            <p:spPr>
              <a:xfrm>
                <a:off x="502920" y="3857847"/>
                <a:ext cx="11183112" cy="2865247"/>
              </a:xfrm>
              <a:prstGeom prst="rect">
                <a:avLst/>
              </a:prstGeom>
              <a:noFill/>
            </p:spPr>
            <p:txBody>
              <a:bodyPr wrap="square" lIns="0" tIns="0" rIns="0" bIns="0" rtlCol="0" anchor="t"/>
              <a:lstStyle/>
              <a:p>
                <a:pPr algn="l" latinLnBrk="1">
                  <a:lnSpc>
                    <a:spcPts val="38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a:t>
                </a:r>
                <a:endParaRPr lang="en-US" altLang="zh-CN" sz="2400" dirty="0"/>
              </a:p>
              <a:p>
                <a:pPr latinLnBrk="1">
                  <a:lnSpc>
                    <a:spcPts val="48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因为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borderBox>
                  </m:oMath>
                </a14:m>
                <a:r>
                  <a:rPr lang="en-US" altLang="zh-CN" sz="100" b="0" i="0" kern="0" spc="-999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3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是过点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的球的球心</m:t>
                        </m:r>
                      </m:e>
                    </m:borderBox>
                  </m:oMath>
                </a14:m>
                <a:r>
                  <a:rPr lang="zh-CN" altLang="en-US" sz="2400" b="0" i="0" kern="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ts val="51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所以球的半径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，故球的体积为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12_3#5ca5ca91c?vbadefaultcenterpage=1&amp;parentnodeid=44dc5ea1d&amp;vbahtmlprocessed=1&amp;bbb=1&amp;hasbroken=1"/>
              <p:cNvSpPr>
                <a:spLocks noRot="1" noChangeAspect="1" noMove="1" noResize="1" noEditPoints="1" noAdjustHandles="1" noChangeArrowheads="1" noChangeShapeType="1" noTextEdit="1"/>
              </p:cNvSpPr>
              <p:nvPr/>
            </p:nvSpPr>
            <p:spPr>
              <a:xfrm>
                <a:off x="502920" y="3857847"/>
                <a:ext cx="11183112" cy="2865247"/>
              </a:xfrm>
              <a:prstGeom prst="rect">
                <a:avLst/>
              </a:prstGeom>
              <a:blipFill rotWithShape="1">
                <a:blip r:embed="rId6"/>
                <a:stretch>
                  <a:fillRect t="-8" r="1" b="12"/>
                </a:stretch>
              </a:blipFill>
            </p:spPr>
            <p:txBody>
              <a:bodyPr/>
              <a:lstStyle/>
              <a:p>
                <a:r>
                  <a:rPr lang="zh-CN" altLang="en-US">
                    <a:noFill/>
                  </a:rPr>
                  <a:t> </a:t>
                </a:r>
              </a:p>
            </p:txBody>
          </p:sp>
        </mc:Fallback>
      </mc:AlternateContent>
      <p:sp>
        <p:nvSpPr>
          <p:cNvPr id="5" name="文本框 4"/>
          <p:cNvSpPr txBox="1"/>
          <p:nvPr>
            <p:custDataLst>
              <p:tags r:id="rId1"/>
            </p:custDataLst>
          </p:nvPr>
        </p:nvSpPr>
        <p:spPr>
          <a:xfrm>
            <a:off x="392430" y="530860"/>
            <a:ext cx="6096000" cy="645160"/>
          </a:xfrm>
          <a:prstGeom prst="rect">
            <a:avLst/>
          </a:prstGeom>
          <a:noFill/>
        </p:spPr>
        <p:txBody>
          <a:bodyPr wrap="square" rtlCol="0" anchor="t">
            <a:spAutoFit/>
          </a:bodyPr>
          <a:lstStyle/>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3bbea3209?vbadefaultcenterpage=1&amp;parentnodeid=872a188d7&amp;vbahtmlprocessed=1" descr="preencoded.png"/>
          <p:cNvPicPr>
            <a:picLocks noChangeAspect="1"/>
          </p:cNvPicPr>
          <p:nvPr/>
        </p:nvPicPr>
        <p:blipFill>
          <a:blip r:embed="rId3"/>
          <a:stretch>
            <a:fillRect/>
          </a:stretch>
        </p:blipFill>
        <p:spPr>
          <a:xfrm>
            <a:off x="502920" y="756000"/>
            <a:ext cx="10799064" cy="347472"/>
          </a:xfrm>
          <a:prstGeom prst="rect">
            <a:avLst/>
          </a:prstGeom>
        </p:spPr>
      </p:pic>
      <p:sp>
        <p:nvSpPr>
          <p:cNvPr id="3" name="P_5_BD#c33757763?segpoint=1&amp;vbadefaultcenterpage=1&amp;parentnodeid=3bbea3209&amp;vbahtmlprocessed=1"/>
          <p:cNvSpPr/>
          <p:nvPr/>
        </p:nvSpPr>
        <p:spPr>
          <a:xfrm>
            <a:off x="502920" y="1241648"/>
            <a:ext cx="11183112" cy="103466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几何体外接球问题的处理方法</a:t>
            </a:r>
            <a:endParaRPr lang="en-US" altLang="zh-CN" sz="2400" dirty="0"/>
          </a:p>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解题关键是确定球心和半径，其解题思维流程：</a:t>
            </a:r>
            <a:endParaRPr lang="en-US" altLang="zh-CN" sz="2400" dirty="0"/>
          </a:p>
        </p:txBody>
      </p:sp>
      <p:pic>
        <p:nvPicPr>
          <p:cNvPr id="4" name="P_5_BD#c33757763?vbadefaultcenterpage=1&amp;parentnodeid=3bbea320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21208" y="2410048"/>
            <a:ext cx="11146536" cy="22311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5" name="P_5_BD#c33757763?vbadefaultcenterpage=1&amp;parentnodeid=3bbea3209&amp;vbahtmlprocessed=1"/>
              <p:cNvSpPr/>
              <p:nvPr/>
            </p:nvSpPr>
            <p:spPr>
              <a:xfrm>
                <a:off x="502920" y="4772248"/>
                <a:ext cx="11183112" cy="103466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球的半径，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截面圆的半径，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球心到截面圆的距离）</a:t>
                </a:r>
                <a:endParaRPr lang="en-US" altLang="zh-CN" sz="2400" dirty="0"/>
              </a:p>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【注意】若截面为非特殊三角形，则可用正弦定理求其外接圆的半径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P_5_BD#c33757763?vbadefaultcenterpage=1&amp;parentnodeid=3bbea3209&amp;vbahtmlprocessed=1"/>
              <p:cNvSpPr>
                <a:spLocks noRot="1" noChangeAspect="1" noMove="1" noResize="1" noEditPoints="1" noAdjustHandles="1" noChangeArrowheads="1" noChangeShapeType="1" noTextEdit="1"/>
              </p:cNvSpPr>
              <p:nvPr/>
            </p:nvSpPr>
            <p:spPr>
              <a:xfrm>
                <a:off x="502920" y="4772248"/>
                <a:ext cx="11183112" cy="1034669"/>
              </a:xfrm>
              <a:prstGeom prst="rect">
                <a:avLst/>
              </a:prstGeom>
              <a:blipFill rotWithShape="1">
                <a:blip r:embed="rId5"/>
                <a:stretch>
                  <a:fillRect t="-22" r="1" b="-6030"/>
                </a:stretch>
              </a:blipFill>
            </p:spPr>
            <p:txBody>
              <a:bodyPr/>
              <a:lstStyle/>
              <a:p>
                <a:r>
                  <a:rPr lang="zh-CN" altLang="en-US">
                    <a:noFill/>
                  </a:rPr>
                  <a:t> </a:t>
                </a:r>
              </a:p>
            </p:txBody>
          </p:sp>
        </mc:Fallback>
      </mc:AlternateContent>
    </p:spTree>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40f293db9?vbadefaultcenterpage=1&amp;parentnodeid=872a188d7&amp;vbahtmlprocessed=1" descr="preencoded.png"/>
          <p:cNvPicPr>
            <a:picLocks noChangeAspect="1"/>
          </p:cNvPicPr>
          <p:nvPr/>
        </p:nvPicPr>
        <p:blipFill>
          <a:blip r:embed="rId3"/>
          <a:stretch>
            <a:fillRect/>
          </a:stretch>
        </p:blipFill>
        <p:spPr>
          <a:xfrm>
            <a:off x="502920" y="756000"/>
            <a:ext cx="10799064" cy="347472"/>
          </a:xfrm>
          <a:prstGeom prst="rect">
            <a:avLst/>
          </a:prstGeom>
        </p:spPr>
      </p:pic>
      <p:pic>
        <p:nvPicPr>
          <p:cNvPr id="3" name="C_5_BD#f6b917554?vbadefaultcenterpage=1&amp;parentnodeid=40f293db9&amp;inlineimagemarkindex=3&amp;vbahtmlprocessed=1" descr="preencoded.png"/>
          <p:cNvPicPr>
            <a:picLocks noChangeAspect="1"/>
          </p:cNvPicPr>
          <p:nvPr/>
        </p:nvPicPr>
        <p:blipFill>
          <a:blip r:embed="rId4"/>
          <a:stretch>
            <a:fillRect/>
          </a:stretch>
        </p:blipFill>
        <p:spPr>
          <a:xfrm>
            <a:off x="517811" y="1372332"/>
            <a:ext cx="1856232" cy="384048"/>
          </a:xfrm>
          <a:prstGeom prst="rect">
            <a:avLst/>
          </a:prstGeom>
        </p:spPr>
      </p:pic>
      <p:sp>
        <p:nvSpPr>
          <p:cNvPr id="4" name="C_5_BD#f6b917554?vbadefaultcenterpage=1&amp;parentnodeid=40f293db9&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将四棱锥改为三棱锥</a:t>
            </a:r>
            <a:endParaRPr lang="en-US" altLang="zh-CN" sz="100" dirty="0"/>
          </a:p>
        </p:txBody>
      </p:sp>
      <mc:AlternateContent xmlns:mc="http://schemas.openxmlformats.org/markup-compatibility/2006" xmlns:a14="http://schemas.microsoft.com/office/drawing/2010/main">
        <mc:Choice Requires="a14">
          <p:sp>
            <p:nvSpPr>
              <p:cNvPr id="5" name="QC_6_BD.13_1#d87a11524?vbadefaultcenterpage=1&amp;parentnodeid=f6b917554&amp;vbahtmlprocessed=1&amp;bbb=1&amp;hasbroken=1"/>
              <p:cNvSpPr/>
              <p:nvPr/>
            </p:nvSpPr>
            <p:spPr>
              <a:xfrm>
                <a:off x="502920" y="1830991"/>
                <a:ext cx="11183112" cy="108813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是半径为</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的球面上的三个点，且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6_BD.13_1#d87a11524?vbadefaultcenterpage=1&amp;parentnodeid=f6b917554&amp;vbahtmlprocessed=1&amp;bbb=1&amp;hasbroken=1"/>
              <p:cNvSpPr>
                <a:spLocks noRot="1" noChangeAspect="1" noMove="1" noResize="1" noEditPoints="1" noAdjustHandles="1" noChangeArrowheads="1" noChangeShapeType="1" noTextEdit="1"/>
              </p:cNvSpPr>
              <p:nvPr/>
            </p:nvSpPr>
            <p:spPr>
              <a:xfrm>
                <a:off x="502920" y="1830991"/>
                <a:ext cx="11183112" cy="1088136"/>
              </a:xfrm>
              <a:prstGeom prst="rect">
                <a:avLst/>
              </a:prstGeom>
              <a:blipFill rotWithShape="1">
                <a:blip r:embed="rId5"/>
                <a:stretch>
                  <a:fillRect t="-26" r="-1146" b="-2040"/>
                </a:stretch>
              </a:blipFill>
            </p:spPr>
            <p:txBody>
              <a:bodyPr/>
              <a:lstStyle/>
              <a:p>
                <a:r>
                  <a:rPr lang="zh-CN" altLang="en-US">
                    <a:noFill/>
                  </a:rPr>
                  <a:t> </a:t>
                </a:r>
              </a:p>
            </p:txBody>
          </p:sp>
        </mc:Fallback>
      </mc:AlternateContent>
      <p:sp>
        <p:nvSpPr>
          <p:cNvPr id="6" name="QC_6_AN.14_1#d87a11524.bracket?vbadefaultcenterpage=1&amp;parentnodeid=f6b917554&amp;vbapositionanswer=5&amp;vbahtmlprocessed=1"/>
          <p:cNvSpPr/>
          <p:nvPr/>
        </p:nvSpPr>
        <p:spPr>
          <a:xfrm>
            <a:off x="4374007" y="243309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7" name="QC_6_BD.15_1#d87a11524.choices?vbadefaultcenterpage=1&amp;parentnodeid=f6b917554&amp;vbahtmlprocessed=1"/>
              <p:cNvSpPr/>
              <p:nvPr/>
            </p:nvSpPr>
            <p:spPr>
              <a:xfrm>
                <a:off x="502920" y="2930748"/>
                <a:ext cx="11183112" cy="627952"/>
              </a:xfrm>
              <a:prstGeom prst="rect">
                <a:avLst/>
              </a:prstGeom>
              <a:noFill/>
            </p:spPr>
            <p:txBody>
              <a:bodyPr wrap="square" lIns="0" tIns="0" rIns="0" bIns="0" rtlCol="0" anchor="t"/>
              <a:lstStyle/>
              <a:p>
                <a:pPr latinLnBrk="1">
                  <a:lnSpc>
                    <a:spcPct val="11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6_BD.15_1#d87a11524.choices?vbadefaultcenterpage=1&amp;parentnodeid=f6b917554&amp;vbahtmlprocessed=1"/>
              <p:cNvSpPr>
                <a:spLocks noRot="1" noChangeAspect="1" noMove="1" noResize="1" noEditPoints="1" noAdjustHandles="1" noChangeArrowheads="1" noChangeShapeType="1" noTextEdit="1"/>
              </p:cNvSpPr>
              <p:nvPr/>
            </p:nvSpPr>
            <p:spPr>
              <a:xfrm>
                <a:off x="502920" y="2930748"/>
                <a:ext cx="11183112" cy="627952"/>
              </a:xfrm>
              <a:prstGeom prst="rect">
                <a:avLst/>
              </a:prstGeom>
              <a:blipFill rotWithShape="1">
                <a:blip r:embed="rId6"/>
                <a:stretch>
                  <a:fillRect t="-36" r="1" b="-145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16_1#d87a11524?vbadefaultcenterpage=1&amp;parentnodeid=f6b917554&amp;vbahtmlprocessed=1&amp;bbb=1&amp;hasbroken=1"/>
              <p:cNvSpPr/>
              <p:nvPr/>
            </p:nvSpPr>
            <p:spPr>
              <a:xfrm>
                <a:off x="502920" y="756000"/>
                <a:ext cx="11183112" cy="306933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（三线合一），</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根据勾股定理</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的高</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2" name="QC_6_AS.16_1#d87a11524?vbadefaultcenterpage=1&amp;parentnodeid=f6b917554&amp;vbahtmlprocessed=1&amp;bbb=1&amp;hasbroken=1"/>
              <p:cNvSpPr>
                <a:spLocks noRot="1" noChangeAspect="1" noMove="1" noResize="1" noEditPoints="1" noAdjustHandles="1" noChangeArrowheads="1" noChangeShapeType="1" noTextEdit="1"/>
              </p:cNvSpPr>
              <p:nvPr/>
            </p:nvSpPr>
            <p:spPr>
              <a:xfrm>
                <a:off x="502920" y="756000"/>
                <a:ext cx="11183112" cy="3069336"/>
              </a:xfrm>
              <a:prstGeom prst="rect">
                <a:avLst/>
              </a:prstGeom>
              <a:blipFill rotWithShape="1">
                <a:blip r:embed="rId3"/>
                <a:stretch>
                  <a:fillRect t="-11" r="1" b="-1859"/>
                </a:stretch>
              </a:blipFill>
            </p:spPr>
            <p:txBody>
              <a:bodyPr/>
              <a:lstStyle/>
              <a:p>
                <a:r>
                  <a:rPr lang="zh-CN" altLang="en-US">
                    <a:noFill/>
                  </a:rPr>
                  <a:t> </a:t>
                </a:r>
              </a:p>
            </p:txBody>
          </p:sp>
        </mc:Fallback>
      </mc:AlternateContent>
      <p:pic>
        <p:nvPicPr>
          <p:cNvPr id="3" name="QC_6_AS.16_2#d87a11524?vbadefaultcenterpage=1&amp;parentnodeid=f6b917554&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56048" y="3956908"/>
            <a:ext cx="2276856" cy="254203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3b01c6c85?vbadefaultcenterpage=1&amp;parentnodeid=40f293db9&amp;inlineimagemarkindex=4&amp;vbahtmlprocessed=1" descr="preencoded.png"/>
          <p:cNvPicPr>
            <a:picLocks noChangeAspect="1"/>
          </p:cNvPicPr>
          <p:nvPr/>
        </p:nvPicPr>
        <p:blipFill>
          <a:blip r:embed="rId3"/>
          <a:stretch>
            <a:fillRect/>
          </a:stretch>
        </p:blipFill>
        <p:spPr>
          <a:xfrm>
            <a:off x="517811" y="886684"/>
            <a:ext cx="1856232" cy="384048"/>
          </a:xfrm>
          <a:prstGeom prst="rect">
            <a:avLst/>
          </a:prstGeom>
        </p:spPr>
      </p:pic>
      <p:sp>
        <p:nvSpPr>
          <p:cNvPr id="3" name="C_5_BD#3b01c6c85?vbadefaultcenterpage=1&amp;parentnodeid=40f293db9&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逆用外接球的定义法求高</a:t>
            </a:r>
            <a:endParaRPr lang="en-US" altLang="zh-CN" sz="100" dirty="0"/>
          </a:p>
        </p:txBody>
      </p:sp>
      <mc:AlternateContent xmlns:mc="http://schemas.openxmlformats.org/markup-compatibility/2006" xmlns:a14="http://schemas.microsoft.com/office/drawing/2010/main">
        <mc:Choice Requires="a14">
          <p:sp>
            <p:nvSpPr>
              <p:cNvPr id="4" name="QB_6_BD.17_1#938acfdda?vbadefaultcenterpage=1&amp;parentnodeid=3b01c6c85&amp;vbahtmlprocessed=1&amp;bbb=1&amp;hasbroken=1"/>
              <p:cNvSpPr/>
              <p:nvPr/>
            </p:nvSpPr>
            <p:spPr>
              <a:xfrm>
                <a:off x="502920" y="1345851"/>
                <a:ext cx="11183112" cy="189865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在球面几何中，球面两点之间最短的距离为经过这两点的大圆的劣弧长，称为测</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地线.已知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球面上的三个点，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三棱锥</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两点测地线长为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17_1#938acfdda?vbadefaultcenterpage=1&amp;parentnodeid=3b01c6c85&amp;vbahtmlprocessed=1&amp;bbb=1&amp;hasbroken=1"/>
              <p:cNvSpPr>
                <a:spLocks noRot="1" noChangeAspect="1" noMove="1" noResize="1" noEditPoints="1" noAdjustHandles="1" noChangeArrowheads="1" noChangeShapeType="1" noTextEdit="1"/>
              </p:cNvSpPr>
              <p:nvPr/>
            </p:nvSpPr>
            <p:spPr>
              <a:xfrm>
                <a:off x="502920" y="1345851"/>
                <a:ext cx="11183112" cy="1898650"/>
              </a:xfrm>
              <a:prstGeom prst="rect">
                <a:avLst/>
              </a:prstGeom>
              <a:blipFill rotWithShape="1">
                <a:blip r:embed="rId4"/>
                <a:stretch>
                  <a:fillRect t="-15" r="1" b="-3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18_1#938acfdda.blank?vbadefaultcenterpage=1&amp;parentnodeid=3b01c6c85&amp;vbapositionanswer=6&amp;vbahtmlprocessed=1&amp;rh=37.8"/>
              <p:cNvSpPr/>
              <p:nvPr/>
            </p:nvSpPr>
            <p:spPr>
              <a:xfrm>
                <a:off x="6615684" y="2616550"/>
                <a:ext cx="306388" cy="480060"/>
              </a:xfrm>
              <a:prstGeom prst="rect">
                <a:avLst/>
              </a:prstGeom>
              <a:noFill/>
            </p:spPr>
            <p:txBody>
              <a:bodyPr wrap="none" lIns="0" tIns="0" rIns="0" bIns="0" rtlCol="0" anchor="t"/>
              <a:lstStyle/>
              <a:p>
                <a:pPr marL="0" algn="ctr" latinLnBrk="1">
                  <a:lnSpc>
                    <a:spcPts val="38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18_1#938acfdda.blank?vbadefaultcenterpage=1&amp;parentnodeid=3b01c6c85&amp;vbapositionanswer=6&amp;vbahtmlprocessed=1&amp;rh=37.8"/>
              <p:cNvSpPr>
                <a:spLocks noRot="1" noChangeAspect="1" noMove="1" noResize="1" noEditPoints="1" noAdjustHandles="1" noChangeArrowheads="1" noChangeShapeType="1" noTextEdit="1"/>
              </p:cNvSpPr>
              <p:nvPr/>
            </p:nvSpPr>
            <p:spPr>
              <a:xfrm>
                <a:off x="6615684" y="2616550"/>
                <a:ext cx="306388" cy="480060"/>
              </a:xfrm>
              <a:prstGeom prst="rect">
                <a:avLst/>
              </a:prstGeom>
              <a:blipFill rotWithShape="1">
                <a:blip r:embed="rId5"/>
                <a:stretch>
                  <a:fillRect l="-83" t="-73" r="187" b="-45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19_1#938acfdda?vbadefaultcenterpage=1&amp;parentnodeid=3b01c6c85&amp;vbahtmlprocessed=1"/>
              <p:cNvSpPr/>
              <p:nvPr/>
            </p:nvSpPr>
            <p:spPr>
              <a:xfrm>
                <a:off x="502920" y="803701"/>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截面圆的圆心在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处，</a:t>
                </a:r>
                <a:endParaRPr lang="en-US" altLang="zh-CN" sz="2400" dirty="0"/>
              </a:p>
            </p:txBody>
          </p:sp>
        </mc:Choice>
        <mc:Fallback xmlns="">
          <p:sp>
            <p:nvSpPr>
              <p:cNvPr id="2" name="QB_6_AS.19_1#938acfdda?vbadefaultcenterpage=1&amp;parentnodeid=3b01c6c85&amp;vbahtmlprocessed=1"/>
              <p:cNvSpPr>
                <a:spLocks noRot="1" noChangeAspect="1" noMove="1" noResize="1" noEditPoints="1" noAdjustHandles="1" noChangeArrowheads="1" noChangeShapeType="1" noTextEdit="1"/>
              </p:cNvSpPr>
              <p:nvPr/>
            </p:nvSpPr>
            <p:spPr>
              <a:xfrm>
                <a:off x="502920" y="803701"/>
                <a:ext cx="11183112" cy="486029"/>
              </a:xfrm>
              <a:prstGeom prst="rect">
                <a:avLst/>
              </a:prstGeom>
              <a:blipFill rotWithShape="1">
                <a:blip r:embed="rId3"/>
                <a:stretch>
                  <a:fillRect t="-88" r="1" b="-54341"/>
                </a:stretch>
              </a:blipFill>
            </p:spPr>
            <p:txBody>
              <a:bodyPr/>
              <a:lstStyle/>
              <a:p>
                <a:r>
                  <a:rPr lang="zh-CN" altLang="en-US">
                    <a:noFill/>
                  </a:rPr>
                  <a:t> </a:t>
                </a:r>
              </a:p>
            </p:txBody>
          </p:sp>
        </mc:Fallback>
      </mc:AlternateContent>
      <p:pic>
        <p:nvPicPr>
          <p:cNvPr id="3" name="QB_6_AS.19_2#938acfdda?vbadefaultcenterpage=1&amp;parentnodeid=3b01c6c85&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809744" y="1426509"/>
            <a:ext cx="2578608" cy="258775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6_AS.19_3#938acfdda?vbadefaultcenterpage=1&amp;parentnodeid=3b01c6c85&amp;vbahtmlprocessed=1&amp;bbb=1&amp;hasbroken=1"/>
              <p:cNvSpPr/>
              <p:nvPr/>
            </p:nvSpPr>
            <p:spPr>
              <a:xfrm>
                <a:off x="502920" y="4144309"/>
                <a:ext cx="11183112" cy="2185289"/>
              </a:xfrm>
              <a:prstGeom prst="rect">
                <a:avLst/>
              </a:prstGeom>
              <a:noFill/>
            </p:spPr>
            <p:txBody>
              <a:bodyPr wrap="none" lIns="0" tIns="0" rIns="0" bIns="0" rtlCol="0" anchor="t"/>
              <a:lstStyle/>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e>
                      <m:sub>
                        <m:r>
                          <m:rPr>
                            <m:nor/>
                          </m:rPr>
                          <a:rPr lang="en-US" altLang="zh-CN" sz="2400" baseline="-10000">
                            <a:solidFill>
                              <a:srgbClr val="FF0000"/>
                            </a:solidFill>
                            <a:latin typeface="Cambria Math" panose="02040503050406030204" pitchFamily="18" charset="0"/>
                          </a:rPr>
                          <m:t>三棱锥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两点测地线长为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19_3#938acfdda?vbadefaultcenterpage=1&amp;parentnodeid=3b01c6c85&amp;vbahtmlprocessed=1&amp;bbb=1&amp;hasbroken=1"/>
              <p:cNvSpPr>
                <a:spLocks noRot="1" noChangeAspect="1" noMove="1" noResize="1" noEditPoints="1" noAdjustHandles="1" noChangeArrowheads="1" noChangeShapeType="1" noTextEdit="1"/>
              </p:cNvSpPr>
              <p:nvPr/>
            </p:nvSpPr>
            <p:spPr>
              <a:xfrm>
                <a:off x="502920" y="4144309"/>
                <a:ext cx="11183112" cy="2185289"/>
              </a:xfrm>
              <a:prstGeom prst="rect">
                <a:avLst/>
              </a:prstGeom>
              <a:blipFill rotWithShape="1">
                <a:blip r:embed="rId5"/>
                <a:stretch>
                  <a:fillRect t="-14" r="1" b="-549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d6cb7a32.fixed?vbadefaultcenterpage=1&amp;parentnodeid=73405e72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外接球（补形法）</a:t>
            </a:r>
            <a:endParaRPr lang="en-US" altLang="zh-CN" sz="4400" dirty="0"/>
          </a:p>
        </p:txBody>
      </p:sp>
      <p:pic>
        <p:nvPicPr>
          <p:cNvPr id="3" name="C_3#dd6cb7a32.fixed?vbadefaultcenterpage=1&amp;parentnodeid=73405e72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3b9e76047?vbadefaultcenterpage=1&amp;parentnodeid=dd6cb7a32&amp;vbahtmlprocessed=1" descr="preencoded.png"/>
          <p:cNvPicPr>
            <a:picLocks noChangeAspect="1"/>
          </p:cNvPicPr>
          <p:nvPr/>
        </p:nvPicPr>
        <p:blipFill>
          <a:blip r:embed="rId3"/>
          <a:stretch>
            <a:fillRect/>
          </a:stretch>
        </p:blipFill>
        <p:spPr>
          <a:xfrm>
            <a:off x="502920" y="756000"/>
            <a:ext cx="10799064" cy="347472"/>
          </a:xfrm>
          <a:prstGeom prst="rect">
            <a:avLst/>
          </a:prstGeom>
        </p:spPr>
      </p:pic>
      <mc:AlternateContent xmlns:mc="http://schemas.openxmlformats.org/markup-compatibility/2006" xmlns:a14="http://schemas.microsoft.com/office/drawing/2010/main">
        <mc:Choice Requires="a14">
          <p:sp>
            <p:nvSpPr>
              <p:cNvPr id="3" name="QB_5_BD.20_1#1645ff868?vbadefaultcenterpage=1&amp;parentnodeid=3b9e76047&amp;vbahtmlprocessed=1&amp;bbb=1&amp;hasbroken=1"/>
              <p:cNvSpPr/>
              <p:nvPr/>
            </p:nvSpPr>
            <p:spPr>
              <a:xfrm>
                <a:off x="502920" y="1241425"/>
                <a:ext cx="11182985" cy="139065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𝑃𝐶</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两两垂直</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考虑补形为长方体）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的外接球的表面积为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3" name="QB_5_BD.20_1#1645ff868?vbadefaultcenterpage=1&amp;parentnodeid=3b9e76047&amp;vbahtmlprocessed=1&amp;bbb=1&amp;hasbroken=1"/>
              <p:cNvSpPr>
                <a:spLocks noRot="1" noChangeAspect="1" noMove="1" noResize="1" noEditPoints="1" noAdjustHandles="1" noChangeArrowheads="1" noChangeShapeType="1" noTextEdit="1"/>
              </p:cNvSpPr>
              <p:nvPr/>
            </p:nvSpPr>
            <p:spPr>
              <a:xfrm>
                <a:off x="502920" y="1241425"/>
                <a:ext cx="11182985" cy="1390650"/>
              </a:xfrm>
              <a:prstGeom prst="rect">
                <a:avLst/>
              </a:prstGeom>
              <a:blipFill rotWithShape="1">
                <a:blip r:embed="rId4"/>
                <a:stretch>
                  <a:fillRect b="-302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21_1#1645ff868.blank?vbadefaultcenterpage=1&amp;parentnodeid=3b9e76047&amp;vbapositionanswer=7&amp;vbahtmlprocessed=1"/>
              <p:cNvSpPr/>
              <p:nvPr/>
            </p:nvSpPr>
            <p:spPr>
              <a:xfrm>
                <a:off x="9059355" y="2055781"/>
                <a:ext cx="676275"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21_1#1645ff868.blank?vbadefaultcenterpage=1&amp;parentnodeid=3b9e76047&amp;vbapositionanswer=7&amp;vbahtmlprocessed=1"/>
              <p:cNvSpPr>
                <a:spLocks noRot="1" noChangeAspect="1" noMove="1" noResize="1" noEditPoints="1" noAdjustHandles="1" noChangeArrowheads="1" noChangeShapeType="1" noTextEdit="1"/>
              </p:cNvSpPr>
              <p:nvPr/>
            </p:nvSpPr>
            <p:spPr>
              <a:xfrm>
                <a:off x="9059355" y="2055781"/>
                <a:ext cx="676275" cy="353441"/>
              </a:xfrm>
              <a:prstGeom prst="rect">
                <a:avLst/>
              </a:prstGeom>
              <a:blipFill rotWithShape="1">
                <a:blip r:embed="rId5"/>
                <a:stretch>
                  <a:fillRect l="-66" t="-81" r="66" b="-77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22_1#1645ff868?vbadefaultcenterpage=1&amp;parentnodeid=3b9e76047&amp;vbahtmlprocessed=1"/>
              <p:cNvSpPr/>
              <p:nvPr/>
            </p:nvSpPr>
            <p:spPr>
              <a:xfrm>
                <a:off x="502920" y="1049256"/>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的外接球的半径为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两两垂直，</a:t>
                </a:r>
                <a:endParaRPr lang="en-US" altLang="zh-CN" sz="2400" dirty="0"/>
              </a:p>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所以补形到长方体中，如图</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2" name="QB_5_AS.22_1#1645ff868?vbadefaultcenterpage=1&amp;parentnodeid=3b9e76047&amp;vbahtmlprocessed=1"/>
              <p:cNvSpPr>
                <a:spLocks noRot="1" noChangeAspect="1" noMove="1" noResize="1" noEditPoints="1" noAdjustHandles="1" noChangeArrowheads="1" noChangeShapeType="1" noTextEdit="1"/>
              </p:cNvSpPr>
              <p:nvPr/>
            </p:nvSpPr>
            <p:spPr>
              <a:xfrm>
                <a:off x="502920" y="1049256"/>
                <a:ext cx="11183112" cy="1034669"/>
              </a:xfrm>
              <a:prstGeom prst="rect">
                <a:avLst/>
              </a:prstGeom>
              <a:blipFill rotWithShape="1">
                <a:blip r:embed="rId4"/>
                <a:stretch>
                  <a:fillRect t="-23" r="1" b="-6028"/>
                </a:stretch>
              </a:blipFill>
            </p:spPr>
            <p:txBody>
              <a:bodyPr/>
              <a:lstStyle/>
              <a:p>
                <a:r>
                  <a:rPr lang="zh-CN" altLang="en-US">
                    <a:noFill/>
                  </a:rPr>
                  <a:t> </a:t>
                </a:r>
              </a:p>
            </p:txBody>
          </p:sp>
        </mc:Fallback>
      </mc:AlternateContent>
      <p:pic>
        <p:nvPicPr>
          <p:cNvPr id="3" name="QB_5_AS.22_2#1645ff868?vbadefaultcenterpage=1&amp;parentnodeid=3b9e76047&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4956048" y="2218164"/>
            <a:ext cx="2286000" cy="264261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AS.22_3#1645ff868?vbadefaultcenterpage=1&amp;parentnodeid=3b9e76047&amp;vbahtmlprocessed=1&amp;bbb=1&amp;hasbroken=1"/>
              <p:cNvSpPr/>
              <p:nvPr/>
            </p:nvSpPr>
            <p:spPr>
              <a:xfrm>
                <a:off x="502920" y="4999464"/>
                <a:ext cx="11183112" cy="1097280"/>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三条侧棱分别为长方体的长、宽、高</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，所以该三棱锥的外接球就是由它补形成的长</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方体的外接球</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，则球心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是体对角线的中点</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endParaRPr lang="en-US" altLang="zh-CN" sz="2400" dirty="0"/>
              </a:p>
            </p:txBody>
          </p:sp>
        </mc:Choice>
        <mc:Fallback xmlns="">
          <p:sp>
            <p:nvSpPr>
              <p:cNvPr id="4" name="QB_5_AS.22_3#1645ff868?vbadefaultcenterpage=1&amp;parentnodeid=3b9e76047&amp;vbahtmlprocessed=1&amp;bbb=1&amp;hasbroken=1"/>
              <p:cNvSpPr>
                <a:spLocks noRot="1" noChangeAspect="1" noMove="1" noResize="1" noEditPoints="1" noAdjustHandles="1" noChangeArrowheads="1" noChangeShapeType="1" noTextEdit="1"/>
              </p:cNvSpPr>
              <p:nvPr/>
            </p:nvSpPr>
            <p:spPr>
              <a:xfrm>
                <a:off x="502920" y="4999464"/>
                <a:ext cx="11183112" cy="1097280"/>
              </a:xfrm>
              <a:prstGeom prst="rect">
                <a:avLst/>
              </a:prstGeom>
              <a:blipFill rotWithShape="1">
                <a:blip r:embed="rId6"/>
                <a:stretch>
                  <a:fillRect t="-10" r="1" b="-49990"/>
                </a:stretch>
              </a:blipFill>
            </p:spPr>
            <p:txBody>
              <a:bodyPr/>
              <a:lstStyle/>
              <a:p>
                <a:r>
                  <a:rPr lang="zh-CN" altLang="en-US">
                    <a:noFill/>
                  </a:rPr>
                  <a:t> </a:t>
                </a:r>
              </a:p>
            </p:txBody>
          </p:sp>
        </mc:Fallback>
      </mc:AlternateContent>
      <p:sp>
        <p:nvSpPr>
          <p:cNvPr id="5" name="QB_5_AS.22_1#1645ff868?vbadefaultcenterpage=1&amp;parentnodeid=3b9e76047&amp;vbahtmlprocessed=1&amp;ib=1"/>
          <p:cNvSpPr/>
          <p:nvPr/>
        </p:nvSpPr>
        <p:spPr>
          <a:xfrm>
            <a:off x="502920" y="1635996"/>
            <a:ext cx="3657664" cy="486029"/>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1"/>
            </p:custDataLst>
          </p:nvPr>
        </p:nvSpPr>
        <p:spPr>
          <a:xfrm>
            <a:off x="392430" y="612140"/>
            <a:ext cx="6096000" cy="645160"/>
          </a:xfrm>
          <a:prstGeom prst="rect">
            <a:avLst/>
          </a:prstGeom>
          <a:noFill/>
        </p:spPr>
        <p:txBody>
          <a:bodyPr wrap="square" rtlCol="0" anchor="t">
            <a:spAutoFit/>
          </a:bodyPr>
          <a:lstStyle/>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wipe(left)">
                                      <p:cBhvr>
                                        <p:cTn id="10" dur="500"/>
                                        <p:tgtEl>
                                          <p:spTgt spid="2">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left)">
                                      <p:cBhvr>
                                        <p:cTn id="28" dur="500"/>
                                        <p:tgtEl>
                                          <p:spTgt spid="4">
                                            <p:txEl>
                                              <p:pRg st="1" end="1"/>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22_3#1645ff868?vbadefaultcenterpage=1&amp;parentnodeid=3b9e76047&amp;vbahtmlprocessed=1&amp;bbb=1&amp;hasbroken=1"/>
              <p:cNvSpPr/>
              <p:nvPr/>
            </p:nvSpPr>
            <p:spPr>
              <a:xfrm>
                <a:off x="502920" y="2759723"/>
                <a:ext cx="11183112" cy="1611313"/>
              </a:xfrm>
              <a:prstGeom prst="rect">
                <a:avLst/>
              </a:prstGeom>
              <a:noFill/>
            </p:spPr>
            <p:txBody>
              <a:bodyPr wrap="none" lIns="0" tIns="0" rIns="0" bIns="0" rtlCol="0" anchor="t"/>
              <a:lstStyle/>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故外接球的表面积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22_3#1645ff868?vbadefaultcenterpage=1&amp;parentnodeid=3b9e76047&amp;vbahtmlprocessed=1&amp;bbb=1&amp;hasbroken=1"/>
              <p:cNvSpPr>
                <a:spLocks noRot="1" noChangeAspect="1" noMove="1" noResize="1" noEditPoints="1" noAdjustHandles="1" noChangeArrowheads="1" noChangeShapeType="1" noTextEdit="1"/>
              </p:cNvSpPr>
              <p:nvPr/>
            </p:nvSpPr>
            <p:spPr>
              <a:xfrm>
                <a:off x="502920" y="2759723"/>
                <a:ext cx="11183112" cy="1611313"/>
              </a:xfrm>
              <a:prstGeom prst="rect">
                <a:avLst/>
              </a:prstGeom>
              <a:blipFill rotWithShape="1">
                <a:blip r:embed="rId2"/>
                <a:stretch>
                  <a:fillRect t="-1" r="1" b="-376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71896bd4?vbadefaultcenterpage=1&amp;parentnodeid=dd6cb7a32&amp;vbahtmlprocessed=1" descr="preencoded.png"/>
          <p:cNvPicPr>
            <a:picLocks noChangeAspect="1"/>
          </p:cNvPicPr>
          <p:nvPr/>
        </p:nvPicPr>
        <p:blipFill>
          <a:blip r:embed="rId3"/>
          <a:stretch>
            <a:fillRect/>
          </a:stretch>
        </p:blipFill>
        <p:spPr>
          <a:xfrm>
            <a:off x="502920" y="756000"/>
            <a:ext cx="10799064" cy="347472"/>
          </a:xfrm>
          <a:prstGeom prst="rect">
            <a:avLst/>
          </a:prstGeom>
        </p:spPr>
      </p:pic>
      <p:sp>
        <p:nvSpPr>
          <p:cNvPr id="3" name="P_5_BD#647eb0f4d?segpoint=1&amp;vbadefaultcenterpage=1&amp;parentnodeid=a71896bd4&amp;vbahtmlprocessed=1&amp;bbb=1&amp;hasbroken=1"/>
          <p:cNvSpPr/>
          <p:nvPr/>
        </p:nvSpPr>
        <p:spPr>
          <a:xfrm>
            <a:off x="502920" y="1241648"/>
            <a:ext cx="11183112" cy="213595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若几何体中存在侧棱与底面垂直或存在三条两两垂直的线段或者三条线有两</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条垂直，可构造墙角模型，几何体体对角线的中点即球心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若三棱锥的对棱相等，此时探寻球心无从着手.因为长方体的相对面的面对角</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线相等，所以可在长方体中构造三棱锥，从而巧妙探索外接球的球心与半径</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5" name="P_5_BD#647eb0f4d?segpoint=1&amp;vbadefaultcenterpage=1&amp;parentnodeid=a71896bd4&amp;vbahtmlprocessed=1"/>
          <p:cNvSpPr/>
          <p:nvPr/>
        </p:nvSpPr>
        <p:spPr>
          <a:xfrm>
            <a:off x="502920" y="3443891"/>
            <a:ext cx="11183112" cy="48602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补形后可参照培优点一的通性通法确定球心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cd72ec6cf?vbadefaultcenterpage=1&amp;parentnodeid=dd6cb7a32&amp;vbahtmlprocessed=1" descr="preencoded.png"/>
          <p:cNvPicPr>
            <a:picLocks noChangeAspect="1"/>
          </p:cNvPicPr>
          <p:nvPr/>
        </p:nvPicPr>
        <p:blipFill>
          <a:blip r:embed="rId3"/>
          <a:stretch>
            <a:fillRect/>
          </a:stretch>
        </p:blipFill>
        <p:spPr>
          <a:xfrm>
            <a:off x="502920" y="756000"/>
            <a:ext cx="10799064" cy="347472"/>
          </a:xfrm>
          <a:prstGeom prst="rect">
            <a:avLst/>
          </a:prstGeom>
        </p:spPr>
      </p:pic>
      <p:pic>
        <p:nvPicPr>
          <p:cNvPr id="3" name="C_5_BD#d42a40810?vbadefaultcenterpage=1&amp;parentnodeid=cd72ec6cf&amp;inlineimagemarkindex=5&amp;vbahtmlprocessed=1" descr="preencoded.png"/>
          <p:cNvPicPr>
            <a:picLocks noChangeAspect="1"/>
          </p:cNvPicPr>
          <p:nvPr/>
        </p:nvPicPr>
        <p:blipFill>
          <a:blip r:embed="rId4"/>
          <a:stretch>
            <a:fillRect/>
          </a:stretch>
        </p:blipFill>
        <p:spPr>
          <a:xfrm>
            <a:off x="517811" y="1372332"/>
            <a:ext cx="1856232" cy="384048"/>
          </a:xfrm>
          <a:prstGeom prst="rect">
            <a:avLst/>
          </a:prstGeom>
        </p:spPr>
      </p:pic>
      <p:sp>
        <p:nvSpPr>
          <p:cNvPr id="4" name="C_5_BD#d42a40810?vbadefaultcenterpage=1&amp;parentnodeid=cd72ec6cf&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加入翻折元素</a:t>
            </a:r>
            <a:endParaRPr lang="en-US" altLang="zh-CN" sz="100" dirty="0"/>
          </a:p>
        </p:txBody>
      </p:sp>
      <mc:AlternateContent xmlns:mc="http://schemas.openxmlformats.org/markup-compatibility/2006" xmlns:a14="http://schemas.microsoft.com/office/drawing/2010/main">
        <mc:Choice Requires="a14">
          <p:sp>
            <p:nvSpPr>
              <p:cNvPr id="5" name="QC_6_BD.23_1#9fd835fe9?vbadefaultcenterpage=1&amp;parentnodeid=d42a40810&amp;vbahtmlprocessed=1&amp;bbb=1&amp;hasbroken=1"/>
              <p:cNvSpPr/>
              <p:nvPr/>
            </p:nvSpPr>
            <p:spPr>
              <a:xfrm>
                <a:off x="502920" y="1830991"/>
                <a:ext cx="11183112" cy="121583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已知等边三角形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的边长为2，</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进行折叠，使折叠后的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，则过</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四点的球的表面积为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6_BD.23_1#9fd835fe9?vbadefaultcenterpage=1&amp;parentnodeid=d42a40810&amp;vbahtmlprocessed=1&amp;bbb=1&amp;hasbroken=1"/>
              <p:cNvSpPr>
                <a:spLocks noRot="1" noChangeAspect="1" noMove="1" noResize="1" noEditPoints="1" noAdjustHandles="1" noChangeArrowheads="1" noChangeShapeType="1" noTextEdit="1"/>
              </p:cNvSpPr>
              <p:nvPr/>
            </p:nvSpPr>
            <p:spPr>
              <a:xfrm>
                <a:off x="502920" y="1830991"/>
                <a:ext cx="11183112" cy="1215835"/>
              </a:xfrm>
              <a:prstGeom prst="rect">
                <a:avLst/>
              </a:prstGeom>
              <a:blipFill rotWithShape="1">
                <a:blip r:embed="rId5"/>
                <a:stretch>
                  <a:fillRect t="-24" r="1" b="-9654"/>
                </a:stretch>
              </a:blipFill>
            </p:spPr>
            <p:txBody>
              <a:bodyPr/>
              <a:lstStyle/>
              <a:p>
                <a:r>
                  <a:rPr lang="zh-CN" altLang="en-US">
                    <a:noFill/>
                  </a:rPr>
                  <a:t> </a:t>
                </a:r>
              </a:p>
            </p:txBody>
          </p:sp>
        </mc:Fallback>
      </mc:AlternateContent>
      <p:sp>
        <p:nvSpPr>
          <p:cNvPr id="6" name="QC_6_AN.24_1#9fd835fe9.bracket?vbadefaultcenterpage=1&amp;parentnodeid=d42a40810&amp;vbapositionanswer=8&amp;vbahtmlprocessed=1"/>
          <p:cNvSpPr/>
          <p:nvPr/>
        </p:nvSpPr>
        <p:spPr>
          <a:xfrm>
            <a:off x="7516813" y="2630012"/>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7" name="QC_6_BD.25_1#9fd835fe9.choices?vbadefaultcenterpage=1&amp;parentnodeid=d42a40810&amp;vbahtmlprocessed=1"/>
              <p:cNvSpPr/>
              <p:nvPr/>
            </p:nvSpPr>
            <p:spPr>
              <a:xfrm>
                <a:off x="502920" y="3057748"/>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6_BD.25_1#9fd835fe9.choices?vbadefaultcenterpage=1&amp;parentnodeid=d42a40810&amp;vbahtmlprocessed=1"/>
              <p:cNvSpPr>
                <a:spLocks noRot="1" noChangeAspect="1" noMove="1" noResize="1" noEditPoints="1" noAdjustHandles="1" noChangeArrowheads="1" noChangeShapeType="1" noTextEdit="1"/>
              </p:cNvSpPr>
              <p:nvPr/>
            </p:nvSpPr>
            <p:spPr>
              <a:xfrm>
                <a:off x="502920" y="3057748"/>
                <a:ext cx="11183112" cy="479235"/>
              </a:xfrm>
              <a:prstGeom prst="rect">
                <a:avLst/>
              </a:prstGeom>
              <a:blipFill rotWithShape="1">
                <a:blip r:embed="rId6"/>
                <a:stretch>
                  <a:fillRect t="-47" r="1" b="-144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QC_6_AS.26_1#9fd835fe9?vbadefaultcenterpage=1&amp;parentnodeid=d42a40810&amp;vbahtmlprocessed=1&amp;bbb=1&amp;hasbroken=1"/>
              <p:cNvSpPr/>
              <p:nvPr/>
            </p:nvSpPr>
            <p:spPr>
              <a:xfrm>
                <a:off x="502920" y="3540348"/>
                <a:ext cx="11183112" cy="2558352"/>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（图略），由题知几何体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，将折叠后的图形补成一个长、宽</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、高分</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别是</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，1,1的长方体，其体对角线长为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，故该三棱锥外接球的半径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，其表面积为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8" name="QC_6_AS.26_1#9fd835fe9?vbadefaultcenterpage=1&amp;parentnodeid=d42a40810&amp;vbahtmlprocessed=1&amp;bbb=1&amp;hasbroken=1"/>
              <p:cNvSpPr>
                <a:spLocks noRot="1" noChangeAspect="1" noMove="1" noResize="1" noEditPoints="1" noAdjustHandles="1" noChangeArrowheads="1" noChangeShapeType="1" noTextEdit="1"/>
              </p:cNvSpPr>
              <p:nvPr/>
            </p:nvSpPr>
            <p:spPr>
              <a:xfrm>
                <a:off x="502920" y="3540348"/>
                <a:ext cx="11183112" cy="2558352"/>
              </a:xfrm>
              <a:prstGeom prst="rect">
                <a:avLst/>
              </a:prstGeom>
              <a:blipFill rotWithShape="1">
                <a:blip r:embed="rId7"/>
                <a:stretch>
                  <a:fillRect t="-9" r="-760" b="-24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82e674de8?vbadefaultcenterpage=1&amp;parentnodeid=cd72ec6cf&amp;inlineimagemarkindex=6&amp;vbahtmlprocessed=1" descr="preencoded.png"/>
          <p:cNvPicPr>
            <a:picLocks noChangeAspect="1"/>
          </p:cNvPicPr>
          <p:nvPr/>
        </p:nvPicPr>
        <p:blipFill>
          <a:blip r:embed="rId3"/>
          <a:stretch>
            <a:fillRect/>
          </a:stretch>
        </p:blipFill>
        <p:spPr>
          <a:xfrm>
            <a:off x="517811" y="886684"/>
            <a:ext cx="1856232" cy="384048"/>
          </a:xfrm>
          <a:prstGeom prst="rect">
            <a:avLst/>
          </a:prstGeom>
        </p:spPr>
      </p:pic>
      <p:sp>
        <p:nvSpPr>
          <p:cNvPr id="3" name="C_5_BD#82e674de8?vbadefaultcenterpage=1&amp;parentnodeid=cd72ec6cf&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侧棱垂直于底面</a:t>
            </a:r>
            <a:endParaRPr lang="en-US" altLang="zh-CN" sz="100" dirty="0"/>
          </a:p>
        </p:txBody>
      </p:sp>
      <mc:AlternateContent xmlns:mc="http://schemas.openxmlformats.org/markup-compatibility/2006" xmlns:a14="http://schemas.microsoft.com/office/drawing/2010/main">
        <mc:Choice Requires="a14">
          <p:sp>
            <p:nvSpPr>
              <p:cNvPr id="4" name="QB_6_BD.27_1#c3a0d1bbb?vbadefaultcenterpage=1&amp;parentnodeid=82e674de8&amp;vbahtmlprocessed=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在同一个球面上，则该球的表面积为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27_1#c3a0d1bbb?vbadefaultcenterpage=1&amp;parentnodeid=82e674de8&amp;vbahtmlprocessed=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4"/>
                <a:stretch>
                  <a:fillRect t="-28" r="1" b="-6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28_1#c3a0d1bbb.blank?vbadefaultcenterpage=1&amp;parentnodeid=82e674de8&amp;vbapositionanswer=9&amp;vbahtmlprocessed=1"/>
              <p:cNvSpPr/>
              <p:nvPr/>
            </p:nvSpPr>
            <p:spPr>
              <a:xfrm>
                <a:off x="7165848" y="1964341"/>
                <a:ext cx="676275"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28_1#c3a0d1bbb.blank?vbadefaultcenterpage=1&amp;parentnodeid=82e674de8&amp;vbapositionanswer=9&amp;vbahtmlprocessed=1"/>
              <p:cNvSpPr>
                <a:spLocks noRot="1" noChangeAspect="1" noMove="1" noResize="1" noEditPoints="1" noAdjustHandles="1" noChangeArrowheads="1" noChangeShapeType="1" noTextEdit="1"/>
              </p:cNvSpPr>
              <p:nvPr/>
            </p:nvSpPr>
            <p:spPr>
              <a:xfrm>
                <a:off x="7165848" y="1964341"/>
                <a:ext cx="676275" cy="353441"/>
              </a:xfrm>
              <a:prstGeom prst="rect">
                <a:avLst/>
              </a:prstGeom>
              <a:blipFill rotWithShape="1">
                <a:blip r:embed="rId5"/>
                <a:stretch>
                  <a:fillRect l="-75" t="-81" r="75" b="-77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29_1#c3a0d1bbb?vbadefaultcenterpage=1&amp;parentnodeid=82e674de8&amp;vbahtmlprocessed=1&amp;hasbroken=1"/>
              <p:cNvSpPr/>
              <p:nvPr/>
            </p:nvSpPr>
            <p:spPr>
              <a:xfrm>
                <a:off x="502920" y="892030"/>
                <a:ext cx="11183112" cy="26805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根据题意可知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三条线两两垂直，</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所以可将三棱锥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放置于长方体内，如图所示</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.该三棱锥的外接球即长方体的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外接球</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，球心为长方体体对角线的中点</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，即外接球的半径为长方体体对角线长的一</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.此时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为该球的直径</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，所以该球的表面积</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29_1#c3a0d1bbb?vbadefaultcenterpage=1&amp;parentnodeid=82e674de8&amp;vbahtmlprocessed=1&amp;hasbroken=1"/>
              <p:cNvSpPr>
                <a:spLocks noRot="1" noChangeAspect="1" noMove="1" noResize="1" noEditPoints="1" noAdjustHandles="1" noChangeArrowheads="1" noChangeShapeType="1" noTextEdit="1"/>
              </p:cNvSpPr>
              <p:nvPr/>
            </p:nvSpPr>
            <p:spPr>
              <a:xfrm>
                <a:off x="502920" y="892030"/>
                <a:ext cx="11183112" cy="2680589"/>
              </a:xfrm>
              <a:prstGeom prst="rect">
                <a:avLst/>
              </a:prstGeom>
              <a:blipFill rotWithShape="1">
                <a:blip r:embed="rId3"/>
                <a:stretch>
                  <a:fillRect t="-18" r="-1396" b="-2341"/>
                </a:stretch>
              </a:blipFill>
            </p:spPr>
            <p:txBody>
              <a:bodyPr/>
              <a:lstStyle/>
              <a:p>
                <a:r>
                  <a:rPr lang="zh-CN" altLang="en-US">
                    <a:noFill/>
                  </a:rPr>
                  <a:t> </a:t>
                </a:r>
              </a:p>
            </p:txBody>
          </p:sp>
        </mc:Fallback>
      </mc:AlternateContent>
      <p:pic>
        <p:nvPicPr>
          <p:cNvPr id="3" name="QB_6_AS.29_2#c3a0d1bbb?vbadefaultcenterpage=1&amp;parentnodeid=82e674de8&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010912" y="3711938"/>
            <a:ext cx="2176272" cy="254203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73405e723.fixed?vbadefaultcenterpage=1&amp;parentnodeid=76c46d7cc&amp;vbahtmlprocessed=1"/>
          <p:cNvSpPr/>
          <p:nvPr/>
        </p:nvSpPr>
        <p:spPr>
          <a:xfrm>
            <a:off x="621792" y="932688"/>
            <a:ext cx="10981944" cy="795528"/>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培优课12</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与球有关的切、接问题</a:t>
            </a:r>
            <a:endParaRPr lang="en-US" altLang="zh-CN" sz="4000" dirty="0"/>
          </a:p>
        </p:txBody>
      </p:sp>
      <p:pic>
        <p:nvPicPr>
          <p:cNvPr id="3" name="C_0#73405e723?linknodeid=85404818a&amp;catalogrefid=85404818a&amp;parentnodeid=76c46d7cc&amp;vbahtmlprocessed=1" descr="preencoded.png">
            <a:hlinkClick r:id="rId3" action="ppaction://hlinksldjump"/>
          </p:cNvPr>
          <p:cNvPicPr>
            <a:picLocks noChangeAspect="1"/>
          </p:cNvPicPr>
          <p:nvPr/>
        </p:nvPicPr>
        <p:blipFill>
          <a:blip r:embed="rId4"/>
          <a:stretch>
            <a:fillRect/>
          </a:stretch>
        </p:blipFill>
        <p:spPr>
          <a:xfrm>
            <a:off x="3136392" y="2514600"/>
            <a:ext cx="502920" cy="502920"/>
          </a:xfrm>
          <a:prstGeom prst="rect">
            <a:avLst/>
          </a:prstGeom>
        </p:spPr>
      </p:pic>
      <p:sp>
        <p:nvSpPr>
          <p:cNvPr id="4" name="C_0#73405e723?linknodeid=85404818a&amp;catalogrefid=85404818a&amp;parentnodeid=76c46d7cc&amp;vbahtmlprocessed=1">
            <a:hlinkClick r:id="rId3" action="ppaction://hlinksldjump"/>
          </p:cNvPr>
          <p:cNvSpPr/>
          <p:nvPr/>
        </p:nvSpPr>
        <p:spPr>
          <a:xfrm>
            <a:off x="3703320" y="248716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外接球（定义法）</a:t>
            </a:r>
            <a:endParaRPr lang="en-US" altLang="zh-CN" sz="3050" dirty="0"/>
          </a:p>
        </p:txBody>
      </p:sp>
      <p:pic>
        <p:nvPicPr>
          <p:cNvPr id="5" name="C_0#73405e723?linknodeid=872a188d7&amp;catalogrefid=872a188d7&amp;parentnodeid=76c46d7cc&amp;vbahtmlprocessed=1" descr="preencoded.png">
            <a:hlinkClick r:id="rId5" action="ppaction://hlinksldjump"/>
          </p:cNvPr>
          <p:cNvPicPr>
            <a:picLocks noChangeAspect="1"/>
          </p:cNvPicPr>
          <p:nvPr/>
        </p:nvPicPr>
        <p:blipFill>
          <a:blip r:embed="rId4"/>
          <a:stretch>
            <a:fillRect/>
          </a:stretch>
        </p:blipFill>
        <p:spPr>
          <a:xfrm>
            <a:off x="3136392" y="3282696"/>
            <a:ext cx="502920" cy="502920"/>
          </a:xfrm>
          <a:prstGeom prst="rect">
            <a:avLst/>
          </a:prstGeom>
        </p:spPr>
      </p:pic>
      <p:sp>
        <p:nvSpPr>
          <p:cNvPr id="6" name="C_0#73405e723?linknodeid=872a188d7&amp;catalogrefid=872a188d7&amp;parentnodeid=76c46d7cc&amp;vbahtmlprocessed=1">
            <a:hlinkClick r:id="rId5" action="ppaction://hlinksldjump"/>
          </p:cNvPr>
          <p:cNvSpPr/>
          <p:nvPr/>
        </p:nvSpPr>
        <p:spPr>
          <a:xfrm>
            <a:off x="3703320" y="3255264"/>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外接球（截面法）</a:t>
            </a:r>
            <a:endParaRPr lang="en-US" altLang="zh-CN" sz="3050" dirty="0"/>
          </a:p>
        </p:txBody>
      </p:sp>
      <p:pic>
        <p:nvPicPr>
          <p:cNvPr id="7" name="C_0#73405e723?linknodeid=dd6cb7a32&amp;catalogrefid=dd6cb7a32&amp;parentnodeid=76c46d7cc&amp;vbahtmlprocessed=1" descr="preencoded.png">
            <a:hlinkClick r:id="rId6" action="ppaction://hlinksldjump"/>
          </p:cNvPr>
          <p:cNvPicPr>
            <a:picLocks noChangeAspect="1"/>
          </p:cNvPicPr>
          <p:nvPr/>
        </p:nvPicPr>
        <p:blipFill>
          <a:blip r:embed="rId4"/>
          <a:stretch>
            <a:fillRect/>
          </a:stretch>
        </p:blipFill>
        <p:spPr>
          <a:xfrm>
            <a:off x="3136392" y="4059936"/>
            <a:ext cx="502920" cy="502920"/>
          </a:xfrm>
          <a:prstGeom prst="rect">
            <a:avLst/>
          </a:prstGeom>
        </p:spPr>
      </p:pic>
      <p:sp>
        <p:nvSpPr>
          <p:cNvPr id="8" name="C_0#73405e723?linknodeid=dd6cb7a32&amp;catalogrefid=dd6cb7a32&amp;parentnodeid=76c46d7cc&amp;vbahtmlprocessed=1">
            <a:hlinkClick r:id="rId6" action="ppaction://hlinksldjump"/>
          </p:cNvPr>
          <p:cNvSpPr/>
          <p:nvPr/>
        </p:nvSpPr>
        <p:spPr>
          <a:xfrm>
            <a:off x="3703320" y="4032504"/>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外接球（补形法）</a:t>
            </a:r>
            <a:endParaRPr lang="en-US" altLang="zh-CN" sz="3050" dirty="0"/>
          </a:p>
        </p:txBody>
      </p:sp>
      <p:pic>
        <p:nvPicPr>
          <p:cNvPr id="9" name="C_0#73405e723?linknodeid=a8edba6ea&amp;catalogrefid=a8edba6ea&amp;parentnodeid=76c46d7cc&amp;vbahtmlprocessed=1" descr="preencoded.png">
            <a:hlinkClick r:id="rId7" action="ppaction://hlinksldjump"/>
          </p:cNvPr>
          <p:cNvPicPr>
            <a:picLocks noChangeAspect="1"/>
          </p:cNvPicPr>
          <p:nvPr/>
        </p:nvPicPr>
        <p:blipFill>
          <a:blip r:embed="rId4"/>
          <a:stretch>
            <a:fillRect/>
          </a:stretch>
        </p:blipFill>
        <p:spPr>
          <a:xfrm>
            <a:off x="3136392" y="4837176"/>
            <a:ext cx="502920" cy="502920"/>
          </a:xfrm>
          <a:prstGeom prst="rect">
            <a:avLst/>
          </a:prstGeom>
        </p:spPr>
      </p:pic>
      <p:sp>
        <p:nvSpPr>
          <p:cNvPr id="10" name="C_0#73405e723?linknodeid=a8edba6ea&amp;catalogrefid=a8edba6ea&amp;parentnodeid=76c46d7cc&amp;vbahtmlprocessed=1">
            <a:hlinkClick r:id="rId7" action="ppaction://hlinksldjump"/>
          </p:cNvPr>
          <p:cNvSpPr/>
          <p:nvPr/>
        </p:nvSpPr>
        <p:spPr>
          <a:xfrm>
            <a:off x="3703320" y="4809744"/>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培优点四</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内切球</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8d50827c4?vbadefaultcenterpage=1&amp;parentnodeid=cd72ec6cf&amp;inlineimagemarkindex=7&amp;vbahtmlprocessed=1" descr="preencoded.png"/>
          <p:cNvPicPr>
            <a:picLocks noChangeAspect="1"/>
          </p:cNvPicPr>
          <p:nvPr/>
        </p:nvPicPr>
        <p:blipFill>
          <a:blip r:embed="rId3"/>
          <a:stretch>
            <a:fillRect/>
          </a:stretch>
        </p:blipFill>
        <p:spPr>
          <a:xfrm>
            <a:off x="517811" y="886684"/>
            <a:ext cx="1856232" cy="384048"/>
          </a:xfrm>
          <a:prstGeom prst="rect">
            <a:avLst/>
          </a:prstGeom>
        </p:spPr>
      </p:pic>
      <p:sp>
        <p:nvSpPr>
          <p:cNvPr id="3" name="C_5_BD#8d50827c4?vbadefaultcenterpage=1&amp;parentnodeid=cd72ec6cf&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补形法之对棱相等型</a:t>
            </a:r>
            <a:endParaRPr lang="en-US" altLang="zh-CN" sz="100" dirty="0"/>
          </a:p>
        </p:txBody>
      </p:sp>
      <mc:AlternateContent xmlns:mc="http://schemas.openxmlformats.org/markup-compatibility/2006" xmlns:a14="http://schemas.microsoft.com/office/drawing/2010/main">
        <mc:Choice Requires="a14">
          <p:sp>
            <p:nvSpPr>
              <p:cNvPr id="4" name="QB_6_BD.30_1#0ee781b85?vbadefaultcenterpage=1&amp;parentnodeid=8d50827c4&amp;vbahtmlprocessed=1&amp;bbb=1&amp;hasbroken=1"/>
              <p:cNvSpPr/>
              <p:nvPr/>
            </p:nvSpPr>
            <p:spPr>
              <a:xfrm>
                <a:off x="502920" y="1345851"/>
                <a:ext cx="11183112" cy="109194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则该三棱锥的</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外接球的体积为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30_1#0ee781b85?vbadefaultcenterpage=1&amp;parentnodeid=8d50827c4&amp;vbahtmlprocessed=1&amp;bbb=1&amp;hasbroken=1"/>
              <p:cNvSpPr>
                <a:spLocks noRot="1" noChangeAspect="1" noMove="1" noResize="1" noEditPoints="1" noAdjustHandles="1" noChangeArrowheads="1" noChangeShapeType="1" noTextEdit="1"/>
              </p:cNvSpPr>
              <p:nvPr/>
            </p:nvSpPr>
            <p:spPr>
              <a:xfrm>
                <a:off x="502920" y="1345851"/>
                <a:ext cx="11183112" cy="1091946"/>
              </a:xfrm>
              <a:prstGeom prst="rect">
                <a:avLst/>
              </a:prstGeom>
              <a:blipFill rotWithShape="1">
                <a:blip r:embed="rId4"/>
                <a:stretch>
                  <a:fillRect t="-26" r="1" b="-1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31_1#0ee781b85.blank?vbadefaultcenterpage=1&amp;parentnodeid=8d50827c4&amp;vbapositionanswer=10&amp;vbahtmlprocessed=1"/>
              <p:cNvSpPr/>
              <p:nvPr/>
            </p:nvSpPr>
            <p:spPr>
              <a:xfrm>
                <a:off x="2674620" y="1976279"/>
                <a:ext cx="708152"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31_1#0ee781b85.blank?vbadefaultcenterpage=1&amp;parentnodeid=8d50827c4&amp;vbapositionanswer=10&amp;vbahtmlprocessed=1"/>
              <p:cNvSpPr>
                <a:spLocks noRot="1" noChangeAspect="1" noMove="1" noResize="1" noEditPoints="1" noAdjustHandles="1" noChangeArrowheads="1" noChangeShapeType="1" noTextEdit="1"/>
              </p:cNvSpPr>
              <p:nvPr/>
            </p:nvSpPr>
            <p:spPr>
              <a:xfrm>
                <a:off x="2674620" y="1976279"/>
                <a:ext cx="708152" cy="391541"/>
              </a:xfrm>
              <a:prstGeom prst="rect">
                <a:avLst/>
              </a:prstGeom>
              <a:blipFill rotWithShape="1">
                <a:blip r:embed="rId5"/>
                <a:stretch>
                  <a:fillRect t="-41" r="18" b="-10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32_1#0ee781b85?vbadefaultcenterpage=1&amp;parentnodeid=8d50827c4&amp;vbahtmlprocessed=1&amp;bbb=1&amp;hasbroken=1"/>
              <p:cNvSpPr/>
              <p:nvPr/>
            </p:nvSpPr>
            <p:spPr>
              <a:xfrm>
                <a:off x="502920" y="2445608"/>
                <a:ext cx="11183112" cy="415525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设外接球的半径为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，考虑到三棱锥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的对棱相等</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，将其补形到长方体</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，如图，三组对棱即该长方体的三组相对面的对角线，</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所以该三棱锥的外接球就是由它补形成的长方体的外接球</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则球心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位于体对角线的中点，设此长方体的长、宽、高分别为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m>
                      <m:mPr>
                        <m:mcs>
                          <m:mc>
                            <m:mcPr>
                              <m:count m:val="1"/>
                              <m:mcJc m:val="center"/>
                            </m:mcPr>
                          </m:mc>
                        </m:mcs>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mPr>
                      <m:m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mr>
                      <m:m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mr>
                      <m:m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mr>
                    </m:m>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𝑧</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,故外接球的体积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32_1#0ee781b85?vbadefaultcenterpage=1&amp;parentnodeid=8d50827c4&amp;vbahtmlprocessed=1&amp;bbb=1&amp;hasbroken=1"/>
              <p:cNvSpPr>
                <a:spLocks noRot="1" noChangeAspect="1" noMove="1" noResize="1" noEditPoints="1" noAdjustHandles="1" noChangeArrowheads="1" noChangeShapeType="1" noTextEdit="1"/>
              </p:cNvSpPr>
              <p:nvPr/>
            </p:nvSpPr>
            <p:spPr>
              <a:xfrm>
                <a:off x="502920" y="2445608"/>
                <a:ext cx="11183112" cy="4155250"/>
              </a:xfrm>
              <a:prstGeom prst="rect">
                <a:avLst/>
              </a:prstGeom>
              <a:blipFill rotWithShape="1">
                <a:blip r:embed="rId6"/>
                <a:stretch>
                  <a:fillRect t="-5" r="1" b="-22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Effect transition="in" filter="wipe(left)">
                                      <p:cBhvr>
                                        <p:cTn id="3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a8edba6ea.fixed?vbadefaultcenterpage=1&amp;parentnodeid=73405e72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培优点四</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内切球</a:t>
            </a:r>
            <a:endParaRPr lang="en-US" altLang="zh-CN" sz="4400" dirty="0"/>
          </a:p>
        </p:txBody>
      </p:sp>
      <p:pic>
        <p:nvPicPr>
          <p:cNvPr id="3" name="C_3#a8edba6ea.fixed?vbadefaultcenterpage=1&amp;parentnodeid=73405e72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61ce2c416?vbadefaultcenterpage=1&amp;parentnodeid=a8edba6ea&amp;vbahtmlprocessed=1" descr="preencoded.png"/>
          <p:cNvPicPr>
            <a:picLocks noChangeAspect="1"/>
          </p:cNvPicPr>
          <p:nvPr/>
        </p:nvPicPr>
        <p:blipFill>
          <a:blip r:embed="rId3"/>
          <a:stretch>
            <a:fillRect/>
          </a:stretch>
        </p:blipFill>
        <p:spPr>
          <a:xfrm>
            <a:off x="502920" y="756000"/>
            <a:ext cx="10799064" cy="347472"/>
          </a:xfrm>
          <a:prstGeom prst="rect">
            <a:avLst/>
          </a:prstGeom>
        </p:spPr>
      </p:pic>
      <p:sp>
        <p:nvSpPr>
          <p:cNvPr id="3" name="QB_5_BD.33_1#befe9c093?vbadefaultcenterpage=1&amp;parentnodeid=61ce2c416&amp;vbahtmlprocessed=1&amp;bbb=1&amp;hasbroken=1"/>
          <p:cNvSpPr/>
          <p:nvPr/>
        </p:nvSpPr>
        <p:spPr>
          <a:xfrm>
            <a:off x="502920" y="1241425"/>
            <a:ext cx="11182985" cy="190055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已知圆锥的底面半径为1，母线长为3，则该</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圆锥内半径最大的球</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审题①考</a:t>
            </a:r>
            <a:endPar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虑半径最大的球为内切球   审题②考虑等面积法求出轴面内切圆的半径即内切球的半</a:t>
            </a:r>
            <a:endPar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径）</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35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AlternateContent xmlns:mc="http://schemas.openxmlformats.org/markup-compatibility/2006" xmlns:a14="http://schemas.microsoft.com/office/drawing/2010/main">
        <mc:Choice Requires="a14">
          <p:sp>
            <p:nvSpPr>
              <p:cNvPr id="4" name="QB_5_AN.34_1#befe9c093.blank?vbadefaultcenterpage=1&amp;parentnodeid=61ce2c416&amp;vbapositionanswer=11&amp;vbahtmlprocessed=1&amp;rh=48.6"/>
              <p:cNvSpPr/>
              <p:nvPr/>
            </p:nvSpPr>
            <p:spPr>
              <a:xfrm>
                <a:off x="2357120" y="2342801"/>
                <a:ext cx="581089" cy="584264"/>
              </a:xfrm>
              <a:prstGeom prst="rect">
                <a:avLst/>
              </a:prstGeom>
              <a:noFill/>
            </p:spPr>
            <p:txBody>
              <a:bodyPr wrap="none" lIns="0" tIns="0" rIns="0" bIns="0" rtlCol="0" anchor="t"/>
              <a:lstStyle/>
              <a:p>
                <a:pPr marL="0" algn="ctr" latinLnBrk="1">
                  <a:lnSpc>
                    <a:spcPts val="46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34_1#befe9c093.blank?vbadefaultcenterpage=1&amp;parentnodeid=61ce2c416&amp;vbapositionanswer=11&amp;vbahtmlprocessed=1&amp;rh=48.6"/>
              <p:cNvSpPr>
                <a:spLocks noRot="1" noChangeAspect="1" noMove="1" noResize="1" noEditPoints="1" noAdjustHandles="1" noChangeArrowheads="1" noChangeShapeType="1" noTextEdit="1"/>
              </p:cNvSpPr>
              <p:nvPr/>
            </p:nvSpPr>
            <p:spPr>
              <a:xfrm>
                <a:off x="2357120" y="2342801"/>
                <a:ext cx="581089" cy="584264"/>
              </a:xfrm>
              <a:prstGeom prst="rect">
                <a:avLst/>
              </a:prstGeom>
              <a:blipFill rotWithShape="1">
                <a:blip r:embed="rId4"/>
                <a:stretch>
                  <a:fillRect t="-49" r="11" b="60"/>
                </a:stretch>
              </a:blipFill>
            </p:spPr>
            <p:txBody>
              <a:bodyPr/>
              <a:lstStyle/>
              <a:p>
                <a:r>
                  <a:rPr lang="zh-CN" altLang="en-US">
                    <a:noFill/>
                  </a:rPr>
                  <a:t> </a:t>
                </a:r>
              </a:p>
            </p:txBody>
          </p:sp>
        </mc:Fallback>
      </mc:AlternateContent>
      <p:sp>
        <p:nvSpPr>
          <p:cNvPr id="5" name="QB_5_BD.33_1#befe9c093?vbadefaultcenterpage=1&amp;parentnodeid=61ce2c416&amp;vbahtmlprocessed=1&amp;bbb=1&amp;hasbroken=1&amp;ib=1"/>
          <p:cNvSpPr/>
          <p:nvPr/>
        </p:nvSpPr>
        <p:spPr>
          <a:xfrm>
            <a:off x="7210108" y="1279748"/>
            <a:ext cx="2743263" cy="548640"/>
          </a:xfrm>
          <a:prstGeom prst="rect">
            <a:avLst/>
          </a:prstGeom>
          <a:solidFill>
            <a:schemeClr val="accent1">
              <a:alpha val="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35_1#befe9c093?vbadefaultcenterpage=1&amp;parentnodeid=61ce2c416&amp;vbahtmlprocessed=1"/>
              <p:cNvSpPr/>
              <p:nvPr/>
            </p:nvSpPr>
            <p:spPr>
              <a:xfrm>
                <a:off x="502920" y="965404"/>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圆锥内半径最大的球为圆锥的内切球</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球与圆锥内切的轴截面如图所示，其中</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35_1#befe9c093?vbadefaultcenterpage=1&amp;parentnodeid=61ce2c416&amp;vbahtmlprocessed=1"/>
              <p:cNvSpPr>
                <a:spLocks noRot="1" noChangeAspect="1" noMove="1" noResize="1" noEditPoints="1" noAdjustHandles="1" noChangeArrowheads="1" noChangeShapeType="1" noTextEdit="1"/>
              </p:cNvSpPr>
              <p:nvPr/>
            </p:nvSpPr>
            <p:spPr>
              <a:xfrm>
                <a:off x="502920" y="965404"/>
                <a:ext cx="11183112" cy="1038670"/>
              </a:xfrm>
              <a:prstGeom prst="rect">
                <a:avLst/>
              </a:prstGeom>
              <a:blipFill rotWithShape="1">
                <a:blip r:embed="rId4"/>
                <a:stretch>
                  <a:fillRect t="-20" r="1" b="-5623"/>
                </a:stretch>
              </a:blipFill>
            </p:spPr>
            <p:txBody>
              <a:bodyPr/>
              <a:lstStyle/>
              <a:p>
                <a:r>
                  <a:rPr lang="zh-CN" altLang="en-US">
                    <a:noFill/>
                  </a:rPr>
                  <a:t> </a:t>
                </a:r>
              </a:p>
            </p:txBody>
          </p:sp>
        </mc:Fallback>
      </mc:AlternateContent>
      <p:pic>
        <p:nvPicPr>
          <p:cNvPr id="3" name="QB_5_AS.35_2#befe9c093?vbadefaultcenterpage=1&amp;parentnodeid=61ce2c416&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4956048" y="2134312"/>
            <a:ext cx="2286000" cy="256032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AS.35_3#befe9c093?vbadefaultcenterpage=1&amp;parentnodeid=61ce2c416&amp;vbahtmlprocessed=1&amp;bbb=1&amp;hasbroken=1"/>
              <p:cNvSpPr/>
              <p:nvPr/>
            </p:nvSpPr>
            <p:spPr>
              <a:xfrm>
                <a:off x="502920" y="4826712"/>
                <a:ext cx="11183112" cy="1323404"/>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边上的中点，内切圆的圆心为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4" name="QB_5_AS.35_3#befe9c093?vbadefaultcenterpage=1&amp;parentnodeid=61ce2c416&amp;vbahtmlprocessed=1&amp;bbb=1&amp;hasbroken=1"/>
              <p:cNvSpPr>
                <a:spLocks noRot="1" noChangeAspect="1" noMove="1" noResize="1" noEditPoints="1" noAdjustHandles="1" noChangeArrowheads="1" noChangeShapeType="1" noTextEdit="1"/>
              </p:cNvSpPr>
              <p:nvPr/>
            </p:nvSpPr>
            <p:spPr>
              <a:xfrm>
                <a:off x="502920" y="4826712"/>
                <a:ext cx="11183112" cy="1323404"/>
              </a:xfrm>
              <a:prstGeom prst="rect">
                <a:avLst/>
              </a:prstGeom>
              <a:blipFill rotWithShape="1">
                <a:blip r:embed="rId6"/>
                <a:stretch>
                  <a:fillRect t="-6" r="1" b="-42022"/>
                </a:stretch>
              </a:blipFill>
            </p:spPr>
            <p:txBody>
              <a:bodyPr/>
              <a:lstStyle/>
              <a:p>
                <a:r>
                  <a:rPr lang="zh-CN" altLang="en-US">
                    <a:noFill/>
                  </a:rPr>
                  <a:t> </a:t>
                </a:r>
              </a:p>
            </p:txBody>
          </p:sp>
        </mc:Fallback>
      </mc:AlternateContent>
      <p:sp>
        <p:nvSpPr>
          <p:cNvPr id="5" name="QB_5_AS.35_1#befe9c093?vbadefaultcenterpage=1&amp;parentnodeid=61ce2c416&amp;vbahtmlprocessed=1&amp;ib=1"/>
          <p:cNvSpPr/>
          <p:nvPr/>
        </p:nvSpPr>
        <p:spPr>
          <a:xfrm>
            <a:off x="1876108" y="1003504"/>
            <a:ext cx="4876863" cy="548640"/>
          </a:xfrm>
          <a:prstGeom prst="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1"/>
            </p:custDataLst>
          </p:nvPr>
        </p:nvSpPr>
        <p:spPr>
          <a:xfrm>
            <a:off x="392430" y="539750"/>
            <a:ext cx="6096000" cy="645160"/>
          </a:xfrm>
          <a:prstGeom prst="rect">
            <a:avLst/>
          </a:prstGeom>
          <a:noFill/>
        </p:spPr>
        <p:txBody>
          <a:bodyPr wrap="square" rtlCol="0" anchor="t">
            <a:spAutoFit/>
          </a:bodyPr>
          <a:lstStyle/>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left)">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AS.35_3#befe9c093?vbadefaultcenterpage=1&amp;parentnodeid=61ce2c416&amp;vbahtmlprocessed=1&amp;bbb=1&amp;hasbroken=1"/>
              <p:cNvSpPr/>
              <p:nvPr/>
            </p:nvSpPr>
            <p:spPr>
              <a:xfrm>
                <a:off x="256735" y="2456135"/>
                <a:ext cx="11183112" cy="2195195"/>
              </a:xfrm>
              <a:prstGeom prst="rect">
                <a:avLst/>
              </a:prstGeom>
              <a:noFill/>
            </p:spPr>
            <p:txBody>
              <a:bodyPr wrap="none" lIns="0" tIns="0" rIns="0" bIns="0" rtlCol="0" anchor="t"/>
              <a:lstStyle/>
              <a:p>
                <a:pPr latinLnBrk="1">
                  <a:lnSpc>
                    <a:spcPct val="15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设内切圆的半径为</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则</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ABC</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AOB</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BOC</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AOC</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BC</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，所求体积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AS.35_3#befe9c093?vbadefaultcenterpage=1&amp;parentnodeid=61ce2c416&amp;vbahtmlprocessed=1&amp;bbb=1&amp;hasbroken=1"/>
              <p:cNvSpPr>
                <a:spLocks noRot="1" noChangeAspect="1" noMove="1" noResize="1" noEditPoints="1" noAdjustHandles="1" noChangeArrowheads="1" noChangeShapeType="1" noTextEdit="1"/>
              </p:cNvSpPr>
              <p:nvPr/>
            </p:nvSpPr>
            <p:spPr>
              <a:xfrm>
                <a:off x="256735" y="2456135"/>
                <a:ext cx="11183112" cy="2195195"/>
              </a:xfrm>
              <a:prstGeom prst="rect">
                <a:avLst/>
              </a:prstGeom>
              <a:blipFill>
                <a:blip r:embed="rId2"/>
                <a:stretch>
                  <a:fillRect l="-1635" r="-8338" b="-472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92431d225?vbadefaultcenterpage=1&amp;parentnodeid=a8edba6ea&amp;vbahtmlprocessed=1" descr="preencoded.png"/>
          <p:cNvPicPr>
            <a:picLocks noChangeAspect="1"/>
          </p:cNvPicPr>
          <p:nvPr/>
        </p:nvPicPr>
        <p:blipFill>
          <a:blip r:embed="rId3"/>
          <a:stretch>
            <a:fillRect/>
          </a:stretch>
        </p:blipFill>
        <p:spPr>
          <a:xfrm>
            <a:off x="502920" y="756000"/>
            <a:ext cx="10799064" cy="347472"/>
          </a:xfrm>
          <a:prstGeom prst="rect">
            <a:avLst/>
          </a:prstGeom>
        </p:spPr>
      </p:pic>
      <mc:AlternateContent xmlns:mc="http://schemas.openxmlformats.org/markup-compatibility/2006" xmlns:a14="http://schemas.microsoft.com/office/drawing/2010/main">
        <mc:Choice Requires="a14">
          <p:sp>
            <p:nvSpPr>
              <p:cNvPr id="3" name="P_5_BD#4fe6afb88?segpoint=1&amp;vbadefaultcenterpage=1&amp;parentnodeid=92431d225&amp;vbahtmlprocessed=1"/>
              <p:cNvSpPr/>
              <p:nvPr/>
            </p:nvSpPr>
            <p:spPr>
              <a:xfrm>
                <a:off x="502920" y="1241648"/>
                <a:ext cx="11183112" cy="3127756"/>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几何体内切球问题的处理策略</a:t>
                </a:r>
                <a:endParaRPr lang="en-US" altLang="zh-CN" sz="2400" dirty="0"/>
              </a:p>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解题时常用以下结论确定球心和半径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球心在过切点且与切面垂直的直线上</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球心到各面的距离相等</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利用等体积法求多面体内切球的半径</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num>
                      <m:den>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000000"/>
                                </a:solidFill>
                                <a:latin typeface="Cambria Math" panose="02040503050406030204" pitchFamily="18" charset="0"/>
                              </a:rPr>
                              <m:t>表面积</m:t>
                            </m:r>
                          </m:sub>
                        </m:sSub>
                      </m:den>
                    </m:f>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𝑉</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为多面体的体积）.</a:t>
                </a:r>
                <a:endParaRPr lang="en-US" altLang="zh-CN" sz="2400" dirty="0"/>
              </a:p>
            </p:txBody>
          </p:sp>
        </mc:Choice>
        <mc:Fallback xmlns="">
          <p:sp>
            <p:nvSpPr>
              <p:cNvPr id="3" name="P_5_BD#4fe6afb88?segpoint=1&amp;vbadefaultcenterpage=1&amp;parentnodeid=92431d225&amp;vbahtmlprocessed=1"/>
              <p:cNvSpPr>
                <a:spLocks noRot="1" noChangeAspect="1" noMove="1" noResize="1" noEditPoints="1" noAdjustHandles="1" noChangeArrowheads="1" noChangeShapeType="1" noTextEdit="1"/>
              </p:cNvSpPr>
              <p:nvPr/>
            </p:nvSpPr>
            <p:spPr>
              <a:xfrm>
                <a:off x="502920" y="1241648"/>
                <a:ext cx="11183112" cy="3127756"/>
              </a:xfrm>
              <a:prstGeom prst="rect">
                <a:avLst/>
              </a:prstGeom>
              <a:blipFill rotWithShape="1">
                <a:blip r:embed="rId4"/>
                <a:stretch>
                  <a:fillRect t="-7" r="1" b="-40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8cc20f941?vbadefaultcenterpage=1&amp;parentnodeid=a8edba6ea&amp;vbahtmlprocessed=1" descr="preencoded.png"/>
          <p:cNvPicPr>
            <a:picLocks noChangeAspect="1"/>
          </p:cNvPicPr>
          <p:nvPr/>
        </p:nvPicPr>
        <p:blipFill>
          <a:blip r:embed="rId3"/>
          <a:stretch>
            <a:fillRect/>
          </a:stretch>
        </p:blipFill>
        <p:spPr>
          <a:xfrm>
            <a:off x="502920" y="756000"/>
            <a:ext cx="10799064" cy="347472"/>
          </a:xfrm>
          <a:prstGeom prst="rect">
            <a:avLst/>
          </a:prstGeom>
        </p:spPr>
      </p:pic>
      <p:pic>
        <p:nvPicPr>
          <p:cNvPr id="3" name="C_5_BD#b8f0b9b5a?vbadefaultcenterpage=1&amp;parentnodeid=8cc20f941&amp;inlineimagemarkindex=8&amp;vbahtmlprocessed=1" descr="preencoded.png"/>
          <p:cNvPicPr>
            <a:picLocks noChangeAspect="1"/>
          </p:cNvPicPr>
          <p:nvPr/>
        </p:nvPicPr>
        <p:blipFill>
          <a:blip r:embed="rId4"/>
          <a:stretch>
            <a:fillRect/>
          </a:stretch>
        </p:blipFill>
        <p:spPr>
          <a:xfrm>
            <a:off x="517811" y="1372332"/>
            <a:ext cx="1856232" cy="384048"/>
          </a:xfrm>
          <a:prstGeom prst="rect">
            <a:avLst/>
          </a:prstGeom>
        </p:spPr>
      </p:pic>
      <p:sp>
        <p:nvSpPr>
          <p:cNvPr id="4" name="C_5_BD#b8f0b9b5a?vbadefaultcenterpage=1&amp;parentnodeid=8cc20f941&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8&amp;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求球的截面的面积</a:t>
            </a:r>
            <a:endParaRPr lang="en-US" altLang="zh-CN" sz="100" dirty="0"/>
          </a:p>
        </p:txBody>
      </p:sp>
      <p:pic>
        <p:nvPicPr>
          <p:cNvPr id="5" name="QC_6_BD.36_1#9349d211d?hastextimagelayout=1&amp;vbadefaultcenterpage=1&amp;parentnodeid=b8f0b9b5a&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8958550" y="1876710"/>
            <a:ext cx="2560320" cy="24597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6" name="QC_6_BD.36_2#9349d211d?hastextimagelayout=2&amp;segpoint=1&amp;vbadefaultcenterpage=1&amp;parentnodeid=b8f0b9b5a&amp;vbahtmlprocessed=1&amp;bbb=1&amp;hasbroken=1"/>
              <p:cNvSpPr/>
              <p:nvPr/>
            </p:nvSpPr>
            <p:spPr>
              <a:xfrm>
                <a:off x="502920" y="1830991"/>
                <a:ext cx="8494776"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如图，已知球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是棱长为1的正方体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的内切</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球，则平面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截球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的截面面积为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C_6_BD.36_2#9349d211d?hastextimagelayout=2&amp;segpoint=1&amp;vbadefaultcenterpage=1&amp;parentnodeid=b8f0b9b5a&amp;vbahtmlprocessed=1&amp;bbb=1&amp;hasbroken=1"/>
              <p:cNvSpPr>
                <a:spLocks noRot="1" noChangeAspect="1" noMove="1" noResize="1" noEditPoints="1" noAdjustHandles="1" noChangeArrowheads="1" noChangeShapeType="1" noTextEdit="1"/>
              </p:cNvSpPr>
              <p:nvPr/>
            </p:nvSpPr>
            <p:spPr>
              <a:xfrm>
                <a:off x="502920" y="1830991"/>
                <a:ext cx="8494776" cy="1034669"/>
              </a:xfrm>
              <a:prstGeom prst="rect">
                <a:avLst/>
              </a:prstGeom>
              <a:blipFill rotWithShape="1">
                <a:blip r:embed="rId6"/>
                <a:stretch>
                  <a:fillRect t="-28" r="4" b="-6024"/>
                </a:stretch>
              </a:blipFill>
            </p:spPr>
            <p:txBody>
              <a:bodyPr/>
              <a:lstStyle/>
              <a:p>
                <a:r>
                  <a:rPr lang="zh-CN" altLang="en-US">
                    <a:noFill/>
                  </a:rPr>
                  <a:t> </a:t>
                </a:r>
              </a:p>
            </p:txBody>
          </p:sp>
        </mc:Fallback>
      </mc:AlternateContent>
      <p:sp>
        <p:nvSpPr>
          <p:cNvPr id="7" name="QC_6_AN.37_1#9349d211d.bracket?vbadefaultcenterpage=1&amp;parentnodeid=b8f0b9b5a&amp;vbapositionanswer=12&amp;vbahtmlprocessed=1"/>
          <p:cNvSpPr/>
          <p:nvPr/>
        </p:nvSpPr>
        <p:spPr>
          <a:xfrm>
            <a:off x="5662930" y="2379631"/>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8" name="QC_6_BD.38_1#9349d211d.choices?hastextimagelayout=2&amp;vbadefaultcenterpage=1&amp;parentnodeid=b8f0b9b5a&amp;vbahtmlprocessed=1"/>
              <p:cNvSpPr/>
              <p:nvPr/>
            </p:nvSpPr>
            <p:spPr>
              <a:xfrm>
                <a:off x="502920" y="2867248"/>
                <a:ext cx="8494776" cy="627761"/>
              </a:xfrm>
              <a:prstGeom prst="rect">
                <a:avLst/>
              </a:prstGeom>
              <a:noFill/>
            </p:spPr>
            <p:txBody>
              <a:bodyPr wrap="square" lIns="0" tIns="0" rIns="0" bIns="0" rtlCol="0" anchor="t"/>
              <a:lstStyle/>
              <a:p>
                <a:pPr latinLnBrk="1">
                  <a:lnSpc>
                    <a:spcPct val="110000"/>
                  </a:lnSpc>
                  <a:tabLst>
                    <a:tab pos="2329815" algn="l"/>
                    <a:tab pos="4354830" algn="l"/>
                    <a:tab pos="63804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8" name="QC_6_BD.38_1#9349d211d.choices?hastextimagelayout=2&amp;vbadefaultcenterpage=1&amp;parentnodeid=b8f0b9b5a&amp;vbahtmlprocessed=1"/>
              <p:cNvSpPr>
                <a:spLocks noRot="1" noChangeAspect="1" noMove="1" noResize="1" noEditPoints="1" noAdjustHandles="1" noChangeArrowheads="1" noChangeShapeType="1" noTextEdit="1"/>
              </p:cNvSpPr>
              <p:nvPr/>
            </p:nvSpPr>
            <p:spPr>
              <a:xfrm>
                <a:off x="502920" y="2867248"/>
                <a:ext cx="8494776" cy="627761"/>
              </a:xfrm>
              <a:prstGeom prst="rect">
                <a:avLst/>
              </a:prstGeom>
              <a:blipFill rotWithShape="1">
                <a:blip r:embed="rId7"/>
                <a:stretch>
                  <a:fillRect t="-36" r="4" b="-243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39_1#9349d211d?vbadefaultcenterpage=1&amp;parentnodeid=b8f0b9b5a&amp;vbahtmlprocessed=1"/>
              <p:cNvSpPr/>
              <p:nvPr/>
            </p:nvSpPr>
            <p:spPr>
              <a:xfrm>
                <a:off x="502920" y="979057"/>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截球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的截面为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的内切圆</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39_1#9349d211d?vbadefaultcenterpage=1&amp;parentnodeid=b8f0b9b5a&amp;vbahtmlprocessed=1"/>
              <p:cNvSpPr>
                <a:spLocks noRot="1" noChangeAspect="1" noMove="1" noResize="1" noEditPoints="1" noAdjustHandles="1" noChangeArrowheads="1" noChangeShapeType="1" noTextEdit="1"/>
              </p:cNvSpPr>
              <p:nvPr/>
            </p:nvSpPr>
            <p:spPr>
              <a:xfrm>
                <a:off x="502920" y="979057"/>
                <a:ext cx="11183112" cy="486029"/>
              </a:xfrm>
              <a:prstGeom prst="rect">
                <a:avLst/>
              </a:prstGeom>
              <a:blipFill rotWithShape="1">
                <a:blip r:embed="rId3"/>
                <a:stretch>
                  <a:fillRect t="-107" r="1" b="-54322"/>
                </a:stretch>
              </a:blipFill>
            </p:spPr>
            <p:txBody>
              <a:bodyPr/>
              <a:lstStyle/>
              <a:p>
                <a:r>
                  <a:rPr lang="zh-CN" altLang="en-US">
                    <a:noFill/>
                  </a:rPr>
                  <a:t> </a:t>
                </a:r>
              </a:p>
            </p:txBody>
          </p:sp>
        </mc:Fallback>
      </mc:AlternateContent>
      <p:pic>
        <p:nvPicPr>
          <p:cNvPr id="3" name="QC_6_AS.39_2#9349d211d?vbadefaultcenterpage=1&amp;parentnodeid=b8f0b9b5a&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74336" y="1601865"/>
            <a:ext cx="2240280" cy="192938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AS.39_3#9349d211d?vbadefaultcenterpage=1&amp;parentnodeid=b8f0b9b5a&amp;vbahtmlprocessed=1"/>
              <p:cNvSpPr/>
              <p:nvPr/>
            </p:nvSpPr>
            <p:spPr>
              <a:xfrm>
                <a:off x="502920" y="3659265"/>
                <a:ext cx="11183112" cy="2507679"/>
              </a:xfrm>
              <a:prstGeom prst="rect">
                <a:avLst/>
              </a:prstGeom>
              <a:noFill/>
            </p:spPr>
            <p:txBody>
              <a:bodyPr wrap="square" lIns="0" tIns="0" rIns="0" bIns="0" rtlCol="0" anchor="t"/>
              <a:lstStyle/>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正方体的棱长为1，</a:t>
                </a:r>
                <a:endParaRPr lang="en-US" altLang="zh-CN" sz="1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内切圆半径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tan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100" dirty="0"/>
              </a:p>
            </p:txBody>
          </p:sp>
        </mc:Choice>
        <mc:Fallback xmlns="">
          <p:sp>
            <p:nvSpPr>
              <p:cNvPr id="4" name="QC_6_AS.39_3#9349d211d?vbadefaultcenterpage=1&amp;parentnodeid=b8f0b9b5a&amp;vbahtmlprocessed=1"/>
              <p:cNvSpPr>
                <a:spLocks noRot="1" noChangeAspect="1" noMove="1" noResize="1" noEditPoints="1" noAdjustHandles="1" noChangeArrowheads="1" noChangeShapeType="1" noTextEdit="1"/>
              </p:cNvSpPr>
              <p:nvPr/>
            </p:nvSpPr>
            <p:spPr>
              <a:xfrm>
                <a:off x="502920" y="3659265"/>
                <a:ext cx="11183112" cy="2507679"/>
              </a:xfrm>
              <a:prstGeom prst="rect">
                <a:avLst/>
              </a:prstGeom>
              <a:blipFill rotWithShape="1">
                <a:blip r:embed="rId5"/>
                <a:stretch>
                  <a:fillRect t="-16" r="1" b="-410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c74e514e?vbadefaultcenterpage=1&amp;parentnodeid=8cc20f941&amp;inlineimagemarkindex=9&amp;vbahtmlprocessed=1" descr="preencoded.png"/>
          <p:cNvPicPr>
            <a:picLocks noChangeAspect="1"/>
          </p:cNvPicPr>
          <p:nvPr/>
        </p:nvPicPr>
        <p:blipFill>
          <a:blip r:embed="rId3"/>
          <a:stretch>
            <a:fillRect/>
          </a:stretch>
        </p:blipFill>
        <p:spPr>
          <a:xfrm>
            <a:off x="517811" y="886684"/>
            <a:ext cx="1856232" cy="384048"/>
          </a:xfrm>
          <a:prstGeom prst="rect">
            <a:avLst/>
          </a:prstGeom>
        </p:spPr>
      </p:pic>
      <p:sp>
        <p:nvSpPr>
          <p:cNvPr id="3" name="C_5_BD#5c74e514e?vbadefaultcenterpage=1&amp;parentnodeid=8cc20f941&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9&amp;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由圆锥变为正四面体</a:t>
            </a:r>
            <a:endParaRPr lang="en-US" altLang="zh-CN" sz="100" dirty="0"/>
          </a:p>
        </p:txBody>
      </p:sp>
      <p:pic>
        <p:nvPicPr>
          <p:cNvPr id="4" name="QB_6_BD.40_1#54be223cd?hastextimagelayout=1&amp;vbadefaultcenterpage=1&amp;parentnodeid=5c74e514e&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9226296" y="1391570"/>
            <a:ext cx="2441448" cy="2350008"/>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5" name="QB_6_BD.40_2#54be223cd?hastextimagelayout=3&amp;segpoint=1&amp;vbadefaultcenterpage=1&amp;parentnodeid=5c74e514e&amp;vbahtmlprocessed=1&amp;bbb=1&amp;hasbroken=1"/>
              <p:cNvSpPr/>
              <p:nvPr/>
            </p:nvSpPr>
            <p:spPr>
              <a:xfrm>
                <a:off x="502920" y="1345851"/>
                <a:ext cx="8613648" cy="268058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河南联考）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数学中有许多形状优美、寓意独特的几何体</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勒洛四面体”就是其中之一.勒洛四面体是以正四面体的四个顶点</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为球心，正四面体的棱长为半径的四个球的公共部分.如图，在勒</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洛四面体中，正四面体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的棱长为4，则该勒洛四面体内切球</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的半径是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BD.40_2#54be223cd?hastextimagelayout=3&amp;segpoint=1&amp;vbadefaultcenterpage=1&amp;parentnodeid=5c74e514e&amp;vbahtmlprocessed=1&amp;bbb=1&amp;hasbroken=1"/>
              <p:cNvSpPr>
                <a:spLocks noRot="1" noChangeAspect="1" noMove="1" noResize="1" noEditPoints="1" noAdjustHandles="1" noChangeArrowheads="1" noChangeShapeType="1" noTextEdit="1"/>
              </p:cNvSpPr>
              <p:nvPr/>
            </p:nvSpPr>
            <p:spPr>
              <a:xfrm>
                <a:off x="502920" y="1345851"/>
                <a:ext cx="8613648" cy="2680589"/>
              </a:xfrm>
              <a:prstGeom prst="rect">
                <a:avLst/>
              </a:prstGeom>
              <a:blipFill rotWithShape="1">
                <a:blip r:embed="rId5"/>
                <a:stretch>
                  <a:fillRect t="-11" r="-5663" b="-2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N.41_1#54be223cd.blank?vbadefaultcenterpage=1&amp;parentnodeid=5c74e514e&amp;vbapositionanswer=13&amp;vbahtmlprocessed=1"/>
              <p:cNvSpPr/>
              <p:nvPr/>
            </p:nvSpPr>
            <p:spPr>
              <a:xfrm>
                <a:off x="1734820" y="3567335"/>
                <a:ext cx="1054799" cy="391541"/>
              </a:xfrm>
              <a:prstGeom prst="rect">
                <a:avLst/>
              </a:prstGeom>
              <a:noFill/>
            </p:spPr>
            <p:txBody>
              <a:bodyPr wrap="none" lIns="0" tIns="0" rIns="0" bIns="0" rtlCol="0" anchor="t"/>
              <a:lstStyle/>
              <a:p>
                <a:pPr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QB_6_AN.41_1#54be223cd.blank?vbadefaultcenterpage=1&amp;parentnodeid=5c74e514e&amp;vbapositionanswer=13&amp;vbahtmlprocessed=1"/>
              <p:cNvSpPr>
                <a:spLocks noRot="1" noChangeAspect="1" noMove="1" noResize="1" noEditPoints="1" noAdjustHandles="1" noChangeArrowheads="1" noChangeShapeType="1" noTextEdit="1"/>
              </p:cNvSpPr>
              <p:nvPr/>
            </p:nvSpPr>
            <p:spPr>
              <a:xfrm>
                <a:off x="1734820" y="3567335"/>
                <a:ext cx="1054799" cy="391541"/>
              </a:xfrm>
              <a:prstGeom prst="rect">
                <a:avLst/>
              </a:prstGeom>
              <a:blipFill rotWithShape="1">
                <a:blip r:embed="rId6"/>
                <a:stretch>
                  <a:fillRect t="-138" r="6" b="-1014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42_1#54be223cd?vbadefaultcenterpage=1&amp;parentnodeid=5c74e514e&amp;vbahtmlprocessed=1&amp;bbb=1&amp;hasbroken=1"/>
              <p:cNvSpPr/>
              <p:nvPr/>
            </p:nvSpPr>
            <p:spPr>
              <a:xfrm>
                <a:off x="502920" y="756000"/>
                <a:ext cx="11183112" cy="1386332"/>
              </a:xfrm>
              <a:prstGeom prst="rect">
                <a:avLst/>
              </a:prstGeom>
              <a:noFill/>
            </p:spPr>
            <p:txBody>
              <a:bodyPr wrap="non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为正四面体底面的中心，</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为其外接球的球心，外接球的半径为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由勒洛四面体和正四面体的对称性知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为勒洛四面体内切球的球心，由题意得</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，勒</a:t>
                </a:r>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洛四面体内切球的半径为正四面体的棱长减去</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42_1#54be223cd?vbadefaultcenterpage=1&amp;parentnodeid=5c74e514e&amp;vbahtmlprocessed=1&amp;bbb=1&amp;hasbroken=1"/>
              <p:cNvSpPr>
                <a:spLocks noRot="1" noChangeAspect="1" noMove="1" noResize="1" noEditPoints="1" noAdjustHandles="1" noChangeArrowheads="1" noChangeShapeType="1" noTextEdit="1"/>
              </p:cNvSpPr>
              <p:nvPr/>
            </p:nvSpPr>
            <p:spPr>
              <a:xfrm>
                <a:off x="502920" y="756000"/>
                <a:ext cx="11183112" cy="1386332"/>
              </a:xfrm>
              <a:prstGeom prst="rect">
                <a:avLst/>
              </a:prstGeom>
              <a:blipFill rotWithShape="1">
                <a:blip r:embed="rId3"/>
                <a:stretch>
                  <a:fillRect t="-25" r="-930" b="-2760"/>
                </a:stretch>
              </a:blipFill>
            </p:spPr>
            <p:txBody>
              <a:bodyPr/>
              <a:lstStyle/>
              <a:p>
                <a:r>
                  <a:rPr lang="zh-CN" altLang="en-US">
                    <a:noFill/>
                  </a:rPr>
                  <a:t> </a:t>
                </a:r>
              </a:p>
            </p:txBody>
          </p:sp>
        </mc:Fallback>
      </mc:AlternateContent>
      <p:pic>
        <p:nvPicPr>
          <p:cNvPr id="3" name="QB_6_AS.42_2#54be223cd?vbadefaultcenterpage=1&amp;parentnodeid=5c74e514e&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46904" y="2280508"/>
            <a:ext cx="2295144" cy="229514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4" name="QB_6_AS.42_3#54be223cd?vbadefaultcenterpage=1&amp;parentnodeid=5c74e514e&amp;vbahtmlprocessed=1&amp;bbb=1&amp;hasbroken=1"/>
              <p:cNvSpPr/>
              <p:nvPr/>
            </p:nvSpPr>
            <p:spPr>
              <a:xfrm>
                <a:off x="502920" y="4328139"/>
                <a:ext cx="11183112" cy="1956118"/>
              </a:xfrm>
              <a:prstGeom prst="rect">
                <a:avLst/>
              </a:prstGeom>
              <a:noFill/>
            </p:spPr>
            <p:txBody>
              <a:bodyPr wrap="none" lIns="0" tIns="0" rIns="0" bIns="0" rtlCol="0" anchor="t"/>
              <a:lstStyle/>
              <a:p>
                <a:pPr algn="l" latinLnBrk="1">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3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所以该勒洛四面体内切球的半径是</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42_3#54be223cd?vbadefaultcenterpage=1&amp;parentnodeid=5c74e514e&amp;vbahtmlprocessed=1&amp;bbb=1&amp;hasbroken=1"/>
              <p:cNvSpPr>
                <a:spLocks noRot="1" noChangeAspect="1" noMove="1" noResize="1" noEditPoints="1" noAdjustHandles="1" noChangeArrowheads="1" noChangeShapeType="1" noTextEdit="1"/>
              </p:cNvSpPr>
              <p:nvPr/>
            </p:nvSpPr>
            <p:spPr>
              <a:xfrm>
                <a:off x="502920" y="4328139"/>
                <a:ext cx="11183112" cy="1956118"/>
              </a:xfrm>
              <a:prstGeom prst="rect">
                <a:avLst/>
              </a:prstGeom>
              <a:blipFill>
                <a:blip r:embed="rId5"/>
                <a:stretch>
                  <a:fillRect l="-1690" b="-3146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left)">
                                      <p:cBhvr>
                                        <p:cTn id="28" dur="500"/>
                                        <p:tgtEl>
                                          <p:spTgt spid="4">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85404818a.fixed?vbadefaultcenterpage=1&amp;parentnodeid=73405e72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外接球（定义法）</a:t>
            </a:r>
            <a:endParaRPr lang="en-US" altLang="zh-CN" sz="4400" dirty="0"/>
          </a:p>
        </p:txBody>
      </p:sp>
      <p:pic>
        <p:nvPicPr>
          <p:cNvPr id="3" name="C_3#85404818a.fixed?vbadefaultcenterpage=1&amp;parentnodeid=73405e72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90aacf1e?vbadefaultcenterpage=1&amp;parentnodeid=85404818a&amp;vbahtmlprocessed=1" descr="preencoded.png"/>
          <p:cNvPicPr>
            <a:picLocks noChangeAspect="1"/>
          </p:cNvPicPr>
          <p:nvPr/>
        </p:nvPicPr>
        <p:blipFill>
          <a:blip r:embed="rId3"/>
          <a:stretch>
            <a:fillRect/>
          </a:stretch>
        </p:blipFill>
        <p:spPr>
          <a:xfrm>
            <a:off x="502920" y="756000"/>
            <a:ext cx="10799064" cy="347472"/>
          </a:xfrm>
          <a:prstGeom prst="rect">
            <a:avLst/>
          </a:prstGeom>
        </p:spPr>
      </p:pic>
      <mc:AlternateContent xmlns:mc="http://schemas.openxmlformats.org/markup-compatibility/2006" xmlns:a14="http://schemas.microsoft.com/office/drawing/2010/main">
        <mc:Choice Requires="a14">
          <p:sp>
            <p:nvSpPr>
              <p:cNvPr id="3" name="QB_5_BD.1_1#9fc617590?vbadefaultcenterpage=1&amp;parentnodeid=a90aacf1e&amp;vbahtmlprocessed=1&amp;bbb=1&amp;hasbroken=1"/>
              <p:cNvSpPr/>
              <p:nvPr/>
            </p:nvSpPr>
            <p:spPr>
              <a:xfrm>
                <a:off x="502920" y="1241425"/>
                <a:ext cx="11182985" cy="215836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已知一个</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正六棱柱的顶点都在同一个球面上</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①可以确定球心位置在正</a:t>
                </a:r>
              </a:p>
              <a:p>
                <a:pPr latinLnBrk="1">
                  <a:lnSpc>
                    <a:spcPct val="150000"/>
                  </a:lnSpc>
                </a:pP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六棱柱的中截面中心</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，且该</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六棱柱的体积为</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den>
                        </m:f>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（审题②利用体积公式求出高）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ib&gt;</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底面周长为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&lt;/ib&gt;</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（审题③求出底面外接圆半径</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，则这个球的体积为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3" name="QB_5_BD.1_1#9fc617590?vbadefaultcenterpage=1&amp;parentnodeid=a90aacf1e&amp;vbahtmlprocessed=1&amp;bbb=1&amp;hasbroken=1"/>
              <p:cNvSpPr>
                <a:spLocks noRot="1" noChangeAspect="1" noMove="1" noResize="1" noEditPoints="1" noAdjustHandles="1" noChangeArrowheads="1" noChangeShapeType="1" noTextEdit="1"/>
              </p:cNvSpPr>
              <p:nvPr/>
            </p:nvSpPr>
            <p:spPr>
              <a:xfrm>
                <a:off x="502920" y="1241425"/>
                <a:ext cx="11182985" cy="2158365"/>
              </a:xfrm>
              <a:prstGeom prst="rect">
                <a:avLst/>
              </a:prstGeom>
              <a:blipFill rotWithShape="1">
                <a:blip r:embed="rId4"/>
                <a:stretch>
                  <a:fillRect b="-224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2_1#9fc617590.blank?vbadefaultcenterpage=1&amp;parentnodeid=a90aacf1e&amp;vbapositionanswer=1&amp;vbahtmlprocessed=1&amp;rh=43.2"/>
              <p:cNvSpPr/>
              <p:nvPr/>
            </p:nvSpPr>
            <p:spPr>
              <a:xfrm>
                <a:off x="9202420" y="2711609"/>
                <a:ext cx="434975" cy="510350"/>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5_AN.2_1#9fc617590.blank?vbadefaultcenterpage=1&amp;parentnodeid=a90aacf1e&amp;vbapositionanswer=1&amp;vbahtmlprocessed=1&amp;rh=43.2"/>
              <p:cNvSpPr>
                <a:spLocks noRot="1" noChangeAspect="1" noMove="1" noResize="1" noEditPoints="1" noAdjustHandles="1" noChangeArrowheads="1" noChangeShapeType="1" noTextEdit="1"/>
              </p:cNvSpPr>
              <p:nvPr/>
            </p:nvSpPr>
            <p:spPr>
              <a:xfrm>
                <a:off x="9202420" y="2711609"/>
                <a:ext cx="434975" cy="510350"/>
              </a:xfrm>
              <a:prstGeom prst="rect">
                <a:avLst/>
              </a:prstGeom>
              <a:blipFill rotWithShape="1">
                <a:blip r:embed="rId5"/>
                <a:stretch>
                  <a:fillRect t="-31" b="118"/>
                </a:stretch>
              </a:blipFill>
            </p:spPr>
            <p:txBody>
              <a:bodyPr/>
              <a:lstStyle/>
              <a:p>
                <a:r>
                  <a:rPr lang="zh-CN" altLang="en-US">
                    <a:noFill/>
                  </a:rPr>
                  <a:t> </a:t>
                </a:r>
              </a:p>
            </p:txBody>
          </p:sp>
        </mc:Fallback>
      </mc:AlternateContent>
      <p:sp>
        <p:nvSpPr>
          <p:cNvPr id="5" name="QB_5_BD.1_1#9fc617590?vbadefaultcenterpage=1&amp;parentnodeid=a90aacf1e&amp;vbahtmlprocessed=1&amp;bbb=1&amp;hasbroken=1&amp;ib=1"/>
          <p:cNvSpPr/>
          <p:nvPr/>
        </p:nvSpPr>
        <p:spPr>
          <a:xfrm>
            <a:off x="2638108" y="1279748"/>
            <a:ext cx="4572063" cy="548640"/>
          </a:xfrm>
          <a:prstGeom prst="rect">
            <a:avLst/>
          </a:prstGeom>
          <a:solidFill>
            <a:schemeClr val="accent1">
              <a:alpha val="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QB_5_BD.1_1#9fc617590?vbadefaultcenterpage=1&amp;parentnodeid=a90aacf1e&amp;vbahtmlprocessed=1&amp;bbb=1&amp;hasbroken=1&amp;ib=1"/>
          <p:cNvSpPr/>
          <p:nvPr/>
        </p:nvSpPr>
        <p:spPr>
          <a:xfrm>
            <a:off x="502920" y="2851310"/>
            <a:ext cx="1676400" cy="548640"/>
          </a:xfrm>
          <a:prstGeom prst="rect">
            <a:avLst/>
          </a:prstGeom>
          <a:solidFill>
            <a:schemeClr val="accent1">
              <a:alpha val="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3_1#9fc617590?vbadefaultcenterpage=1&amp;parentnodeid=a90aacf1e&amp;vbahtmlprocessed=1&amp;bbb=1&amp;hasbroken=1"/>
              <p:cNvSpPr/>
              <p:nvPr/>
            </p:nvSpPr>
            <p:spPr>
              <a:xfrm>
                <a:off x="502920" y="1055352"/>
                <a:ext cx="11183112" cy="497179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设正六棱柱的底面边长为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，正六棱柱的高为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，底面外接圆的半径为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，球的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半径为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因为底面周长为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𝑟</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审题③</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所以底面积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则</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V</m:t>
                            </m:r>
                          </m:e>
                          <m:sub>
                            <m:r>
                              <m:rPr>
                                <m:nor/>
                              </m:rPr>
                              <a:rPr lang="en-US" altLang="zh-CN" sz="2400" baseline="-10000">
                                <a:solidFill>
                                  <a:srgbClr val="FF0000"/>
                                </a:solidFill>
                                <a:latin typeface="Cambria Math" panose="02040503050406030204" pitchFamily="18" charset="0"/>
                              </a:rPr>
                              <m:t>柱</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，即</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h</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则</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，即</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R</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故球的体积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𝑉</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3_1#9fc617590?vbadefaultcenterpage=1&amp;parentnodeid=a90aacf1e&amp;vbahtmlprocessed=1&amp;bbb=1&amp;hasbroken=1"/>
              <p:cNvSpPr>
                <a:spLocks noRot="1" noChangeAspect="1" noMove="1" noResize="1" noEditPoints="1" noAdjustHandles="1" noChangeArrowheads="1" noChangeShapeType="1" noTextEdit="1"/>
              </p:cNvSpPr>
              <p:nvPr/>
            </p:nvSpPr>
            <p:spPr>
              <a:xfrm>
                <a:off x="502920" y="1055352"/>
                <a:ext cx="11183112" cy="4971796"/>
              </a:xfrm>
              <a:prstGeom prst="rect">
                <a:avLst/>
              </a:prstGeom>
              <a:blipFill rotWithShape="1">
                <a:blip r:embed="rId3"/>
                <a:stretch>
                  <a:fillRect t="-12" r="1" b="-44"/>
                </a:stretch>
              </a:blipFill>
            </p:spPr>
            <p:txBody>
              <a:bodyPr/>
              <a:lstStyle/>
              <a:p>
                <a:r>
                  <a:rPr lang="zh-CN" altLang="en-US">
                    <a:noFill/>
                  </a:rPr>
                  <a:t> </a:t>
                </a:r>
              </a:p>
            </p:txBody>
          </p:sp>
        </mc:Fallback>
      </mc:AlternateContent>
      <p:sp>
        <p:nvSpPr>
          <p:cNvPr id="3" name="文本框 2"/>
          <p:cNvSpPr txBox="1"/>
          <p:nvPr/>
        </p:nvSpPr>
        <p:spPr>
          <a:xfrm>
            <a:off x="392430" y="612140"/>
            <a:ext cx="6096000" cy="645160"/>
          </a:xfrm>
          <a:prstGeom prst="rect">
            <a:avLst/>
          </a:prstGeom>
          <a:noFill/>
        </p:spPr>
        <p:txBody>
          <a:bodyPr wrap="square" rtlCol="0" anchor="t">
            <a:spAutoFit/>
          </a:bodyPr>
          <a:lstStyle/>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wipe(left)">
                                      <p:cBhvr>
                                        <p:cTn id="10" dur="500"/>
                                        <p:tgtEl>
                                          <p:spTgt spid="2">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01c9534ec?vbadefaultcenterpage=1&amp;parentnodeid=85404818a&amp;vbahtmlprocessed=1" descr="preencoded.png"/>
          <p:cNvPicPr>
            <a:picLocks noChangeAspect="1"/>
          </p:cNvPicPr>
          <p:nvPr/>
        </p:nvPicPr>
        <p:blipFill>
          <a:blip r:embed="rId3"/>
          <a:stretch>
            <a:fillRect/>
          </a:stretch>
        </p:blipFill>
        <p:spPr>
          <a:xfrm>
            <a:off x="502920" y="756000"/>
            <a:ext cx="10799064" cy="347472"/>
          </a:xfrm>
          <a:prstGeom prst="rect">
            <a:avLst/>
          </a:prstGeom>
        </p:spPr>
      </p:pic>
      <p:sp>
        <p:nvSpPr>
          <p:cNvPr id="3" name="P_5_BD#547c63aff?vbadefaultcenterpage=1&amp;parentnodeid=01c9534ec&amp;vbahtmlprocessed=1&amp;bbb=1&amp;hasbroken=1"/>
          <p:cNvSpPr/>
          <p:nvPr/>
        </p:nvSpPr>
        <p:spPr>
          <a:xfrm>
            <a:off x="502920" y="1241648"/>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在空间中，如果一个定点到一个简单多面体的所有顶点的距离都相等</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，那么这</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个定点就是该简单多面体外接球的球心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，则可以得到以下结论:</a:t>
            </a:r>
            <a:endParaRPr lang="en-US" altLang="zh-CN" sz="2400" dirty="0"/>
          </a:p>
        </p:txBody>
      </p:sp>
      <p:sp>
        <p:nvSpPr>
          <p:cNvPr id="4" name="P_5_BD#547c63aff?segpoint=1&amp;vbadefaultcenterpage=1&amp;parentnodeid=01c9534ec&amp;vbahtmlprocessed=1"/>
          <p:cNvSpPr/>
          <p:nvPr/>
        </p:nvSpPr>
        <p:spPr>
          <a:xfrm>
            <a:off x="502920" y="2341658"/>
            <a:ext cx="11183112" cy="213194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正方体或长方体的外接球的球心为其体对角线的中点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正棱柱的外接球的球心是上、下底面中心连线的中点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直三棱柱的外接球的球心是上、下底面外心连线的中点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正棱锥的外接球的球心在其高上，具体位置由计算可得</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8" name="P_5_BD#547c63aff?segpoint=1&amp;vbadefaultcenterpage=1&amp;parentnodeid=01c9534ec&amp;vbahtmlprocessed=1&amp;bbb=1&amp;hasbroken=1"/>
          <p:cNvSpPr/>
          <p:nvPr/>
        </p:nvSpPr>
        <p:spPr>
          <a:xfrm>
            <a:off x="502920" y="4542759"/>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若棱锥的顶点可构成共斜边的直角三角形，则公共斜边的中点就是其外接球</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的球心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6b9b840cb?vbadefaultcenterpage=1&amp;parentnodeid=85404818a&amp;vbahtmlprocessed=1" descr="preencoded.png"/>
          <p:cNvPicPr>
            <a:picLocks noChangeAspect="1"/>
          </p:cNvPicPr>
          <p:nvPr/>
        </p:nvPicPr>
        <p:blipFill>
          <a:blip r:embed="rId3"/>
          <a:stretch>
            <a:fillRect/>
          </a:stretch>
        </p:blipFill>
        <p:spPr>
          <a:xfrm>
            <a:off x="502920" y="756000"/>
            <a:ext cx="10799064" cy="347472"/>
          </a:xfrm>
          <a:prstGeom prst="rect">
            <a:avLst/>
          </a:prstGeom>
        </p:spPr>
      </p:pic>
      <p:pic>
        <p:nvPicPr>
          <p:cNvPr id="3" name="C_5_BD#7e7ca2845?vbadefaultcenterpage=1&amp;parentnodeid=6b9b840cb&amp;inlineimagemarkindex=1&amp;vbahtmlprocessed=1" descr="preencoded.png"/>
          <p:cNvPicPr>
            <a:picLocks noChangeAspect="1"/>
          </p:cNvPicPr>
          <p:nvPr/>
        </p:nvPicPr>
        <p:blipFill>
          <a:blip r:embed="rId4"/>
          <a:stretch>
            <a:fillRect/>
          </a:stretch>
        </p:blipFill>
        <p:spPr>
          <a:xfrm>
            <a:off x="517811" y="1372332"/>
            <a:ext cx="1856232" cy="384048"/>
          </a:xfrm>
          <a:prstGeom prst="rect">
            <a:avLst/>
          </a:prstGeom>
        </p:spPr>
      </p:pic>
      <p:sp>
        <p:nvSpPr>
          <p:cNvPr id="4" name="C_5_BD#7e7ca2845?vbadefaultcenterpage=1&amp;parentnodeid=6b9b840cb&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将柱体改为锥体</a:t>
            </a:r>
            <a:endParaRPr lang="en-US" altLang="zh-CN" sz="100" dirty="0"/>
          </a:p>
        </p:txBody>
      </p:sp>
      <p:pic>
        <p:nvPicPr>
          <p:cNvPr id="5" name="QB_6_BD.4_1#dca188a2b?hastextimagelayout=1&amp;vbadefaultcenterpage=1&amp;parentnodeid=7e7ca2845&amp;vbahtmlprocessed=1&amp;hassurroun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8458200" y="1875631"/>
            <a:ext cx="3209544" cy="252374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6" name="QB_6_BD.4_2#dca188a2b?hastextimagelayout=1&amp;segpoint=1&amp;vbadefaultcenterpage=1&amp;parentnodeid=7e7ca2845&amp;vbahtmlprocessed=1&amp;bbb=1&amp;hasbroken=1"/>
              <p:cNvSpPr/>
              <p:nvPr/>
            </p:nvSpPr>
            <p:spPr>
              <a:xfrm>
                <a:off x="502920" y="1775048"/>
                <a:ext cx="7836408" cy="2641473"/>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如图，在三棱锥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𝐴𝑃𝐶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𝐵𝑃𝐶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三棱锥</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的体积为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都在球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的球面上</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则球</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的表面积为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BD.4_2#dca188a2b?hastextimagelayout=1&amp;segpoint=1&amp;vbadefaultcenterpage=1&amp;parentnodeid=7e7ca2845&amp;vbahtmlprocessed=1&amp;bbb=1&amp;hasbroken=1"/>
              <p:cNvSpPr>
                <a:spLocks noRot="1" noChangeAspect="1" noMove="1" noResize="1" noEditPoints="1" noAdjustHandles="1" noChangeArrowheads="1" noChangeShapeType="1" noTextEdit="1"/>
              </p:cNvSpPr>
              <p:nvPr/>
            </p:nvSpPr>
            <p:spPr>
              <a:xfrm>
                <a:off x="502920" y="1775048"/>
                <a:ext cx="7836408" cy="2641473"/>
              </a:xfrm>
              <a:prstGeom prst="rect">
                <a:avLst/>
              </a:prstGeom>
              <a:blipFill rotWithShape="1">
                <a:blip r:embed="rId6"/>
                <a:stretch>
                  <a:fillRect t="-8" r="-1306" b="-4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B_6_AN.5_1#dca188a2b.blank?vbadefaultcenterpage=1&amp;parentnodeid=7e7ca2845&amp;vbapositionanswer=2&amp;vbahtmlprocessed=1"/>
              <p:cNvSpPr/>
              <p:nvPr/>
            </p:nvSpPr>
            <p:spPr>
              <a:xfrm>
                <a:off x="2913825" y="3989737"/>
                <a:ext cx="508000"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QB_6_AN.5_1#dca188a2b.blank?vbadefaultcenterpage=1&amp;parentnodeid=7e7ca2845&amp;vbapositionanswer=2&amp;vbahtmlprocessed=1"/>
              <p:cNvSpPr>
                <a:spLocks noRot="1" noChangeAspect="1" noMove="1" noResize="1" noEditPoints="1" noAdjustHandles="1" noChangeArrowheads="1" noChangeShapeType="1" noTextEdit="1"/>
              </p:cNvSpPr>
              <p:nvPr/>
            </p:nvSpPr>
            <p:spPr>
              <a:xfrm>
                <a:off x="2913825" y="3989737"/>
                <a:ext cx="508000" cy="353441"/>
              </a:xfrm>
              <a:prstGeom prst="rect">
                <a:avLst/>
              </a:prstGeom>
              <a:blipFill rotWithShape="1">
                <a:blip r:embed="rId7"/>
                <a:stretch>
                  <a:fillRect l="-88" t="-9" r="88" b="-778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AS.6_1#dca188a2b?vbadefaultcenterpage=1&amp;parentnodeid=7e7ca2845&amp;vbahtmlprocessed=1"/>
              <p:cNvSpPr/>
              <p:nvPr/>
            </p:nvSpPr>
            <p:spPr>
              <a:xfrm>
                <a:off x="502920" y="1009156"/>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AS.6_1#dca188a2b?vbadefaultcenterpage=1&amp;parentnodeid=7e7ca2845&amp;vbahtmlprocessed=1"/>
              <p:cNvSpPr>
                <a:spLocks noRot="1" noChangeAspect="1" noMove="1" noResize="1" noEditPoints="1" noAdjustHandles="1" noChangeArrowheads="1" noChangeShapeType="1" noTextEdit="1"/>
              </p:cNvSpPr>
              <p:nvPr/>
            </p:nvSpPr>
            <p:spPr>
              <a:xfrm>
                <a:off x="502920" y="1009156"/>
                <a:ext cx="11183112" cy="486029"/>
              </a:xfrm>
              <a:prstGeom prst="rect">
                <a:avLst/>
              </a:prstGeom>
              <a:blipFill rotWithShape="1">
                <a:blip r:embed="rId3"/>
                <a:stretch>
                  <a:fillRect t="-29" r="1" b="-12853"/>
                </a:stretch>
              </a:blipFill>
            </p:spPr>
            <p:txBody>
              <a:bodyPr/>
              <a:lstStyle/>
              <a:p>
                <a:r>
                  <a:rPr lang="zh-CN" altLang="en-US">
                    <a:noFill/>
                  </a:rPr>
                  <a:t> </a:t>
                </a:r>
              </a:p>
            </p:txBody>
          </p:sp>
        </mc:Fallback>
      </mc:AlternateContent>
      <p:pic>
        <p:nvPicPr>
          <p:cNvPr id="3" name="QB_6_AS.6_2#dca188a2b?vbadefaultcenterpage=1&amp;parentnodeid=7e7ca2845&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65192" y="1631964"/>
            <a:ext cx="2258568" cy="174650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6_AS.6_3#dca188a2b?vbadefaultcenterpage=1&amp;parentnodeid=7e7ca2845&amp;vbahtmlprocessed=1&amp;bbb=1&amp;hasbroken=1"/>
              <p:cNvSpPr/>
              <p:nvPr/>
            </p:nvSpPr>
            <p:spPr>
              <a:xfrm>
                <a:off x="502920" y="3511564"/>
                <a:ext cx="11183112" cy="2599881"/>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为三棱锥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外接球的球心.</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𝐴𝑃𝐶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为等腰直角三角形，且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xmlns="">
          <p:sp>
            <p:nvSpPr>
              <p:cNvPr id="4" name="QB_6_AS.6_3#dca188a2b?vbadefaultcenterpage=1&amp;parentnodeid=7e7ca2845&amp;vbahtmlprocessed=1&amp;bbb=1&amp;hasbroken=1"/>
              <p:cNvSpPr>
                <a:spLocks noRot="1" noChangeAspect="1" noMove="1" noResize="1" noEditPoints="1" noAdjustHandles="1" noChangeArrowheads="1" noChangeShapeType="1" noTextEdit="1"/>
              </p:cNvSpPr>
              <p:nvPr/>
            </p:nvSpPr>
            <p:spPr>
              <a:xfrm>
                <a:off x="502920" y="3511564"/>
                <a:ext cx="11183112" cy="2599881"/>
              </a:xfrm>
              <a:prstGeom prst="rect">
                <a:avLst/>
              </a:prstGeom>
              <a:blipFill rotWithShape="1">
                <a:blip r:embed="rId5"/>
                <a:stretch>
                  <a:fillRect t="-1" r="1" b="-3135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805</Words>
  <Application>Microsoft Office PowerPoint</Application>
  <PresentationFormat>宽屏</PresentationFormat>
  <Paragraphs>208</Paragraphs>
  <Slides>40</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7</cp:revision>
  <dcterms:created xsi:type="dcterms:W3CDTF">2023-12-21T11:02:00Z</dcterms:created>
  <dcterms:modified xsi:type="dcterms:W3CDTF">2024-01-18T08:16:37Z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D585EB0373374D5B91CD8B9577A7A504_12</vt:lpwstr>
  </property>
  <property fmtid="{D5CDD505-2E9C-101B-9397-08002B2CF9AE}" pid="3" name="KSOProductBuildVer">
    <vt:lpwstr>2052-12.1.0.15990</vt:lpwstr>
  </property>
</Properties>
</file>