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3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3" r:id="rId2"/>
  </p:sldMasterIdLst>
  <p:notesMasterIdLst>
    <p:notesMasterId r:id="rId3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30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87" r:id="rId24"/>
    <p:sldId id="276" r:id="rId25"/>
    <p:sldId id="277" r:id="rId26"/>
    <p:sldId id="278" r:id="rId27"/>
    <p:sldId id="288" r:id="rId28"/>
    <p:sldId id="279" r:id="rId29"/>
    <p:sldId id="280" r:id="rId30"/>
    <p:sldId id="281" r:id="rId31"/>
    <p:sldId id="282" r:id="rId32"/>
    <p:sldId id="289" r:id="rId33"/>
    <p:sldId id="283" r:id="rId34"/>
    <p:sldId id="284" r:id="rId35"/>
    <p:sldId id="285" r:id="rId36"/>
  </p:sldIdLst>
  <p:sldSz cx="12192000" cy="6858000"/>
  <p:notesSz cx="6858000" cy="12192000"/>
  <p:custDataLst>
    <p:tags r:id="rId38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5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1442d9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培优课13 截线、截面问题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9F03353-9AF0-4D0C-AD97-7F3C9893923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1442d9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培优课13 截线、截面问题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E957D88-0FDD-44DB-98E4-CF6E0772045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1442d9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培优课13 截线、截面问题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20F0B8A-ECF9-4768-92E4-F2EF5148B64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1442d9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培优课13 截线、截面问题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7702997-CA60-4923-97B9-0CCDC1BCD7C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1442d9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培优课13 截线、截面问题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777F132-7963-492E-A46B-217BD604422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8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8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80CA3B2-2296-44C7-927F-AF0C2083456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1442d9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培优课13 截线、截面问题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FEB884D-2016-4672-99CF-0FBBBDEF2ED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1442d9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培优课13 截线、截面问题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9F03353-9AF0-4D0C-AD97-7F3C9893923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1442d9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培优课13 截线、截面问题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E957D88-0FDD-44DB-98E4-CF6E0772045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1442d9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培优课13 截线、截面问题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20F0B8A-ECF9-4768-92E4-F2EF5148B64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1442d9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培优课13 截线、截面问题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7702997-CA60-4923-97B9-0CCDC1BCD7C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1442d9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" action="ppaction://noaction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培优课13 截线、截面问题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777F132-7963-492E-A46B-217BD604422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80CA3B2-2296-44C7-927F-AF0C20834568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f1442d9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培优课13 截线、截面问题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FEB884D-2016-4672-99CF-0FBBBDEF2ED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2.xml"/><Relationship Id="rId5" Type="http://schemas.openxmlformats.org/officeDocument/2006/relationships/image" Target="../media/image18.jpe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tags" Target="../tags/tag3.xml"/><Relationship Id="rId6" Type="http://schemas.openxmlformats.org/officeDocument/2006/relationships/image" Target="../media/image43.png"/><Relationship Id="rId5" Type="http://schemas.openxmlformats.org/officeDocument/2006/relationships/image" Target="../media/image22.jpe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9.png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9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8_3#f0923a185?vbadefaultcenterpage=1&amp;parentnodeid=c4d239161&amp;vbahtmlprocessed=1&amp;bbb=1&amp;hasbroken=1"/>
              <p:cNvSpPr/>
              <p:nvPr/>
            </p:nvSpPr>
            <p:spPr>
              <a:xfrm>
                <a:off x="502920" y="2068812"/>
                <a:ext cx="11183112" cy="297027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𝐶𝑅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𝐶𝑃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𝑄𝑅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四点共面，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17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𝑅𝐻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8_3#f0923a185?vbadefaultcenterpage=1&amp;parentnodeid=c4d23916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8812"/>
                <a:ext cx="11183112" cy="2970276"/>
              </a:xfrm>
              <a:prstGeom prst="rect">
                <a:avLst/>
              </a:prstGeom>
              <a:blipFill rotWithShape="1">
                <a:blip r:embed="rId3"/>
                <a:stretch>
                  <a:fillRect t="-21" r="1" b="-10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6_AS.8_4#f0923a185?vbadefaultcenterpage=1&amp;parentnodeid=c4d239161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28616" y="756000"/>
            <a:ext cx="233172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AS.8_5#f0923a185?vbadefaultcenterpage=1&amp;parentnodeid=c4d239161&amp;vbahtmlprocessed=1&amp;bbb=1&amp;hasbroken=1"/>
              <p:cNvSpPr/>
              <p:nvPr/>
            </p:nvSpPr>
            <p:spPr>
              <a:xfrm>
                <a:off x="502920" y="3631788"/>
                <a:ext cx="11183112" cy="26953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截面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𝐵𝐻𝑄𝑅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如图2所示，在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𝐵𝑅𝐻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𝑅𝐻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边上的高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5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6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14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边上的高为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𝑅𝑁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𝑅𝑁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𝑅𝐻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𝑅𝑁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𝑅𝐻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𝐵𝐻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14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，则所截得的截面面积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21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AS.8_5#f0923a185?vbadefaultcenterpage=1&amp;parentnodeid=c4d23916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31788"/>
                <a:ext cx="11183112" cy="2695385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2b0b660d2?vbadefaultcenterpage=1&amp;parentnodeid=b8bcbf738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2b0b660d2?vbadefaultcenterpage=1&amp;parentnodeid=b8bcbf738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周长问题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9_1#3c3b2ca68?vbadefaultcenterpage=1&amp;parentnodeid=2b0b660d2&amp;vbahtmlprocessed=1"/>
              <p:cNvSpPr/>
              <p:nvPr/>
            </p:nvSpPr>
            <p:spPr>
              <a:xfrm>
                <a:off x="502920" y="1345851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的棱长为4，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的中点，则平面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截该正方体所得的截面图形周长为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9_1#3c3b2ca68?vbadefaultcenterpage=1&amp;parentnodeid=2b0b660d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8" r="1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10_1#3c3b2ca68.bracket?vbadefaultcenterpage=1&amp;parentnodeid=2b0b660d2&amp;vbapositionanswer=3&amp;vbahtmlprocessed=1"/>
          <p:cNvSpPr/>
          <p:nvPr/>
        </p:nvSpPr>
        <p:spPr>
          <a:xfrm>
            <a:off x="6385511" y="1889457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BD.11_1#3c3b2ca68.choices?vbadefaultcenterpage=1&amp;parentnodeid=2b0b660d2&amp;vbahtmlprocessed=1"/>
              <p:cNvSpPr/>
              <p:nvPr/>
            </p:nvSpPr>
            <p:spPr>
              <a:xfrm>
                <a:off x="502920" y="2382108"/>
                <a:ext cx="11183112" cy="1232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.6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+9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BD.11_1#3c3b2ca68.choices?vbadefaultcenterpage=1&amp;parentnodeid=2b0b660d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2108"/>
                <a:ext cx="11183112" cy="1232218"/>
              </a:xfrm>
              <a:prstGeom prst="rect">
                <a:avLst/>
              </a:prstGeom>
              <a:blipFill rotWithShape="1">
                <a:blip r:embed="rId5"/>
                <a:stretch>
                  <a:fillRect t="-18" r="1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12_1#3c3b2ca68?vbadefaultcenterpage=1&amp;parentnodeid=2b0b660d2&amp;vbahtmlprocessed=1&amp;bbb=1&amp;hasbroken=1"/>
              <p:cNvSpPr/>
              <p:nvPr/>
            </p:nvSpPr>
            <p:spPr>
              <a:xfrm>
                <a:off x="502920" y="756285"/>
                <a:ext cx="11182985" cy="28873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.延长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的中点，则平面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截该正方体所得的截面图形为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五边形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𝐸𝑀𝐹𝑁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，由条件可得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12_1#3c3b2ca68?vbadefaultcenterpage=1&amp;parentnodeid=2b0b660d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285"/>
                <a:ext cx="11182985" cy="2887345"/>
              </a:xfrm>
              <a:prstGeom prst="rect">
                <a:avLst/>
              </a:prstGeom>
              <a:blipFill rotWithShape="1">
                <a:blip r:embed="rId4"/>
                <a:stretch>
                  <a:fillRect b="-124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6_AS.12_2#3c3b2ca68?vbadefaultcenterpage=1&amp;parentnodeid=2b0b660d2&amp;vbahtmlprocessed=1" descr="preencoded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23640" y="3920980"/>
            <a:ext cx="3136392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12_1#3c3b2ca68?vbadefaultcenterpage=1&amp;parentnodeid=2b0b660d2&amp;vbahtmlprocessed=1&amp;bbb=1&amp;hasbroken=1"/>
              <p:cNvSpPr/>
              <p:nvPr/>
            </p:nvSpPr>
            <p:spPr>
              <a:xfrm>
                <a:off x="502920" y="1507490"/>
                <a:ext cx="11182985" cy="33496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𝐹𝑄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𝐴𝐻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𝐻𝑄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𝐴𝐻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𝐻𝑄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×4=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8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𝐹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+4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所以截面图形的周长为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+5=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+9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12_1#3c3b2ca68?vbadefaultcenterpage=1&amp;parentnodeid=2b0b660d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07490"/>
                <a:ext cx="11182985" cy="3349625"/>
              </a:xfrm>
              <a:prstGeom prst="rect">
                <a:avLst/>
              </a:prstGeom>
              <a:blipFill rotWithShape="1">
                <a:blip r:embed="rId3"/>
                <a:stretch>
                  <a:fillRect r="-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96ac0a3e0?vbadefaultcenterpage=1&amp;parentnodeid=b8bcbf738&amp;inlineimagemarkindex=3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96ac0a3e0?vbadefaultcenterpage=1&amp;parentnodeid=b8bcbf738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最值问题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13_1#e97b42535?vbadefaultcenterpage=1&amp;parentnodeid=96ac0a3e0&amp;vbahtmlprocessed=1"/>
              <p:cNvSpPr/>
              <p:nvPr/>
            </p:nvSpPr>
            <p:spPr>
              <a:xfrm>
                <a:off x="502920" y="1345851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截棱长为1的正方体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，所得的截面的周长记为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，则当平面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经过正方体的某条体对角线时，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13_1#e97b42535?vbadefaultcenterpage=1&amp;parentnodeid=96ac0a3e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8" r="1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AN.14_1#e97b42535.bracket?vbadefaultcenterpage=1&amp;parentnodeid=96ac0a3e0&amp;vbapositionanswer=4&amp;vbahtmlprocessed=1"/>
          <p:cNvSpPr/>
          <p:nvPr/>
        </p:nvSpPr>
        <p:spPr>
          <a:xfrm>
            <a:off x="7775385" y="1894491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BD.15_1#e97b42535.choices?vbadefaultcenterpage=1&amp;parentnodeid=96ac0a3e0&amp;vbahtmlprocessed=1"/>
              <p:cNvSpPr/>
              <p:nvPr/>
            </p:nvSpPr>
            <p:spPr>
              <a:xfrm>
                <a:off x="502920" y="2382108"/>
                <a:ext cx="11183112" cy="6254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2807970" algn="l"/>
                    <a:tab pos="5553075" algn="l"/>
                    <a:tab pos="84632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BD.15_1#e97b42535.choices?vbadefaultcenterpage=1&amp;parentnodeid=96ac0a3e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82108"/>
                <a:ext cx="11183112" cy="625475"/>
              </a:xfrm>
              <a:prstGeom prst="rect">
                <a:avLst/>
              </a:prstGeom>
              <a:blipFill rotWithShape="1">
                <a:blip r:embed="rId5"/>
                <a:stretch>
                  <a:fillRect t="-36" r="1" b="-26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16_1#e97b42535?vbadefaultcenterpage=1&amp;parentnodeid=96ac0a3e0&amp;vbahtmlprocessed=1"/>
              <p:cNvSpPr/>
              <p:nvPr/>
            </p:nvSpPr>
            <p:spPr>
              <a:xfrm>
                <a:off x="502920" y="1703814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假设截面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过体对角线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（当截面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过其他体对角线时，结论一样），如图1所示，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16_1#e97b42535?vbadefaultcenterpage=1&amp;parentnodeid=96ac0a3e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3814"/>
                <a:ext cx="11183112" cy="1038670"/>
              </a:xfrm>
              <a:prstGeom prst="rect">
                <a:avLst/>
              </a:prstGeom>
              <a:blipFill rotWithShape="1">
                <a:blip r:embed="rId3"/>
                <a:stretch>
                  <a:fillRect t="-10" r="1" b="-5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6_AS.16_2#e97b42535?vbadefaultcenterpage=1&amp;parentnodeid=96ac0a3e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4608" y="2872722"/>
            <a:ext cx="2468880" cy="256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16_3#e97b42535?vbadefaultcenterpage=1&amp;parentnodeid=96ac0a3e0&amp;vbahtmlprocessed=1&amp;bbb=1&amp;hasbroken=1"/>
              <p:cNvSpPr/>
              <p:nvPr/>
            </p:nvSpPr>
            <p:spPr>
              <a:xfrm>
                <a:off x="502920" y="1777188"/>
                <a:ext cx="11183112" cy="355352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因为一平面与两平行平面相交，交线平行，所以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所以四边形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𝐸𝐵𝐹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为平行四边形，所以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𝐵𝐸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𝐵𝐹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=2[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−0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0+1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16_3#e97b42535?vbadefaultcenterpage=1&amp;parentnodeid=96ac0a3e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7188"/>
                <a:ext cx="11183112" cy="3553524"/>
              </a:xfrm>
              <a:prstGeom prst="rect">
                <a:avLst/>
              </a:prstGeom>
              <a:blipFill rotWithShape="1">
                <a:blip r:embed="rId3"/>
                <a:stretch>
                  <a:fillRect t="-13" r="1" b="-66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6_AS.16_4#e97b42535?vbadefaultcenterpage=1&amp;parentnodeid=96ac0a3e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2352" y="756000"/>
            <a:ext cx="1984248" cy="248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AS.16_5#e97b42535?vbadefaultcenterpage=1&amp;parentnodeid=96ac0a3e0&amp;vbahtmlprocessed=1&amp;bbb=1&amp;hasbroken=1"/>
              <p:cNvSpPr/>
              <p:nvPr/>
            </p:nvSpPr>
            <p:spPr>
              <a:xfrm>
                <a:off x="502920" y="3377788"/>
                <a:ext cx="11183112" cy="31792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其几何意义可以看成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轴上的点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0≤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到定点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的距离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之和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，如图2所示，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显然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经过点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三点共线，距离之和最小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，此时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AS.16_5#e97b42535?vbadefaultcenterpage=1&amp;parentnodeid=96ac0a3e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77788"/>
                <a:ext cx="11183112" cy="3179255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-4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d002b3c2.fixed?vbadefaultcenterpage=1&amp;parentnodeid=f1442d9eb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截线问题</a:t>
            </a:r>
            <a:endParaRPr lang="en-US" altLang="zh-CN" sz="4400" dirty="0"/>
          </a:p>
        </p:txBody>
      </p:sp>
      <p:pic>
        <p:nvPicPr>
          <p:cNvPr id="3" name="C_3#9d002b3c2.fixed?vbadefaultcenterpage=1&amp;parentnodeid=f1442d9eb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d6f22ae1?vbadefaultcenterpage=1&amp;parentnodeid=9d002b3c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17_1#56562f9a0?vbadefaultcenterpage=1&amp;parentnodeid=5d6f22ae1&amp;vbahtmlprocessed=1&amp;bbb=1&amp;hasbroken=1"/>
              <p:cNvSpPr/>
              <p:nvPr/>
            </p:nvSpPr>
            <p:spPr>
              <a:xfrm>
                <a:off x="502920" y="1241425"/>
                <a:ext cx="11182985" cy="225615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直四棱柱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𝐴𝐵𝐶𝐷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的棱长均为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𝐵𝐴𝐷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60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∘</m:t>
                            </m:r>
                          </m:sup>
                        </m:sSup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①考虑在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直棱柱的性质得到等边三角形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以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为球心，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为半径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（审题②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确定交点位置，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确定圆心角的大小及交线长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的球面与平面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的交线长为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17_1#56562f9a0?vbadefaultcenterpage=1&amp;parentnodeid=5d6f22ae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2256155"/>
              </a:xfrm>
              <a:prstGeom prst="rect">
                <a:avLst/>
              </a:prstGeom>
              <a:blipFill rotWithShape="1">
                <a:blip r:embed="rId4"/>
                <a:stretch>
                  <a:fillRect r="-630" b="-17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18_1#56562f9a0.blank?vbadefaultcenterpage=1&amp;parentnodeid=5d6f22ae1&amp;vbapositionanswer=5&amp;vbahtmlprocessed=1&amp;rh=43.2"/>
              <p:cNvSpPr/>
              <p:nvPr/>
            </p:nvSpPr>
            <p:spPr>
              <a:xfrm>
                <a:off x="8859203" y="2735422"/>
                <a:ext cx="581089" cy="5486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18_1#56562f9a0.blank?vbadefaultcenterpage=1&amp;parentnodeid=5d6f22ae1&amp;vbapositionanswer=5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9203" y="2735422"/>
                <a:ext cx="581089" cy="548640"/>
              </a:xfrm>
              <a:prstGeom prst="rect">
                <a:avLst/>
              </a:prstGeom>
              <a:blipFill rotWithShape="1">
                <a:blip r:embed="rId5"/>
                <a:stretch>
                  <a:fillRect l="-55" t="-87" r="66" b="-4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19_1#56562f9a0?vbadefaultcenterpage=1&amp;parentnodeid=5d6f22ae1&amp;vbahtmlprocessed=1"/>
              <p:cNvSpPr/>
              <p:nvPr/>
            </p:nvSpPr>
            <p:spPr>
              <a:xfrm>
                <a:off x="502920" y="970103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，球面与棱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的交点分别为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19_1#56562f9a0?vbadefaultcenterpage=1&amp;parentnodeid=5d6f22ae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70103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44" r="1" b="-60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5_AS.19_2#56562f9a0?vbadefaultcenterpage=1&amp;parentnodeid=5d6f22ae1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91456" y="2139011"/>
            <a:ext cx="2606040" cy="2359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19_3#56562f9a0?vbadefaultcenterpage=1&amp;parentnodeid=5d6f22ae1&amp;vbahtmlprocessed=1"/>
              <p:cNvSpPr/>
              <p:nvPr/>
            </p:nvSpPr>
            <p:spPr>
              <a:xfrm>
                <a:off x="502920" y="4628211"/>
                <a:ext cx="11183112" cy="1547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𝐴𝐵𝐷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为等边三角形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，············审题①</a:t>
                </a:r>
                <a:endParaRPr lang="en-US" altLang="zh-CN" sz="1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为等边三角形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，············审题①</a:t>
                </a:r>
                <a:endParaRPr lang="en-US" altLang="zh-CN" sz="100" dirty="0"/>
              </a:p>
              <a:p>
                <a:pPr algn="l" latinLnBrk="1">
                  <a:lnSpc>
                    <a:spcPct val="150000"/>
                  </a:lnSpc>
                </a:pP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S.19_3#56562f9a0?vbadefaultcenterpage=1&amp;parentnodeid=5d6f22ae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28211"/>
                <a:ext cx="11183112" cy="1547686"/>
              </a:xfrm>
              <a:prstGeom prst="rect">
                <a:avLst/>
              </a:prstGeom>
              <a:blipFill rotWithShape="1">
                <a:blip r:embed="rId6"/>
                <a:stretch>
                  <a:fillRect t="-21" r="1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03860" y="52133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19_3#56562f9a0?vbadefaultcenterpage=1&amp;parentnodeid=5d6f22ae1&amp;vbahtmlprocessed=1"/>
              <p:cNvSpPr/>
              <p:nvPr/>
            </p:nvSpPr>
            <p:spPr>
              <a:xfrm>
                <a:off x="502920" y="1371773"/>
                <a:ext cx="11183112" cy="44024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为球面截侧面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所得截面圆的圆心，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设截面圆的半径为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n-US" altLang="zh-CN" sz="2400" baseline="-100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球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5−3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1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所以球面与侧面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的交线为以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为圆心的圆弧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𝑃𝑄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.············审题②</a:t>
                </a:r>
                <a:endParaRPr lang="en-US" altLang="zh-CN" sz="1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,同理，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分别为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的中点，所以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𝑃𝐸𝑄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 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，············审题②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故</m:t>
                        </m:r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𝑃𝑄</m:t>
                            </m:r>
                          </m:e>
                          <m:li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⌢</m:t>
                            </m:r>
                          </m:lim>
                        </m:limUpp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的长为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.············审题②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" name="QB_5_AS.19_3#56562f9a0?vbadefaultcenterpage=1&amp;parentnodeid=5d6f22ae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71773"/>
                <a:ext cx="11183112" cy="4402455"/>
              </a:xfrm>
              <a:prstGeom prst="rect">
                <a:avLst/>
              </a:prstGeom>
              <a:blipFill rotWithShape="1">
                <a:blip r:embed="rId2"/>
                <a:stretch>
                  <a:fillRect t="-4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c5e8a76f?vbadefaultcenterpage=1&amp;parentnodeid=9d002b3c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e4cf439fd?vbadefaultcenterpage=1&amp;parentnodeid=6c5e8a76f&amp;vbahtmlprocessed=1"/>
          <p:cNvSpPr/>
          <p:nvPr/>
        </p:nvSpPr>
        <p:spPr>
          <a:xfrm>
            <a:off x="502920" y="1241648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作交线的方法有如下两种：①利用基本事实3作交线；②利用线面平行及面面平行的性质定理去寻找线面平行及面面平行，然后根据性质作出交线.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7389de19?vbadefaultcenterpage=1&amp;parentnodeid=9d002b3c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253818fc1?vbadefaultcenterpage=1&amp;parentnodeid=a7389de19&amp;inlineimagemarkindex=4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253818fc1?vbadefaultcenterpage=1&amp;parentnodeid=a7389de19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求线面相交的轨迹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BD.20_1#32f9e3c1a?vbadefaultcenterpage=1&amp;parentnodeid=253818fc1&amp;vbahtmlprocessed=1"/>
              <p:cNvSpPr/>
              <p:nvPr/>
            </p:nvSpPr>
            <p:spPr>
              <a:xfrm>
                <a:off x="502920" y="1830991"/>
                <a:ext cx="11183112" cy="1088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的棱长为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上的动点，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的轨迹长为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BD.20_1#32f9e3c1a?vbadefaultcenterpage=1&amp;parentnodeid=253818fc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0991"/>
                <a:ext cx="11183112" cy="1088136"/>
              </a:xfrm>
              <a:prstGeom prst="rect">
                <a:avLst/>
              </a:prstGeom>
              <a:blipFill rotWithShape="1">
                <a:blip r:embed="rId5"/>
                <a:stretch>
                  <a:fillRect t="-26" r="1" b="-20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N.21_1#32f9e3c1a.blank?vbadefaultcenterpage=1&amp;parentnodeid=253818fc1&amp;vbapositionanswer=6&amp;vbahtmlprocessed=1"/>
              <p:cNvSpPr/>
              <p:nvPr/>
            </p:nvSpPr>
            <p:spPr>
              <a:xfrm>
                <a:off x="7684897" y="2444909"/>
                <a:ext cx="692277" cy="3915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6_AN.21_1#32f9e3c1a.blank?vbadefaultcenterpage=1&amp;parentnodeid=253818fc1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897" y="2444909"/>
                <a:ext cx="692277" cy="391541"/>
              </a:xfrm>
              <a:prstGeom prst="rect">
                <a:avLst/>
              </a:prstGeom>
              <a:blipFill rotWithShape="1">
                <a:blip r:embed="rId6"/>
                <a:stretch>
                  <a:fillRect l="-18" t="-41" r="37" b="-10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22_1#32f9e3c1a?vbadefaultcenterpage=1&amp;parentnodeid=253818fc1&amp;vbahtmlprocessed=1"/>
              <p:cNvSpPr/>
              <p:nvPr/>
            </p:nvSpPr>
            <p:spPr>
              <a:xfrm>
                <a:off x="502920" y="965436"/>
                <a:ext cx="11183112" cy="10388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22_1#32f9e3c1a?vbadefaultcenterpage=1&amp;parentnodeid=253818fc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65436"/>
                <a:ext cx="11183112" cy="1038860"/>
              </a:xfrm>
              <a:prstGeom prst="rect">
                <a:avLst/>
              </a:prstGeom>
              <a:blipFill rotWithShape="1">
                <a:blip r:embed="rId3"/>
                <a:stretch>
                  <a:fillRect t="-23" r="1" b="-56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6_AS.22_2#32f9e3c1a?vbadefaultcenterpage=1&amp;parentnodeid=253818fc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9472" y="2134344"/>
            <a:ext cx="2359152" cy="224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22_3#32f9e3c1a?vbadefaultcenterpage=1&amp;parentnodeid=253818fc1&amp;vbahtmlprocessed=1&amp;bbb=1&amp;hasbroken=1"/>
              <p:cNvSpPr/>
              <p:nvPr/>
            </p:nvSpPr>
            <p:spPr>
              <a:xfrm>
                <a:off x="502920" y="4509244"/>
                <a:ext cx="11183112" cy="16459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四点共面，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是线段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上的动点，当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重合于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与平面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的交点分别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22_3#32f9e3c1a?vbadefaultcenterpage=1&amp;parentnodeid=253818fc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509244"/>
                <a:ext cx="11183112" cy="1645920"/>
              </a:xfrm>
              <a:prstGeom prst="rect">
                <a:avLst/>
              </a:prstGeom>
              <a:blipFill rotWithShape="1">
                <a:blip r:embed="rId5"/>
                <a:stretch>
                  <a:fillRect t="-7" r="-249" b="-33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22_3#32f9e3c1a?vbadefaultcenterpage=1&amp;parentnodeid=253818fc1&amp;vbahtmlprocessed=1&amp;bbb=1&amp;hasbroken=1"/>
              <p:cNvSpPr/>
              <p:nvPr/>
            </p:nvSpPr>
            <p:spPr>
              <a:xfrm>
                <a:off x="502920" y="1887614"/>
                <a:ext cx="11183112" cy="330981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由棱长为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𝐵𝑁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𝐵𝐸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9+16−2×3×4×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22_3#32f9e3c1a?vbadefaultcenterpage=1&amp;parentnodeid=253818fc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87614"/>
                <a:ext cx="11183112" cy="3309811"/>
              </a:xfrm>
              <a:prstGeom prst="rect">
                <a:avLst/>
              </a:prstGeom>
              <a:blipFill rotWithShape="1">
                <a:blip r:embed="rId2"/>
                <a:stretch>
                  <a:fillRect t="-12" r="1" b="-62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e2a6aa960?vbadefaultcenterpage=1&amp;parentnodeid=a7389de19&amp;inlineimagemarkindex=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e2a6aa960?vbadefaultcenterpage=1&amp;parentnodeid=a7389de19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以棱台为载体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BD.23_1#5e8f4fbc6?vbadefaultcenterpage=1&amp;parentnodeid=e2a6aa960&amp;vbahtmlprocessed=1"/>
              <p:cNvSpPr/>
              <p:nvPr/>
            </p:nvSpPr>
            <p:spPr>
              <a:xfrm>
                <a:off x="502920" y="1345851"/>
                <a:ext cx="11183112" cy="1076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福州模拟）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已知正三棱台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的上、下底面边长分别为1和3，侧棱长为2，以下底面顶点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为球心，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为半径的球面与侧面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的交线长为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BD.23_1#5e8f4fbc6?vbadefaultcenterpage=1&amp;parentnodeid=e2a6aa96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076262"/>
              </a:xfrm>
              <a:prstGeom prst="rect">
                <a:avLst/>
              </a:prstGeom>
              <a:blipFill rotWithShape="1">
                <a:blip r:embed="rId4"/>
                <a:stretch>
                  <a:fillRect t="-27" r="1" b="-3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N.24_1#5e8f4fbc6.blank?vbadefaultcenterpage=1&amp;parentnodeid=e2a6aa960&amp;vbapositionanswer=7&amp;vbahtmlprocessed=1&amp;rh=43.2"/>
              <p:cNvSpPr/>
              <p:nvPr/>
            </p:nvSpPr>
            <p:spPr>
              <a:xfrm>
                <a:off x="11095804" y="1836833"/>
                <a:ext cx="434975" cy="5107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6_AN.24_1#5e8f4fbc6.blank?vbadefaultcenterpage=1&amp;parentnodeid=e2a6aa960&amp;vbapositionanswer=7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5804" y="1836833"/>
                <a:ext cx="434975" cy="510731"/>
              </a:xfrm>
              <a:prstGeom prst="rect">
                <a:avLst/>
              </a:prstGeom>
              <a:blipFill rotWithShape="1">
                <a:blip r:embed="rId5"/>
                <a:stretch>
                  <a:fillRect l="-103" t="-81" r="103"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25_1#5e8f4fbc6?vbadefaultcenterpage=1&amp;parentnodeid=e2a6aa960&amp;vbahtmlprocessed=1"/>
              <p:cNvSpPr/>
              <p:nvPr/>
            </p:nvSpPr>
            <p:spPr>
              <a:xfrm>
                <a:off x="502920" y="2045444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将正三棱台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补形成正棱锥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，如图1，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25_1#5e8f4fbc6?vbadefaultcenterpage=1&amp;parentnodeid=e2a6aa96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45444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22" r="1" b="-12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6_AS.25_2#5e8f4fbc6?vbadefaultcenterpage=1&amp;parentnodeid=e2a6aa96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46320" y="2668252"/>
            <a:ext cx="2505456" cy="24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25_3#5e8f4fbc6?vbadefaultcenterpage=1&amp;parentnodeid=e2a6aa960&amp;vbahtmlprocessed=1&amp;bbb=1&amp;hasbroken=1"/>
              <p:cNvSpPr/>
              <p:nvPr/>
            </p:nvSpPr>
            <p:spPr>
              <a:xfrm>
                <a:off x="502920" y="1496233"/>
                <a:ext cx="11183112" cy="412813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𝐷𝐵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为正三角形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，三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为正四面体，令正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的中心为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，又球的半径为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所以这个球面截平面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所得截面圆是以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为圆心，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7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6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半径的圆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25_3#5e8f4fbc6?vbadefaultcenterpage=1&amp;parentnodeid=e2a6aa96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96233"/>
                <a:ext cx="11183112" cy="4128135"/>
              </a:xfrm>
              <a:prstGeom prst="rect">
                <a:avLst/>
              </a:prstGeom>
              <a:blipFill rotWithShape="1">
                <a:blip r:embed="rId3"/>
                <a:stretch>
                  <a:fillRect t="-4" r="1" b="-5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f1442d9eb.fixed?vbadefaultcenterpage=1&amp;parentnodeid=76c46d7cc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培优课13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截线、截面问题</a:t>
            </a:r>
            <a:endParaRPr lang="en-US" altLang="zh-CN" sz="4000" dirty="0"/>
          </a:p>
        </p:txBody>
      </p:sp>
      <p:pic>
        <p:nvPicPr>
          <p:cNvPr id="3" name="C_0#f1442d9eb?linknodeid=045a34be7&amp;catalogrefid=045a34be7&amp;parentnodeid=76c46d7c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632" y="2807208"/>
            <a:ext cx="502920" cy="502920"/>
          </a:xfrm>
          <a:prstGeom prst="rect">
            <a:avLst/>
          </a:prstGeom>
        </p:spPr>
      </p:pic>
      <p:sp>
        <p:nvSpPr>
          <p:cNvPr id="4" name="C_0#f1442d9eb?linknodeid=045a34be7&amp;catalogrefid=045a34be7&amp;parentnodeid=76c46d7cc&amp;vbahtmlprocessed=1">
            <a:hlinkClick r:id="rId3" action="ppaction://hlinksldjump"/>
          </p:cNvPr>
          <p:cNvSpPr/>
          <p:nvPr/>
        </p:nvSpPr>
        <p:spPr>
          <a:xfrm>
            <a:off x="3346704" y="2624328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截面问题</a:t>
            </a:r>
            <a:endParaRPr lang="en-US" altLang="zh-CN" sz="3050" dirty="0"/>
          </a:p>
        </p:txBody>
      </p:sp>
      <p:pic>
        <p:nvPicPr>
          <p:cNvPr id="5" name="C_0#f1442d9eb?linknodeid=9d002b3c2&amp;catalogrefid=9d002b3c2&amp;parentnodeid=76c46d7cc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0632" y="4032504"/>
            <a:ext cx="502920" cy="502920"/>
          </a:xfrm>
          <a:prstGeom prst="rect">
            <a:avLst/>
          </a:prstGeom>
        </p:spPr>
      </p:pic>
      <p:sp>
        <p:nvSpPr>
          <p:cNvPr id="6" name="C_0#f1442d9eb?linknodeid=9d002b3c2&amp;catalogrefid=9d002b3c2&amp;parentnodeid=76c46d7cc&amp;vbahtmlprocessed=1">
            <a:hlinkClick r:id="rId5" action="ppaction://hlinksldjump"/>
          </p:cNvPr>
          <p:cNvSpPr/>
          <p:nvPr/>
        </p:nvSpPr>
        <p:spPr>
          <a:xfrm>
            <a:off x="3346704" y="3849624"/>
            <a:ext cx="7845552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截线问题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6_AS.25_4#5e8f4fbc6?vbadefaultcenterpage=1&amp;parentnodeid=e2a6aa96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55464" y="990550"/>
            <a:ext cx="2478024" cy="257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S.25_5#5e8f4fbc6?vbadefaultcenterpage=1&amp;parentnodeid=e2a6aa960&amp;vbahtmlprocessed=1&amp;bbb=1&amp;hasbroken=1"/>
              <p:cNvSpPr/>
              <p:nvPr/>
            </p:nvSpPr>
            <p:spPr>
              <a:xfrm>
                <a:off x="502920" y="3701238"/>
                <a:ext cx="11183112" cy="242881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如图2，在正三角形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中，分别取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的三等分点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显然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𝐵𝐻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𝐵𝐺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𝐵𝐶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，同理，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AS.25_5#5e8f4fbc6?vbadefaultcenterpage=1&amp;parentnodeid=e2a6aa96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01238"/>
                <a:ext cx="11183112" cy="2428812"/>
              </a:xfrm>
              <a:prstGeom prst="rect">
                <a:avLst/>
              </a:prstGeom>
              <a:blipFill rotWithShape="1">
                <a:blip r:embed="rId4"/>
                <a:stretch>
                  <a:fillRect t="-19" r="1" b="-22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25_5#5e8f4fbc6?vbadefaultcenterpage=1&amp;parentnodeid=e2a6aa960&amp;vbahtmlprocessed=1&amp;bbb=1&amp;hasbroken=1"/>
              <p:cNvSpPr/>
              <p:nvPr/>
            </p:nvSpPr>
            <p:spPr>
              <a:xfrm>
                <a:off x="502920" y="1103643"/>
                <a:ext cx="11183112" cy="487775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𝐵𝐺𝐻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是正三角形，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𝐺𝐻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𝐻𝐺𝐹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𝐺𝐹𝐸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𝐹𝐸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故六边形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𝐸𝐹𝐺𝐻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是正六边形，其外接球的半径为1，点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在此球面截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所得截面小圆上，连接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𝑂𝐺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𝐸𝑂𝐹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𝐺𝑂𝐻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，此球面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的交线为图中的两段圆弧（实线），所以交线长度为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25_5#5e8f4fbc6?vbadefaultcenterpage=1&amp;parentnodeid=e2a6aa96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03643"/>
                <a:ext cx="11183112" cy="4877753"/>
              </a:xfrm>
              <a:prstGeom prst="rect">
                <a:avLst/>
              </a:prstGeom>
              <a:blipFill rotWithShape="1">
                <a:blip r:embed="rId2"/>
                <a:stretch>
                  <a:fillRect r="-1021" b="-7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e0b6f3ff7?vbadefaultcenterpage=1&amp;parentnodeid=a7389de19&amp;inlineimagemarkindex=6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e0b6f3ff7?vbadefaultcenterpage=1&amp;parentnodeid=a7389de19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以正四棱柱为载体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BD.26_1#bc5bc1426?vbadefaultcenterpage=1&amp;parentnodeid=e0b6f3ff7&amp;vbahtmlprocessed=1"/>
              <p:cNvSpPr/>
              <p:nvPr/>
            </p:nvSpPr>
            <p:spPr>
              <a:xfrm>
                <a:off x="502920" y="1345851"/>
                <a:ext cx="11183112" cy="131051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南通模拟）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在正四棱柱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的交线长为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95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BD.26_1#bc5bc1426?vbadefaultcenterpage=1&amp;parentnodeid=e0b6f3ff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310513"/>
              </a:xfrm>
              <a:prstGeom prst="rect">
                <a:avLst/>
              </a:prstGeom>
              <a:blipFill rotWithShape="1">
                <a:blip r:embed="rId4"/>
                <a:stretch>
                  <a:fillRect t="-22" r="1" b="-5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6_AN.27_1#bc5bc1426.blank?vbadefaultcenterpage=1&amp;parentnodeid=e0b6f3ff7&amp;vbapositionanswer=8&amp;vbahtmlprocessed=1&amp;rh=48.6"/>
              <p:cNvSpPr/>
              <p:nvPr/>
            </p:nvSpPr>
            <p:spPr>
              <a:xfrm>
                <a:off x="10998581" y="1998313"/>
                <a:ext cx="687451" cy="57448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5" name="QB_6_AN.27_1#bc5bc1426.blank?vbadefaultcenterpage=1&amp;parentnodeid=e0b6f3ff7&amp;vbapositionanswer=8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581" y="1998313"/>
                <a:ext cx="687451" cy="574485"/>
              </a:xfrm>
              <a:prstGeom prst="rect">
                <a:avLst/>
              </a:prstGeom>
              <a:blipFill>
                <a:blip r:embed="rId5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28_1#bc5bc1426?vbadefaultcenterpage=1&amp;parentnodeid=e0b6f3ff7&amp;vbahtmlprocessed=1&amp;bbb=1&amp;hasbroken=1"/>
              <p:cNvSpPr/>
              <p:nvPr/>
            </p:nvSpPr>
            <p:spPr>
              <a:xfrm>
                <a:off x="502920" y="756000"/>
                <a:ext cx="11183112" cy="24854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如图，分别取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𝐴𝑀𝑁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与侧面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交线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=2:3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/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28_1#bc5bc1426?vbadefaultcenterpage=1&amp;parentnodeid=e0b6f3ff7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2485454"/>
              </a:xfrm>
              <a:prstGeom prst="rect">
                <a:avLst/>
              </a:prstGeom>
              <a:blipFill rotWithShape="1">
                <a:blip r:embed="rId3"/>
                <a:stretch>
                  <a:fillRect t="-14" r="-663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6_AS.28_2#bc5bc1426?vbadefaultcenterpage=1&amp;parentnodeid=e0b6f3ff7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84064" y="3372708"/>
            <a:ext cx="2029968" cy="306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045a34be7.fixed?vbadefaultcenterpage=1&amp;parentnodeid=f1442d9eb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截面问题</a:t>
            </a:r>
            <a:endParaRPr lang="en-US" altLang="zh-CN" sz="4400" dirty="0"/>
          </a:p>
        </p:txBody>
      </p:sp>
      <p:pic>
        <p:nvPicPr>
          <p:cNvPr id="3" name="C_3#045a34be7.fixed?vbadefaultcenterpage=1&amp;parentnodeid=f1442d9eb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c3198f2c?vbadefaultcenterpage=1&amp;parentnodeid=045a34be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9105a248b?vbadefaultcenterpage=1&amp;parentnodeid=1c3198f2c&amp;vbahtmlprocessed=1&amp;bbb=1&amp;hasbroken=1"/>
              <p:cNvSpPr/>
              <p:nvPr/>
            </p:nvSpPr>
            <p:spPr>
              <a:xfrm>
                <a:off x="502920" y="1241425"/>
                <a:ext cx="11182985" cy="22694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分别是棱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上的点，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𝑀𝐷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𝑁𝐵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（审题①由比例关系考虑平行作截面）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，则正方体中过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的截面图形是(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9105a248b?vbadefaultcenterpage=1&amp;parentnodeid=1c3198f2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2269490"/>
              </a:xfrm>
              <a:prstGeom prst="rect">
                <a:avLst/>
              </a:prstGeom>
              <a:blipFill rotWithShape="1">
                <a:blip r:embed="rId4"/>
                <a:stretch>
                  <a:fillRect b="-164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9105a248b.bracket?vbadefaultcenterpage=1&amp;parentnodeid=1c3198f2c&amp;vbapositionanswer=1&amp;vbahtmlprocessed=1"/>
          <p:cNvSpPr/>
          <p:nvPr/>
        </p:nvSpPr>
        <p:spPr>
          <a:xfrm>
            <a:off x="3204782" y="2811114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5_BD.3_1#9105a248b.choices?vbadefaultcenterpage=1&amp;parentnodeid=1c3198f2c&amp;vbahtmlprocessed=1"/>
          <p:cNvSpPr/>
          <p:nvPr/>
        </p:nvSpPr>
        <p:spPr>
          <a:xfrm>
            <a:off x="502920" y="3511201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61945" algn="l"/>
                <a:tab pos="5699125" algn="l"/>
                <a:tab pos="85363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.三角形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B.四边形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C.五边形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.六边形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_1#9105a248b?vbadefaultcenterpage=1&amp;parentnodeid=1c3198f2c&amp;vbahtmlprocessed=1"/>
              <p:cNvSpPr/>
              <p:nvPr/>
            </p:nvSpPr>
            <p:spPr>
              <a:xfrm>
                <a:off x="502920" y="1542428"/>
                <a:ext cx="11183112" cy="12614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如图，延长直线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，延长直线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，交直线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_1#9105a248b?vbadefaultcenterpage=1&amp;parentnodeid=1c3198f2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2428"/>
                <a:ext cx="11183112" cy="1261428"/>
              </a:xfrm>
              <a:prstGeom prst="rect">
                <a:avLst/>
              </a:prstGeom>
              <a:blipFill rotWithShape="1">
                <a:blip r:embed="rId3"/>
                <a:stretch>
                  <a:fillRect t="-1" r="1" b="-56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4_2#9105a248b?vbadefaultcenterpage=1&amp;parentnodeid=1c3198f2c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82896" y="2939936"/>
            <a:ext cx="2423160" cy="181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4_3#9105a248b?vbadefaultcenterpage=1&amp;parentnodeid=1c3198f2c&amp;vbahtmlprocessed=1"/>
              <p:cNvSpPr/>
              <p:nvPr/>
            </p:nvSpPr>
            <p:spPr>
              <a:xfrm>
                <a:off x="502920" y="4883036"/>
                <a:ext cx="11183112" cy="720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所以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//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𝑃𝑄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𝑀𝑁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//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𝐸𝐹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，············审题①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则五边形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𝑀𝐸𝐹𝑁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即为所求截面.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C_5_AS.4_3#9105a248b?vbadefaultcenterpage=1&amp;parentnodeid=1c3198f2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883036"/>
                <a:ext cx="11183112" cy="720535"/>
              </a:xfrm>
              <a:prstGeom prst="rect">
                <a:avLst/>
              </a:prstGeom>
              <a:blipFill rotWithShape="1">
                <a:blip r:embed="rId5"/>
                <a:stretch>
                  <a:fillRect t="-72" r="1" b="-3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03860" y="89725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2e679fe5?vbadefaultcenterpage=1&amp;parentnodeid=045a34be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f090e1b21?segpoint=1&amp;vbadefaultcenterpage=1&amp;parentnodeid=a2e679fe5&amp;vbahtmlprocessed=1"/>
          <p:cNvSpPr/>
          <p:nvPr/>
        </p:nvSpPr>
        <p:spPr>
          <a:xfrm>
            <a:off x="502920" y="1241648"/>
            <a:ext cx="11183112" cy="2134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作截面应遵循的三个原则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：（1）在同一平面上的两点可引直线；（2）凡是相交的直线都要画出它们的交点；（3）凡是相交的平面都要画出它们的交线.</a:t>
            </a:r>
          </a:p>
          <a:p>
            <a:pPr lvl="0" latinLnBrk="1">
              <a:lnSpc>
                <a:spcPts val="44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作出截面的关键是作出截线，作出截线的主要根据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</a:t>
            </a:r>
          </a:p>
          <a:p>
            <a:pPr lvl="0" latinLnBrk="1">
              <a:lnSpc>
                <a:spcPts val="44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（1）确定平面的条件；（2）三线共点的条件；（3）面面平行的性质定理.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b8bcbf738?vbadefaultcenterpage=1&amp;parentnodeid=045a34be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c4d239161?vbadefaultcenterpage=1&amp;parentnodeid=b8bcbf738&amp;inlineimagemarkindex=1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c4d239161?vbadefaultcenterpage=1&amp;parentnodeid=b8bcbf738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面积问题</a:t>
            </a:r>
            <a:endParaRPr lang="en-US" altLang="zh-CN" sz="100" dirty="0"/>
          </a:p>
        </p:txBody>
      </p:sp>
      <p:pic>
        <p:nvPicPr>
          <p:cNvPr id="5" name="QC_6_BD.5_1#f0923a185?hastextimagelayout=1&amp;vbadefaultcenterpage=1&amp;parentnodeid=c4d239161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759605" y="1876710"/>
            <a:ext cx="2834640" cy="284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BD.5_2#f0923a185?hastextimagelayout=1&amp;segpoint=1&amp;vbadefaultcenterpage=1&amp;parentnodeid=c4d239161&amp;vbahtmlprocessed=1"/>
              <p:cNvSpPr/>
              <p:nvPr/>
            </p:nvSpPr>
            <p:spPr>
              <a:xfrm>
                <a:off x="502920" y="1830991"/>
                <a:ext cx="8211312" cy="158330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如图，正方体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的棱长为4，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上的点，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，用经过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三点的平面截该正方体，则所截得的截面面积为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BD.5_2#f0923a185?hastextimagelayout=1&amp;segpoint=1&amp;vbadefaultcenterpage=1&amp;parentnodeid=c4d23916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0991"/>
                <a:ext cx="8211312" cy="1583309"/>
              </a:xfrm>
              <a:prstGeom prst="rect">
                <a:avLst/>
              </a:prstGeom>
              <a:blipFill rotWithShape="1">
                <a:blip r:embed="rId6"/>
                <a:stretch>
                  <a:fillRect t="-18" r="2" b="-39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QC_6_AN.6_1#f0923a185.bracket?vbadefaultcenterpage=1&amp;parentnodeid=c4d239161&amp;vbapositionanswer=2&amp;vbahtmlprocessed=1"/>
          <p:cNvSpPr/>
          <p:nvPr/>
        </p:nvSpPr>
        <p:spPr>
          <a:xfrm>
            <a:off x="6865620" y="2935700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QC_6_BD.7_1#f0923a185.choices?hastextimagelayout=1&amp;vbadefaultcenterpage=1&amp;parentnodeid=c4d239161&amp;vbahtmlprocessed=1"/>
              <p:cNvSpPr/>
              <p:nvPr/>
            </p:nvSpPr>
            <p:spPr>
              <a:xfrm>
                <a:off x="502920" y="3426048"/>
                <a:ext cx="8211312" cy="628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2128520" algn="l"/>
                    <a:tab pos="4232275" algn="l"/>
                    <a:tab pos="62979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15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21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8" name="QC_6_BD.7_1#f0923a185.choices?hastextimagelayout=1&amp;vbadefaultcenterpage=1&amp;parentnodeid=c4d23916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26048"/>
                <a:ext cx="8211312" cy="628079"/>
              </a:xfrm>
              <a:prstGeom prst="rect">
                <a:avLst/>
              </a:prstGeom>
              <a:blipFill rotWithShape="1">
                <a:blip r:embed="rId7"/>
                <a:stretch>
                  <a:fillRect t="-36" r="2" b="-25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AS.8_1#f0923a185?vbadefaultcenterpage=1&amp;parentnodeid=c4d239161&amp;vbahtmlprocessed=1"/>
              <p:cNvSpPr/>
              <p:nvPr/>
            </p:nvSpPr>
            <p:spPr>
              <a:xfrm>
                <a:off x="502920" y="1912856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如图1所示，延长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𝑅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AS.8_1#f0923a185?vbadefaultcenterpage=1&amp;parentnodeid=c4d23916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12856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49" r="1" b="-1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6_AS.8_2#f0923a185?vbadefaultcenterpage=1&amp;parentnodeid=c4d23916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10328" y="2535664"/>
            <a:ext cx="2368296" cy="269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272</Words>
  <Application>Microsoft Office PowerPoint</Application>
  <PresentationFormat>宽屏</PresentationFormat>
  <Paragraphs>149</Paragraphs>
  <Slides>34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1_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8</cp:revision>
  <dcterms:created xsi:type="dcterms:W3CDTF">2023-12-21T10:45:00Z</dcterms:created>
  <dcterms:modified xsi:type="dcterms:W3CDTF">2024-01-18T08:19:44Z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D2C65C941A6E4DF099BAF5B5E069DA0A_12</vt:lpwstr>
  </property>
  <property fmtid="{D5CDD505-2E9C-101B-9397-08002B2CF9AE}" pid="3" name="KSOProductBuildVer">
    <vt:lpwstr>2052-12.1.0.15990</vt:lpwstr>
  </property>
</Properties>
</file>