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2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tags/tag3.xml" ContentType="application/vnd.openxmlformats-officedocument.presentationml.tags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0" r:id="rId6"/>
    <p:sldId id="261" r:id="rId7"/>
    <p:sldId id="28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82" r:id="rId21"/>
    <p:sldId id="274" r:id="rId22"/>
    <p:sldId id="283" r:id="rId23"/>
    <p:sldId id="275" r:id="rId24"/>
    <p:sldId id="276" r:id="rId25"/>
    <p:sldId id="277" r:id="rId26"/>
    <p:sldId id="278" r:id="rId27"/>
    <p:sldId id="279" r:id="rId28"/>
    <p:sldId id="284" r:id="rId29"/>
    <p:sldId id="285" r:id="rId30"/>
    <p:sldId id="280" r:id="rId31"/>
  </p:sldIdLst>
  <p:sldSz cx="12192000" cy="6858000"/>
  <p:notesSz cx="6858000" cy="12192000"/>
  <p:custDataLst>
    <p:tags r:id="rId33"/>
  </p:custDataLst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87" d="100"/>
          <a:sy n="87" d="100"/>
        </p:scale>
        <p:origin x="49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#df=97820339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pic>
        <p:nvPicPr>
          <p:cNvPr id="3" name="MasterShapeName?linknodeid=back_to_first_catalog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6456" y="6437376"/>
            <a:ext cx="1691640" cy="429768"/>
          </a:xfrm>
          <a:prstGeom prst="rect">
            <a:avLst/>
          </a:prstGeom>
        </p:spPr>
      </p:pic>
      <p:sp>
        <p:nvSpPr>
          <p:cNvPr id="4" name="MasterShapeName"/>
          <p:cNvSpPr/>
          <p:nvPr/>
        </p:nvSpPr>
        <p:spPr>
          <a:xfrm>
            <a:off x="1545336" y="128016"/>
            <a:ext cx="9500616" cy="53949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l"/>
            <a:r>
              <a:rPr lang="en-US" sz="2800" b="1" i="0" dirty="0">
                <a:solidFill>
                  <a:srgbClr val="01448D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培优课16 立体几何中的综合应用</a:t>
            </a:r>
            <a:endParaRPr lang="en-US" sz="2800" dirty="0"/>
          </a:p>
        </p:txBody>
      </p:sp>
      <p:sp>
        <p:nvSpPr>
          <p:cNvPr id="5" name="MasterShapeName"/>
          <p:cNvSpPr/>
          <p:nvPr/>
        </p:nvSpPr>
        <p:spPr>
          <a:xfrm>
            <a:off x="11393424" y="237744"/>
            <a:ext cx="566928" cy="45720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/>
            <a:fld id="{DF9D5954-47AD-4609-9C91-C04B3FCBE765}" type="slidenum">
              <a:rPr lang="en-US" sz="1500" b="1" i="0" smtClean="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‹#›</a:t>
            </a:fld>
            <a:endParaRPr lang="en-US" sz="150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#df=97820339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pic>
        <p:nvPicPr>
          <p:cNvPr id="3" name="MasterShapeName?linknodeid=back_to_first_catalog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6456" y="6437376"/>
            <a:ext cx="1691640" cy="429768"/>
          </a:xfrm>
          <a:prstGeom prst="rect">
            <a:avLst/>
          </a:prstGeom>
        </p:spPr>
      </p:pic>
      <p:sp>
        <p:nvSpPr>
          <p:cNvPr id="4" name="MasterShapeName"/>
          <p:cNvSpPr/>
          <p:nvPr/>
        </p:nvSpPr>
        <p:spPr>
          <a:xfrm>
            <a:off x="1545336" y="128016"/>
            <a:ext cx="9500616" cy="53949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l"/>
            <a:r>
              <a:rPr lang="en-US" sz="2800" b="1" i="0" dirty="0">
                <a:solidFill>
                  <a:srgbClr val="01448D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培优课16 立体几何中的综合应用</a:t>
            </a:r>
            <a:endParaRPr lang="en-US" sz="2800" dirty="0"/>
          </a:p>
        </p:txBody>
      </p:sp>
      <p:sp>
        <p:nvSpPr>
          <p:cNvPr id="5" name="MasterShapeName"/>
          <p:cNvSpPr/>
          <p:nvPr/>
        </p:nvSpPr>
        <p:spPr>
          <a:xfrm>
            <a:off x="11393424" y="237744"/>
            <a:ext cx="566928" cy="45720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/>
            <a:fld id="{3C355F6E-E480-40E3-BB4A-A9EA0D7B12BE}" type="slidenum">
              <a:rPr lang="en-US" sz="1500" b="1" i="0" smtClean="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‹#›</a:t>
            </a:fld>
            <a:endParaRPr lang="en-US" sz="1500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#df=97820339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pic>
        <p:nvPicPr>
          <p:cNvPr id="3" name="MasterShapeName?linknodeid=back_to_first_catalog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6456" y="6437376"/>
            <a:ext cx="1691640" cy="429768"/>
          </a:xfrm>
          <a:prstGeom prst="rect">
            <a:avLst/>
          </a:prstGeom>
        </p:spPr>
      </p:pic>
      <p:sp>
        <p:nvSpPr>
          <p:cNvPr id="4" name="MasterShapeName"/>
          <p:cNvSpPr/>
          <p:nvPr/>
        </p:nvSpPr>
        <p:spPr>
          <a:xfrm>
            <a:off x="1545336" y="128016"/>
            <a:ext cx="9500616" cy="53949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l"/>
            <a:r>
              <a:rPr lang="en-US" sz="2800" b="1" i="0" dirty="0">
                <a:solidFill>
                  <a:srgbClr val="01448D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培优课16 立体几何中的综合应用</a:t>
            </a:r>
            <a:endParaRPr lang="en-US" sz="2800" dirty="0"/>
          </a:p>
        </p:txBody>
      </p:sp>
      <p:sp>
        <p:nvSpPr>
          <p:cNvPr id="5" name="MasterShapeName"/>
          <p:cNvSpPr/>
          <p:nvPr/>
        </p:nvSpPr>
        <p:spPr>
          <a:xfrm>
            <a:off x="11393424" y="237744"/>
            <a:ext cx="566928" cy="45720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/>
            <a:fld id="{1AE1E3C9-926D-424F-9D05-C2BC9A725898}" type="slidenum">
              <a:rPr lang="en-US" sz="1500" b="1" i="0" smtClean="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‹#›</a:t>
            </a:fld>
            <a:endParaRPr lang="en-US" sz="1500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#df=97820339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pic>
        <p:nvPicPr>
          <p:cNvPr id="3" name="MasterShapeName?linknodeid=back_to_first_catalog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6456" y="6437376"/>
            <a:ext cx="1691640" cy="429768"/>
          </a:xfrm>
          <a:prstGeom prst="rect">
            <a:avLst/>
          </a:prstGeom>
        </p:spPr>
      </p:pic>
      <p:sp>
        <p:nvSpPr>
          <p:cNvPr id="4" name="MasterShapeName"/>
          <p:cNvSpPr/>
          <p:nvPr/>
        </p:nvSpPr>
        <p:spPr>
          <a:xfrm>
            <a:off x="1545336" y="128016"/>
            <a:ext cx="9500616" cy="53949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l"/>
            <a:r>
              <a:rPr lang="en-US" sz="2800" b="1" i="0" dirty="0">
                <a:solidFill>
                  <a:srgbClr val="01448D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培优课16 立体几何中的综合应用</a:t>
            </a:r>
            <a:endParaRPr lang="en-US" sz="2800" dirty="0"/>
          </a:p>
        </p:txBody>
      </p:sp>
      <p:sp>
        <p:nvSpPr>
          <p:cNvPr id="5" name="MasterShapeName"/>
          <p:cNvSpPr/>
          <p:nvPr/>
        </p:nvSpPr>
        <p:spPr>
          <a:xfrm>
            <a:off x="11393424" y="237744"/>
            <a:ext cx="566928" cy="45720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/>
            <a:fld id="{54E71A74-F759-412C-A27A-6F0D00837CC1}" type="slidenum">
              <a:rPr lang="en-US" sz="1500" b="1" i="0" smtClean="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‹#›</a:t>
            </a:fld>
            <a:endParaRPr lang="en-US" sz="1500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#df=97820339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pic>
        <p:nvPicPr>
          <p:cNvPr id="3" name="MasterShapeName?linknodeid=back_to_first_catalog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6456" y="6437376"/>
            <a:ext cx="1691640" cy="429768"/>
          </a:xfrm>
          <a:prstGeom prst="rect">
            <a:avLst/>
          </a:prstGeom>
        </p:spPr>
      </p:pic>
      <p:sp>
        <p:nvSpPr>
          <p:cNvPr id="4" name="MasterShapeName"/>
          <p:cNvSpPr/>
          <p:nvPr/>
        </p:nvSpPr>
        <p:spPr>
          <a:xfrm>
            <a:off x="1545336" y="128016"/>
            <a:ext cx="9500616" cy="53949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l"/>
            <a:r>
              <a:rPr lang="en-US" sz="2800" b="1" i="0" dirty="0">
                <a:solidFill>
                  <a:srgbClr val="01448D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培优课16 立体几何中的综合应用</a:t>
            </a:r>
            <a:endParaRPr lang="en-US" sz="2800" dirty="0"/>
          </a:p>
        </p:txBody>
      </p:sp>
      <p:sp>
        <p:nvSpPr>
          <p:cNvPr id="5" name="MasterShapeName"/>
          <p:cNvSpPr/>
          <p:nvPr/>
        </p:nvSpPr>
        <p:spPr>
          <a:xfrm>
            <a:off x="11393424" y="237744"/>
            <a:ext cx="566928" cy="45720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/>
            <a:fld id="{2CEE8931-F968-4989-87A4-1EB42DB53EF8}" type="slidenum">
              <a:rPr lang="en-US" sz="1500" b="1" i="0" smtClean="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‹#›</a:t>
            </a:fld>
            <a:endParaRPr lang="en-US" sz="15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xin?subject=math#pid=657fab7460819df2225b41b1#tid=6583ecd4737efc0009ee51a9#sourcefrom=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sp>
        <p:nvSpPr>
          <p:cNvPr id="3" name="MasterShapeName"/>
          <p:cNvSpPr/>
          <p:nvPr/>
        </p:nvSpPr>
        <p:spPr>
          <a:xfrm>
            <a:off x="5577840" y="5907024"/>
            <a:ext cx="1801368" cy="85953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/>
            <a:r>
              <a:rPr lang="en-US" sz="5200" b="1" i="0" dirty="0">
                <a:solidFill>
                  <a:srgbClr val="42ADE2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数 学</a:t>
            </a:r>
            <a:endParaRPr lang="en-US" sz="520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pic>
        <p:nvPicPr>
          <p:cNvPr id="3" name="MasterShapeName?linknodeid=back_to_first_catalog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6456" y="6437376"/>
            <a:ext cx="1691640" cy="429768"/>
          </a:xfrm>
          <a:prstGeom prst="rect">
            <a:avLst/>
          </a:prstGeom>
        </p:spPr>
      </p:pic>
      <p:sp>
        <p:nvSpPr>
          <p:cNvPr id="4" name="MasterShapeName"/>
          <p:cNvSpPr/>
          <p:nvPr/>
        </p:nvSpPr>
        <p:spPr>
          <a:xfrm>
            <a:off x="1545336" y="128016"/>
            <a:ext cx="9500616" cy="539496"/>
          </a:xfrm>
          <a:prstGeom prst="rect">
            <a:avLst/>
          </a:prstGeom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5" name="MasterShapeName"/>
          <p:cNvSpPr/>
          <p:nvPr/>
        </p:nvSpPr>
        <p:spPr>
          <a:xfrm>
            <a:off x="11393424" y="237744"/>
            <a:ext cx="566928" cy="45720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/>
            <a:fld id="{033482B9-3214-40AF-BC89-D23BEE3EF0B4}" type="slidenum">
              <a:rPr lang="en-US" sz="1500" b="1" i="0" smtClean="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‹#›</a:t>
            </a:fld>
            <a:endParaRPr lang="en-US" sz="150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ck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#df=97820339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pic>
        <p:nvPicPr>
          <p:cNvPr id="3" name="MasterShapeName?linknodeid=back_to_first_catalog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6456" y="6437376"/>
            <a:ext cx="1691640" cy="429768"/>
          </a:xfrm>
          <a:prstGeom prst="rect">
            <a:avLst/>
          </a:prstGeom>
        </p:spPr>
      </p:pic>
      <p:sp>
        <p:nvSpPr>
          <p:cNvPr id="4" name="MasterShapeName"/>
          <p:cNvSpPr/>
          <p:nvPr/>
        </p:nvSpPr>
        <p:spPr>
          <a:xfrm>
            <a:off x="1545336" y="128016"/>
            <a:ext cx="9500616" cy="53949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l"/>
            <a:r>
              <a:rPr lang="en-US" sz="2800" b="1" i="0" dirty="0">
                <a:solidFill>
                  <a:srgbClr val="01448D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培优课16 立体几何中的综合应用</a:t>
            </a:r>
            <a:endParaRPr lang="en-US" sz="2800" dirty="0"/>
          </a:p>
        </p:txBody>
      </p:sp>
      <p:sp>
        <p:nvSpPr>
          <p:cNvPr id="5" name="MasterShapeName"/>
          <p:cNvSpPr/>
          <p:nvPr/>
        </p:nvSpPr>
        <p:spPr>
          <a:xfrm>
            <a:off x="11393424" y="237744"/>
            <a:ext cx="566928" cy="45720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/>
            <a:fld id="{C905FC6F-E97B-4160-A0AA-D236F13F8D81}" type="slidenum">
              <a:rPr lang="en-US" sz="1500" b="1" i="0" smtClean="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‹#›</a:t>
            </a:fld>
            <a:endParaRPr lang="en-US" sz="150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7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19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37.png"/><Relationship Id="rId4" Type="http://schemas.openxmlformats.org/officeDocument/2006/relationships/image" Target="../media/image21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3.xml"/><Relationship Id="rId4" Type="http://schemas.openxmlformats.org/officeDocument/2006/relationships/image" Target="../media/image3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7" Type="http://schemas.openxmlformats.org/officeDocument/2006/relationships/image" Target="../media/image4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44.png"/><Relationship Id="rId5" Type="http://schemas.openxmlformats.org/officeDocument/2006/relationships/image" Target="../media/image23.jpeg"/><Relationship Id="rId4" Type="http://schemas.openxmlformats.org/officeDocument/2006/relationships/image" Target="../media/image15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48.png"/><Relationship Id="rId4" Type="http://schemas.openxmlformats.org/officeDocument/2006/relationships/image" Target="../media/image24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52.png"/><Relationship Id="rId4" Type="http://schemas.openxmlformats.org/officeDocument/2006/relationships/image" Target="../media/image25.jpe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5" Type="http://schemas.openxmlformats.org/officeDocument/2006/relationships/slide" Target="slide17.xml"/><Relationship Id="rId4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2.xml"/><Relationship Id="rId6" Type="http://schemas.openxmlformats.org/officeDocument/2006/relationships/image" Target="../media/image16.png"/><Relationship Id="rId5" Type="http://schemas.openxmlformats.org/officeDocument/2006/relationships/image" Target="../media/image12.jpe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2.png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split dir="in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6_AS.8_1#fd9426bd1?vbadefaultcenterpage=1&amp;parentnodeid=22acd0db8&amp;vbahtmlprocessed=1"/>
              <p:cNvSpPr/>
              <p:nvPr/>
            </p:nvSpPr>
            <p:spPr>
              <a:xfrm>
                <a:off x="502920" y="1574528"/>
                <a:ext cx="11183112" cy="48602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在四边形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𝐴𝐵𝐶𝐷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中，连接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𝐴𝐶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交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𝐵𝐷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于点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𝑂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，如图1所示，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C_6_AS.8_1#fd9426bd1?vbadefaultcenterpage=1&amp;parentnodeid=22acd0db8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574528"/>
                <a:ext cx="11183112" cy="486029"/>
              </a:xfrm>
              <a:prstGeom prst="rect">
                <a:avLst/>
              </a:prstGeom>
              <a:blipFill rotWithShape="1">
                <a:blip r:embed="rId3"/>
                <a:stretch>
                  <a:fillRect t="-75" r="1" b="-128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QC_6_AS.8_2#fd9426bd1?vbadefaultcenterpage=1&amp;parentnodeid=22acd0db8&amp;vbahtmlprocessed=1" descr="preencoded.png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818888" y="2197336"/>
            <a:ext cx="2560320" cy="3374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>
                    <a:alpha val="0"/>
                  </a:scrgbClr>
                </a:solidFill>
              </a14:hiddenFill>
            </a:ext>
          </a:extLst>
        </p:spPr>
      </p:pic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6_AS.8_3#fd9426bd1?vbadefaultcenterpage=1&amp;parentnodeid=22acd0db8&amp;vbahtmlprocessed=1&amp;bbb=1"/>
              <p:cNvSpPr/>
              <p:nvPr/>
            </p:nvSpPr>
            <p:spPr>
              <a:xfrm>
                <a:off x="502920" y="1470388"/>
                <a:ext cx="11183112" cy="4129024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𝐴𝐵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𝐵𝐷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𝐷𝐴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=2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𝐵𝐶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𝐶𝐷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e>
                    </m:ra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1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又因为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𝐴𝐶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𝐴𝐶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△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𝐴𝐵𝐶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≌△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𝐴𝐷𝐶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1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𝐵𝐴𝐶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𝐷𝐴𝐶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，故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𝐴𝐶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𝐵𝐷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，即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𝐴𝑂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𝐵𝐷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𝐶𝑂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𝐵𝐷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𝐵𝑂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𝐵𝐷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:endParaRPr lang="en-US" altLang="zh-CN" sz="1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且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𝐴𝑂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𝐵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𝐵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𝑂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e>
                    </m:ra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𝐶𝑂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𝐵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𝐶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𝐵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𝑂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1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翻折后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，对应地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𝐵𝐷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𝐴𝑂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𝐵𝐷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𝐶𝑂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1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因为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𝐴𝑂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∩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𝐶𝑂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𝑂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𝐵𝐷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⊥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平面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𝐴𝐶𝑂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1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以</a:t>
                </a:r>
                <a14:m>
                  <m:oMath xmlns:m="http://schemas.openxmlformats.org/officeDocument/2006/math">
                    <m:r>
                      <a:rPr lang="en-US" altLang="zh-CN" sz="2400" b="0" i="0" spc="-5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𝑂</m:t>
                    </m:r>
                  </m:oMath>
                </a14:m>
                <a:r>
                  <a:rPr lang="en-US" altLang="zh-CN" sz="2400" b="0" i="0" spc="-5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为坐标原点，</a:t>
                </a:r>
                <a14:m>
                  <m:oMath xmlns:m="http://schemas.openxmlformats.org/officeDocument/2006/math">
                    <m:r>
                      <a:rPr lang="en-US" altLang="zh-CN" sz="2400" b="0" i="0" spc="-5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𝑂𝐶</m:t>
                    </m:r>
                  </m:oMath>
                </a14:m>
                <a:r>
                  <a:rPr lang="en-US" altLang="zh-CN" sz="2400" b="0" i="0" spc="-5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spc="-5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𝑂𝐷</m:t>
                    </m:r>
                  </m:oMath>
                </a14:m>
                <a:r>
                  <a:rPr lang="en-US" altLang="zh-CN" sz="2400" b="0" i="0" spc="-5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spc="-5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𝑂𝐴</m:t>
                    </m:r>
                  </m:oMath>
                </a14:m>
                <a:r>
                  <a:rPr lang="en-US" altLang="zh-CN" sz="2400" b="0" i="0" spc="-5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所在直线分别为</a:t>
                </a:r>
                <a14:m>
                  <m:oMath xmlns:m="http://schemas.openxmlformats.org/officeDocument/2006/math">
                    <m:r>
                      <a:rPr lang="en-US" altLang="zh-CN" sz="2400" b="0" i="0" spc="-5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</m:oMath>
                </a14:m>
                <a:r>
                  <a:rPr lang="en-US" altLang="zh-CN" sz="2400" b="0" i="0" spc="-5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spc="-5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𝑦</m:t>
                    </m:r>
                  </m:oMath>
                </a14:m>
                <a:r>
                  <a:rPr lang="en-US" altLang="zh-CN" sz="2400" b="0" i="0" spc="-5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spc="-5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𝑧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spc="-5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轴建立如图2所示的空间直角坐标系，</a:t>
                </a:r>
                <a:endParaRPr lang="en-US" altLang="zh-CN" sz="100" spc="-50" dirty="0"/>
              </a:p>
            </p:txBody>
          </p:sp>
        </mc:Choice>
        <mc:Fallback xmlns="">
          <p:sp>
            <p:nvSpPr>
              <p:cNvPr id="2" name="QC_6_AS.8_3#fd9426bd1?vbadefaultcenterpage=1&amp;parentnodeid=22acd0db8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470388"/>
                <a:ext cx="11183112" cy="4129024"/>
              </a:xfrm>
              <a:prstGeom prst="rect">
                <a:avLst/>
              </a:prstGeom>
              <a:blipFill rotWithShape="1">
                <a:blip r:embed="rId3"/>
                <a:stretch>
                  <a:fillRect t="-9" r="-1629" b="-47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QC_6_AS.8_4#fd9426bd1?vbadefaultcenterpage=1&amp;parentnodeid=22acd0db8&amp;vbahtmlprocessed=1" descr="preencoded.pn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855464" y="756000"/>
            <a:ext cx="2478024" cy="3081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>
                    <a:alpha val="0"/>
                  </a:scrgbClr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QC_6_AS.8_5#fd9426bd1?vbadefaultcenterpage=1&amp;parentnodeid=22acd0db8&amp;vbahtmlprocessed=1"/>
              <p:cNvSpPr/>
              <p:nvPr/>
            </p:nvSpPr>
            <p:spPr>
              <a:xfrm>
                <a:off x="502920" y="3974688"/>
                <a:ext cx="11183112" cy="2661095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则点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0,0,</m:t>
                        </m:r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3</m:t>
                            </m:r>
                          </m:e>
                        </m:rad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0,−1,0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𝐶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1,0,0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𝐷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0,1,0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所以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𝐴𝐵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0,−1,−</m:t>
                        </m:r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3</m:t>
                            </m:r>
                          </m:e>
                        </m:rad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𝐶𝐷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−1,1,0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algn="l" latinLnBrk="1">
                  <a:lnSpc>
                    <a:spcPct val="11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cos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⟨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𝐴𝐵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,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𝐶𝐷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⟩=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acc>
                          <m:accPr>
                            <m:chr m:val="⃗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acc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𝐴𝐵</m:t>
                            </m:r>
                          </m:e>
                        </m:acc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⋅</m:t>
                        </m:r>
                        <m:acc>
                          <m:accPr>
                            <m:chr m:val="⃗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acc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𝐶𝐷</m:t>
                            </m:r>
                          </m:e>
                        </m:acc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𝐴𝐵</m:t>
                                </m:r>
                              </m:e>
                            </m:acc>
                          </m:e>
                        </m:d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⋅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𝐶𝐷</m:t>
                                </m:r>
                              </m:e>
                            </m:acc>
                          </m:e>
                        </m:d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algn="l" latinLnBrk="1">
                  <a:lnSpc>
                    <a:spcPct val="11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因此直线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𝐴𝐵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与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𝐶𝐷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所成角的余弦值是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.故选D.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QC_6_AS.8_5#fd9426bd1?vbadefaultcenterpage=1&amp;parentnodeid=22acd0db8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974688"/>
                <a:ext cx="11183112" cy="2661095"/>
              </a:xfrm>
              <a:prstGeom prst="rect">
                <a:avLst/>
              </a:prstGeom>
              <a:blipFill rotWithShape="1">
                <a:blip r:embed="rId4"/>
                <a:stretch>
                  <a:fillRect t="-8" r="1" b="-50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_5_BD#2ede6ccea?vbadefaultcenterpage=1&amp;parentnodeid=e8bf18928&amp;inlineimagemarkindex=2&amp;vbahtmlprocessed=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811" y="886684"/>
            <a:ext cx="1856232" cy="384048"/>
          </a:xfrm>
          <a:prstGeom prst="rect">
            <a:avLst/>
          </a:prstGeom>
        </p:spPr>
      </p:pic>
      <p:sp>
        <p:nvSpPr>
          <p:cNvPr id="3" name="C_5_BD#2ede6ccea?vbadefaultcenterpage=1&amp;parentnodeid=e8bf18928&amp;vbahtmlprocessed=1"/>
          <p:cNvSpPr/>
          <p:nvPr/>
        </p:nvSpPr>
        <p:spPr>
          <a:xfrm>
            <a:off x="502920" y="756000"/>
            <a:ext cx="11183112" cy="72136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 latinLnBrk="1">
              <a:lnSpc>
                <a:spcPct val="150000"/>
              </a:lnSpc>
            </a:pPr>
            <a:r>
              <a:rPr lang="en-US" altLang="zh-CN" sz="100" b="0" i="0" kern="0" spc="-99900" dirty="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&amp;</a:t>
            </a:r>
            <a:r>
              <a:rPr lang="en-US" altLang="zh-CN" sz="100" b="0" i="0" kern="0" spc="-9990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2&amp;</a:t>
            </a:r>
            <a:r>
              <a:rPr lang="en-US" altLang="zh-CN" sz="900" b="0" i="0" kern="0">
                <a:solidFill>
                  <a:srgbClr val="FFFFFF"/>
                </a:solidFill>
                <a:latin typeface="宋体" panose="02010600030101010101" pitchFamily="2" charset="-122"/>
                <a:ea typeface="微软雅黑" panose="020B0503020204020204" pitchFamily="34" charset="-122"/>
                <a:cs typeface="Times New Roman" panose="02020603050405020304" pitchFamily="34" charset="-120"/>
              </a:rPr>
              <a:t>                                 </a:t>
            </a:r>
            <a:r>
              <a:rPr lang="en-US" altLang="zh-CN" sz="2600" b="1" i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由求线段到求线面角最值</a:t>
            </a:r>
            <a:endParaRPr lang="en-US" altLang="zh-CN" sz="100" dirty="0"/>
          </a:p>
        </p:txBody>
      </p:sp>
      <p:pic>
        <p:nvPicPr>
          <p:cNvPr id="4" name="QC_6_BD.9_1#f2ac16dc0?hastextimagelayout=1&amp;vbadefaultcenterpage=1&amp;parentnodeid=2ede6ccea&amp;vbahtmlprocessed=1&amp;hassurround=1" descr="preencoded.png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381210" y="1391570"/>
            <a:ext cx="4215384" cy="1892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>
                    <a:alpha val="0"/>
                  </a:scrgbClr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QC_6_BD.9_2#f2ac16dc0?hastextimagelayout=3&amp;segpoint=1&amp;vbadefaultcenterpage=1&amp;parentnodeid=2ede6ccea&amp;vbahtmlprocessed=1"/>
              <p:cNvSpPr/>
              <p:nvPr/>
            </p:nvSpPr>
            <p:spPr>
              <a:xfrm>
                <a:off x="502920" y="1345851"/>
                <a:ext cx="6830568" cy="213194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marL="0"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2. 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如图，在矩形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𝐴𝐵𝐶𝐷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中，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𝐵𝐶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=1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𝐴𝐵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=2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，现将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△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𝐴𝐵𝐷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沿着对角线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𝐵𝐷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翻折成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△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′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𝐵𝐷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，并且满足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′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𝐴𝐶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，则直线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′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𝐶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与平面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𝐵𝐶𝐷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所成最大角的余弦值为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(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1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  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)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C_6_BD.9_2#f2ac16dc0?hastextimagelayout=3&amp;segpoint=1&amp;vbadefaultcenterpage=1&amp;parentnodeid=2ede6ccea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345851"/>
                <a:ext cx="6830568" cy="2131949"/>
              </a:xfrm>
              <a:prstGeom prst="rect">
                <a:avLst/>
              </a:prstGeom>
              <a:blipFill rotWithShape="1">
                <a:blip r:embed="rId5"/>
                <a:stretch>
                  <a:fillRect t="-13" r="7" b="-12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QC_6_AN.10_1#f2ac16dc0.bracket?vbadefaultcenterpage=1&amp;parentnodeid=2ede6ccea&amp;vbapositionanswer=3&amp;vbahtmlprocessed=1"/>
          <p:cNvSpPr/>
          <p:nvPr/>
        </p:nvSpPr>
        <p:spPr>
          <a:xfrm>
            <a:off x="1664823" y="3060742"/>
            <a:ext cx="423863" cy="492177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B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QC_6_BD.11_1#f2ac16dc0.choices?vbadefaultcenterpage=1&amp;parentnodeid=2ede6ccea&amp;vbahtmlprocessed=1"/>
              <p:cNvSpPr/>
              <p:nvPr/>
            </p:nvSpPr>
            <p:spPr>
              <a:xfrm>
                <a:off x="502920" y="3487008"/>
                <a:ext cx="11183112" cy="626555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latinLnBrk="1">
                  <a:lnSpc>
                    <a:spcPct val="110000"/>
                  </a:lnSpc>
                  <a:tabLst>
                    <a:tab pos="2906395" algn="l"/>
                    <a:tab pos="5775325" algn="l"/>
                    <a:tab pos="8644255" algn="l"/>
                  </a:tabLst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A.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6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zh-CN" sz="2400" b="0" i="0" spc="-1030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	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B.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7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zh-CN" sz="2400" b="0" i="0" spc="-1030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	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C.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b="0" i="0" spc="-1030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	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D.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7" name="QC_6_BD.11_1#f2ac16dc0.choices?vbadefaultcenterpage=1&amp;parentnodeid=2ede6ccea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487008"/>
                <a:ext cx="11183112" cy="626555"/>
              </a:xfrm>
              <a:prstGeom prst="rect">
                <a:avLst/>
              </a:prstGeom>
              <a:blipFill rotWithShape="1">
                <a:blip r:embed="rId6"/>
                <a:stretch>
                  <a:fillRect t="-36" r="1" b="-25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6_AS.12_1#f2ac16dc0?vbadefaultcenterpage=1&amp;parentnodeid=2ede6ccea&amp;vbahtmlprocessed=1&amp;bbb=1&amp;hasbroken=1"/>
              <p:cNvSpPr/>
              <p:nvPr/>
            </p:nvSpPr>
            <p:spPr>
              <a:xfrm>
                <a:off x="502920" y="2096530"/>
                <a:ext cx="11183112" cy="2914841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如图1，设点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′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在底面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𝐵𝐶𝐷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中的射影为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𝐻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′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𝐶𝐻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′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𝐶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与平面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𝐵𝐶𝐷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所成的</a:t>
                </a: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角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cos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′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𝐶𝐻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𝐶𝐻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′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𝐶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在翻折过程中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𝐴𝐻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𝐵𝐷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∵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′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在底面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𝐵𝐶𝐷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的射影为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𝐻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′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𝐻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⊥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平面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𝐵𝐶𝐷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,又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𝐴𝐶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⊂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平面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𝐵𝐶𝐷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∴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′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𝐻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𝐴𝐶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又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′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𝐴𝐶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𝐵𝐻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𝐴𝐶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，即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𝐻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𝐴𝐵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的中垂线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𝑀𝑁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上（如图2）.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C_6_AS.12_1#f2ac16dc0?vbadefaultcenterpage=1&amp;parentnodeid=2ede6ccea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096530"/>
                <a:ext cx="11183112" cy="2914841"/>
              </a:xfrm>
              <a:prstGeom prst="rect">
                <a:avLst/>
              </a:prstGeom>
              <a:blipFill rotWithShape="1">
                <a:blip r:embed="rId3"/>
                <a:stretch>
                  <a:fillRect t="-14" r="1" b="-21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QC_6_AS.12_2#f2ac16dc0?vbadefaultcenterpage=1&amp;parentnodeid=2ede6ccea&amp;vbahtmlprocessed=1" descr="preencoded.pn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749040" y="1818876"/>
            <a:ext cx="4690872" cy="2340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>
                    <a:alpha val="0"/>
                  </a:scrgbClr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QC_6_AS.12_3#f2ac16dc0?vbadefaultcenterpage=1&amp;parentnodeid=2ede6ccea&amp;vbahtmlprocessed=1"/>
              <p:cNvSpPr/>
              <p:nvPr/>
            </p:nvSpPr>
            <p:spPr>
              <a:xfrm>
                <a:off x="502920" y="4288264"/>
                <a:ext cx="11183112" cy="103886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取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′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的中点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𝐸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，连接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𝑂𝐸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:endParaRPr lang="en-US" altLang="zh-CN" sz="2400" dirty="0"/>
              </a:p>
              <a:p>
                <a:pPr algn="l"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∵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𝑂𝐴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′=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𝑂𝐵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∴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′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𝑂𝐸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，又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′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𝐴𝐶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QC_6_AS.12_3#f2ac16dc0?vbadefaultcenterpage=1&amp;parentnodeid=2ede6ccea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4288264"/>
                <a:ext cx="11183112" cy="1038860"/>
              </a:xfrm>
              <a:prstGeom prst="rect">
                <a:avLst/>
              </a:prstGeom>
              <a:blipFill rotWithShape="1">
                <a:blip r:embed="rId4"/>
                <a:stretch>
                  <a:fillRect t="-10" r="1" b="-56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6_AS.12_4#f2ac16dc0?vbadefaultcenterpage=1&amp;parentnodeid=2ede6ccea&amp;vbahtmlprocessed=1&amp;bbb=1&amp;hasbroken=1"/>
              <p:cNvSpPr/>
              <p:nvPr/>
            </p:nvSpPr>
            <p:spPr>
              <a:xfrm>
                <a:off x="502920" y="1689527"/>
                <a:ext cx="11183112" cy="372884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∴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′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⊥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平面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𝐸𝑂𝐶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∴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′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𝐸𝐶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，又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𝐸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′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的中点，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∴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′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𝐶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𝐵𝐶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，则</a:t>
                </a:r>
              </a:p>
              <a:p>
                <a:pPr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cos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′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𝐶𝐻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𝐶𝐻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′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𝐶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𝐶𝐻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𝐵𝐶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1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又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𝐵𝐶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𝐴𝐵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，由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△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𝐴𝐵𝐶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∼△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𝐻𝑀𝐵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𝑀𝐻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=2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100" dirty="0"/>
              </a:p>
              <a:p>
                <a:pPr latinLnBrk="1">
                  <a:lnSpc>
                    <a:spcPct val="11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在直角梯形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𝐵𝐶𝐻𝑀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中，</a:t>
                </a:r>
              </a:p>
              <a:p>
                <a:pPr latinLnBrk="1">
                  <a:lnSpc>
                    <a:spcPct val="11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𝐶𝐻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2</m:t>
                                </m:r>
                                <m:sSup>
                                  <m:sSupPr>
                                    <m:ctrlPr>
                                      <a:rPr lang="en-US" altLang="zh-CN" sz="2400" b="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−1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4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−3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+1</m:t>
                        </m:r>
                      </m:e>
                    </m:ra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CN" sz="2400" b="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sz="2400" b="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  <m:t>8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7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16</m:t>
                            </m:r>
                          </m:den>
                        </m:f>
                      </m:e>
                    </m:ra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≥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7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100" dirty="0"/>
              </a:p>
              <a:p>
                <a:pPr latinLnBrk="1">
                  <a:lnSpc>
                    <a:spcPct val="11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从而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cos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′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𝐶𝐻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𝐶𝐻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𝐵𝐶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≥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7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，其最小值为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7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，当且仅当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6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时取等号.故选B.</a:t>
                </a:r>
                <a:endParaRPr lang="en-US" altLang="zh-CN" sz="100" dirty="0"/>
              </a:p>
            </p:txBody>
          </p:sp>
        </mc:Choice>
        <mc:Fallback xmlns="">
          <p:sp>
            <p:nvSpPr>
              <p:cNvPr id="2" name="QC_6_AS.12_4#f2ac16dc0?vbadefaultcenterpage=1&amp;parentnodeid=2ede6ccea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689527"/>
                <a:ext cx="11183112" cy="3728847"/>
              </a:xfrm>
              <a:prstGeom prst="rect">
                <a:avLst/>
              </a:prstGeom>
              <a:blipFill rotWithShape="1">
                <a:blip r:embed="rId3"/>
                <a:stretch>
                  <a:fillRect t="-11" r="1" b="-76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_3_BD#cefb17723.fixed?vbadefaultcenterpage=1&amp;parentnodeid=978203394&amp;vbahtmlprocessed=1"/>
          <p:cNvSpPr/>
          <p:nvPr/>
        </p:nvSpPr>
        <p:spPr>
          <a:xfrm>
            <a:off x="283464" y="2779776"/>
            <a:ext cx="11594592" cy="722376"/>
          </a:xfrm>
          <a:prstGeom prst="rect">
            <a:avLst/>
          </a:prstGeom>
          <a:noFill/>
        </p:spPr>
        <p:txBody>
          <a:bodyPr wrap="square" lIns="0" tIns="0" rIns="0" bIns="0" rtlCol="0" anchor="b"/>
          <a:lstStyle/>
          <a:p>
            <a:pPr algn="ctr" latinLnBrk="1">
              <a:lnSpc>
                <a:spcPct val="100000"/>
              </a:lnSpc>
            </a:pPr>
            <a:r>
              <a:rPr lang="en-US" altLang="zh-CN" sz="44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培优点二</a:t>
            </a:r>
            <a:r>
              <a:rPr lang="en-US" altLang="zh-CN" sz="4400" b="1" i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44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探索性问题</a:t>
            </a:r>
            <a:endParaRPr lang="en-US" altLang="zh-CN" sz="4400" dirty="0"/>
          </a:p>
        </p:txBody>
      </p:sp>
      <p:pic>
        <p:nvPicPr>
          <p:cNvPr id="3" name="C_3#cefb17723.fixed?vbadefaultcenterpage=1&amp;parentnodeid=978203394&amp;vbahtmlprocessed=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1872" y="3575304"/>
            <a:ext cx="9756648" cy="82296"/>
          </a:xfrm>
          <a:prstGeom prst="rect">
            <a:avLst/>
          </a:prstGeom>
        </p:spPr>
      </p:pic>
    </p:spTree>
  </p:cSld>
  <p:clrMapOvr>
    <a:masterClrMapping/>
  </p:clrMapOvr>
  <p:transition>
    <p:split dir="in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_4_BD#286342c25?vbadefaultcenterpage=1&amp;parentnodeid=cefb17723&amp;vbahtmlprocessed=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" y="756000"/>
            <a:ext cx="10799064" cy="347472"/>
          </a:xfrm>
          <a:prstGeom prst="rect">
            <a:avLst/>
          </a:prstGeom>
        </p:spPr>
      </p:pic>
      <p:pic>
        <p:nvPicPr>
          <p:cNvPr id="3" name="QO_5_BD.13_1#f0565bc1f?hastextimagelayout=1&amp;vbadefaultcenterpage=1&amp;parentnodeid=286342c25&amp;vbahtmlprocessed=1&amp;hassurround=1" descr="preencoded.png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961313" y="1287368"/>
            <a:ext cx="2642616" cy="2002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>
                    <a:alpha val="0"/>
                  </a:scrgbClr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QO_5_BD.13_2#f0565bc1f?hastextimagelayout=4&amp;vbadefaultcenterpage=1&amp;parentnodeid=286342c25&amp;vbahtmlprocessed=1"/>
              <p:cNvSpPr/>
              <p:nvPr/>
            </p:nvSpPr>
            <p:spPr>
              <a:xfrm>
                <a:off x="502920" y="1241648"/>
                <a:ext cx="8412480" cy="3228848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marL="0"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典例2</a:t>
                </a:r>
                <a:r>
                  <a:rPr lang="en-US" altLang="zh-CN" sz="2400" b="1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如图，在四面体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𝐴𝐵𝐶𝐷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中，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𝐴𝐷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𝐶𝐷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borderBox>
                      <m:borderBox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borderBox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𝐴𝐷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=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𝐶𝐷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，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∠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𝐴𝐷𝐵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=∠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𝐵𝐷𝐶</m:t>
                        </m:r>
                      </m:e>
                    </m:borderBox>
                  </m:oMath>
                </a14:m>
                <a:r>
                  <a:rPr lang="en-US" altLang="zh-CN" sz="2400" b="0" i="0" dirty="0">
                    <a:solidFill>
                      <a:srgbClr val="0070C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（审题①证明三角形全等）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borderBox>
                      <m:borderBox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borderBox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𝐸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为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𝐴𝐶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的中点</m:t>
                        </m:r>
                      </m:e>
                    </m:borderBox>
                  </m:oMath>
                </a14:m>
                <a:r>
                  <a:rPr lang="en-US" altLang="zh-CN" sz="2400" b="0" i="0" dirty="0">
                    <a:solidFill>
                      <a:srgbClr val="0070C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（审题②三线合一）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.设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𝐴𝐵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𝐵𝐷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=2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∠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𝐴𝐶𝐵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60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∘</m:t>
                        </m:r>
                      </m:sup>
                    </m:sSup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𝐹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𝐵𝐷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上，</a:t>
                </a:r>
                <a14:m>
                  <m:oMath xmlns:m="http://schemas.openxmlformats.org/officeDocument/2006/math">
                    <m:borderBox>
                      <m:borderBox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borderBoxPr>
                      <m:e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当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△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𝐴𝐹𝐶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的面积最小时</m:t>
                        </m:r>
                      </m:e>
                    </m:borderBox>
                  </m:oMath>
                </a14:m>
                <a:r>
                  <a:rPr lang="en-US" altLang="zh-CN" sz="2400" b="0" i="0" dirty="0">
                    <a:solidFill>
                      <a:srgbClr val="0070C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（审题③转化为垂线段最小问题）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，求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𝐶𝐹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与平面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𝐴𝐵𝐷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所成的角的正弦值.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O_5_BD.13_2#f0565bc1f?hastextimagelayout=4&amp;vbadefaultcenterpage=1&amp;parentnodeid=286342c25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241648"/>
                <a:ext cx="8412480" cy="3228848"/>
              </a:xfrm>
              <a:prstGeom prst="rect">
                <a:avLst/>
              </a:prstGeom>
              <a:blipFill rotWithShape="1">
                <a:blip r:embed="rId5"/>
                <a:stretch>
                  <a:fillRect t="-7" b="-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O_5_AS.14_1#f0565bc1f?vbadefaultcenterpage=1&amp;parentnodeid=286342c25&amp;vbahtmlprocessed=1&amp;bbb=1&amp;hasbroken=1"/>
              <p:cNvSpPr/>
              <p:nvPr/>
            </p:nvSpPr>
            <p:spPr>
              <a:xfrm>
                <a:off x="502920" y="1099040"/>
                <a:ext cx="11183112" cy="488442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</a:t>
                </a:r>
                <a:r>
                  <a:rPr lang="en-US" altLang="zh-CN" sz="2400" b="1" i="0" spc="-5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析</a:t>
                </a:r>
                <a:r>
                  <a:rPr lang="en-US" altLang="zh-CN" sz="2400" b="1" i="0" spc="-5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spc="-5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如图，连接</a:t>
                </a:r>
                <a14:m>
                  <m:oMath xmlns:m="http://schemas.openxmlformats.org/officeDocument/2006/math">
                    <m:r>
                      <a:rPr lang="en-US" altLang="zh-CN" sz="2400" b="0" i="0" spc="-5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𝐸𝐹</m:t>
                    </m:r>
                  </m:oMath>
                </a14:m>
                <a:r>
                  <a:rPr lang="en-US" altLang="zh-CN" sz="2400" b="0" i="0" spc="-5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，因为</a:t>
                </a:r>
                <a14:m>
                  <m:oMath xmlns:m="http://schemas.openxmlformats.org/officeDocument/2006/math">
                    <m:r>
                      <a:rPr lang="en-US" altLang="zh-CN" sz="2400" b="0" i="0" spc="-5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𝐴𝐷</m:t>
                    </m:r>
                    <m:r>
                      <a:rPr lang="en-US" altLang="zh-CN" sz="2400" b="0" i="0" spc="-5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spc="-5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𝐶𝐷</m:t>
                    </m:r>
                  </m:oMath>
                </a14:m>
                <a:r>
                  <a:rPr lang="en-US" altLang="zh-CN" sz="2400" b="0" i="0" spc="-5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spc="-5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𝐸</m:t>
                    </m:r>
                  </m:oMath>
                </a14:m>
                <a:r>
                  <a:rPr lang="en-US" altLang="zh-CN" sz="2400" b="0" i="0" spc="-5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CN" sz="2400" b="0" i="0" spc="-5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𝐴𝐶</m:t>
                    </m:r>
                  </m:oMath>
                </a14:m>
                <a:r>
                  <a:rPr lang="en-US" altLang="zh-CN" sz="2400" b="0" i="0" spc="-5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的中点，</a:t>
                </a:r>
                <a14:m>
                  <m:oMath xmlns:m="http://schemas.openxmlformats.org/officeDocument/2006/math">
                    <m:borderBox>
                      <m:borderBox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borderBoxPr>
                      <m:e>
                        <m:r>
                          <m:rPr>
                            <m:nor/>
                          </m:rPr>
                          <a:rPr lang="en-US" altLang="zh-CN" sz="2400" b="0" i="0" spc="-50" dirty="0">
                            <a:solidFill>
                              <a:srgbClr val="FF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所以</m:t>
                        </m:r>
                        <m:r>
                          <a:rPr lang="en-US" altLang="zh-CN" sz="2400" b="0" i="0" spc="-5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𝐴𝐶</m:t>
                        </m:r>
                        <m:r>
                          <a:rPr lang="en-US" altLang="zh-CN" sz="2400" b="0" i="0" spc="-5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⊥</m:t>
                        </m:r>
                        <m:r>
                          <a:rPr lang="en-US" altLang="zh-CN" sz="2400" b="0" i="0" spc="-5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𝐷𝐸</m:t>
                        </m:r>
                      </m:e>
                    </m:borderBox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spc="-5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r>
                  <a:rPr lang="en-US" altLang="zh-CN" sz="2400" b="0" i="0" spc="-50" dirty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…………</a:t>
                </a:r>
                <a:r>
                  <a:rPr lang="en-US" altLang="zh-CN" sz="2400" b="0" i="0" spc="-5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审题②</a:t>
                </a:r>
                <a:endParaRPr lang="en-US" altLang="zh-CN" sz="2400" spc="-5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△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𝐴𝐵𝐷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△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𝐶𝐵𝐷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中，因为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𝐴𝐷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𝐶𝐷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𝐴𝐷𝐵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𝐶𝐷𝐵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𝐷𝐵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𝐷𝐵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</a:p>
              <a:p>
                <a:pPr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borderBox>
                      <m:borderBox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borderBoxPr>
                      <m:e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所以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△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𝐴𝐵𝐷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≌△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𝐶𝐵𝐷</m:t>
                        </m:r>
                      </m:e>
                    </m:borderBox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…………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审题①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𝐴𝐵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𝐶𝐵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，又因为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𝐸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𝐴𝐶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的中点，</a:t>
                </a:r>
                <a14:m>
                  <m:oMath xmlns:m="http://schemas.openxmlformats.org/officeDocument/2006/math">
                    <m:borderBox>
                      <m:borderBox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borderBoxPr>
                      <m:e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所以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𝐴𝐶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𝐵𝐸</m:t>
                        </m:r>
                      </m:e>
                    </m:borderBox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…………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审题②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又因为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𝐷𝐸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∩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𝐵𝐸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𝐸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𝐷𝐸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⊂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平面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𝐵𝐸𝐷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𝐵𝐸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⊂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平面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𝐵𝐸𝐷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𝐴𝐶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⊥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平面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𝐵𝐸𝐷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，因为</a:t>
                </a:r>
              </a:p>
              <a:p>
                <a:pPr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𝐸𝐹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⊂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平面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𝐵𝐸𝐷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𝐴𝐶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𝐸𝐹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，所以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△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𝐴𝐹𝐶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𝐴𝐶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⋅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𝐸𝐹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borderBox>
                      <m:borderBox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borderBoxPr>
                      <m:e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当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𝐸𝐹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𝐵𝐷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时，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𝐸𝐹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最小，即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△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𝐴𝐹𝐶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的面积最小</m:t>
                        </m:r>
                      </m:e>
                    </m:borderBox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…………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审题③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endParaRPr lang="en-US" altLang="zh-CN" sz="2400" dirty="0"/>
              </a:p>
            </p:txBody>
          </p:sp>
        </mc:Choice>
        <mc:Fallback xmlns="">
          <p:sp>
            <p:nvSpPr>
              <p:cNvPr id="2" name="QO_5_AS.14_1#f0565bc1f?vbadefaultcenterpage=1&amp;parentnodeid=286342c25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099040"/>
                <a:ext cx="11183112" cy="4884420"/>
              </a:xfrm>
              <a:prstGeom prst="rect">
                <a:avLst/>
              </a:prstGeom>
              <a:blipFill rotWithShape="1">
                <a:blip r:embed="rId4"/>
                <a:stretch>
                  <a:fillRect t="-10" r="1" b="-123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403860" y="612775"/>
            <a:ext cx="609600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atinLnBrk="1">
              <a:lnSpc>
                <a:spcPct val="150000"/>
              </a:lnSpc>
            </a:pP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  <a:sym typeface="+mn-ea"/>
              </a:rPr>
              <a:t>解题观摩</a:t>
            </a:r>
          </a:p>
        </p:txBody>
      </p:sp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split dir="in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O_5_AS.14_1#f0565bc1f?vbadefaultcenterpage=1&amp;parentnodeid=286342c25&amp;vbahtmlprocessed=1&amp;bbb=1&amp;hasbroken=1"/>
              <p:cNvSpPr/>
              <p:nvPr/>
            </p:nvSpPr>
            <p:spPr>
              <a:xfrm>
                <a:off x="502920" y="1355167"/>
                <a:ext cx="11183112" cy="4389946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因为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△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𝐴𝐵𝐷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≌△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𝐶𝐵𝐷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𝐶𝐵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𝐴𝐵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=2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，又因为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𝐴𝐶𝐵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60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∘</m:t>
                        </m:r>
                      </m:sup>
                    </m:sSup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△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𝐴𝐵𝐶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是等边</a:t>
                </a: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三角形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因为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𝐸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𝐴𝐶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的中点，所以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𝐴𝐸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𝐸𝐶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𝐵𝐸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e>
                    </m:ra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，因为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𝐴𝐷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𝐶𝐷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，所以</a:t>
                </a:r>
              </a:p>
              <a:p>
                <a:pPr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𝐷𝐸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𝐴𝐶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△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𝐷𝐸𝐵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中，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𝐷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𝐸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𝐸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𝐷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𝐵𝐸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𝐷𝐸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𝐷𝐹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𝐷𝐵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,故以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𝐸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为坐标原点建立</a:t>
                </a: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如图所示的空间直角坐标系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𝐸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𝑥𝑦𝑧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，如图所示，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1,0,0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0,</m:t>
                        </m:r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3</m:t>
                            </m:r>
                          </m:e>
                        </m:rad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,0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𝐷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0,0,1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，所以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𝐴𝐷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−1,0,1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𝐴𝐵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−1,</m:t>
                        </m:r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3</m:t>
                            </m:r>
                          </m:e>
                        </m:rad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,0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O_5_AS.14_1#f0565bc1f?vbadefaultcenterpage=1&amp;parentnodeid=286342c25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355167"/>
                <a:ext cx="11183112" cy="4389946"/>
              </a:xfrm>
              <a:prstGeom prst="rect">
                <a:avLst/>
              </a:prstGeom>
              <a:blipFill rotWithShape="1">
                <a:blip r:embed="rId2"/>
                <a:stretch>
                  <a:fillRect t="-2" r="1" b="-68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QO_5_AS.14_2#f0565bc1f?vbadefaultcenterpage=1&amp;parentnodeid=286342c25&amp;vbahtmlprocessed=1" descr="preencoded.pn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65192" y="896252"/>
            <a:ext cx="2258568" cy="1801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>
                    <a:alpha val="0"/>
                  </a:scrgbClr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QO_5_AS.14_3#f0565bc1f?vbadefaultcenterpage=1&amp;parentnodeid=286342c25&amp;vbahtmlprocessed=1&amp;bbb=1&amp;hasbroken=1"/>
              <p:cNvSpPr/>
              <p:nvPr/>
            </p:nvSpPr>
            <p:spPr>
              <a:xfrm>
                <a:off x="502920" y="2832240"/>
                <a:ext cx="11183112" cy="338702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1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设平面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𝐴𝐵𝐷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的一个法向量为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,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𝑦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,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𝑧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，则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eqArr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&amp;</m:t>
                            </m:r>
                            <m:r>
                              <a:rPr lang="en-US" altLang="zh-CN" sz="2400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⋅</m:t>
                            </m:r>
                            <m:limUpp>
                              <m:limUp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limUp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𝐴𝐷</m:t>
                                </m:r>
                              </m:e>
                              <m:lim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→</m:t>
                                </m:r>
                              </m:lim>
                            </m:limUp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=−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+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𝑧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=0,</m:t>
                            </m:r>
                          </m:e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&amp;</m:t>
                            </m:r>
                            <m:r>
                              <a:rPr lang="en-US" altLang="zh-CN" sz="2400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⋅</m:t>
                            </m:r>
                            <m:limUpp>
                              <m:limUp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limUp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𝐴𝐵</m:t>
                                </m:r>
                              </m:e>
                              <m:lim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→</m:t>
                                </m:r>
                              </m:lim>
                            </m:limUp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=−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+</m:t>
                            </m:r>
                            <m:rad>
                              <m:radPr>
                                <m:degHide m:val="on"/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3</m:t>
                                </m:r>
                              </m:e>
                            </m:rad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𝑦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=0,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取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e>
                    </m:ra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，则</a:t>
                </a:r>
              </a:p>
              <a:p>
                <a:pPr latinLnBrk="1">
                  <a:lnSpc>
                    <a:spcPct val="11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3,</m:t>
                        </m:r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3</m:t>
                            </m:r>
                          </m:e>
                        </m:rad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,3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ct val="11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又因为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𝐶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−1,0,0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𝐹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0,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ad>
                              <m:radPr>
                                <m:degHide m:val="on"/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3</m:t>
                                </m:r>
                              </m:e>
                            </m:rad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4</m:t>
                            </m:r>
                          </m:den>
                        </m:f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,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3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4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，所以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𝐶𝐹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1,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ad>
                              <m:radPr>
                                <m:degHide m:val="on"/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3</m:t>
                                </m:r>
                              </m:e>
                            </m:rad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4</m:t>
                            </m:r>
                          </m:den>
                        </m:f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,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3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4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，所以</a:t>
                </a:r>
              </a:p>
              <a:p>
                <a:pPr latinLnBrk="1">
                  <a:lnSpc>
                    <a:spcPct val="1100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cos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⟨</m:t>
                    </m:r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,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𝐶𝐹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⟩=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⋅</m:t>
                        </m:r>
                        <m:acc>
                          <m:accPr>
                            <m:chr m:val="⃗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acc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𝐶𝐹</m:t>
                            </m:r>
                          </m:e>
                        </m:acc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</m:d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𝐶𝐹</m:t>
                                </m:r>
                              </m:e>
                            </m:acc>
                          </m:e>
                        </m:d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6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21</m:t>
                            </m:r>
                          </m:e>
                        </m:rad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×</m:t>
                        </m:r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7</m:t>
                                </m:r>
                              </m:num>
                              <m:den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4</m:t>
                                </m:r>
                              </m:den>
                            </m:f>
                          </m:e>
                        </m:rad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3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7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ct val="110000"/>
                  </a:lnSpc>
                </a:pPr>
                <a:endParaRPr lang="en-US" altLang="zh-CN" sz="2400" dirty="0"/>
              </a:p>
            </p:txBody>
          </p:sp>
        </mc:Choice>
        <mc:Fallback xmlns="">
          <p:sp>
            <p:nvSpPr>
              <p:cNvPr id="3" name="QO_5_AS.14_3#f0565bc1f?vbadefaultcenterpage=1&amp;parentnodeid=286342c25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832240"/>
                <a:ext cx="11183112" cy="3387027"/>
              </a:xfrm>
              <a:prstGeom prst="rect">
                <a:avLst/>
              </a:prstGeom>
              <a:blipFill rotWithShape="1">
                <a:blip r:embed="rId4"/>
                <a:stretch>
                  <a:fillRect t="-4" r="1" b="-81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O_5_AS.14_3#f0565bc1f?vbadefaultcenterpage=1&amp;parentnodeid=286342c25&amp;vbahtmlprocessed=1&amp;bbb=1&amp;hasbroken=1"/>
              <p:cNvSpPr/>
              <p:nvPr/>
            </p:nvSpPr>
            <p:spPr>
              <a:xfrm>
                <a:off x="502920" y="2623326"/>
                <a:ext cx="11183112" cy="186886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latinLnBrk="1">
                  <a:lnSpc>
                    <a:spcPct val="11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𝐶𝐹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与平面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𝐴𝐵𝐷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所成的角为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0≤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𝜃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≤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π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ct val="11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则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𝜃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cos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⟨</m:t>
                        </m:r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acc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𝐶𝐹</m:t>
                            </m:r>
                          </m:e>
                        </m:acc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⟩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3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7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ct val="11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𝐶𝐹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与平面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𝐴𝐵𝐷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所成的角的正弦值为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3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7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O_5_AS.14_3#f0565bc1f?vbadefaultcenterpage=1&amp;parentnodeid=286342c25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623326"/>
                <a:ext cx="11183112" cy="1868869"/>
              </a:xfrm>
              <a:prstGeom prst="rect">
                <a:avLst/>
              </a:prstGeom>
              <a:blipFill rotWithShape="1">
                <a:blip r:embed="rId2"/>
                <a:stretch>
                  <a:fillRect t="-8" r="1" b="-6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_4_BD#676396770?vbadefaultcenterpage=1&amp;parentnodeid=cefb17723&amp;vbahtmlprocessed=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" y="756000"/>
            <a:ext cx="10799064" cy="347472"/>
          </a:xfrm>
          <a:prstGeom prst="rect">
            <a:avLst/>
          </a:prstGeom>
        </p:spPr>
      </p:pic>
      <p:sp>
        <p:nvSpPr>
          <p:cNvPr id="3" name="P_5_BD#06c6139ac?segpoint=1&amp;vbadefaultcenterpage=1&amp;parentnodeid=676396770&amp;vbahtmlprocessed=1&amp;bbb=1&amp;hasbroken=1"/>
          <p:cNvSpPr/>
          <p:nvPr/>
        </p:nvSpPr>
        <p:spPr>
          <a:xfrm>
            <a:off x="502920" y="1241648"/>
            <a:ext cx="11183112" cy="487915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algn="l" latinLnBrk="1">
              <a:lnSpc>
                <a:spcPct val="150000"/>
              </a:lnSpc>
            </a:pPr>
            <a:r>
              <a:rPr lang="en-US" altLang="zh-CN" sz="2400" b="0" i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   </a:t>
            </a:r>
            <a:r>
              <a:rPr lang="en-US" altLang="zh-CN" sz="24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1. </a:t>
            </a:r>
            <a:r>
              <a:rPr lang="en-US" altLang="zh-CN" sz="2400" b="1" i="0" dirty="0" err="1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解决线面关系中存在性问题的策略</a:t>
            </a:r>
            <a:endParaRPr lang="en-US" altLang="zh-CN" sz="2400" dirty="0"/>
          </a:p>
          <a:p>
            <a:pPr latinLnBrk="1">
              <a:lnSpc>
                <a:spcPct val="150000"/>
              </a:lnSpc>
            </a:pPr>
            <a:r>
              <a:rPr lang="en-US" altLang="zh-CN" sz="2400" b="0" i="0" dirty="0">
                <a:solidFill>
                  <a:srgbClr val="000000"/>
                </a:solidFill>
                <a:latin typeface="宋体" panose="02010600030101010101" pitchFamily="2" charset="-122"/>
                <a:ea typeface="微软雅黑" panose="020B0503020204020204" pitchFamily="34" charset="-122"/>
                <a:cs typeface="Times New Roman" panose="02020603050405020304" pitchFamily="34" charset="-120"/>
              </a:rPr>
              <a:t>    </a:t>
            </a:r>
            <a:r>
              <a:rPr lang="en-US" altLang="zh-CN" sz="2400" b="0" i="0" dirty="0" err="1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对于线面关系中的存在性问题，首先假设存在，然后在该假设条件下，利用线</a:t>
            </a:r>
            <a:endParaRPr lang="en-US" altLang="zh-CN" sz="2400" b="0" i="0" dirty="0">
              <a:solidFill>
                <a:srgbClr val="000000"/>
              </a:solidFill>
              <a:latin typeface="Times New Roman" panose="02020603050405020304" pitchFamily="34" charset="0"/>
              <a:ea typeface="微软雅黑" panose="020B0503020204020204" pitchFamily="34" charset="-122"/>
              <a:cs typeface="Times New Roman" panose="02020603050405020304" pitchFamily="34" charset="-120"/>
            </a:endParaRPr>
          </a:p>
          <a:p>
            <a:pPr latinLnBrk="1">
              <a:lnSpc>
                <a:spcPct val="150000"/>
              </a:lnSpc>
            </a:pPr>
            <a:r>
              <a:rPr lang="en-US" altLang="zh-CN" sz="2400" b="0" i="0" dirty="0" err="1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面关系的相关定理、性质进行推理论证，寻找假设满足的条件.若满足，则肯定假设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；</a:t>
            </a:r>
          </a:p>
          <a:p>
            <a:pPr latinLnBrk="1">
              <a:lnSpc>
                <a:spcPct val="150000"/>
              </a:lnSpc>
            </a:pPr>
            <a:r>
              <a:rPr lang="en-US" altLang="zh-CN" sz="2400" b="0" i="0" dirty="0" err="1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若得出矛盾的结论，则否定假设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.</a:t>
            </a:r>
          </a:p>
          <a:p>
            <a:pPr lvl="0" latinLnBrk="1">
              <a:lnSpc>
                <a:spcPct val="150000"/>
              </a:lnSpc>
            </a:pP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   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2. </a:t>
            </a:r>
            <a:r>
              <a:rPr lang="en-US" altLang="zh-CN" sz="2400" b="1" dirty="0" err="1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空间角存在性问题的解题策略</a:t>
            </a:r>
            <a:endParaRPr lang="en-US" altLang="zh-CN" sz="2400" b="1" dirty="0">
              <a:solidFill>
                <a:prstClr val="black"/>
              </a:solidFill>
            </a:endParaRPr>
          </a:p>
          <a:p>
            <a:pPr lvl="0" latinLnBrk="1">
              <a:lnSpc>
                <a:spcPct val="150000"/>
              </a:lnSpc>
            </a:pP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ea typeface="微软雅黑" panose="020B0503020204020204" pitchFamily="34" charset="-122"/>
                <a:cs typeface="Times New Roman" panose="02020603050405020304" pitchFamily="34" charset="-120"/>
              </a:rPr>
              <a:t>    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借助空间直角坐标系，把几何对象上动态点的坐标用参数（变量）表示，将几</a:t>
            </a:r>
            <a:endParaRPr lang="en-US" altLang="zh-CN" sz="2400" dirty="0">
              <a:solidFill>
                <a:srgbClr val="000000"/>
              </a:solidFill>
              <a:latin typeface="Times New Roman" panose="02020603050405020304" pitchFamily="34" charset="0"/>
              <a:ea typeface="微软雅黑" panose="020B0503020204020204" pitchFamily="34" charset="-122"/>
              <a:cs typeface="Times New Roman" panose="02020603050405020304" pitchFamily="34" charset="-120"/>
            </a:endParaRPr>
          </a:p>
          <a:p>
            <a:pPr lvl="0" latinLnBrk="1">
              <a:lnSpc>
                <a:spcPct val="150000"/>
              </a:lnSpc>
            </a:pPr>
            <a:r>
              <a:rPr lang="en-US" altLang="zh-CN" sz="2400" dirty="0" err="1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何对象坐标化，这样根据题设要求得到相应的方程或方程组.若方程或方程组在题设</a:t>
            </a:r>
            <a:endParaRPr lang="en-US" altLang="zh-CN" sz="2400" dirty="0">
              <a:solidFill>
                <a:srgbClr val="000000"/>
              </a:solidFill>
              <a:latin typeface="Times New Roman" panose="02020603050405020304" pitchFamily="34" charset="0"/>
              <a:ea typeface="微软雅黑" panose="020B0503020204020204" pitchFamily="34" charset="-122"/>
              <a:cs typeface="Times New Roman" panose="02020603050405020304" pitchFamily="34" charset="-120"/>
            </a:endParaRPr>
          </a:p>
          <a:p>
            <a:pPr lvl="0" latinLnBrk="1">
              <a:lnSpc>
                <a:spcPct val="150000"/>
              </a:lnSpc>
            </a:pPr>
            <a:r>
              <a:rPr lang="en-US" altLang="zh-CN" sz="2400" dirty="0" err="1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范围内有解，则通过参数（变量）的值反过来确定几何对象的位置；若方程或方程</a:t>
            </a:r>
            <a:endParaRPr lang="en-US" altLang="zh-CN" sz="2400" dirty="0">
              <a:solidFill>
                <a:srgbClr val="000000"/>
              </a:solidFill>
              <a:latin typeface="Times New Roman" panose="02020603050405020304" pitchFamily="34" charset="0"/>
              <a:ea typeface="微软雅黑" panose="020B0503020204020204" pitchFamily="34" charset="-122"/>
              <a:cs typeface="Times New Roman" panose="02020603050405020304" pitchFamily="34" charset="-120"/>
            </a:endParaRPr>
          </a:p>
          <a:p>
            <a:pPr lvl="0" latinLnBrk="1">
              <a:lnSpc>
                <a:spcPct val="150000"/>
              </a:lnSpc>
            </a:pPr>
            <a:r>
              <a:rPr lang="en-US" altLang="zh-CN" sz="2400" dirty="0" err="1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组在题设范围内无解，则表示满足题设要求的几何对象不存在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.</a:t>
            </a:r>
            <a:endParaRPr lang="en-US" altLang="zh-CN" sz="2400" dirty="0"/>
          </a:p>
        </p:txBody>
      </p:sp>
    </p:spTree>
  </p:cSld>
  <p:clrMapOvr>
    <a:masterClrMapping/>
  </p:clrMapOvr>
  <p:transition>
    <p:split dir="in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_4_BD#bb13381b1?vbadefaultcenterpage=1&amp;parentnodeid=cefb17723&amp;vbahtmlprocessed=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" y="756000"/>
            <a:ext cx="10799064" cy="347472"/>
          </a:xfrm>
          <a:prstGeom prst="rect">
            <a:avLst/>
          </a:prstGeom>
        </p:spPr>
      </p:pic>
      <p:pic>
        <p:nvPicPr>
          <p:cNvPr id="3" name="C_5_BD#359d0c977?vbadefaultcenterpage=1&amp;parentnodeid=bb13381b1&amp;inlineimagemarkindex=3&amp;vbahtmlprocessed=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811" y="1372332"/>
            <a:ext cx="1856232" cy="384048"/>
          </a:xfrm>
          <a:prstGeom prst="rect">
            <a:avLst/>
          </a:prstGeom>
        </p:spPr>
      </p:pic>
      <p:sp>
        <p:nvSpPr>
          <p:cNvPr id="4" name="C_5_BD#359d0c977?vbadefaultcenterpage=1&amp;parentnodeid=bb13381b1&amp;vbahtmlprocessed=1"/>
          <p:cNvSpPr/>
          <p:nvPr/>
        </p:nvSpPr>
        <p:spPr>
          <a:xfrm>
            <a:off x="502920" y="1241648"/>
            <a:ext cx="11183112" cy="72136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 latinLnBrk="1">
              <a:lnSpc>
                <a:spcPct val="150000"/>
              </a:lnSpc>
            </a:pPr>
            <a:r>
              <a:rPr lang="en-US" altLang="zh-CN" sz="100" b="0" i="0" kern="0" spc="-99900" dirty="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&amp;</a:t>
            </a:r>
            <a:r>
              <a:rPr lang="en-US" altLang="zh-CN" sz="100" b="0" i="0" kern="0" spc="-9990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3&amp;</a:t>
            </a:r>
            <a:r>
              <a:rPr lang="en-US" altLang="zh-CN" sz="900" b="0" i="0" kern="0">
                <a:solidFill>
                  <a:srgbClr val="FFFFFF"/>
                </a:solidFill>
                <a:latin typeface="宋体" panose="02010600030101010101" pitchFamily="2" charset="-122"/>
                <a:ea typeface="微软雅黑" panose="020B0503020204020204" pitchFamily="34" charset="-122"/>
                <a:cs typeface="Times New Roman" panose="02020603050405020304" pitchFamily="34" charset="-120"/>
              </a:rPr>
              <a:t>                                 </a:t>
            </a:r>
            <a:r>
              <a:rPr lang="en-US" altLang="zh-CN" sz="2600" b="1" i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探索面积最小变为探索点的位置</a:t>
            </a:r>
            <a:endParaRPr lang="en-US" altLang="zh-CN" sz="100" dirty="0"/>
          </a:p>
        </p:txBody>
      </p:sp>
      <p:pic>
        <p:nvPicPr>
          <p:cNvPr id="5" name="QM_6_BD.15_1#eddb143da?hastextimagelayout=1&amp;vbadefaultcenterpage=1&amp;parentnodeid=359d0c977&amp;vbahtmlprocessed=1" descr="preencoded.png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965535" y="1876711"/>
            <a:ext cx="2514600" cy="2313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>
                    <a:alpha val="0"/>
                  </a:scrgbClr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QM_6_BD.15_2#eddb143da?hastextimagelayout=5&amp;vbadefaultcenterpage=1&amp;parentnodeid=359d0c977&amp;vbahtmlprocessed=1"/>
              <p:cNvSpPr/>
              <p:nvPr/>
            </p:nvSpPr>
            <p:spPr>
              <a:xfrm>
                <a:off x="502920" y="1830991"/>
                <a:ext cx="8531352" cy="103466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如图,在正方体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Cambria Math" panose="02040503050406030204" pitchFamily="18" charset="0"/>
                      </a:rPr>
                      <m:t>𝐴𝐵𝐶𝐷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中，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的中点，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与平面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Cambria Math" panose="02040503050406030204" pitchFamily="18" charset="0"/>
                      </a:rPr>
                      <m:t>𝐶𝐷𝐸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交于点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.</a:t>
                </a: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6" name="QM_6_BD.15_2#eddb143da?hastextimagelayout=5&amp;vbadefaultcenterpage=1&amp;parentnodeid=359d0c977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830991"/>
                <a:ext cx="8531352" cy="1034669"/>
              </a:xfrm>
              <a:prstGeom prst="rect">
                <a:avLst/>
              </a:prstGeom>
              <a:blipFill rotWithShape="1">
                <a:blip r:embed="rId6"/>
                <a:stretch>
                  <a:fillRect t="-28" r="1" b="-60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QO_7_BD.16_1#34ed17f98?hastextimagelayout=5&amp;vbadefaultcenterpage=1&amp;parentnodeid=eddb143da&amp;vbahtmlprocessed=1"/>
              <p:cNvSpPr/>
              <p:nvPr/>
            </p:nvSpPr>
            <p:spPr>
              <a:xfrm>
                <a:off x="502920" y="2923191"/>
                <a:ext cx="8531352" cy="49003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marL="0" algn="l" latinLnBrk="1">
                  <a:lnSpc>
                    <a:spcPct val="150000"/>
                  </a:lnSpc>
                </a:pPr>
                <a:r>
                  <a:rPr lang="en-US" altLang="zh-CN" sz="240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（1）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求证：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𝐹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𝐵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𝐶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的中点.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7" name="QO_7_BD.16_1#34ed17f98?hastextimagelayout=5&amp;vbadefaultcenterpage=1&amp;parentnodeid=eddb143da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923191"/>
                <a:ext cx="8531352" cy="490030"/>
              </a:xfrm>
              <a:prstGeom prst="rect">
                <a:avLst/>
              </a:prstGeom>
              <a:blipFill rotWithShape="1">
                <a:blip r:embed="rId7"/>
                <a:stretch>
                  <a:fillRect t="-58" r="1" b="-1190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O_7_AS.17_1#34ed17f98?vbadefaultcenterpage=1&amp;parentnodeid=eddb143da&amp;vbahtmlprocessed=1"/>
              <p:cNvSpPr/>
              <p:nvPr/>
            </p:nvSpPr>
            <p:spPr>
              <a:xfrm>
                <a:off x="502920" y="976422"/>
                <a:ext cx="11183112" cy="48602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如图，取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𝐵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𝐶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的中点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𝐹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′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，连接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𝐸𝐹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′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𝐹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′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𝐶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O_7_AS.17_1#34ed17f98?vbadefaultcenterpage=1&amp;parentnodeid=eddb143da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976422"/>
                <a:ext cx="11183112" cy="486029"/>
              </a:xfrm>
              <a:prstGeom prst="rect">
                <a:avLst/>
              </a:prstGeom>
              <a:blipFill rotWithShape="1">
                <a:blip r:embed="rId3"/>
                <a:stretch>
                  <a:fillRect t="-88" r="1" b="-127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QO_7_AS.17_2#34ed17f98?vbadefaultcenterpage=1&amp;parentnodeid=eddb143da&amp;vbahtmlprocessed=1" descr="preencoded.png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791456" y="1599230"/>
            <a:ext cx="2606040" cy="2304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>
                    <a:alpha val="0"/>
                  </a:scrgbClr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QO_7_AS.17_3#34ed17f98?vbadefaultcenterpage=1&amp;parentnodeid=eddb143da&amp;vbahtmlprocessed=1"/>
              <p:cNvSpPr/>
              <p:nvPr/>
            </p:nvSpPr>
            <p:spPr>
              <a:xfrm>
                <a:off x="502920" y="4037630"/>
                <a:ext cx="11183112" cy="213194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由于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𝐴𝐵𝐶𝐷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𝐵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𝐶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𝐷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为正方体，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𝐸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𝐹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′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分别为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𝐷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𝐵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𝐶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的中点，故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𝐸𝐹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′//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𝐶𝐷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从而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𝐸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𝐹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′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𝐶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𝐷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四点共面，即平面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𝐶𝐷𝐸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即平面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𝐶𝐷𝐸𝐹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′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据此可得，直线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𝐵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𝐶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交平面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𝐶𝐷𝐸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于点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𝐹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′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直线与平面相交时只有唯一的交点，故点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𝐹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与点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𝐹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′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重合，即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𝐹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𝐵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𝐶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的中点.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O_7_AS.17_3#34ed17f98?vbadefaultcenterpage=1&amp;parentnodeid=eddb143da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4037630"/>
                <a:ext cx="11183112" cy="2131949"/>
              </a:xfrm>
              <a:prstGeom prst="rect">
                <a:avLst/>
              </a:prstGeom>
              <a:blipFill rotWithShape="1">
                <a:blip r:embed="rId5"/>
                <a:stretch>
                  <a:fillRect t="-14" r="1" b="-29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  <p:bldP spid="4" grpId="0" build="p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O_7_BD.18_1#109863af4?vbadefaultcenterpage=1&amp;parentnodeid=eddb143da&amp;vbahtmlprocessed=1"/>
              <p:cNvSpPr/>
              <p:nvPr/>
            </p:nvSpPr>
            <p:spPr>
              <a:xfrm>
                <a:off x="502920" y="2940096"/>
                <a:ext cx="11183112" cy="126580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marL="0" algn="l" latinLnBrk="1">
                  <a:lnSpc>
                    <a:spcPct val="110000"/>
                  </a:lnSpc>
                </a:pPr>
                <a:r>
                  <a:rPr lang="en-US" altLang="zh-CN" sz="240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（2）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在棱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𝐵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上是否存在点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𝑀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，使得二面角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𝑀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𝐹𝐶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𝐸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的余弦值为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5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？若存在，求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𝑀</m:t>
                        </m:r>
                      </m:num>
                      <m:den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的值；若不存在，请说明理由.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O_7_BD.18_1#109863af4?vbadefaultcenterpage=1&amp;parentnodeid=eddb143da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940096"/>
                <a:ext cx="11183112" cy="1265809"/>
              </a:xfrm>
              <a:prstGeom prst="rect">
                <a:avLst/>
              </a:prstGeom>
              <a:blipFill rotWithShape="1">
                <a:blip r:embed="rId3"/>
                <a:stretch>
                  <a:fillRect t="-4" r="1" b="-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O_7_AS.19_1#109863af4?vbadefaultcenterpage=1&amp;parentnodeid=eddb143da&amp;vbahtmlprocessed=1"/>
              <p:cNvSpPr/>
              <p:nvPr/>
            </p:nvSpPr>
            <p:spPr>
              <a:xfrm>
                <a:off x="502920" y="936924"/>
                <a:ext cx="11183112" cy="1108964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存在.理由如下：以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𝐷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为坐标原点，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𝐷𝐴</m:t>
                        </m:r>
                      </m:e>
                    </m:acc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𝐷𝐶</m:t>
                        </m:r>
                      </m:e>
                    </m:acc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acc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𝐷𝐷</m:t>
                            </m:r>
                          </m:e>
                        </m:acc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所在直线分别为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轴，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𝑦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轴，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𝑧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轴正方向，建立空间直角坐标系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𝐷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𝑥𝑦𝑧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O_7_AS.19_1#109863af4?vbadefaultcenterpage=1&amp;parentnodeid=eddb143da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936924"/>
                <a:ext cx="11183112" cy="1108964"/>
              </a:xfrm>
              <a:prstGeom prst="rect">
                <a:avLst/>
              </a:prstGeom>
              <a:blipFill rotWithShape="1">
                <a:blip r:embed="rId3"/>
                <a:stretch>
                  <a:fillRect t="-27" r="1" b="-95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QO_7_AS.19_2#109863af4?vbadefaultcenterpage=1&amp;parentnodeid=eddb143da&amp;vbahtmlprocessed=1" descr="preencoded.png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791456" y="2184572"/>
            <a:ext cx="2606040" cy="2478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>
                    <a:alpha val="0"/>
                  </a:scrgbClr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QO_7_AS.19_3#109863af4?vbadefaultcenterpage=1&amp;parentnodeid=eddb143da&amp;vbahtmlprocessed=1&amp;bbb=1&amp;hasbroken=1"/>
              <p:cNvSpPr/>
              <p:nvPr/>
            </p:nvSpPr>
            <p:spPr>
              <a:xfrm>
                <a:off x="502920" y="4800772"/>
                <a:ext cx="11183112" cy="1395603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不妨设正方体的棱长为2，且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𝑀</m:t>
                        </m:r>
                      </m:num>
                      <m:den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𝜆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0≤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𝜆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≤1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𝑀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2,2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𝜆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,2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𝐶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0,2,0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𝐹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1,2,2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</a:p>
              <a:p>
                <a:pPr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𝐸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1,0,2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endParaRPr lang="en-US" altLang="zh-CN" sz="2400" dirty="0"/>
              </a:p>
            </p:txBody>
          </p:sp>
        </mc:Choice>
        <mc:Fallback xmlns="">
          <p:sp>
            <p:nvSpPr>
              <p:cNvPr id="4" name="QO_7_AS.19_3#109863af4?vbadefaultcenterpage=1&amp;parentnodeid=eddb143da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4800772"/>
                <a:ext cx="11183112" cy="1395603"/>
              </a:xfrm>
              <a:prstGeom prst="rect">
                <a:avLst/>
              </a:prstGeom>
              <a:blipFill rotWithShape="1">
                <a:blip r:embed="rId5"/>
                <a:stretch>
                  <a:fillRect t="-12" r="1" b="-393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  <p:bldP spid="4" grpId="0" build="p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O_7_AS.19_3#109863af4?vbadefaultcenterpage=1&amp;parentnodeid=eddb143da&amp;vbahtmlprocessed=1&amp;bbb=1&amp;hasbroken=1"/>
              <p:cNvSpPr/>
              <p:nvPr/>
            </p:nvSpPr>
            <p:spPr>
              <a:xfrm>
                <a:off x="502920" y="1083736"/>
                <a:ext cx="11183112" cy="488708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所以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𝑀𝐶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−2,2−2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𝜆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,−2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𝐶𝐹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1,0,2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𝐹𝐸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0,−2,0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设平面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𝑀𝐶𝐹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的一个法向量为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，则</a:t>
                </a:r>
                <a:endParaRPr lang="en-US" altLang="zh-CN" sz="2400" dirty="0"/>
              </a:p>
              <a:p>
                <a:pPr latinLnBrk="1">
                  <a:lnSpc>
                    <a:spcPct val="110000"/>
                  </a:lnSpc>
                </a:pPr>
                <a:r>
                  <a:rPr lang="en-US" altLang="zh-CN" sz="100" b="0" i="0" kern="0" spc="-99900">
                    <a:solidFill>
                      <a:srgbClr val="FFFFFF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eqArr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&amp;</m:t>
                            </m:r>
                            <m:r>
                              <a:rPr lang="en-US" altLang="zh-CN" sz="2400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𝒎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⋅</m:t>
                            </m:r>
                            <m:limUpp>
                              <m:limUp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limUp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𝑀𝐶</m:t>
                                </m:r>
                              </m:e>
                              <m:lim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→</m:t>
                                </m:r>
                              </m:lim>
                            </m:limUp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=−2</m:t>
                            </m:r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2−2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𝜆</m:t>
                                </m:r>
                              </m:e>
                            </m:d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−2</m:t>
                            </m:r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=0,</m:t>
                            </m:r>
                          </m:e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&amp;</m:t>
                            </m:r>
                            <m:r>
                              <a:rPr lang="en-US" altLang="zh-CN" sz="2400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𝒎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⋅</m:t>
                            </m:r>
                            <m:limUpp>
                              <m:limUp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limUp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𝐶𝐹</m:t>
                                </m:r>
                              </m:e>
                              <m:lim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→</m:t>
                                </m:r>
                              </m:lim>
                            </m:limUp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+2</m:t>
                            </m:r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=0,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2400" dirty="0"/>
              </a:p>
              <a:p>
                <a:pPr latinLnBrk="1">
                  <a:lnSpc>
                    <a:spcPct val="11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𝑧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=−1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，可得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2,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1−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𝜆</m:t>
                            </m:r>
                          </m:den>
                        </m:f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,−1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设平面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𝐶𝐹𝐸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的一个法向量为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，则</a:t>
                </a:r>
                <a:endParaRPr lang="en-US" altLang="zh-CN" sz="2400" dirty="0"/>
              </a:p>
              <a:p>
                <a:pPr latinLnBrk="1">
                  <a:lnSpc>
                    <a:spcPct val="110000"/>
                  </a:lnSpc>
                </a:pPr>
                <a:r>
                  <a:rPr lang="en-US" altLang="zh-CN" sz="100" b="0" i="0" kern="0" spc="-99900">
                    <a:solidFill>
                      <a:srgbClr val="FFFFFF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eqArr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&amp;</m:t>
                            </m:r>
                            <m:r>
                              <a:rPr lang="en-US" altLang="zh-CN" sz="2400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⋅</m:t>
                            </m:r>
                            <m:limUpp>
                              <m:limUp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limUp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𝐹𝐸</m:t>
                                </m:r>
                              </m:e>
                              <m:lim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→</m:t>
                                </m:r>
                              </m:lim>
                            </m:limUp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=−2</m:t>
                            </m:r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=0,</m:t>
                            </m:r>
                          </m:e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&amp;</m:t>
                            </m:r>
                            <m:r>
                              <a:rPr lang="en-US" altLang="zh-CN" sz="2400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⋅</m:t>
                            </m:r>
                            <m:limUpp>
                              <m:limUp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limUp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𝐶𝐹</m:t>
                                </m:r>
                              </m:e>
                              <m:lim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→</m:t>
                                </m:r>
                              </m:lim>
                            </m:limUp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+2</m:t>
                            </m:r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=0,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𝑧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=−1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=2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𝑦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，可得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2,0,−1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ct val="110000"/>
                  </a:lnSpc>
                </a:pPr>
                <a:endParaRPr lang="en-US" altLang="zh-CN" sz="2400" dirty="0"/>
              </a:p>
            </p:txBody>
          </p:sp>
        </mc:Choice>
        <mc:Fallback xmlns="">
          <p:sp>
            <p:nvSpPr>
              <p:cNvPr id="2" name="QO_7_AS.19_3#109863af4?vbadefaultcenterpage=1&amp;parentnodeid=eddb143da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083736"/>
                <a:ext cx="11183112" cy="4887087"/>
              </a:xfrm>
              <a:prstGeom prst="rect">
                <a:avLst/>
              </a:prstGeom>
              <a:blipFill rotWithShape="1">
                <a:blip r:embed="rId2"/>
                <a:stretch>
                  <a:fillRect t="-9" r="1" b="-26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O_7_AS.19_3#109863af4?vbadefaultcenterpage=1&amp;parentnodeid=eddb143da&amp;vbahtmlprocessed=1&amp;bbb=1&amp;hasbroken=1"/>
              <p:cNvSpPr/>
              <p:nvPr/>
            </p:nvSpPr>
            <p:spPr>
              <a:xfrm>
                <a:off x="502920" y="1944066"/>
                <a:ext cx="11183112" cy="321214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1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从而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⋅</m:t>
                    </m:r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=5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5+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zh-CN" sz="2400" b="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  <m:t>1−</m:t>
                                    </m:r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  <m:t>𝜆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5</m:t>
                        </m:r>
                      </m:e>
                    </m:ra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ct val="11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则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cos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⟨</m:t>
                    </m:r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,</m:t>
                    </m:r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⟩=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⋅</m:t>
                        </m:r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𝒎</m:t>
                            </m:r>
                          </m:e>
                        </m:d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⋅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</m:d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5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5+</m:t>
                            </m:r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zh-CN" sz="2400" b="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altLang="zh-CN" sz="2400" b="0" i="1" dirty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  <a:cs typeface="Times New Roman" panose="02020603050405020304" pitchFamily="34" charset="-12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zh-CN" sz="2400" b="0" i="0" dirty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  <a:cs typeface="Times New Roman" panose="02020603050405020304" pitchFamily="34" charset="-12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altLang="zh-CN" sz="2400" b="0" i="0" dirty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  <a:cs typeface="Times New Roman" panose="02020603050405020304" pitchFamily="34" charset="-120"/>
                                          </a:rPr>
                                          <m:t>1−</m:t>
                                        </m:r>
                                        <m:r>
                                          <a:rPr lang="en-US" altLang="zh-CN" sz="2400" b="0" i="0" dirty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  <a:cs typeface="Times New Roman" panose="02020603050405020304" pitchFamily="34" charset="-120"/>
                                          </a:rPr>
                                          <m:t>𝜆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×</m:t>
                        </m:r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5</m:t>
                            </m:r>
                          </m:e>
                        </m:rad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5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整理可得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𝜆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，故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𝜆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或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𝜆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（舍去）.</a:t>
                </a:r>
                <a:endParaRPr lang="en-US" altLang="zh-CN" sz="2400" dirty="0"/>
              </a:p>
              <a:p>
                <a:pPr latinLnBrk="1">
                  <a:lnSpc>
                    <a:spcPct val="11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故存在点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𝑀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，使得二面角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𝑀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𝐹𝐶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𝐸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的余弦值为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5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，此时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𝑀</m:t>
                        </m:r>
                      </m:num>
                      <m:den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O_7_AS.19_3#109863af4?vbadefaultcenterpage=1&amp;parentnodeid=eddb143da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944066"/>
                <a:ext cx="11183112" cy="3212148"/>
              </a:xfrm>
              <a:prstGeom prst="rect">
                <a:avLst/>
              </a:prstGeom>
              <a:blipFill rotWithShape="1">
                <a:blip r:embed="rId2"/>
                <a:stretch>
                  <a:fillRect t="-10" r="1" b="-24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_2_BD#978203394.fixed?vbadefaultcenterpage=1&amp;parentnodeid=76c46d7cc&amp;vbahtmlprocessed=1"/>
          <p:cNvSpPr/>
          <p:nvPr/>
        </p:nvSpPr>
        <p:spPr>
          <a:xfrm>
            <a:off x="621792" y="932688"/>
            <a:ext cx="10981944" cy="795528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 latinLnBrk="1">
              <a:lnSpc>
                <a:spcPct val="100000"/>
              </a:lnSpc>
            </a:pPr>
            <a:r>
              <a:rPr lang="en-US" altLang="zh-CN" sz="4000" b="1" i="0" dirty="0">
                <a:solidFill>
                  <a:srgbClr val="01448D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培优课16</a:t>
            </a:r>
            <a:r>
              <a:rPr lang="en-US" altLang="zh-CN" sz="4000" b="1" i="0" dirty="0">
                <a:solidFill>
                  <a:srgbClr val="01448D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4000" b="1" i="0" dirty="0">
                <a:solidFill>
                  <a:srgbClr val="01448D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立体几何中的综合应用</a:t>
            </a:r>
            <a:endParaRPr lang="en-US" altLang="zh-CN" sz="4000" dirty="0"/>
          </a:p>
        </p:txBody>
      </p:sp>
      <p:pic>
        <p:nvPicPr>
          <p:cNvPr id="3" name="C_0#978203394?linknodeid=b611ec9ad&amp;catalogrefid=b611ec9ad&amp;parentnodeid=76c46d7cc&amp;vbahtmlprocessed=1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0632" y="2807208"/>
            <a:ext cx="502920" cy="502920"/>
          </a:xfrm>
          <a:prstGeom prst="rect">
            <a:avLst/>
          </a:prstGeom>
        </p:spPr>
      </p:pic>
      <p:sp>
        <p:nvSpPr>
          <p:cNvPr id="4" name="C_0#978203394?linknodeid=b611ec9ad&amp;catalogrefid=b611ec9ad&amp;parentnodeid=76c46d7cc&amp;vbahtmlprocessed=1">
            <a:hlinkClick r:id="rId3" action="ppaction://hlinksldjump"/>
          </p:cNvPr>
          <p:cNvSpPr/>
          <p:nvPr/>
        </p:nvSpPr>
        <p:spPr>
          <a:xfrm>
            <a:off x="3346704" y="2624328"/>
            <a:ext cx="7845552" cy="85953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71755" algn="l" latinLnBrk="1">
              <a:lnSpc>
                <a:spcPct val="100000"/>
              </a:lnSpc>
            </a:pPr>
            <a:r>
              <a:rPr lang="en-US" altLang="zh-CN" sz="3100" b="0" i="0" dirty="0">
                <a:solidFill>
                  <a:srgbClr val="E81B23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培优点一</a:t>
            </a:r>
            <a:r>
              <a:rPr lang="en-US" altLang="zh-CN" sz="3100" b="0" i="0" dirty="0">
                <a:solidFill>
                  <a:srgbClr val="E81B2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3100" b="0" i="0" dirty="0">
                <a:solidFill>
                  <a:srgbClr val="E81B23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翻折问题</a:t>
            </a:r>
            <a:endParaRPr lang="en-US" altLang="zh-CN" sz="3050" dirty="0"/>
          </a:p>
        </p:txBody>
      </p:sp>
      <p:pic>
        <p:nvPicPr>
          <p:cNvPr id="5" name="C_0#978203394?linknodeid=cefb17723&amp;catalogrefid=cefb17723&amp;parentnodeid=76c46d7cc&amp;vbahtmlprocessed=1" descr="preencoded.png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0632" y="4032504"/>
            <a:ext cx="502920" cy="502920"/>
          </a:xfrm>
          <a:prstGeom prst="rect">
            <a:avLst/>
          </a:prstGeom>
        </p:spPr>
      </p:pic>
      <p:sp>
        <p:nvSpPr>
          <p:cNvPr id="6" name="C_0#978203394?linknodeid=cefb17723&amp;catalogrefid=cefb17723&amp;parentnodeid=76c46d7cc&amp;vbahtmlprocessed=1">
            <a:hlinkClick r:id="rId5" action="ppaction://hlinksldjump"/>
          </p:cNvPr>
          <p:cNvSpPr/>
          <p:nvPr/>
        </p:nvSpPr>
        <p:spPr>
          <a:xfrm>
            <a:off x="3346704" y="3849624"/>
            <a:ext cx="7845552" cy="85953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71755" algn="l" latinLnBrk="1">
              <a:lnSpc>
                <a:spcPct val="100000"/>
              </a:lnSpc>
            </a:pPr>
            <a:r>
              <a:rPr lang="en-US" altLang="zh-CN" sz="3100" b="0" i="0" dirty="0">
                <a:solidFill>
                  <a:srgbClr val="E81B23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培优点二</a:t>
            </a:r>
            <a:r>
              <a:rPr lang="en-US" altLang="zh-CN" sz="3100" b="0" i="0" dirty="0">
                <a:solidFill>
                  <a:srgbClr val="E81B2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3100" b="0" i="0" dirty="0">
                <a:solidFill>
                  <a:srgbClr val="E81B23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探索性问题</a:t>
            </a:r>
            <a:endParaRPr lang="en-US" altLang="zh-CN" sz="3050" dirty="0"/>
          </a:p>
        </p:txBody>
      </p:sp>
    </p:spTree>
  </p:cSld>
  <p:clrMapOvr>
    <a:masterClrMapping/>
  </p:clrMapOvr>
  <p:transition>
    <p:split dir="in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split dir="in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_3_BD#b611ec9ad.fixed?vbadefaultcenterpage=1&amp;parentnodeid=978203394&amp;vbahtmlprocessed=1"/>
          <p:cNvSpPr/>
          <p:nvPr/>
        </p:nvSpPr>
        <p:spPr>
          <a:xfrm>
            <a:off x="283464" y="2779776"/>
            <a:ext cx="11594592" cy="722376"/>
          </a:xfrm>
          <a:prstGeom prst="rect">
            <a:avLst/>
          </a:prstGeom>
          <a:noFill/>
        </p:spPr>
        <p:txBody>
          <a:bodyPr wrap="square" lIns="0" tIns="0" rIns="0" bIns="0" rtlCol="0" anchor="b"/>
          <a:lstStyle/>
          <a:p>
            <a:pPr algn="ctr" latinLnBrk="1">
              <a:lnSpc>
                <a:spcPct val="100000"/>
              </a:lnSpc>
            </a:pPr>
            <a:r>
              <a:rPr lang="en-US" altLang="zh-CN" sz="44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培优点一</a:t>
            </a:r>
            <a:r>
              <a:rPr lang="en-US" altLang="zh-CN" sz="4400" b="1" i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44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翻折问题</a:t>
            </a:r>
            <a:endParaRPr lang="en-US" altLang="zh-CN" sz="4400" dirty="0"/>
          </a:p>
        </p:txBody>
      </p:sp>
      <p:pic>
        <p:nvPicPr>
          <p:cNvPr id="3" name="C_3#b611ec9ad.fixed?vbadefaultcenterpage=1&amp;parentnodeid=978203394&amp;vbahtmlprocessed=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1872" y="3575304"/>
            <a:ext cx="9756648" cy="82296"/>
          </a:xfrm>
          <a:prstGeom prst="rect">
            <a:avLst/>
          </a:prstGeom>
        </p:spPr>
      </p:pic>
    </p:spTree>
  </p:cSld>
  <p:clrMapOvr>
    <a:masterClrMapping/>
  </p:clrMapOvr>
  <p:transition>
    <p:split dir="in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_4_BD#6f75f623d?vbadefaultcenterpage=1&amp;parentnodeid=b611ec9ad&amp;vbahtmlprocessed=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" y="756000"/>
            <a:ext cx="10799064" cy="347472"/>
          </a:xfrm>
          <a:prstGeom prst="rect">
            <a:avLst/>
          </a:prstGeom>
        </p:spPr>
      </p:pic>
      <p:pic>
        <p:nvPicPr>
          <p:cNvPr id="3" name="QB_5_BD.1_1#120adee5a?hastextimagelayout=1&amp;vbadefaultcenterpage=1&amp;parentnodeid=6f75f623d&amp;vbahtmlprocessed=1" descr="preencoded.png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202305" y="4586828"/>
            <a:ext cx="4946904" cy="1289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>
                    <a:alpha val="0"/>
                  </a:scrgbClr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QB_5_BD.1_2#120adee5a?hastextimagelayout=1&amp;vbadefaultcenterpage=1&amp;parentnodeid=6f75f623d&amp;vbahtmlprocessed=1"/>
              <p:cNvSpPr/>
              <p:nvPr/>
            </p:nvSpPr>
            <p:spPr>
              <a:xfrm>
                <a:off x="503995" y="1241648"/>
                <a:ext cx="11184010" cy="320732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marL="0"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典例1</a:t>
                </a:r>
                <a:r>
                  <a:rPr lang="en-US" altLang="zh-CN" sz="2400" b="1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如图，在长方形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𝐴𝐵𝐶𝐷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中，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𝐴𝐵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=2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𝐵𝐶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=1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𝐸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𝐷𝐶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的中点，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𝐹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为线段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𝐸𝐶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（端点除外）上一动点，现将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△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𝐴𝐹𝐷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𝐴𝐹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折起，使点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𝐷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落在点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𝐷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′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的位置，且</a:t>
                </a:r>
                <a14:m>
                  <m:oMath xmlns:m="http://schemas.openxmlformats.org/officeDocument/2006/math">
                    <m:borderBox>
                      <m:borderBox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borderBoxPr>
                      <m:e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平面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𝐴𝐵𝐷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′⊥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平面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𝐴𝐵𝐶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，在平面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𝐴𝐵𝐷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′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内过点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𝐷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′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作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𝐷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′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𝐾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⊥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𝐴𝐵</m:t>
                        </m:r>
                      </m:e>
                    </m:borderBox>
                  </m:oMath>
                </a14:m>
                <a:r>
                  <a:rPr lang="en-US" altLang="zh-CN" sz="2400" b="0" i="0" dirty="0">
                    <a:solidFill>
                      <a:srgbClr val="0070C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（审题①考虑面面垂直的性质得到线面垂直）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borderBox>
                      <m:borderBox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borderBox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𝐾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为垂足</m:t>
                        </m:r>
                      </m:e>
                    </m:borderBox>
                  </m:oMath>
                </a14:m>
                <a:r>
                  <a:rPr lang="en-US" altLang="zh-CN" sz="2400" b="0" i="0" dirty="0">
                    <a:solidFill>
                      <a:srgbClr val="0070C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（审题②考虑点）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，设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𝐴𝐾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𝑡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𝑡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的取值范围是</a:t>
                </a:r>
                <a:r>
                  <a:rPr lang="en-US" altLang="zh-CN" sz="2400" i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_</a:t>
                </a:r>
                <a:r>
                  <a:rPr lang="en-US" altLang="zh-CN" sz="3800" b="0" i="0" u="sng" kern="0" spc="-99900">
                    <a:solidFill>
                      <a:srgbClr val="FFFFFF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_____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B_5_BD.1_2#120adee5a?hastextimagelayout=1&amp;vbadefaultcenterpage=1&amp;parentnodeid=6f75f623d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995" y="1241648"/>
                <a:ext cx="11184010" cy="3207322"/>
              </a:xfrm>
              <a:prstGeom prst="rect">
                <a:avLst/>
              </a:prstGeom>
              <a:blipFill rotWithShape="1">
                <a:blip r:embed="rId5"/>
                <a:stretch>
                  <a:fillRect l="-4" t="-7" r="2" b="-70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QB_5_AN.2_1#120adee5a.blank?vbadefaultcenterpage=1&amp;parentnodeid=6f75f623d&amp;vbapositionanswer=1&amp;vbahtmlprocessed=1&amp;rh=43.2"/>
              <p:cNvSpPr/>
              <p:nvPr/>
            </p:nvSpPr>
            <p:spPr>
              <a:xfrm>
                <a:off x="503995" y="4110896"/>
                <a:ext cx="914781" cy="47021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latinLnBrk="1">
                  <a:lnSpc>
                    <a:spcPts val="3525"/>
                  </a:lnSpc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den>
                        </m:f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,1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100" dirty="0"/>
              </a:p>
            </p:txBody>
          </p:sp>
        </mc:Choice>
        <mc:Fallback xmlns="">
          <p:sp>
            <p:nvSpPr>
              <p:cNvPr id="5" name="QB_5_AN.2_1#120adee5a.blank?vbadefaultcenterpage=1&amp;parentnodeid=6f75f623d&amp;vbapositionanswer=1&amp;vbahtmlprocessed=1&amp;rh=43.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995" y="4110896"/>
                <a:ext cx="914781" cy="470218"/>
              </a:xfrm>
              <a:prstGeom prst="rect">
                <a:avLst/>
              </a:prstGeom>
              <a:blipFill rotWithShape="1">
                <a:blip r:embed="rId6"/>
                <a:stretch>
                  <a:fillRect l="-48" t="-7002" r="20" b="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B_5_AS.4_1#120adee5a?vbadefaultcenterpage=1&amp;parentnodeid=6f75f623d&amp;vbahtmlprocessed=1"/>
              <p:cNvSpPr/>
              <p:nvPr/>
            </p:nvSpPr>
            <p:spPr>
              <a:xfrm>
                <a:off x="502920" y="1281190"/>
                <a:ext cx="11183112" cy="48602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如图，过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𝐷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′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作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𝐷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′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𝑀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𝐴𝐹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，垂足为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𝑀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，连接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𝑀𝐾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B_5_AS.4_1#120adee5a?vbadefaultcenterpage=1&amp;parentnodeid=6f75f623d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281190"/>
                <a:ext cx="11183112" cy="486029"/>
              </a:xfrm>
              <a:prstGeom prst="rect">
                <a:avLst/>
              </a:prstGeom>
              <a:blipFill rotWithShape="1">
                <a:blip r:embed="rId4"/>
                <a:stretch>
                  <a:fillRect t="-81" r="1" b="-128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QB_5_AS.4_2#120adee5a?vbadefaultcenterpage=1&amp;parentnodeid=6f75f623d&amp;vbahtmlprocessed=1" descr="preencoded.png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764024" y="1903998"/>
            <a:ext cx="2660904" cy="1408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>
                    <a:alpha val="0"/>
                  </a:scrgbClr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QB_5_AS.4_3#120adee5a?vbadefaultcenterpage=1&amp;parentnodeid=6f75f623d&amp;vbahtmlprocessed=1&amp;bbb=1&amp;hasbroken=1"/>
              <p:cNvSpPr/>
              <p:nvPr/>
            </p:nvSpPr>
            <p:spPr>
              <a:xfrm>
                <a:off x="502920" y="3440698"/>
                <a:ext cx="11183112" cy="2398713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由平面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𝐴𝐵𝐷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′⊥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平面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𝐴𝐵𝐶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，平面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𝐴𝐵𝐷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′∩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平面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𝐴𝐵𝐶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𝐴𝐵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𝐷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′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𝐾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𝐴𝐵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𝐷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′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𝐾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⊥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 err="1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平面</a:t>
                </a:r>
                <a:endParaRPr lang="en-US" altLang="zh-CN" sz="2400" b="0" i="0" dirty="0">
                  <a:solidFill>
                    <a:srgbClr val="FF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𝐴𝐵𝐶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，因为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𝐴𝐹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⊂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平面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𝐴𝐵𝐶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borderBox>
                      <m:borderBox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borderBoxPr>
                      <m:e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所以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𝐷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′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𝐾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𝐴𝐹</m:t>
                        </m:r>
                      </m:e>
                    </m:borderBox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…………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审题①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又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𝐷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′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𝑀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𝐴𝐹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𝐷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′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𝑀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∩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𝐷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′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𝐾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𝐷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′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𝐷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′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𝑀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⊂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平面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𝐷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′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𝑀𝐾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𝐷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′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𝐾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⊂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平面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𝐷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′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𝑀𝐾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𝐴𝐹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⊥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平</a:t>
                </a: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𝐷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′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𝑀𝐾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𝑀𝐾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𝐴𝐹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endParaRPr lang="en-US" altLang="zh-CN" sz="2400" dirty="0"/>
              </a:p>
            </p:txBody>
          </p:sp>
        </mc:Choice>
        <mc:Fallback xmlns="">
          <p:sp>
            <p:nvSpPr>
              <p:cNvPr id="4" name="QB_5_AS.4_3#120adee5a?vbadefaultcenterpage=1&amp;parentnodeid=6f75f623d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440698"/>
                <a:ext cx="11183112" cy="2398713"/>
              </a:xfrm>
              <a:prstGeom prst="rect">
                <a:avLst/>
              </a:prstGeom>
              <a:blipFill rotWithShape="1">
                <a:blip r:embed="rId6"/>
                <a:stretch>
                  <a:fillRect t="-11" r="1" b="-212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403860" y="612775"/>
            <a:ext cx="609600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atinLnBrk="1">
              <a:lnSpc>
                <a:spcPct val="150000"/>
              </a:lnSpc>
            </a:pP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  <a:sym typeface="+mn-ea"/>
              </a:rPr>
              <a:t>解题观摩</a:t>
            </a:r>
          </a:p>
        </p:txBody>
      </p:sp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  <p:bldP spid="4" grpId="0" build="p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B_5_AS.4_3#120adee5a?vbadefaultcenterpage=1&amp;parentnodeid=6f75f623d&amp;vbahtmlprocessed=1&amp;bbb=1&amp;hasbroken=1"/>
              <p:cNvSpPr/>
              <p:nvPr/>
            </p:nvSpPr>
            <p:spPr>
              <a:xfrm>
                <a:off x="502920" y="937210"/>
                <a:ext cx="11183112" cy="518014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即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14:m>
                  <m:oMath xmlns:m="http://schemas.openxmlformats.org/officeDocument/2006/math">
                    <m:borderBox>
                      <m:borderBox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borderBox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𝐷𝐾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𝐴𝐹</m:t>
                        </m:r>
                      </m:e>
                    </m:borderBox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…………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审题②（注意：本题的关键点是推出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𝐷𝐾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𝐴𝐹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，达到“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降维”</a:t>
                </a: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目的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，将空间问题平面化）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由翻折的性质得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𝐷𝐴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𝐴𝐾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tan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𝐷𝐾𝐴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tan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𝐷𝐴𝐹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𝐷𝐹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𝐷𝐴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𝐷𝐹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⋅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𝐴𝐾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ct val="11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由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𝐷𝐹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∈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1,2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𝐴𝐾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∈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den>
                        </m:f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,1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*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另解（三余弦定理法）：由三余弦定理得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cos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𝐷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′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𝐴𝐹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cos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𝐷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′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𝐴𝐾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⋅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cos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𝐾𝐴𝐹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所以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cos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𝐷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′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𝐴𝐾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cos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𝐷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′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𝐴𝐹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cos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𝐾𝐴𝐹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cos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𝐷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′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𝐴𝐹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sin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𝐷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′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𝐴𝐹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tan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𝐷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′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𝐴𝐹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𝐷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′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𝐹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，且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cos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𝐷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′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𝐴𝐾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𝐴𝐾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𝐴𝐾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𝐷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′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𝐹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𝐷𝐹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∈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den>
                        </m:f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,1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B_5_AS.4_3#120adee5a?vbadefaultcenterpage=1&amp;parentnodeid=6f75f623d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937210"/>
                <a:ext cx="11183112" cy="5180140"/>
              </a:xfrm>
              <a:prstGeom prst="rect">
                <a:avLst/>
              </a:prstGeom>
              <a:blipFill rotWithShape="1">
                <a:blip r:embed="rId2"/>
                <a:stretch>
                  <a:fillRect t="-11" r="1" b="-18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_4_BD#bc6450ba3?vbadefaultcenterpage=1&amp;parentnodeid=b611ec9ad&amp;vbahtmlprocessed=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" y="756000"/>
            <a:ext cx="10799064" cy="347472"/>
          </a:xfrm>
          <a:prstGeom prst="rect">
            <a:avLst/>
          </a:prstGeom>
        </p:spPr>
      </p:pic>
      <p:sp>
        <p:nvSpPr>
          <p:cNvPr id="3" name="P_5_BD#3864925e3?vbadefaultcenterpage=1&amp;parentnodeid=bc6450ba3&amp;vbahtmlprocessed=1"/>
          <p:cNvSpPr/>
          <p:nvPr/>
        </p:nvSpPr>
        <p:spPr>
          <a:xfrm>
            <a:off x="502920" y="1241648"/>
            <a:ext cx="11183112" cy="325355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 latinLnBrk="1">
              <a:lnSpc>
                <a:spcPts val="4400"/>
              </a:lnSpc>
            </a:pPr>
            <a:r>
              <a:rPr lang="en-US" altLang="zh-CN" sz="2400" b="0" i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   </a:t>
            </a:r>
            <a:r>
              <a:rPr lang="en-US" altLang="zh-CN" sz="2400" b="1" i="0" dirty="0" err="1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解决与翻折相关问题的三点关键</a:t>
            </a:r>
            <a:endParaRPr lang="en-US" altLang="zh-CN" sz="2400" b="1" i="0" dirty="0">
              <a:solidFill>
                <a:srgbClr val="000000"/>
              </a:solidFill>
              <a:latin typeface="Times New Roman" panose="02020603050405020304" pitchFamily="34" charset="0"/>
              <a:ea typeface="微软雅黑" panose="020B0503020204020204" pitchFamily="34" charset="-122"/>
              <a:cs typeface="Times New Roman" panose="02020603050405020304" pitchFamily="34" charset="-120"/>
            </a:endParaRPr>
          </a:p>
          <a:p>
            <a:pPr latinLnBrk="1">
              <a:lnSpc>
                <a:spcPct val="150000"/>
              </a:lnSpc>
            </a:pP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   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1. 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盯住量，即看翻折前后线面位置关系的变化情况，根据翻折过程，把翻折前后没有变化和发生变化的量准确找出来，因为它们反映了翻折后空间图形的特征；</a:t>
            </a:r>
          </a:p>
          <a:p>
            <a:pPr latinLnBrk="1">
              <a:lnSpc>
                <a:spcPts val="4400"/>
              </a:lnSpc>
            </a:pP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   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2. 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会转化，根据需要解决立体几何问题，确定转化的目标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；</a:t>
            </a:r>
          </a:p>
          <a:p>
            <a:pPr latinLnBrk="1">
              <a:lnSpc>
                <a:spcPct val="150000"/>
              </a:lnSpc>
            </a:pP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  </a:t>
            </a:r>
            <a:r>
              <a:rPr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3. 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得结论，对转化后的问题，用定义、判定定理、性质定理、基本事实、公式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   </a:t>
            </a:r>
          </a:p>
          <a:p>
            <a:pPr latinLnBrk="1">
              <a:lnSpc>
                <a:spcPct val="150000"/>
              </a:lnSpc>
            </a:pPr>
            <a:r>
              <a:rPr lang="en-US" altLang="zh-CN" sz="2400" dirty="0" err="1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等解决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.</a:t>
            </a:r>
            <a:endParaRPr lang="en-US" altLang="zh-CN" sz="2400" dirty="0"/>
          </a:p>
        </p:txBody>
      </p:sp>
    </p:spTree>
  </p:cSld>
  <p:clrMapOvr>
    <a:masterClrMapping/>
  </p:clrMapOvr>
  <p:transition>
    <p:split dir="in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_4_BD#e8bf18928?vbadefaultcenterpage=1&amp;parentnodeid=b611ec9ad&amp;vbahtmlprocessed=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" y="756000"/>
            <a:ext cx="10799064" cy="347472"/>
          </a:xfrm>
          <a:prstGeom prst="rect">
            <a:avLst/>
          </a:prstGeom>
        </p:spPr>
      </p:pic>
      <p:pic>
        <p:nvPicPr>
          <p:cNvPr id="3" name="C_5_BD#22acd0db8?vbadefaultcenterpage=1&amp;parentnodeid=e8bf18928&amp;inlineimagemarkindex=1&amp;vbahtmlprocessed=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811" y="1372332"/>
            <a:ext cx="1856232" cy="384048"/>
          </a:xfrm>
          <a:prstGeom prst="rect">
            <a:avLst/>
          </a:prstGeom>
        </p:spPr>
      </p:pic>
      <p:sp>
        <p:nvSpPr>
          <p:cNvPr id="4" name="C_5_BD#22acd0db8?vbadefaultcenterpage=1&amp;parentnodeid=e8bf18928&amp;vbahtmlprocessed=1"/>
          <p:cNvSpPr/>
          <p:nvPr/>
        </p:nvSpPr>
        <p:spPr>
          <a:xfrm>
            <a:off x="502920" y="1241648"/>
            <a:ext cx="11183112" cy="72136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 latinLnBrk="1">
              <a:lnSpc>
                <a:spcPct val="150000"/>
              </a:lnSpc>
            </a:pPr>
            <a:r>
              <a:rPr lang="en-US" altLang="zh-CN" sz="100" b="0" i="0" kern="0" spc="-99900" dirty="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&amp;</a:t>
            </a:r>
            <a:r>
              <a:rPr lang="en-US" altLang="zh-CN" sz="100" b="0" i="0" kern="0" spc="-9990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1&amp;</a:t>
            </a:r>
            <a:r>
              <a:rPr lang="en-US" altLang="zh-CN" sz="900" b="0" i="0" kern="0">
                <a:solidFill>
                  <a:srgbClr val="FFFFFF"/>
                </a:solidFill>
                <a:latin typeface="宋体" panose="02010600030101010101" pitchFamily="2" charset="-122"/>
                <a:ea typeface="微软雅黑" panose="020B0503020204020204" pitchFamily="34" charset="-122"/>
                <a:cs typeface="Times New Roman" panose="02020603050405020304" pitchFamily="34" charset="-120"/>
              </a:rPr>
              <a:t>                                 </a:t>
            </a:r>
            <a:r>
              <a:rPr lang="en-US" altLang="zh-CN" sz="2600" b="1" i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由求线段到求余弦值</a:t>
            </a:r>
            <a:endParaRPr lang="en-US" altLang="zh-CN" sz="100" dirty="0"/>
          </a:p>
        </p:txBody>
      </p:sp>
      <p:pic>
        <p:nvPicPr>
          <p:cNvPr id="5" name="QC_6_BD.5_1#fd9426bd1?hastextimagelayout=1&amp;vbadefaultcenterpage=1&amp;parentnodeid=22acd0db8&amp;vbahtmlprocessed=1" descr="preencoded.png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058055" y="1876711"/>
            <a:ext cx="2542032" cy="3090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>
                    <a:alpha val="0"/>
                  </a:scrgbClr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QC_6_BD.5_2#fd9426bd1?hastextimagelayout=2&amp;segpoint=1&amp;vbadefaultcenterpage=1&amp;parentnodeid=22acd0db8&amp;vbahtmlprocessed=1"/>
              <p:cNvSpPr/>
              <p:nvPr/>
            </p:nvSpPr>
            <p:spPr>
              <a:xfrm>
                <a:off x="502920" y="1830991"/>
                <a:ext cx="8503920" cy="1636776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marL="0"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1. 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如图,在四边形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𝐴𝐵𝐶𝐷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中，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𝐴𝐵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𝐵𝐷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𝐷𝐴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=2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𝐵𝐶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𝐶𝐷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e>
                    </m:ra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.现将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△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𝐴𝐵𝐷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𝐵𝐷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折起，当平面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𝐴𝐵𝐷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与平面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𝐵𝐷𝐶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垂直时，直线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𝐴𝐵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与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𝐶𝐷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所成角的余弦值是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(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1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  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)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6" name="QC_6_BD.5_2#fd9426bd1?hastextimagelayout=2&amp;segpoint=1&amp;vbadefaultcenterpage=1&amp;parentnodeid=22acd0db8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830991"/>
                <a:ext cx="8503920" cy="1636776"/>
              </a:xfrm>
              <a:prstGeom prst="rect">
                <a:avLst/>
              </a:prstGeom>
              <a:blipFill rotWithShape="1">
                <a:blip r:embed="rId6"/>
                <a:stretch>
                  <a:fillRect t="-17" b="-136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QC_6_AN.6_1#fd9426bd1.bracket?vbadefaultcenterpage=1&amp;parentnodeid=22acd0db8&amp;vbapositionanswer=2&amp;vbahtmlprocessed=1"/>
          <p:cNvSpPr/>
          <p:nvPr/>
        </p:nvSpPr>
        <p:spPr>
          <a:xfrm>
            <a:off x="3915474" y="2981738"/>
            <a:ext cx="441325" cy="47860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D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QC_6_BD.7_1#fd9426bd1.choices?hastextimagelayout=2&amp;vbadefaultcenterpage=1&amp;parentnodeid=22acd0db8&amp;vbahtmlprocessed=1"/>
              <p:cNvSpPr/>
              <p:nvPr/>
            </p:nvSpPr>
            <p:spPr>
              <a:xfrm>
                <a:off x="502920" y="3476848"/>
                <a:ext cx="8503920" cy="1273048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latinLnBrk="1">
                  <a:lnSpc>
                    <a:spcPct val="110000"/>
                  </a:lnSpc>
                  <a:tabLst>
                    <a:tab pos="4359910" algn="l"/>
                  </a:tabLst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A.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8</m:t>
                        </m:r>
                      </m:den>
                    </m:f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B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2400" dirty="0"/>
              </a:p>
              <a:p>
                <a:pPr latinLnBrk="1">
                  <a:lnSpc>
                    <a:spcPct val="110000"/>
                  </a:lnSpc>
                  <a:tabLst>
                    <a:tab pos="4359910" algn="l"/>
                  </a:tabLst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C.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8</m:t>
                        </m:r>
                      </m:den>
                    </m:f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D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8" name="QC_6_BD.7_1#fd9426bd1.choices?hastextimagelayout=2&amp;vbadefaultcenterpage=1&amp;parentnodeid=22acd0db8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476848"/>
                <a:ext cx="8503920" cy="1273048"/>
              </a:xfrm>
              <a:prstGeom prst="rect">
                <a:avLst/>
              </a:prstGeom>
              <a:blipFill rotWithShape="1">
                <a:blip r:embed="rId7"/>
                <a:stretch>
                  <a:fillRect t="-18" b="-11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MDZiMTU1MDljNDlhODY1MWYwNDk4MjYwNjJlNDA3ZTQifQ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510</Words>
  <Application>Microsoft Office PowerPoint</Application>
  <PresentationFormat>宽屏</PresentationFormat>
  <Paragraphs>139</Paragraphs>
  <Slides>30</Slides>
  <Notes>25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9" baseType="lpstr">
      <vt:lpstr>MS Mincho</vt:lpstr>
      <vt:lpstr>等线</vt:lpstr>
      <vt:lpstr>宋体</vt:lpstr>
      <vt:lpstr>微软雅黑</vt:lpstr>
      <vt:lpstr>Arial</vt:lpstr>
      <vt:lpstr>Calibri</vt:lpstr>
      <vt:lpstr>Cambria Math</vt:lpstr>
      <vt:lpstr>Times New Roman</vt:lpstr>
      <vt:lpstr/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微软用户</cp:lastModifiedBy>
  <cp:revision>8</cp:revision>
  <dcterms:created xsi:type="dcterms:W3CDTF">2023-12-21T10:47:00Z</dcterms:created>
  <dcterms:modified xsi:type="dcterms:W3CDTF">2024-01-19T06:03:25Z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B3ACE7A556D841F5A7C0F06941311816_12</vt:lpwstr>
  </property>
  <property fmtid="{D5CDD505-2E9C-101B-9397-08002B2CF9AE}" pid="3" name="KSOProductBuildVer">
    <vt:lpwstr>2052-12.1.0.15990</vt:lpwstr>
  </property>
</Properties>
</file>