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2192000" cy="6858000"/>
  <p:notesSz cx="6858000" cy="12192000"/>
  <p:custDataLst>
    <p:tags r:id="rId51"/>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7" d="100"/>
          <a:sy n="87" d="100"/>
        </p:scale>
        <p:origin x="49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df=7560d1d77">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基础课36 基本立体图形、简单几何体的表面积和体积</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29C12EEE-1B9E-4C87-82B6-927A3CC253F9}"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内容#df=7560d1d77">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基础课36 基本立体图形、简单几何体的表面积和体积</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FE62AAA8-8527-4C18-9F22-ACA69353C2EE}"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内容#df=7560d1d77">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基础课36 基本立体图形、简单几何体的表面积和体积</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AE25C994-BDC9-437C-9AAA-652AAC8B5C4D}"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内容#df=7560d1d77">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基础课36 基本立体图形、简单几何体的表面积和体积</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9207D697-9818-4DC5-9C44-B2E565AEFBFC}"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xin?subject=math#pid=657fab7460819df2225b41b1#tid=65825cdc41cd2100092ee9f7#sourcefr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1">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
        <p:nvSpPr>
          <p:cNvPr id="3" name="MasterShapeName"/>
          <p:cNvSpPr/>
          <p:nvPr/>
        </p:nvSpPr>
        <p:spPr>
          <a:xfrm>
            <a:off x="5577840" y="5907024"/>
            <a:ext cx="1801368" cy="859536"/>
          </a:xfrm>
          <a:prstGeom prst="rect">
            <a:avLst/>
          </a:prstGeom>
          <a:noFill/>
        </p:spPr>
        <p:txBody>
          <a:bodyPr wrap="square" lIns="0" tIns="0" rIns="0" bIns="0" rtlCol="0" anchor="ctr"/>
          <a:lstStyle/>
          <a:p>
            <a:pPr algn="ctr"/>
            <a:r>
              <a:rPr lang="en-US" sz="5200" b="1" i="0" dirty="0">
                <a:solidFill>
                  <a:srgbClr val="42ADE2"/>
                </a:solidFill>
                <a:latin typeface="Times New Roman" panose="02020603050405020304" pitchFamily="34" charset="0"/>
                <a:ea typeface="微软雅黑" panose="020B0503020204020204" pitchFamily="34" charset="-122"/>
                <a:cs typeface="Times New Roman" panose="02020603050405020304" pitchFamily="34" charset="-120"/>
              </a:rPr>
              <a:t>数 学</a:t>
            </a:r>
            <a:endParaRPr lang="en-US" sz="5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标题">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目录">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a:lstStyle/>
          <a:p>
            <a:endParaRPr lang="zh-CN" altLang="en-US"/>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4E307D36-3F58-4624-8026-8F25DBA1CEEC}"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ack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内容#df=7560d1d77">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基础课36 基本立体图形、简单几何体的表面积和体积</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9B8BD516-D935-480D-B361-DBB64932D189}"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42.png"/><Relationship Id="rId5" Type="http://schemas.openxmlformats.org/officeDocument/2006/relationships/image" Target="../media/image25.jpeg"/><Relationship Id="rId4" Type="http://schemas.openxmlformats.org/officeDocument/2006/relationships/image" Target="../media/image24.jpe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45.png"/><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48.png"/><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26.jpe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6.xml"/><Relationship Id="rId1" Type="http://schemas.openxmlformats.org/officeDocument/2006/relationships/slideLayout" Target="../slideLayouts/slideLayout9.xml"/><Relationship Id="rId5" Type="http://schemas.openxmlformats.org/officeDocument/2006/relationships/image" Target="../media/image57.png"/><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7.xml"/><Relationship Id="rId1" Type="http://schemas.openxmlformats.org/officeDocument/2006/relationships/slideLayout" Target="../slideLayouts/slideLayout9.xml"/><Relationship Id="rId5" Type="http://schemas.openxmlformats.org/officeDocument/2006/relationships/image" Target="../media/image60.png"/><Relationship Id="rId4" Type="http://schemas.openxmlformats.org/officeDocument/2006/relationships/image" Target="../media/image30.jpeg"/></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image" Target="../media/image63.png"/></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slide" Target="slide21.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2.xml"/><Relationship Id="rId1" Type="http://schemas.openxmlformats.org/officeDocument/2006/relationships/slideLayout" Target="../slideLayouts/slideLayout9.xml"/><Relationship Id="rId5" Type="http://schemas.openxmlformats.org/officeDocument/2006/relationships/image" Target="../media/image68.png"/><Relationship Id="rId4" Type="http://schemas.openxmlformats.org/officeDocument/2006/relationships/image" Target="../media/image67.png"/></Relationships>
</file>

<file path=ppt/slides/_rels/slide3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3.xml"/><Relationship Id="rId1" Type="http://schemas.openxmlformats.org/officeDocument/2006/relationships/slideLayout" Target="../slideLayouts/slideLayout9.xml"/><Relationship Id="rId4" Type="http://schemas.openxmlformats.org/officeDocument/2006/relationships/image" Target="../media/image34.jpeg"/></Relationships>
</file>

<file path=ppt/slides/_rels/slide3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4.xml"/><Relationship Id="rId1" Type="http://schemas.openxmlformats.org/officeDocument/2006/relationships/slideLayout" Target="../slideLayouts/slideLayout9.xml"/><Relationship Id="rId4" Type="http://schemas.openxmlformats.org/officeDocument/2006/relationships/image" Target="../media/image71.png"/></Relationships>
</file>

<file path=ppt/slides/_rels/slide3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5.xml"/><Relationship Id="rId1" Type="http://schemas.openxmlformats.org/officeDocument/2006/relationships/slideLayout" Target="../slideLayouts/slideLayout9.xml"/><Relationship Id="rId4" Type="http://schemas.openxmlformats.org/officeDocument/2006/relationships/image" Target="../media/image73.png"/></Relationships>
</file>

<file path=ppt/slides/_rels/slide3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7.xml"/><Relationship Id="rId1" Type="http://schemas.openxmlformats.org/officeDocument/2006/relationships/slideLayout" Target="../slideLayouts/slideLayout9.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3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8.xml"/><Relationship Id="rId1" Type="http://schemas.openxmlformats.org/officeDocument/2006/relationships/slideLayout" Target="../slideLayouts/slideLayout9.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3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9.xml"/><Relationship Id="rId1" Type="http://schemas.openxmlformats.org/officeDocument/2006/relationships/slideLayout" Target="../slideLayouts/slideLayout9.xml"/><Relationship Id="rId5" Type="http://schemas.openxmlformats.org/officeDocument/2006/relationships/image" Target="../media/image83.png"/><Relationship Id="rId4" Type="http://schemas.openxmlformats.org/officeDocument/2006/relationships/image" Target="../media/image82.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40.xml"/><Relationship Id="rId1" Type="http://schemas.openxmlformats.org/officeDocument/2006/relationships/slideLayout" Target="../slideLayouts/slideLayout9.xml"/><Relationship Id="rId5" Type="http://schemas.openxmlformats.org/officeDocument/2006/relationships/image" Target="../media/image86.png"/><Relationship Id="rId4" Type="http://schemas.openxmlformats.org/officeDocument/2006/relationships/image" Target="../media/image37.jpeg"/></Relationships>
</file>

<file path=ppt/slides/_rels/slide4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3.xml"/><Relationship Id="rId1" Type="http://schemas.openxmlformats.org/officeDocument/2006/relationships/slideLayout" Target="../slideLayouts/slideLayout9.xml"/><Relationship Id="rId5" Type="http://schemas.openxmlformats.org/officeDocument/2006/relationships/image" Target="../media/image89.png"/><Relationship Id="rId4" Type="http://schemas.openxmlformats.org/officeDocument/2006/relationships/image" Target="../media/image88.png"/></Relationships>
</file>

<file path=ppt/slides/_rels/slide4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4.xml"/><Relationship Id="rId1" Type="http://schemas.openxmlformats.org/officeDocument/2006/relationships/slideLayout" Target="../slideLayouts/slideLayout9.xml"/><Relationship Id="rId4" Type="http://schemas.openxmlformats.org/officeDocument/2006/relationships/image" Target="../media/image91.png"/></Relationships>
</file>

<file path=ppt/slides/_rels/slide4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5.xml"/><Relationship Id="rId1" Type="http://schemas.openxmlformats.org/officeDocument/2006/relationships/slideLayout" Target="../slideLayouts/slideLayout9.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4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6.xml"/><Relationship Id="rId1" Type="http://schemas.openxmlformats.org/officeDocument/2006/relationships/slideLayout" Target="../slideLayouts/slideLayout9.xml"/><Relationship Id="rId4" Type="http://schemas.openxmlformats.org/officeDocument/2006/relationships/image" Target="../media/image97.png"/></Relationships>
</file>

<file path=ppt/slides/_rels/slide4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47.xml"/><Relationship Id="rId1" Type="http://schemas.openxmlformats.org/officeDocument/2006/relationships/slideLayout" Target="../slideLayouts/slideLayout9.xml"/><Relationship Id="rId4" Type="http://schemas.openxmlformats.org/officeDocument/2006/relationships/image" Target="../media/image40.jpe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3d4f64bf7?segpoint=1&amp;vbadefaultcenterpage=1&amp;parentnodeid=7645f578c&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三、直观图的斜二测画法的规则</a:t>
            </a:r>
            <a:endParaRPr lang="en-US" altLang="zh-CN" sz="2600" dirty="0"/>
          </a:p>
        </p:txBody>
      </p:sp>
      <mc:AlternateContent xmlns:mc="http://schemas.openxmlformats.org/markup-compatibility/2006" xmlns:a14="http://schemas.microsoft.com/office/drawing/2010/main">
        <mc:Choice Requires="a14">
          <p:graphicFrame>
            <p:nvGraphicFramePr>
              <p:cNvPr id="11" name="P_6_BD#8fa7e2da4?colgroup=1,34&amp;vbadefaultcenterpage=1&amp;parentnodeid=3d4f64bf7&amp;vbahtmlprocessed=1&amp;bbb=1&amp;hasbroken=1"/>
              <p:cNvGraphicFramePr>
                <a:graphicFrameLocks noGrp="1"/>
              </p:cNvGraphicFramePr>
              <p:nvPr/>
            </p:nvGraphicFramePr>
            <p:xfrm>
              <a:off x="502920" y="1419448"/>
              <a:ext cx="11173968" cy="3147759"/>
            </p:xfrm>
            <a:graphic>
              <a:graphicData uri="http://schemas.openxmlformats.org/drawingml/2006/table">
                <a:tbl>
                  <a:tblPr/>
                  <a:tblGrid>
                    <a:gridCol w="466344">
                      <a:extLst>
                        <a:ext uri="{9D8B030D-6E8A-4147-A177-3AD203B41FA5}">
                          <a16:colId xmlns:a16="http://schemas.microsoft.com/office/drawing/2014/main" val="20000"/>
                        </a:ext>
                      </a:extLst>
                    </a:gridCol>
                    <a:gridCol w="10707624">
                      <a:extLst>
                        <a:ext uri="{9D8B030D-6E8A-4147-A177-3AD203B41FA5}">
                          <a16:colId xmlns:a16="http://schemas.microsoft.com/office/drawing/2014/main" val="20001"/>
                        </a:ext>
                      </a:extLst>
                    </a:gridCol>
                  </a:tblGrid>
                  <a:tr h="910844">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建</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在原图形中</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轴两两垂直，在直观图中</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轴的夹角为⑱</a:t>
                          </a:r>
                        </a:p>
                        <a:p>
                          <a:pPr marL="0" lvl="0" indent="0" algn="l" latinLnBrk="1" hangingPunct="0">
                            <a:lnSpc>
                              <a:spcPct val="130000"/>
                            </a:lnSpc>
                          </a:pP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轴和</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轴所在平面垂直</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53095">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规</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在原图形中平行于坐标轴的线段，</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在直观图中仍分别⑲</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；平行</a:t>
                          </a: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轴和</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oMath>
                          </a14:m>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轴的线段在直观图中保持原长度⑳</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平行于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轴的线段在直观</a:t>
                          </a: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图中长度变为原来的㉑</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p>
                          <a:pPr marL="0" indent="0" algn="l" latinLnBrk="1" hangingPunct="0">
                            <a:lnSpc>
                              <a:spcPts val="100"/>
                            </a:lnSpc>
                          </a:pPr>
                          <a:r>
                            <a:rPr lang="en-US" altLang="zh-CN" sz="100" b="0" i="0" spc="-99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注意】直观图与原图形面积间的关系为</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000000"/>
                                      </a:solidFill>
                                      <a:latin typeface="Cambria Math" panose="02040503050406030204" pitchFamily="18" charset="0"/>
                                    </a:rPr>
                                    <m:t>直观图</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000000"/>
                                      </a:solidFill>
                                      <a:latin typeface="Cambria Math" panose="02040503050406030204" pitchFamily="18" charset="0"/>
                                    </a:rPr>
                                    <m:t>原图形</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11" name="P_6_BD#8fa7e2da4?colgroup=1,34&amp;vbadefaultcenterpage=1&amp;parentnodeid=3d4f64bf7&amp;vbahtmlprocessed=1&amp;bbb=1&amp;hasbroken=1"/>
              <p:cNvGraphicFramePr>
                <a:graphicFrameLocks noGrp="1"/>
              </p:cNvGraphicFramePr>
              <p:nvPr/>
            </p:nvGraphicFramePr>
            <p:xfrm>
              <a:off x="502920" y="1419448"/>
              <a:ext cx="11173968" cy="3063939"/>
            </p:xfrm>
            <a:graphic>
              <a:graphicData uri="http://schemas.openxmlformats.org/drawingml/2006/table">
                <a:tbl>
                  <a:tblPr/>
                  <a:tblGrid>
                    <a:gridCol w="466344"/>
                    <a:gridCol w="10707624"/>
                  </a:tblGrid>
                  <a:tr h="949960">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建</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r>
                  <a:tr h="2197100">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规</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r>
                </a:tbl>
              </a:graphicData>
            </a:graphic>
          </p:graphicFrame>
        </mc:Fallback>
      </mc:AlternateContent>
      <mc:AlternateContent xmlns:mc="http://schemas.openxmlformats.org/markup-compatibility/2006" xmlns:a14="http://schemas.microsoft.com/office/drawing/2010/main">
        <mc:Choice Requires="a14">
          <p:sp>
            <p:nvSpPr>
              <p:cNvPr id="4" name="P_6_AN.18_1#8fa7e2da4.blank?vbadefaultcenterpage=1&amp;parentnodeid=3d4f64bf7&amp;vbapositionanswer=18&amp;vbahtmlprocessed=1&amp;bbb=1"/>
              <p:cNvSpPr/>
              <p:nvPr/>
            </p:nvSpPr>
            <p:spPr>
              <a:xfrm>
                <a:off x="1168264" y="1889602"/>
                <a:ext cx="2350961" cy="350774"/>
              </a:xfrm>
              <a:prstGeom prst="rect">
                <a:avLst/>
              </a:prstGeom>
              <a:noFill/>
            </p:spPr>
            <p:txBody>
              <a:bodyPr wrap="none" lIns="0" tIns="0" rIns="0" bIns="0" rtlCol="0" anchor="t"/>
              <a:lstStyle/>
              <a:p>
                <a:pPr algn="ctr" latinLnBrk="1">
                  <a:lnSpc>
                    <a:spcPts val="2880"/>
                  </a:lnSpc>
                </a:pP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45</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p>
                    </m:sSup>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135</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00" dirty="0"/>
              </a:p>
            </p:txBody>
          </p:sp>
        </mc:Choice>
        <mc:Fallback xmlns="">
          <p:sp>
            <p:nvSpPr>
              <p:cNvPr id="4" name="P_6_AN.18_1#8fa7e2da4.blank?vbadefaultcenterpage=1&amp;parentnodeid=3d4f64bf7&amp;vbapositionanswer=18&amp;vbahtmlprocessed=1&amp;bbb=1"/>
              <p:cNvSpPr>
                <a:spLocks noRot="1" noChangeAspect="1" noMove="1" noResize="1" noEditPoints="1" noAdjustHandles="1" noChangeArrowheads="1" noChangeShapeType="1" noTextEdit="1"/>
              </p:cNvSpPr>
              <p:nvPr/>
            </p:nvSpPr>
            <p:spPr>
              <a:xfrm>
                <a:off x="1168264" y="1889602"/>
                <a:ext cx="2350961" cy="350774"/>
              </a:xfrm>
              <a:prstGeom prst="rect">
                <a:avLst/>
              </a:prstGeom>
              <a:blipFill rotWithShape="1">
                <a:blip r:embed="rId4"/>
                <a:stretch>
                  <a:fillRect l="-21" t="-7558" r="2" b="-4136"/>
                </a:stretch>
              </a:blipFill>
            </p:spPr>
            <p:txBody>
              <a:bodyPr/>
              <a:lstStyle/>
              <a:p>
                <a:r>
                  <a:rPr lang="zh-CN" altLang="en-US">
                    <a:noFill/>
                  </a:rPr>
                  <a:t> </a:t>
                </a:r>
              </a:p>
            </p:txBody>
          </p:sp>
        </mc:Fallback>
      </mc:AlternateContent>
      <p:sp>
        <p:nvSpPr>
          <p:cNvPr id="5" name="P_6_AN.19_1#8fa7e2da4.blank?vbadefaultcenterpage=1&amp;parentnodeid=3d4f64bf7&amp;vbapositionanswer=19&amp;vbahtmlprocessed=1"/>
          <p:cNvSpPr/>
          <p:nvPr/>
        </p:nvSpPr>
        <p:spPr>
          <a:xfrm>
            <a:off x="8469177" y="2292192"/>
            <a:ext cx="20494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平行于坐标轴</a:t>
            </a:r>
            <a:endParaRPr lang="en-US" altLang="zh-CN" sz="2400" dirty="0"/>
          </a:p>
        </p:txBody>
      </p:sp>
      <p:sp>
        <p:nvSpPr>
          <p:cNvPr id="6" name="P_6_AN.20_1#8fa7e2da4.blank?vbadefaultcenterpage=1&amp;parentnodeid=3d4f64bf7&amp;vbapositionanswer=20&amp;vbahtmlprocessed=1"/>
          <p:cNvSpPr/>
          <p:nvPr/>
        </p:nvSpPr>
        <p:spPr>
          <a:xfrm>
            <a:off x="6964354" y="2767680"/>
            <a:ext cx="8302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不变</a:t>
            </a:r>
            <a:endParaRPr lang="en-US" altLang="zh-CN" sz="2400" dirty="0"/>
          </a:p>
        </p:txBody>
      </p:sp>
      <p:sp>
        <p:nvSpPr>
          <p:cNvPr id="7" name="P_6_AN.21_1#8fa7e2da4.blank?vbadefaultcenterpage=1&amp;parentnodeid=3d4f64bf7&amp;vbapositionanswer=21&amp;vbahtmlprocessed=1"/>
          <p:cNvSpPr/>
          <p:nvPr/>
        </p:nvSpPr>
        <p:spPr>
          <a:xfrm>
            <a:off x="4140064" y="3243168"/>
            <a:ext cx="8302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一半</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bg/>
                                          </p:spTgt>
                                        </p:tgtEl>
                                        <p:attrNameLst>
                                          <p:attrName>style.visibility</p:attrName>
                                        </p:attrNameLst>
                                      </p:cBhvr>
                                      <p:to>
                                        <p:strVal val="visible"/>
                                      </p:to>
                                    </p:set>
                                    <p:animEffect transition="in" filter="wipe(left)">
                                      <p:cBhvr>
                                        <p:cTn id="23" dur="500"/>
                                        <p:tgtEl>
                                          <p:spTgt spid="6">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wipe(left)">
                                      <p:cBhvr>
                                        <p:cTn id="26" dur="500"/>
                                        <p:tgtEl>
                                          <p:spTgt spid="6">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bg/>
                                          </p:spTgt>
                                        </p:tgtEl>
                                        <p:attrNameLst>
                                          <p:attrName>style.visibility</p:attrName>
                                        </p:attrNameLst>
                                      </p:cBhvr>
                                      <p:to>
                                        <p:strVal val="visible"/>
                                      </p:to>
                                    </p:set>
                                    <p:animEffect transition="in" filter="wipe(left)">
                                      <p:cBhvr>
                                        <p:cTn id="31" dur="500"/>
                                        <p:tgtEl>
                                          <p:spTgt spid="7">
                                            <p:bg/>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wipe(left)">
                                      <p:cBhvr>
                                        <p:cTn id="34"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P spid="6" grpId="0" build="p" animBg="1"/>
      <p:bldP spid="7"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6b722e355?segpoint=1&amp;vbadefaultcenterpage=1&amp;parentnodeid=7645f578c&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四、圆柱、圆锥、圆台的侧面展开图及侧面积公式</a:t>
            </a:r>
            <a:endParaRPr lang="en-US" altLang="zh-CN" sz="2600" dirty="0"/>
          </a:p>
        </p:txBody>
      </p:sp>
      <mc:AlternateContent xmlns:mc="http://schemas.openxmlformats.org/markup-compatibility/2006" xmlns:a14="http://schemas.microsoft.com/office/drawing/2010/main">
        <mc:Choice Requires="a14">
          <p:graphicFrame>
            <p:nvGraphicFramePr>
              <p:cNvPr id="12" name="P_6_BD#f4745d463?colgroup=6,8,6,12&amp;vbadefaultcenterpage=1&amp;parentnodeid=6b722e355&amp;vbahtmlprocessed=1&amp;bbb=1"/>
              <p:cNvGraphicFramePr>
                <a:graphicFrameLocks noGrp="1"/>
              </p:cNvGraphicFramePr>
              <p:nvPr/>
            </p:nvGraphicFramePr>
            <p:xfrm>
              <a:off x="502920" y="1419448"/>
              <a:ext cx="11146536" cy="2355723"/>
            </p:xfrm>
            <a:graphic>
              <a:graphicData uri="http://schemas.openxmlformats.org/drawingml/2006/table">
                <a:tbl>
                  <a:tblPr/>
                  <a:tblGrid>
                    <a:gridCol w="2249424">
                      <a:extLst>
                        <a:ext uri="{9D8B030D-6E8A-4147-A177-3AD203B41FA5}">
                          <a16:colId xmlns:a16="http://schemas.microsoft.com/office/drawing/2014/main" val="20000"/>
                        </a:ext>
                      </a:extLst>
                    </a:gridCol>
                    <a:gridCol w="2779776">
                      <a:extLst>
                        <a:ext uri="{9D8B030D-6E8A-4147-A177-3AD203B41FA5}">
                          <a16:colId xmlns:a16="http://schemas.microsoft.com/office/drawing/2014/main" val="20001"/>
                        </a:ext>
                      </a:extLst>
                    </a:gridCol>
                    <a:gridCol w="2221992">
                      <a:extLst>
                        <a:ext uri="{9D8B030D-6E8A-4147-A177-3AD203B41FA5}">
                          <a16:colId xmlns:a16="http://schemas.microsoft.com/office/drawing/2014/main" val="20002"/>
                        </a:ext>
                      </a:extLst>
                    </a:gridCol>
                    <a:gridCol w="3895344">
                      <a:extLst>
                        <a:ext uri="{9D8B030D-6E8A-4147-A177-3AD203B41FA5}">
                          <a16:colId xmlns:a16="http://schemas.microsoft.com/office/drawing/2014/main" val="20003"/>
                        </a:ext>
                      </a:extLst>
                    </a:gridCol>
                  </a:tblGrid>
                  <a:tr h="435356">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圆柱</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圆锥</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圆台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80744">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侧面展开图</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355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侧面积公式</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000000"/>
                                      </a:solidFill>
                                      <a:latin typeface="Cambria Math" panose="02040503050406030204" pitchFamily="18" charset="0"/>
                                    </a:rPr>
                                    <m:t>圆柱侧</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㉒</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000000"/>
                                      </a:solidFill>
                                      <a:latin typeface="Cambria Math" panose="02040503050406030204" pitchFamily="18" charset="0"/>
                                    </a:rPr>
                                    <m:t>圆锥侧</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㉓</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000000"/>
                                      </a:solidFill>
                                      <a:latin typeface="Cambria Math" panose="02040503050406030204" pitchFamily="18" charset="0"/>
                                    </a:rPr>
                                    <m:t>圆台侧</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㉔</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Choice>
        <mc:Fallback xmlns="">
          <p:graphicFrame>
            <p:nvGraphicFramePr>
              <p:cNvPr id="12" name="P_6_BD#f4745d463?colgroup=6,8,6,12&amp;vbadefaultcenterpage=1&amp;parentnodeid=6b722e355&amp;vbahtmlprocessed=1&amp;bbb=1"/>
              <p:cNvGraphicFramePr>
                <a:graphicFrameLocks noGrp="1"/>
              </p:cNvGraphicFramePr>
              <p:nvPr/>
            </p:nvGraphicFramePr>
            <p:xfrm>
              <a:off x="502920" y="1419448"/>
              <a:ext cx="11146536" cy="2279650"/>
            </p:xfrm>
            <a:graphic>
              <a:graphicData uri="http://schemas.openxmlformats.org/drawingml/2006/table">
                <a:tbl>
                  <a:tblPr/>
                  <a:tblGrid>
                    <a:gridCol w="2249424"/>
                    <a:gridCol w="2779776"/>
                    <a:gridCol w="2221992"/>
                    <a:gridCol w="3895344"/>
                  </a:tblGrid>
                  <a:tr h="435356">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圆柱</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圆锥</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圆台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380744">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侧面展开图</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13715">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侧面积公式</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r>
                </a:tbl>
              </a:graphicData>
            </a:graphic>
          </p:graphicFrame>
        </mc:Fallback>
      </mc:AlternateContent>
      <p:pic>
        <p:nvPicPr>
          <p:cNvPr id="4" name="P_6_BD#f4745d463.table_image?tableimageindex=8&amp;vbadefaultcenterpage=1&amp;parentnodeid=6b722e355&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3136392" y="1941672"/>
            <a:ext cx="2011680" cy="1207008"/>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5" name="P_6_BD#f4745d463.table_image?tableimageindex=9&amp;vbadefaultcenterpage=1&amp;parentnodeid=6b722e355&amp;vbahtmlprocessed=1" descr="preencoded.png"/>
          <p:cNvPicPr>
            <a:picLocks noChangeAspect="1"/>
          </p:cNvPicPr>
          <p:nvPr/>
        </p:nvPicPr>
        <p:blipFill>
          <a:blip r:embed="rId5">
            <a:clrChange>
              <a:clrFrom>
                <a:srgbClr val="FFFFFF"/>
              </a:clrFrom>
              <a:clrTo>
                <a:srgbClr val="FFFFFF">
                  <a:alpha val="0"/>
                </a:srgbClr>
              </a:clrTo>
            </a:clrChange>
          </a:blip>
          <a:stretch>
            <a:fillRect/>
          </a:stretch>
        </p:blipFill>
        <p:spPr>
          <a:xfrm>
            <a:off x="6144768" y="1959960"/>
            <a:ext cx="996696" cy="1170432"/>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6" name="P_6_BD#f4745d463.table_image?tableimageindex=10&amp;vbadefaultcenterpage=1&amp;parentnodeid=6b722e355&amp;vbahtmlprocessed=1" descr="preencoded.png"/>
          <p:cNvPicPr>
            <a:picLocks noChangeAspect="1"/>
          </p:cNvPicPr>
          <p:nvPr/>
        </p:nvPicPr>
        <p:blipFill>
          <a:blip r:embed="rId6">
            <a:clrChange>
              <a:clrFrom>
                <a:srgbClr val="FFFFFF"/>
              </a:clrFrom>
              <a:clrTo>
                <a:srgbClr val="FFFFFF">
                  <a:alpha val="0"/>
                </a:srgbClr>
              </a:clrTo>
            </a:clrChange>
          </a:blip>
          <a:stretch>
            <a:fillRect/>
          </a:stretch>
        </p:blipFill>
        <p:spPr>
          <a:xfrm>
            <a:off x="9116568" y="1959960"/>
            <a:ext cx="1170432" cy="117043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7" name="P_6_BD#f4745d463?vbadefaultcenterpage=1&amp;parentnodeid=6b722e355&amp;vbahtmlprocessed=1&amp;bbb=1&amp;hasbroken=1"/>
          <p:cNvSpPr/>
          <p:nvPr/>
        </p:nvSpPr>
        <p:spPr>
          <a:xfrm>
            <a:off x="502920" y="3832448"/>
            <a:ext cx="11183112" cy="1038670"/>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【提醒】几何体的侧面积是指（各个）侧面面积之和</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，而表面积是侧面积与所有底</a:t>
            </a: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面面积之和</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AlternateContent xmlns:mc="http://schemas.openxmlformats.org/markup-compatibility/2006" xmlns:a14="http://schemas.microsoft.com/office/drawing/2010/main">
        <mc:Choice Requires="a14">
          <p:sp>
            <p:nvSpPr>
              <p:cNvPr id="8" name="P_6_AN.22_1#f4745d463.blank?vbadefaultcenterpage=1&amp;parentnodeid=6b722e355&amp;vbapositionanswer=22&amp;vbahtmlprocessed=1&amp;bbb=1"/>
              <p:cNvSpPr/>
              <p:nvPr/>
            </p:nvSpPr>
            <p:spPr>
              <a:xfrm>
                <a:off x="4480242" y="3262789"/>
                <a:ext cx="715963" cy="355600"/>
              </a:xfrm>
              <a:prstGeom prst="rect">
                <a:avLst/>
              </a:prstGeom>
              <a:noFill/>
            </p:spPr>
            <p:txBody>
              <a:bodyPr wrap="none" lIns="0" tIns="0" rIns="0" bIns="0" rtlCol="0" anchor="t"/>
              <a:lstStyle/>
              <a:p>
                <a:pPr algn="ctr" latinLnBrk="1">
                  <a:lnSpc>
                    <a:spcPts val="2815"/>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πrl</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8" name="P_6_AN.22_1#f4745d463.blank?vbadefaultcenterpage=1&amp;parentnodeid=6b722e355&amp;vbapositionanswer=22&amp;vbahtmlprocessed=1&amp;bbb=1"/>
              <p:cNvSpPr>
                <a:spLocks noRot="1" noChangeAspect="1" noMove="1" noResize="1" noEditPoints="1" noAdjustHandles="1" noChangeArrowheads="1" noChangeShapeType="1" noTextEdit="1"/>
              </p:cNvSpPr>
              <p:nvPr/>
            </p:nvSpPr>
            <p:spPr>
              <a:xfrm>
                <a:off x="4480242" y="3262789"/>
                <a:ext cx="715963" cy="355600"/>
              </a:xfrm>
              <a:prstGeom prst="rect">
                <a:avLst/>
              </a:prstGeom>
              <a:blipFill rotWithShape="1">
                <a:blip r:embed="rId7"/>
                <a:stretch>
                  <a:fillRect l="-44" t="-45" b="-4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P_6_AN.23_1#f4745d463.blank?vbadefaultcenterpage=1&amp;parentnodeid=6b722e355&amp;vbapositionanswer=23&amp;vbahtmlprocessed=1"/>
              <p:cNvSpPr/>
              <p:nvPr/>
            </p:nvSpPr>
            <p:spPr>
              <a:xfrm>
                <a:off x="7070026" y="3255931"/>
                <a:ext cx="547688" cy="355600"/>
              </a:xfrm>
              <a:prstGeom prst="rect">
                <a:avLst/>
              </a:prstGeom>
              <a:noFill/>
            </p:spPr>
            <p:txBody>
              <a:bodyPr wrap="none" lIns="0" tIns="0" rIns="0" bIns="0" rtlCol="0" anchor="t"/>
              <a:lstStyle/>
              <a:p>
                <a:pPr algn="ctr" latinLnBrk="1">
                  <a:lnSpc>
                    <a:spcPts val="2815"/>
                  </a:lnSpc>
                </a:pP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πrl</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9" name="P_6_AN.23_1#f4745d463.blank?vbadefaultcenterpage=1&amp;parentnodeid=6b722e355&amp;vbapositionanswer=23&amp;vbahtmlprocessed=1"/>
              <p:cNvSpPr>
                <a:spLocks noRot="1" noChangeAspect="1" noMove="1" noResize="1" noEditPoints="1" noAdjustHandles="1" noChangeArrowheads="1" noChangeShapeType="1" noTextEdit="1"/>
              </p:cNvSpPr>
              <p:nvPr/>
            </p:nvSpPr>
            <p:spPr>
              <a:xfrm>
                <a:off x="7070026" y="3255931"/>
                <a:ext cx="547688" cy="355600"/>
              </a:xfrm>
              <a:prstGeom prst="rect">
                <a:avLst/>
              </a:prstGeom>
              <a:blipFill rotWithShape="1">
                <a:blip r:embed="rId8"/>
                <a:stretch>
                  <a:fillRect l="-104" t="-80" r="46" b="-4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P_6_AN.24_1#f4745d463.blank?vbadefaultcenterpage=1&amp;parentnodeid=6b722e355&amp;vbapositionanswer=24&amp;vbahtmlprocessed=1&amp;bbb=1"/>
              <p:cNvSpPr/>
              <p:nvPr/>
            </p:nvSpPr>
            <p:spPr>
              <a:xfrm>
                <a:off x="9620694" y="3255931"/>
                <a:ext cx="1564005" cy="355600"/>
              </a:xfrm>
              <a:prstGeom prst="rect">
                <a:avLst/>
              </a:prstGeom>
              <a:noFill/>
            </p:spPr>
            <p:txBody>
              <a:bodyPr wrap="none" lIns="0" tIns="0" rIns="0" bIns="0" rtlCol="0" anchor="t"/>
              <a:lstStyle/>
              <a:p>
                <a:pPr algn="ctr" latinLnBrk="1">
                  <a:lnSpc>
                    <a:spcPts val="2815"/>
                  </a:lnSpc>
                </a:pP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r</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r</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e>
                    </m:d>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10" name="P_6_AN.24_1#f4745d463.blank?vbadefaultcenterpage=1&amp;parentnodeid=6b722e355&amp;vbapositionanswer=24&amp;vbahtmlprocessed=1&amp;bbb=1"/>
              <p:cNvSpPr>
                <a:spLocks noRot="1" noChangeAspect="1" noMove="1" noResize="1" noEditPoints="1" noAdjustHandles="1" noChangeArrowheads="1" noChangeShapeType="1" noTextEdit="1"/>
              </p:cNvSpPr>
              <p:nvPr/>
            </p:nvSpPr>
            <p:spPr>
              <a:xfrm>
                <a:off x="9620694" y="3255931"/>
                <a:ext cx="1564005" cy="355600"/>
              </a:xfrm>
              <a:prstGeom prst="rect">
                <a:avLst/>
              </a:prstGeom>
              <a:blipFill rotWithShape="1">
                <a:blip r:embed="rId9"/>
                <a:stretch>
                  <a:fillRect l="-28" t="-80" r="28" b="-455"/>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wipe(left)">
                                      <p:cBhvr>
                                        <p:cTn id="7" dur="500"/>
                                        <p:tgtEl>
                                          <p:spTgt spid="8">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wipe(left)">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
                                            <p:bg/>
                                          </p:spTgt>
                                        </p:tgtEl>
                                        <p:attrNameLst>
                                          <p:attrName>style.visibility</p:attrName>
                                        </p:attrNameLst>
                                      </p:cBhvr>
                                      <p:to>
                                        <p:strVal val="visible"/>
                                      </p:to>
                                    </p:set>
                                    <p:animEffect transition="in" filter="wipe(left)">
                                      <p:cBhvr>
                                        <p:cTn id="15" dur="500"/>
                                        <p:tgtEl>
                                          <p:spTgt spid="9">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wipe(left)">
                                      <p:cBhvr>
                                        <p:cTn id="18" dur="500"/>
                                        <p:tgtEl>
                                          <p:spTgt spid="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bg/>
                                          </p:spTgt>
                                        </p:tgtEl>
                                        <p:attrNameLst>
                                          <p:attrName>style.visibility</p:attrName>
                                        </p:attrNameLst>
                                      </p:cBhvr>
                                      <p:to>
                                        <p:strVal val="visible"/>
                                      </p:to>
                                    </p:set>
                                    <p:animEffect transition="in" filter="wipe(left)">
                                      <p:cBhvr>
                                        <p:cTn id="23" dur="500"/>
                                        <p:tgtEl>
                                          <p:spTgt spid="10">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P spid="9" grpId="0" build="p" animBg="1"/>
      <p:bldP spid="10"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4cd1fc96d?segpoint=1&amp;vbadefaultcenterpage=1&amp;parentnodeid=7645f578c&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五、柱、锥、台、球体的表面积和体积</a:t>
            </a:r>
            <a:endParaRPr lang="en-US" altLang="zh-CN" sz="2600" dirty="0"/>
          </a:p>
        </p:txBody>
      </p:sp>
      <mc:AlternateContent xmlns:mc="http://schemas.openxmlformats.org/markup-compatibility/2006" xmlns:a14="http://schemas.microsoft.com/office/drawing/2010/main">
        <mc:Choice Requires="a14">
          <p:graphicFrame>
            <p:nvGraphicFramePr>
              <p:cNvPr id="13" name="P_6_BD#c76dee9c8?colgroup=9,11,14&amp;vbadefaultcenterpage=1&amp;parentnodeid=4cd1fc96d&amp;vbahtmlprocessed=1"/>
              <p:cNvGraphicFramePr>
                <a:graphicFrameLocks noGrp="1"/>
              </p:cNvGraphicFramePr>
              <p:nvPr/>
            </p:nvGraphicFramePr>
            <p:xfrm>
              <a:off x="514526" y="1379827"/>
              <a:ext cx="11146536" cy="3803007"/>
            </p:xfrm>
            <a:graphic>
              <a:graphicData uri="http://schemas.openxmlformats.org/drawingml/2006/table">
                <a:tbl>
                  <a:tblPr/>
                  <a:tblGrid>
                    <a:gridCol w="3090672">
                      <a:extLst>
                        <a:ext uri="{9D8B030D-6E8A-4147-A177-3AD203B41FA5}">
                          <a16:colId xmlns:a16="http://schemas.microsoft.com/office/drawing/2014/main" val="20000"/>
                        </a:ext>
                      </a:extLst>
                    </a:gridCol>
                    <a:gridCol w="3621024">
                      <a:extLst>
                        <a:ext uri="{9D8B030D-6E8A-4147-A177-3AD203B41FA5}">
                          <a16:colId xmlns:a16="http://schemas.microsoft.com/office/drawing/2014/main" val="20001"/>
                        </a:ext>
                      </a:extLst>
                    </a:gridCol>
                    <a:gridCol w="4434840">
                      <a:extLst>
                        <a:ext uri="{9D8B030D-6E8A-4147-A177-3AD203B41FA5}">
                          <a16:colId xmlns:a16="http://schemas.microsoft.com/office/drawing/2014/main" val="20002"/>
                        </a:ext>
                      </a:extLst>
                    </a:gridCol>
                  </a:tblGrid>
                  <a:tr h="903314">
                    <a:tc>
                      <a:txBody>
                        <a:bodyPr/>
                        <a:lstStyle/>
                        <a:p>
                          <a:pPr algn="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名称</a:t>
                          </a:r>
                          <a:endParaRPr lang="en-US" altLang="zh-CN" sz="1200" dirty="0"/>
                        </a:p>
                        <a:p>
                          <a:pPr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几何体</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表面积</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体积</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3585">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柱体（棱柱和圆柱）</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000000"/>
                                      </a:solidFill>
                                      <a:latin typeface="Cambria Math" panose="02040503050406030204" pitchFamily="18" charset="0"/>
                                    </a:rPr>
                                    <m:t>表面积</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000000"/>
                                      </a:solidFill>
                                      <a:latin typeface="Cambria Math" panose="02040503050406030204" pitchFamily="18" charset="0"/>
                                    </a:rPr>
                                    <m:t>侧</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000000"/>
                                      </a:solidFill>
                                      <a:latin typeface="Cambria Math" panose="02040503050406030204" pitchFamily="18" charset="0"/>
                                    </a:rPr>
                                    <m:t>底</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𝑉</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㉕</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97103">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锥体（棱锥和圆锥）</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000000"/>
                                      </a:solidFill>
                                      <a:latin typeface="Cambria Math" panose="02040503050406030204" pitchFamily="18" charset="0"/>
                                    </a:rPr>
                                    <m:t>表面积</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000000"/>
                                      </a:solidFill>
                                      <a:latin typeface="Cambria Math" panose="02040503050406030204" pitchFamily="18" charset="0"/>
                                    </a:rPr>
                                    <m:t>侧</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000000"/>
                                      </a:solidFill>
                                      <a:latin typeface="Cambria Math" panose="02040503050406030204" pitchFamily="18" charset="0"/>
                                    </a:rPr>
                                    <m:t>底</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𝑉</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㉖</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a:t>
                          </a:r>
                          <a:r>
                            <a:rPr lang="en-US" altLang="zh-CN" sz="4100" b="0" i="0" u="sng" kern="0" spc="-9990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3500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台体（棱台和圆台）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000000"/>
                                      </a:solidFill>
                                      <a:latin typeface="Cambria Math" panose="02040503050406030204" pitchFamily="18" charset="0"/>
                                    </a:rPr>
                                    <m:t>表面积</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000000"/>
                                      </a:solidFill>
                                      <a:latin typeface="Cambria Math" panose="02040503050406030204" pitchFamily="18" charset="0"/>
                                    </a:rPr>
                                    <m:t>侧</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000000"/>
                                      </a:solidFill>
                                      <a:latin typeface="Cambria Math" panose="02040503050406030204" pitchFamily="18" charset="0"/>
                                    </a:rPr>
                                    <m:t>上</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000000"/>
                                      </a:solidFill>
                                      <a:latin typeface="Cambria Math" panose="02040503050406030204" pitchFamily="18" charset="0"/>
                                    </a:rPr>
                                    <m:t>下</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𝑉</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000000"/>
                                          </a:solidFill>
                                          <a:latin typeface="Cambria Math" panose="02040503050406030204" pitchFamily="18" charset="0"/>
                                        </a:rPr>
                                        <m:t>上</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000000"/>
                                          </a:solidFill>
                                          <a:latin typeface="Cambria Math" panose="02040503050406030204" pitchFamily="18" charset="0"/>
                                        </a:rPr>
                                        <m:t>下</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000000"/>
                                              </a:solidFill>
                                              <a:latin typeface="Cambria Math" panose="02040503050406030204" pitchFamily="18" charset="0"/>
                                            </a:rPr>
                                            <m:t>上</m:t>
                                          </m:r>
                                        </m:sub>
                                      </m:sSub>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000000"/>
                                              </a:solidFill>
                                              <a:latin typeface="Cambria Math" panose="02040503050406030204" pitchFamily="18" charset="0"/>
                                            </a:rPr>
                                            <m:t>下</m:t>
                                          </m:r>
                                        </m:sub>
                                      </m:sSub>
                                    </m:e>
                                  </m:rad>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h</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97103">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球</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㉗</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𝑉</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㉘</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a:t>
                          </a:r>
                          <a:r>
                            <a:rPr lang="en-US" altLang="zh-CN" sz="4100" b="0" i="0" u="sng" kern="0" spc="-99900" dirty="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mc:Choice>
        <mc:Fallback xmlns="">
          <p:graphicFrame>
            <p:nvGraphicFramePr>
              <p:cNvPr id="13" name="P_6_BD#c76dee9c8?colgroup=9,11,14&amp;vbadefaultcenterpage=1&amp;parentnodeid=4cd1fc96d&amp;vbahtmlprocessed=1"/>
              <p:cNvGraphicFramePr>
                <a:graphicFrameLocks noGrp="1"/>
              </p:cNvGraphicFramePr>
              <p:nvPr/>
            </p:nvGraphicFramePr>
            <p:xfrm>
              <a:off x="514526" y="1379827"/>
              <a:ext cx="11146536" cy="3493635"/>
            </p:xfrm>
            <a:graphic>
              <a:graphicData uri="http://schemas.openxmlformats.org/drawingml/2006/table">
                <a:tbl>
                  <a:tblPr/>
                  <a:tblGrid>
                    <a:gridCol w="3090672"/>
                    <a:gridCol w="3621024"/>
                    <a:gridCol w="4434840"/>
                  </a:tblGrid>
                  <a:tr h="903314">
                    <a:tc>
                      <a:txBody>
                        <a:bodyPr/>
                        <a:lstStyle/>
                        <a:p>
                          <a:pPr algn="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名称</a:t>
                          </a:r>
                          <a:endParaRPr lang="en-US" altLang="zh-CN" sz="1200" dirty="0"/>
                        </a:p>
                        <a:p>
                          <a:pPr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几何体</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表面积</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体积</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53085">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柱体（棱柱和圆柱）</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r>
                  <a:tr h="812165">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锥体（棱锥和圆锥）</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r>
                  <a:tr h="67945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台体（棱台和圆台）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r>
                  <a:tr h="812165">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球</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r>
                </a:tbl>
              </a:graphicData>
            </a:graphic>
          </p:graphicFrame>
        </mc:Fallback>
      </mc:AlternateContent>
      <mc:AlternateContent xmlns:mc="http://schemas.openxmlformats.org/markup-compatibility/2006" xmlns:a14="http://schemas.microsoft.com/office/drawing/2010/main">
        <mc:Choice Requires="a14">
          <p:sp>
            <p:nvSpPr>
              <p:cNvPr id="4" name="P_6_AN.25_1#c76dee9c8.blank?vbadefaultcenterpage=1&amp;parentnodeid=4cd1fc96d&amp;vbapositionanswer=25&amp;vbahtmlprocessed=1"/>
              <p:cNvSpPr/>
              <p:nvPr/>
            </p:nvSpPr>
            <p:spPr>
              <a:xfrm>
                <a:off x="8141326" y="2324005"/>
                <a:ext cx="695008" cy="381000"/>
              </a:xfrm>
              <a:prstGeom prst="rect">
                <a:avLst/>
              </a:prstGeom>
              <a:noFill/>
            </p:spPr>
            <p:txBody>
              <a:bodyPr wrap="none" lIns="0" tIns="0" rIns="0" bIns="0" rtlCol="0" anchor="t"/>
              <a:lstStyle/>
              <a:p>
                <a:pPr algn="ctr" latinLnBrk="1">
                  <a:lnSpc>
                    <a:spcPts val="3025"/>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FF0000"/>
                            </a:solidFill>
                            <a:latin typeface="Cambria Math" panose="02040503050406030204" pitchFamily="18" charset="0"/>
                          </a:rPr>
                          <m:t>底</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h</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4" name="P_6_AN.25_1#c76dee9c8.blank?vbadefaultcenterpage=1&amp;parentnodeid=4cd1fc96d&amp;vbapositionanswer=25&amp;vbahtmlprocessed=1"/>
              <p:cNvSpPr>
                <a:spLocks noRot="1" noChangeAspect="1" noMove="1" noResize="1" noEditPoints="1" noAdjustHandles="1" noChangeArrowheads="1" noChangeShapeType="1" noTextEdit="1"/>
              </p:cNvSpPr>
              <p:nvPr/>
            </p:nvSpPr>
            <p:spPr>
              <a:xfrm>
                <a:off x="8141326" y="2324005"/>
                <a:ext cx="695008" cy="381000"/>
              </a:xfrm>
              <a:prstGeom prst="rect">
                <a:avLst/>
              </a:prstGeom>
              <a:blipFill rotWithShape="1">
                <a:blip r:embed="rId4"/>
                <a:stretch>
                  <a:fillRect l="-90" t="-142" r="44" b="-4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P_6_AN.26_1#c76dee9c8.blank?vbadefaultcenterpage=1&amp;parentnodeid=4cd1fc96d&amp;vbapositionanswer=26&amp;vbahtmlprocessed=1&amp;rh=43.2"/>
              <p:cNvSpPr/>
              <p:nvPr/>
            </p:nvSpPr>
            <p:spPr>
              <a:xfrm>
                <a:off x="8128626" y="2889155"/>
                <a:ext cx="874395" cy="520700"/>
              </a:xfrm>
              <a:prstGeom prst="rect">
                <a:avLst/>
              </a:prstGeom>
              <a:noFill/>
            </p:spPr>
            <p:txBody>
              <a:bodyPr wrap="none" lIns="0" tIns="0" rIns="0" bIns="0" rtlCol="0" anchor="t"/>
              <a:lstStyle/>
              <a:p>
                <a:pPr algn="ctr" latinLnBrk="1">
                  <a:lnSpc>
                    <a:spcPts val="408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FF0000"/>
                            </a:solidFill>
                            <a:latin typeface="Cambria Math" panose="02040503050406030204" pitchFamily="18" charset="0"/>
                          </a:rPr>
                          <m:t>底</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h</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5" name="P_6_AN.26_1#c76dee9c8.blank?vbadefaultcenterpage=1&amp;parentnodeid=4cd1fc96d&amp;vbapositionanswer=26&amp;vbahtmlprocessed=1&amp;rh=43.2"/>
              <p:cNvSpPr>
                <a:spLocks noRot="1" noChangeAspect="1" noMove="1" noResize="1" noEditPoints="1" noAdjustHandles="1" noChangeArrowheads="1" noChangeShapeType="1" noTextEdit="1"/>
              </p:cNvSpPr>
              <p:nvPr/>
            </p:nvSpPr>
            <p:spPr>
              <a:xfrm>
                <a:off x="8128626" y="2889155"/>
                <a:ext cx="874395" cy="520700"/>
              </a:xfrm>
              <a:prstGeom prst="rect">
                <a:avLst/>
              </a:prstGeom>
              <a:blipFill rotWithShape="1">
                <a:blip r:embed="rId5"/>
                <a:stretch>
                  <a:fillRect l="-72" t="-104" r="72" b="-23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P_6_AN.27_1#c76dee9c8.blank?vbadefaultcenterpage=1&amp;parentnodeid=4cd1fc96d&amp;vbapositionanswer=27&amp;vbahtmlprocessed=1&amp;bbb=1"/>
              <p:cNvSpPr/>
              <p:nvPr/>
            </p:nvSpPr>
            <p:spPr>
              <a:xfrm>
                <a:off x="5377180" y="4573429"/>
                <a:ext cx="851853" cy="343916"/>
              </a:xfrm>
              <a:prstGeom prst="rect">
                <a:avLst/>
              </a:prstGeom>
              <a:noFill/>
            </p:spPr>
            <p:txBody>
              <a:bodyPr wrap="none" lIns="0" tIns="0" rIns="0" bIns="0" rtlCol="0" anchor="t"/>
              <a:lstStyle/>
              <a:p>
                <a:pPr algn="ctr" latinLnBrk="1">
                  <a:lnSpc>
                    <a:spcPts val="287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𝑅</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6" name="P_6_AN.27_1#c76dee9c8.blank?vbadefaultcenterpage=1&amp;parentnodeid=4cd1fc96d&amp;vbapositionanswer=27&amp;vbahtmlprocessed=1&amp;bbb=1"/>
              <p:cNvSpPr>
                <a:spLocks noRot="1" noChangeAspect="1" noMove="1" noResize="1" noEditPoints="1" noAdjustHandles="1" noChangeArrowheads="1" noChangeShapeType="1" noTextEdit="1"/>
              </p:cNvSpPr>
              <p:nvPr/>
            </p:nvSpPr>
            <p:spPr>
              <a:xfrm>
                <a:off x="5377180" y="4573429"/>
                <a:ext cx="851853" cy="343916"/>
              </a:xfrm>
              <a:prstGeom prst="rect">
                <a:avLst/>
              </a:prstGeom>
              <a:blipFill rotWithShape="1">
                <a:blip r:embed="rId6"/>
                <a:stretch>
                  <a:fillRect t="-46" r="37" b="-59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P_6_AN.28_1#c76dee9c8.blank?vbadefaultcenterpage=1&amp;parentnodeid=4cd1fc96d&amp;vbapositionanswer=28&amp;vbahtmlprocessed=1&amp;rh=43.2"/>
              <p:cNvSpPr/>
              <p:nvPr/>
            </p:nvSpPr>
            <p:spPr>
              <a:xfrm>
                <a:off x="8263507" y="4485037"/>
                <a:ext cx="862965" cy="520700"/>
              </a:xfrm>
              <a:prstGeom prst="rect">
                <a:avLst/>
              </a:prstGeom>
              <a:noFill/>
            </p:spPr>
            <p:txBody>
              <a:bodyPr wrap="none" lIns="0" tIns="0" rIns="0" bIns="0" rtlCol="0" anchor="t"/>
              <a:lstStyle/>
              <a:p>
                <a:pPr algn="ctr" latinLnBrk="1">
                  <a:lnSpc>
                    <a:spcPts val="4075"/>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𝑅</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7" name="P_6_AN.28_1#c76dee9c8.blank?vbadefaultcenterpage=1&amp;parentnodeid=4cd1fc96d&amp;vbapositionanswer=28&amp;vbahtmlprocessed=1&amp;rh=43.2"/>
              <p:cNvSpPr>
                <a:spLocks noRot="1" noChangeAspect="1" noMove="1" noResize="1" noEditPoints="1" noAdjustHandles="1" noChangeArrowheads="1" noChangeShapeType="1" noTextEdit="1"/>
              </p:cNvSpPr>
              <p:nvPr/>
            </p:nvSpPr>
            <p:spPr>
              <a:xfrm>
                <a:off x="8263507" y="4485037"/>
                <a:ext cx="862965" cy="520700"/>
              </a:xfrm>
              <a:prstGeom prst="rect">
                <a:avLst/>
              </a:prstGeom>
              <a:blipFill rotWithShape="1">
                <a:blip r:embed="rId7"/>
                <a:stretch>
                  <a:fillRect l="-29" t="-6" r="29" b="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wipe(left)">
                                      <p:cBhvr>
                                        <p:cTn id="23" dur="500"/>
                                        <p:tgtEl>
                                          <p:spTgt spid="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wipe(left)">
                                      <p:cBhvr>
                                        <p:cTn id="28"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P spid="6" grpId="0" build="p" animBg="1"/>
      <p:bldP spid="7"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6_BD#a719a27ce?vbadefaultcenterpage=1&amp;parentnodeid=4cd1fc96d&amp;vbahtmlprocessed=1" descr="preencoded.png"/>
          <p:cNvPicPr>
            <a:picLocks noChangeAspect="1"/>
          </p:cNvPicPr>
          <p:nvPr/>
        </p:nvPicPr>
        <p:blipFill>
          <a:blip r:embed="rId3"/>
          <a:stretch>
            <a:fillRect/>
          </a:stretch>
        </p:blipFill>
        <p:spPr>
          <a:xfrm>
            <a:off x="4828032" y="756000"/>
            <a:ext cx="2532888" cy="448056"/>
          </a:xfrm>
          <a:prstGeom prst="rect">
            <a:avLst/>
          </a:prstGeom>
        </p:spPr>
      </p:pic>
      <mc:AlternateContent xmlns:mc="http://schemas.openxmlformats.org/markup-compatibility/2006" xmlns:a14="http://schemas.microsoft.com/office/drawing/2010/main">
        <mc:Choice Requires="a14">
          <p:sp>
            <p:nvSpPr>
              <p:cNvPr id="3" name="P_7_BD#0886c5d0e?segpoint=1&amp;vbadefaultcenterpage=1&amp;parentnodeid=a719a27ce&amp;vbahtmlprocessed=1"/>
              <p:cNvSpPr/>
              <p:nvPr/>
            </p:nvSpPr>
            <p:spPr>
              <a:xfrm>
                <a:off x="502920" y="1343248"/>
                <a:ext cx="11183112" cy="2040890"/>
              </a:xfrm>
              <a:prstGeom prst="rect">
                <a:avLst/>
              </a:prstGeom>
              <a:noFill/>
            </p:spPr>
            <p:txBody>
              <a:bodyPr wrap="square" lIns="0" tIns="0" rIns="0" bIns="0" rtlCol="0" anchor="t"/>
              <a:lstStyle/>
              <a:p>
                <a:pPr algn="l" latinLnBrk="1">
                  <a:lnSpc>
                    <a:spcPct val="137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正方体与球的切、接常用结论：设正方体的棱长为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，球的半径为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𝑅</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vl="0" latinLnBrk="1">
                  <a:lnSpc>
                    <a:spcPct val="137000"/>
                  </a:lnSpc>
                </a:pP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（1）若球为正方体的外接球，则</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𝑅</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rad>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solidFill>
                    <a:prstClr val="black"/>
                  </a:solidFill>
                </a:endParaRPr>
              </a:p>
              <a:p>
                <a:pPr lvl="0" latinLnBrk="1">
                  <a:lnSpc>
                    <a:spcPct val="137000"/>
                  </a:lnSpc>
                </a:pP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（2）若球为正方体的内切球，则</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𝑅</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solidFill>
                    <a:prstClr val="black"/>
                  </a:solidFill>
                </a:endParaRPr>
              </a:p>
              <a:p>
                <a:pPr lvl="0" latinLnBrk="1">
                  <a:lnSpc>
                    <a:spcPct val="137000"/>
                  </a:lnSpc>
                </a:pP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（3）若球与正方体的各棱相切，则</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𝑅</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rad>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P_7_BD#0886c5d0e?segpoint=1&amp;vbadefaultcenterpage=1&amp;parentnodeid=a719a27ce&amp;vbahtmlprocessed=1"/>
              <p:cNvSpPr>
                <a:spLocks noRot="1" noChangeAspect="1" noMove="1" noResize="1" noEditPoints="1" noAdjustHandles="1" noChangeArrowheads="1" noChangeShapeType="1" noTextEdit="1"/>
              </p:cNvSpPr>
              <p:nvPr/>
            </p:nvSpPr>
            <p:spPr>
              <a:xfrm>
                <a:off x="502920" y="1343248"/>
                <a:ext cx="11183112" cy="2040890"/>
              </a:xfrm>
              <a:prstGeom prst="rect">
                <a:avLst/>
              </a:prstGeom>
              <a:blipFill rotWithShape="1">
                <a:blip r:embed="rId4"/>
                <a:stretch>
                  <a:fillRect t="-11" r="1" b="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P_7_BD#0886c5d0e?segpoint=1&amp;vbadefaultcenterpage=1&amp;parentnodeid=a719a27ce&amp;vbahtmlprocessed=1&amp;bbb=1&amp;hasbroken=1"/>
              <p:cNvSpPr/>
              <p:nvPr/>
            </p:nvSpPr>
            <p:spPr>
              <a:xfrm>
                <a:off x="502920" y="3443891"/>
                <a:ext cx="11183112" cy="2603373"/>
              </a:xfrm>
              <a:prstGeom prst="rect">
                <a:avLst/>
              </a:prstGeom>
              <a:noFill/>
            </p:spPr>
            <p:txBody>
              <a:bodyPr wrap="none" lIns="0" tIns="0" rIns="0" bIns="0" rtlCol="0" anchor="t"/>
              <a:lstStyle/>
              <a:p>
                <a:pPr algn="l" latinLnBrk="1">
                  <a:lnSpc>
                    <a:spcPct val="137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若长方体的共顶点的三条棱长分别为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，其外接球的半径为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𝑅</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p>
              <a:p>
                <a:pPr latinLnBrk="1">
                  <a:lnSpc>
                    <a:spcPct val="137000"/>
                  </a:lnSpc>
                </a:pPr>
                <a14:m>
                  <m:oMath xmlns:m="http://schemas.openxmlformats.org/officeDocument/2006/math">
                    <m:r>
                      <a:rPr lang="en-US" altLang="zh-CN" sz="2400" b="0" i="0"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     </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𝑅</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vl="0" latinLnBrk="1">
                  <a:lnSpc>
                    <a:spcPct val="137000"/>
                  </a:lnSpc>
                </a:pP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正四面体的外接球的半径</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𝑅</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e>
                        </m:rad>
                      </m:num>
                      <m:den>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为该正四面体的棱长），</a:t>
                </a:r>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内切球的半径</a:t>
                </a:r>
                <a:endPar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vl="0" latinLnBrk="1">
                  <a:lnSpc>
                    <a:spcPct val="137000"/>
                  </a:lnSpc>
                </a:pPr>
                <a14:m>
                  <m:oMath xmlns:m="http://schemas.openxmlformats.org/officeDocument/2006/math">
                    <m:r>
                      <a:rPr lang="en-US" altLang="zh-CN" sz="2400" b="0" i="0"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     </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𝑟</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e>
                        </m:rad>
                      </m:num>
                      <m:den>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12</m:t>
                        </m:r>
                      </m:den>
                    </m:f>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𝑅</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𝑟</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=3:1</m:t>
                    </m:r>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7" name="P_7_BD#0886c5d0e?segpoint=1&amp;vbadefaultcenterpage=1&amp;parentnodeid=a719a27ce&amp;vbahtmlprocessed=1&amp;bbb=1&amp;hasbroken=1"/>
              <p:cNvSpPr>
                <a:spLocks noRot="1" noChangeAspect="1" noMove="1" noResize="1" noEditPoints="1" noAdjustHandles="1" noChangeArrowheads="1" noChangeShapeType="1" noTextEdit="1"/>
              </p:cNvSpPr>
              <p:nvPr/>
            </p:nvSpPr>
            <p:spPr>
              <a:xfrm>
                <a:off x="502920" y="3443891"/>
                <a:ext cx="11183112" cy="2603373"/>
              </a:xfrm>
              <a:prstGeom prst="rect">
                <a:avLst/>
              </a:prstGeom>
              <a:blipFill rotWithShape="1">
                <a:blip r:embed="rId5"/>
                <a:stretch>
                  <a:fillRect t="-11" r="1" b="-3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P_7_BD#0886c5d0e?segpoint=1&amp;vbadefaultcenterpage=1&amp;parentnodeid=a719a27ce&amp;vbahtmlprocessed=1"/>
              <p:cNvSpPr/>
              <p:nvPr/>
            </p:nvSpPr>
            <p:spPr>
              <a:xfrm>
                <a:off x="502920" y="6054948"/>
                <a:ext cx="11183112" cy="530098"/>
              </a:xfrm>
              <a:prstGeom prst="rect">
                <a:avLst/>
              </a:prstGeom>
              <a:noFill/>
            </p:spPr>
            <p:txBody>
              <a:bodyPr wrap="square" lIns="0" tIns="0" rIns="0" bIns="0" rtlCol="0" anchor="t"/>
              <a:lstStyle/>
              <a:p>
                <a:pPr algn="l" latinLnBrk="1">
                  <a:lnSpc>
                    <a:spcPct val="137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 </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000000"/>
                            </a:solidFill>
                            <a:latin typeface="Cambria Math" panose="02040503050406030204" pitchFamily="18" charset="0"/>
                          </a:rPr>
                          <m:t>原图形</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rad>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000000"/>
                            </a:solidFill>
                            <a:latin typeface="Cambria Math" panose="02040503050406030204" pitchFamily="18" charset="0"/>
                          </a:rPr>
                          <m:t>直观图</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9" name="P_7_BD#0886c5d0e?segpoint=1&amp;vbadefaultcenterpage=1&amp;parentnodeid=a719a27ce&amp;vbahtmlprocessed=1"/>
              <p:cNvSpPr>
                <a:spLocks noRot="1" noChangeAspect="1" noMove="1" noResize="1" noEditPoints="1" noAdjustHandles="1" noChangeArrowheads="1" noChangeShapeType="1" noTextEdit="1"/>
              </p:cNvSpPr>
              <p:nvPr/>
            </p:nvSpPr>
            <p:spPr>
              <a:xfrm>
                <a:off x="502920" y="6054948"/>
                <a:ext cx="11183112" cy="530098"/>
              </a:xfrm>
              <a:prstGeom prst="rect">
                <a:avLst/>
              </a:prstGeom>
              <a:blipFill rotWithShape="1">
                <a:blip r:embed="rId6"/>
                <a:stretch>
                  <a:fillRect t="-42" r="1" b="-11601"/>
                </a:stretch>
              </a:blipFill>
            </p:spPr>
            <p:txBody>
              <a:bodyPr/>
              <a:lstStyle/>
              <a:p>
                <a:r>
                  <a:rPr lang="zh-CN" altLang="en-US">
                    <a:noFill/>
                  </a:rPr>
                  <a:t> </a:t>
                </a:r>
              </a:p>
            </p:txBody>
          </p:sp>
        </mc:Fallback>
      </mc:AlternateContent>
    </p:spTree>
  </p:cSld>
  <p:clrMapOvr>
    <a:masterClrMapping/>
  </p:clrMapOvr>
  <p:transition>
    <p:split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6d3aabf25?vbadefaultcenterpage=1&amp;parentnodeid=54bd8d848&amp;vbahtmlprocessed=1" descr="preencoded.png"/>
          <p:cNvPicPr>
            <a:picLocks noChangeAspect="1"/>
          </p:cNvPicPr>
          <p:nvPr/>
        </p:nvPicPr>
        <p:blipFill>
          <a:blip r:embed="rId3"/>
          <a:stretch>
            <a:fillRect/>
          </a:stretch>
        </p:blipFill>
        <p:spPr>
          <a:xfrm>
            <a:off x="3813048" y="756000"/>
            <a:ext cx="4562856" cy="530352"/>
          </a:xfrm>
          <a:prstGeom prst="rect">
            <a:avLst/>
          </a:prstGeom>
        </p:spPr>
      </p:pic>
      <p:sp>
        <p:nvSpPr>
          <p:cNvPr id="3" name="C_5_BD#ab41fb389?vbadefaultcenterpage=1&amp;parentnodeid=6d3aabf25&amp;vbahtmlprocessed=1"/>
          <p:cNvSpPr/>
          <p:nvPr/>
        </p:nvSpPr>
        <p:spPr>
          <a:xfrm>
            <a:off x="502920" y="1419448"/>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题组1</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走出误区</a:t>
            </a:r>
            <a:endParaRPr lang="en-US" altLang="zh-CN" sz="2600" dirty="0"/>
          </a:p>
        </p:txBody>
      </p:sp>
      <p:sp>
        <p:nvSpPr>
          <p:cNvPr id="4" name="QO_6_BD.29_1#c1cb12e3b?vbadefaultcenterpage=1&amp;parentnodeid=ab41fb389&amp;vbahtmlprocessed=1"/>
          <p:cNvSpPr/>
          <p:nvPr/>
        </p:nvSpPr>
        <p:spPr>
          <a:xfrm>
            <a:off x="502920" y="2012952"/>
            <a:ext cx="11183112" cy="490030"/>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判一判</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.（对的打“√”，错的打“×”）</a:t>
            </a:r>
            <a:endParaRPr lang="en-US" altLang="zh-CN" sz="2400" dirty="0"/>
          </a:p>
        </p:txBody>
      </p:sp>
      <p:sp>
        <p:nvSpPr>
          <p:cNvPr id="5" name="QT_7_BD.30_1#a1a3a989e?vbadefaultcenterpage=1&amp;parentnodeid=c1cb12e3b&amp;vbahtmlprocessed=1"/>
          <p:cNvSpPr/>
          <p:nvPr/>
        </p:nvSpPr>
        <p:spPr>
          <a:xfrm>
            <a:off x="502920" y="2567591"/>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（1）有两个面平行，</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其余各面都是平行四边形的几何体是棱柱.(</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p:sp>
        <p:nvSpPr>
          <p:cNvPr id="6" name="QT_7_AN.31_1#a1a3a989e.bracket?vbadefaultcenterpage=1&amp;parentnodeid=c1cb12e3b&amp;vbapositionanswer=29&amp;vbahtmlprocessed=1"/>
          <p:cNvSpPr/>
          <p:nvPr/>
        </p:nvSpPr>
        <p:spPr>
          <a:xfrm>
            <a:off x="9075420" y="2567591"/>
            <a:ext cx="446088" cy="47879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
        <p:nvSpPr>
          <p:cNvPr id="7" name="QT_7_BD.32_1#5e91f2d76?vbadefaultcenterpage=1&amp;parentnodeid=c1cb12e3b&amp;vbahtmlprocessed=1"/>
          <p:cNvSpPr/>
          <p:nvPr/>
        </p:nvSpPr>
        <p:spPr>
          <a:xfrm>
            <a:off x="502920" y="3113691"/>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（2）有一个面是多边形，</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其余各面都是三角形的几何体是棱锥.(</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p:sp>
        <p:nvSpPr>
          <p:cNvPr id="8" name="QT_7_AN.33_1#5e91f2d76.bracket?vbadefaultcenterpage=1&amp;parentnodeid=c1cb12e3b&amp;vbapositionanswer=30&amp;vbahtmlprocessed=1"/>
          <p:cNvSpPr/>
          <p:nvPr/>
        </p:nvSpPr>
        <p:spPr>
          <a:xfrm>
            <a:off x="9075420" y="3113691"/>
            <a:ext cx="446088" cy="47879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
        <p:nvSpPr>
          <p:cNvPr id="9" name="QT_7_BD.34_1#f9fbae7d2?vbadefaultcenterpage=1&amp;parentnodeid=c1cb12e3b&amp;vbahtmlprocessed=1"/>
          <p:cNvSpPr/>
          <p:nvPr/>
        </p:nvSpPr>
        <p:spPr>
          <a:xfrm>
            <a:off x="502920" y="3659791"/>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菱形的直观图仍是菱形.(</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p:sp>
        <p:nvSpPr>
          <p:cNvPr id="10" name="QT_7_AN.35_1#f9fbae7d2.bracket?vbadefaultcenterpage=1&amp;parentnodeid=c1cb12e3b&amp;vbapositionanswer=31&amp;vbahtmlprocessed=1"/>
          <p:cNvSpPr/>
          <p:nvPr/>
        </p:nvSpPr>
        <p:spPr>
          <a:xfrm>
            <a:off x="4503420" y="3659791"/>
            <a:ext cx="446088" cy="47879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
        <p:nvSpPr>
          <p:cNvPr id="11" name="QT_7_BD.36_1#67d0c66e7?vbadefaultcenterpage=1&amp;parentnodeid=c1cb12e3b&amp;vbahtmlprocessed=1"/>
          <p:cNvSpPr/>
          <p:nvPr/>
        </p:nvSpPr>
        <p:spPr>
          <a:xfrm>
            <a:off x="502920" y="4205891"/>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两个球的体积之比等于它们的半径之比的平方.(</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p:sp>
        <p:nvSpPr>
          <p:cNvPr id="12" name="QT_7_AN.37_1#67d0c66e7.bracket?vbadefaultcenterpage=1&amp;parentnodeid=c1cb12e3b&amp;vbapositionanswer=32&amp;vbahtmlprocessed=1"/>
          <p:cNvSpPr/>
          <p:nvPr/>
        </p:nvSpPr>
        <p:spPr>
          <a:xfrm>
            <a:off x="7551420" y="4205891"/>
            <a:ext cx="446088" cy="47879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left)">
                                      <p:cBhvr>
                                        <p:cTn id="15" dur="500"/>
                                        <p:tgtEl>
                                          <p:spTgt spid="8">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bg/>
                                          </p:spTgt>
                                        </p:tgtEl>
                                        <p:attrNameLst>
                                          <p:attrName>style.visibility</p:attrName>
                                        </p:attrNameLst>
                                      </p:cBhvr>
                                      <p:to>
                                        <p:strVal val="visible"/>
                                      </p:to>
                                    </p:set>
                                    <p:animEffect transition="in" filter="wipe(left)">
                                      <p:cBhvr>
                                        <p:cTn id="23" dur="500"/>
                                        <p:tgtEl>
                                          <p:spTgt spid="10">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500"/>
                                        <p:tgtEl>
                                          <p:spTgt spid="1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bg/>
                                          </p:spTgt>
                                        </p:tgtEl>
                                        <p:attrNameLst>
                                          <p:attrName>style.visibility</p:attrName>
                                        </p:attrNameLst>
                                      </p:cBhvr>
                                      <p:to>
                                        <p:strVal val="visible"/>
                                      </p:to>
                                    </p:set>
                                    <p:animEffect transition="in" filter="wipe(left)">
                                      <p:cBhvr>
                                        <p:cTn id="31" dur="500"/>
                                        <p:tgtEl>
                                          <p:spTgt spid="12">
                                            <p:bg/>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wipe(left)">
                                      <p:cBhvr>
                                        <p:cTn id="3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P spid="10" grpId="0" build="p" animBg="1"/>
      <p:bldP spid="12"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B_6_BD.38_1#9ad37e3f8?vbadefaultcenterpage=1&amp;parentnodeid=ab41fb389&amp;vbahtmlprocessed=1&amp;bbb=1&amp;hasbroken=1"/>
          <p:cNvSpPr/>
          <p:nvPr/>
        </p:nvSpPr>
        <p:spPr>
          <a:xfrm>
            <a:off x="502920" y="2805031"/>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（易错题）若把长、宽分别为4，2的矩形卷成一个圆柱的侧面</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，则这个圆柱的体</a:t>
            </a: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积为</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AlternateContent xmlns:mc="http://schemas.openxmlformats.org/markup-compatibility/2006" xmlns:a14="http://schemas.microsoft.com/office/drawing/2010/main">
        <mc:Choice Requires="a14">
          <p:sp>
            <p:nvSpPr>
              <p:cNvPr id="3" name="QB_6_AN.39_1#9ad37e3f8.blank?vbadefaultcenterpage=1&amp;parentnodeid=ab41fb389&amp;vbapositionanswer=33&amp;vbahtmlprocessed=1&amp;rh=43.2"/>
              <p:cNvSpPr/>
              <p:nvPr/>
            </p:nvSpPr>
            <p:spPr>
              <a:xfrm>
                <a:off x="1125220" y="3254800"/>
                <a:ext cx="762000" cy="510794"/>
              </a:xfrm>
              <a:prstGeom prst="rect">
                <a:avLst/>
              </a:prstGeom>
              <a:noFill/>
            </p:spPr>
            <p:txBody>
              <a:bodyPr wrap="none" lIns="0" tIns="0" rIns="0" bIns="0" rtlCol="0" anchor="t"/>
              <a:lstStyle/>
              <a:p>
                <a:pPr marL="0" algn="ctr" latinLnBrk="1">
                  <a:lnSpc>
                    <a:spcPts val="4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num>
                      <m:den>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3" name="QB_6_AN.39_1#9ad37e3f8.blank?vbadefaultcenterpage=1&amp;parentnodeid=ab41fb389&amp;vbapositionanswer=33&amp;vbahtmlprocessed=1&amp;rh=43.2"/>
              <p:cNvSpPr>
                <a:spLocks noRot="1" noChangeAspect="1" noMove="1" noResize="1" noEditPoints="1" noAdjustHandles="1" noChangeArrowheads="1" noChangeShapeType="1" noTextEdit="1"/>
              </p:cNvSpPr>
              <p:nvPr/>
            </p:nvSpPr>
            <p:spPr>
              <a:xfrm>
                <a:off x="1125220" y="3254800"/>
                <a:ext cx="762000" cy="510794"/>
              </a:xfrm>
              <a:prstGeom prst="rect">
                <a:avLst/>
              </a:prstGeom>
              <a:blipFill rotWithShape="1">
                <a:blip r:embed="rId3"/>
                <a:stretch>
                  <a:fillRect t="-83" b="9"/>
                </a:stretch>
              </a:blipFill>
            </p:spPr>
            <p:txBody>
              <a:bodyPr/>
              <a:lstStyle/>
              <a:p>
                <a:r>
                  <a:rPr lang="zh-CN" altLang="en-US">
                    <a:noFill/>
                  </a:rPr>
                  <a:t> </a:t>
                </a:r>
              </a:p>
            </p:txBody>
          </p:sp>
        </mc:Fallback>
      </mc:AlternateContent>
      <p:sp>
        <p:nvSpPr>
          <p:cNvPr id="4" name="QB_6_EX.40_1#9ad37e3f8?vbadefaultcenterpage=1&amp;parentnodeid=ab41fb389&amp;vbahtmlprocessed=1"/>
          <p:cNvSpPr/>
          <p:nvPr/>
        </p:nvSpPr>
        <p:spPr>
          <a:xfrm>
            <a:off x="502920" y="3850939"/>
            <a:ext cx="11183112" cy="490030"/>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【易错点】</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容易忽略母线长的其中一种情况而致误.</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AS.41_1#9ad37e3f8?vbadefaultcenterpage=1&amp;parentnodeid=ab41fb389&amp;vbahtmlprocessed=1&amp;bbb=1&amp;hasbroken=1"/>
              <p:cNvSpPr/>
              <p:nvPr/>
            </p:nvSpPr>
            <p:spPr>
              <a:xfrm>
                <a:off x="502920" y="877425"/>
                <a:ext cx="11183112" cy="1262634"/>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设圆柱的底面半径为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，母线长为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𝑙</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,高为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h</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.如图1所示，当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𝑙</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h</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𝑙</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𝑉</m:t>
                        </m:r>
                      </m:e>
                      <m:sub>
                        <m:r>
                          <m:rPr>
                            <m:nor/>
                          </m:rPr>
                          <a:rPr lang="en-US" altLang="zh-CN" sz="2400" baseline="-10000">
                            <a:solidFill>
                              <a:srgbClr val="FF0000"/>
                            </a:solidFill>
                            <a:latin typeface="Cambria Math" panose="02040503050406030204" pitchFamily="18" charset="0"/>
                          </a:rPr>
                          <m:t>圆柱</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h</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num>
                      <m:den>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6_AS.41_1#9ad37e3f8?vbadefaultcenterpage=1&amp;parentnodeid=ab41fb389&amp;vbahtmlprocessed=1&amp;bbb=1&amp;hasbroken=1"/>
              <p:cNvSpPr>
                <a:spLocks noRot="1" noChangeAspect="1" noMove="1" noResize="1" noEditPoints="1" noAdjustHandles="1" noChangeArrowheads="1" noChangeShapeType="1" noTextEdit="1"/>
              </p:cNvSpPr>
              <p:nvPr/>
            </p:nvSpPr>
            <p:spPr>
              <a:xfrm>
                <a:off x="502920" y="877425"/>
                <a:ext cx="11183112" cy="1262634"/>
              </a:xfrm>
              <a:prstGeom prst="rect">
                <a:avLst/>
              </a:prstGeom>
              <a:blipFill rotWithShape="1">
                <a:blip r:embed="rId3"/>
                <a:stretch>
                  <a:fillRect t="-39" r="1" b="-6730"/>
                </a:stretch>
              </a:blipFill>
            </p:spPr>
            <p:txBody>
              <a:bodyPr/>
              <a:lstStyle/>
              <a:p>
                <a:r>
                  <a:rPr lang="zh-CN" altLang="en-US">
                    <a:noFill/>
                  </a:rPr>
                  <a:t> </a:t>
                </a:r>
              </a:p>
            </p:txBody>
          </p:sp>
        </mc:Fallback>
      </mc:AlternateContent>
      <p:pic>
        <p:nvPicPr>
          <p:cNvPr id="3" name="QB_6_AS.41_1#9ad37e3f8?vbadefaultcenterpage=1&amp;parentnodeid=ab41fb389&amp;inlineimagemarkindex=1&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3642773" y="2954193"/>
            <a:ext cx="3017520" cy="1819656"/>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5" name="QB_6_AS.41_2#9ad37e3f8?vbadefaultcenterpage=1&amp;parentnodeid=ab41fb389&amp;inlineimagemarkindex=2&amp;vbahtmlprocessed=1" descr="preencoded.png"/>
          <p:cNvPicPr>
            <a:picLocks noChangeAspect="1"/>
          </p:cNvPicPr>
          <p:nvPr/>
        </p:nvPicPr>
        <p:blipFill>
          <a:blip r:embed="rId5">
            <a:clrChange>
              <a:clrFrom>
                <a:srgbClr val="FFFFFF"/>
              </a:clrFrom>
              <a:clrTo>
                <a:srgbClr val="FFFFFF">
                  <a:alpha val="0"/>
                </a:srgbClr>
              </a:clrTo>
            </a:clrChange>
          </a:blip>
          <a:stretch>
            <a:fillRect/>
          </a:stretch>
        </p:blipFill>
        <p:spPr>
          <a:xfrm>
            <a:off x="6688868" y="2149521"/>
            <a:ext cx="1783080" cy="2624328"/>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6" name="QB_6_AS.41_3#9ad37e3f8?vbadefaultcenterpage=1&amp;parentnodeid=ab41fb389&amp;vbahtmlprocessed=1&amp;bbb=1&amp;hasbroken=1"/>
              <p:cNvSpPr/>
              <p:nvPr/>
            </p:nvSpPr>
            <p:spPr>
              <a:xfrm>
                <a:off x="502920" y="4776833"/>
                <a:ext cx="11183112" cy="1491742"/>
              </a:xfrm>
              <a:prstGeom prst="rect">
                <a:avLst/>
              </a:prstGeom>
              <a:noFill/>
            </p:spPr>
            <p:txBody>
              <a:bodyPr wrap="none" lIns="0" tIns="0" rIns="0" bIns="0" rtlCol="0" anchor="t"/>
              <a:lstStyle/>
              <a:p>
                <a:pPr algn="l"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如图2所示，当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𝑙</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h</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𝑙</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𝑉</m:t>
                        </m:r>
                      </m:e>
                      <m:sub>
                        <m:r>
                          <m:rPr>
                            <m:nor/>
                          </m:rPr>
                          <a:rPr lang="en-US" altLang="zh-CN" sz="2400" baseline="-10000">
                            <a:solidFill>
                              <a:srgbClr val="FF0000"/>
                            </a:solidFill>
                            <a:latin typeface="Cambria Math" panose="02040503050406030204" pitchFamily="18" charset="0"/>
                          </a:rPr>
                          <m:t>圆柱</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h</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综上所述，</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这个圆柱的体积为</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num>
                      <m:den>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6" name="QB_6_AS.41_3#9ad37e3f8?vbadefaultcenterpage=1&amp;parentnodeid=ab41fb389&amp;vbahtmlprocessed=1&amp;bbb=1&amp;hasbroken=1"/>
              <p:cNvSpPr>
                <a:spLocks noRot="1" noChangeAspect="1" noMove="1" noResize="1" noEditPoints="1" noAdjustHandles="1" noChangeArrowheads="1" noChangeShapeType="1" noTextEdit="1"/>
              </p:cNvSpPr>
              <p:nvPr/>
            </p:nvSpPr>
            <p:spPr>
              <a:xfrm>
                <a:off x="502920" y="4776833"/>
                <a:ext cx="11183112" cy="1491742"/>
              </a:xfrm>
              <a:prstGeom prst="rect">
                <a:avLst/>
              </a:prstGeom>
              <a:blipFill rotWithShape="1">
                <a:blip r:embed="rId6"/>
                <a:stretch>
                  <a:fillRect t="-24" r="1" b="-5118"/>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
                                            <p:bg/>
                                          </p:spTgt>
                                        </p:tgtEl>
                                        <p:attrNameLst>
                                          <p:attrName>style.visibility</p:attrName>
                                        </p:attrNameLst>
                                      </p:cBhvr>
                                      <p:to>
                                        <p:strVal val="visible"/>
                                      </p:to>
                                    </p:set>
                                    <p:animEffect transition="in" filter="wipe(left)">
                                      <p:cBhvr>
                                        <p:cTn id="22" dur="500"/>
                                        <p:tgtEl>
                                          <p:spTgt spid="6">
                                            <p:bg/>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left)">
                                      <p:cBhvr>
                                        <p:cTn id="25" dur="500"/>
                                        <p:tgtEl>
                                          <p:spTgt spid="6">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wipe(left)">
                                      <p:cBhvr>
                                        <p:cTn id="28"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6"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1b11a967b?vbadefaultcenterpage=1&amp;parentnodeid=6d3aabf25&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题组2</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走进教材</a:t>
            </a:r>
            <a:endParaRPr lang="en-US" altLang="zh-CN" sz="2600" dirty="0"/>
          </a:p>
        </p:txBody>
      </p:sp>
      <mc:AlternateContent xmlns:mc="http://schemas.openxmlformats.org/markup-compatibility/2006" xmlns:a14="http://schemas.microsoft.com/office/drawing/2010/main">
        <mc:Choice Requires="a14">
          <p:sp>
            <p:nvSpPr>
              <p:cNvPr id="3" name="QB_6_BD.42_1#f4056d4d5?vbadefaultcenterpage=1&amp;parentnodeid=1b11a967b&amp;vbahtmlprocessed=1&amp;bbb=1&amp;hasbroken=1"/>
              <p:cNvSpPr/>
              <p:nvPr/>
            </p:nvSpPr>
            <p:spPr>
              <a:xfrm>
                <a:off x="502920" y="1348391"/>
                <a:ext cx="11183112" cy="1281621"/>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（人教A版必修②P119</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T1改编）已知圆锥的表面积为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且它的侧面展开图是</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一个半圆，则这个圆锥的底面直径为</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a:t>
                </a:r>
                <a:r>
                  <a:rPr lang="en-US" altLang="zh-CN" sz="3800" b="0" i="0" u="sng" kern="0" spc="-99900" dirty="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B_6_BD.42_1#f4056d4d5?vbadefaultcenterpage=1&amp;parentnodeid=1b11a967b&amp;vbahtmlprocessed=1&amp;bbb=1&amp;hasbroken=1"/>
              <p:cNvSpPr>
                <a:spLocks noRot="1" noChangeAspect="1" noMove="1" noResize="1" noEditPoints="1" noAdjustHandles="1" noChangeArrowheads="1" noChangeShapeType="1" noTextEdit="1"/>
              </p:cNvSpPr>
              <p:nvPr/>
            </p:nvSpPr>
            <p:spPr>
              <a:xfrm>
                <a:off x="502920" y="1348391"/>
                <a:ext cx="11183112" cy="1281621"/>
              </a:xfrm>
              <a:prstGeom prst="rect">
                <a:avLst/>
              </a:prstGeom>
              <a:blipFill rotWithShape="1">
                <a:blip r:embed="rId3"/>
                <a:stretch>
                  <a:fillRect t="-22" r="-328" b="-1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6_AN.43_1#f4056d4d5.blank?vbadefaultcenterpage=1&amp;parentnodeid=1b11a967b&amp;vbapositionanswer=34&amp;vbahtmlprocessed=1&amp;rh=43.2"/>
              <p:cNvSpPr/>
              <p:nvPr/>
            </p:nvSpPr>
            <p:spPr>
              <a:xfrm>
                <a:off x="5405120" y="2001616"/>
                <a:ext cx="581089" cy="548640"/>
              </a:xfrm>
              <a:prstGeom prst="rect">
                <a:avLst/>
              </a:prstGeom>
              <a:noFill/>
            </p:spPr>
            <p:txBody>
              <a:bodyPr wrap="none" lIns="0" tIns="0" rIns="0" bIns="0" rtlCol="0" anchor="t"/>
              <a:lstStyle/>
              <a:p>
                <a:pPr marL="0" algn="ctr" latinLnBrk="1">
                  <a:lnSpc>
                    <a:spcPts val="44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e>
                        </m:rad>
                      </m:num>
                      <m:den>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4" name="QB_6_AN.43_1#f4056d4d5.blank?vbadefaultcenterpage=1&amp;parentnodeid=1b11a967b&amp;vbapositionanswer=34&amp;vbahtmlprocessed=1&amp;rh=43.2"/>
              <p:cNvSpPr>
                <a:spLocks noRot="1" noChangeAspect="1" noMove="1" noResize="1" noEditPoints="1" noAdjustHandles="1" noChangeArrowheads="1" noChangeShapeType="1" noTextEdit="1"/>
              </p:cNvSpPr>
              <p:nvPr/>
            </p:nvSpPr>
            <p:spPr>
              <a:xfrm>
                <a:off x="5405120" y="2001616"/>
                <a:ext cx="581089" cy="548640"/>
              </a:xfrm>
              <a:prstGeom prst="rect">
                <a:avLst/>
              </a:prstGeom>
              <a:blipFill rotWithShape="1">
                <a:blip r:embed="rId4"/>
                <a:stretch>
                  <a:fillRect t="-17" r="11" b="-18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6_AS.44_1#f4056d4d5?vbadefaultcenterpage=1&amp;parentnodeid=1b11a967b&amp;vbahtmlprocessed=1&amp;bbb=1&amp;hasbroken=1"/>
              <p:cNvSpPr/>
              <p:nvPr/>
            </p:nvSpPr>
            <p:spPr>
              <a:xfrm>
                <a:off x="502920" y="2638648"/>
                <a:ext cx="11183112" cy="1878013"/>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设圆锥的底面半径为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，母线长为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𝑙</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，则由题意得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𝑟𝑙</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①</a:t>
                </a:r>
                <a:r>
                  <a:rPr lang="en-US" altLang="zh-CN" sz="2400" b="0" i="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又圆</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锥的侧面展开图为半圆</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𝑙</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𝑙</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②</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将②式代入①式得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3=3</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e>
                        </m:rad>
                      </m:num>
                      <m:den>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.故圆锥的底面直径为</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e>
                        </m:rad>
                      </m:num>
                      <m:den>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den>
                    </m:f>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QB_6_AS.44_1#f4056d4d5?vbadefaultcenterpage=1&amp;parentnodeid=1b11a967b&amp;vbahtmlprocessed=1&amp;bbb=1&amp;hasbroken=1"/>
              <p:cNvSpPr>
                <a:spLocks noRot="1" noChangeAspect="1" noMove="1" noResize="1" noEditPoints="1" noAdjustHandles="1" noChangeArrowheads="1" noChangeShapeType="1" noTextEdit="1"/>
              </p:cNvSpPr>
              <p:nvPr/>
            </p:nvSpPr>
            <p:spPr>
              <a:xfrm>
                <a:off x="502920" y="2638648"/>
                <a:ext cx="11183112" cy="1878013"/>
              </a:xfrm>
              <a:prstGeom prst="rect">
                <a:avLst/>
              </a:prstGeom>
              <a:blipFill rotWithShape="1">
                <a:blip r:embed="rId5"/>
                <a:stretch>
                  <a:fillRect t="-12" r="-817" b="-6091"/>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left)">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BD.45_1#f75d19250?vbadefaultcenterpage=1&amp;parentnodeid=1b11a967b&amp;vbahtmlprocessed=1&amp;bbb=1&amp;hasbroken=1"/>
              <p:cNvSpPr/>
              <p:nvPr/>
            </p:nvSpPr>
            <p:spPr>
              <a:xfrm>
                <a:off x="502920" y="1978007"/>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（人教A版必修②P120</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T5改编）设一个正方体的顶点都在球面上，它的棱长是</a:t>
                </a: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cm</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则球的体积为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C_6_BD.45_1#f75d19250?vbadefaultcenterpage=1&amp;parentnodeid=1b11a967b&amp;vbahtmlprocessed=1&amp;bbb=1&amp;hasbroken=1"/>
              <p:cNvSpPr>
                <a:spLocks noRot="1" noChangeAspect="1" noMove="1" noResize="1" noEditPoints="1" noAdjustHandles="1" noChangeArrowheads="1" noChangeShapeType="1" noTextEdit="1"/>
              </p:cNvSpPr>
              <p:nvPr/>
            </p:nvSpPr>
            <p:spPr>
              <a:xfrm>
                <a:off x="502920" y="1978007"/>
                <a:ext cx="11183112" cy="1034669"/>
              </a:xfrm>
              <a:prstGeom prst="rect">
                <a:avLst/>
              </a:prstGeom>
              <a:blipFill rotWithShape="1">
                <a:blip r:embed="rId3"/>
                <a:stretch>
                  <a:fillRect t="-60" r="1" b="-5992"/>
                </a:stretch>
              </a:blipFill>
            </p:spPr>
            <p:txBody>
              <a:bodyPr/>
              <a:lstStyle/>
              <a:p>
                <a:r>
                  <a:rPr lang="zh-CN" altLang="en-US">
                    <a:noFill/>
                  </a:rPr>
                  <a:t> </a:t>
                </a:r>
              </a:p>
            </p:txBody>
          </p:sp>
        </mc:Fallback>
      </mc:AlternateContent>
      <p:sp>
        <p:nvSpPr>
          <p:cNvPr id="3" name="QC_6_AN.46_1#f75d19250.bracket?vbadefaultcenterpage=1&amp;parentnodeid=1b11a967b&amp;vbapositionanswer=35&amp;vbahtmlprocessed=1"/>
          <p:cNvSpPr/>
          <p:nvPr/>
        </p:nvSpPr>
        <p:spPr>
          <a:xfrm>
            <a:off x="3309620" y="2526648"/>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a:t>
            </a:r>
            <a:endParaRPr lang="en-US" altLang="zh-CN" sz="2400" dirty="0"/>
          </a:p>
        </p:txBody>
      </p:sp>
      <mc:AlternateContent xmlns:mc="http://schemas.openxmlformats.org/markup-compatibility/2006" xmlns:a14="http://schemas.microsoft.com/office/drawing/2010/main">
        <mc:Choice Requires="a14">
          <p:sp>
            <p:nvSpPr>
              <p:cNvPr id="4" name="QC_6_BD.47_1#f75d19250.choices?vbadefaultcenterpage=1&amp;parentnodeid=1b11a967b&amp;vbahtmlprocessed=1"/>
              <p:cNvSpPr/>
              <p:nvPr/>
            </p:nvSpPr>
            <p:spPr>
              <a:xfrm>
                <a:off x="502920" y="3019915"/>
                <a:ext cx="11183112" cy="627507"/>
              </a:xfrm>
              <a:prstGeom prst="rect">
                <a:avLst/>
              </a:prstGeom>
              <a:noFill/>
            </p:spPr>
            <p:txBody>
              <a:bodyPr wrap="square" lIns="0" tIns="0" rIns="0" bIns="0" rtlCol="0" anchor="t"/>
              <a:lstStyle/>
              <a:p>
                <a:pPr latinLnBrk="1">
                  <a:lnSpc>
                    <a:spcPct val="110000"/>
                  </a:lnSpc>
                  <a:tabLst>
                    <a:tab pos="2830195" algn="l"/>
                    <a:tab pos="5635625" algn="l"/>
                    <a:tab pos="844105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rad>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p>
                    </m:sSup>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cm</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p>
                    </m:sSup>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rad>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p>
                    </m:sSup>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cm</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p>
                    </m:sSup>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rad>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p>
                    </m:sSup>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cm</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p>
                    </m:sSup>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rad>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p>
                    </m:sSup>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cm</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4" name="QC_6_BD.47_1#f75d19250.choices?vbadefaultcenterpage=1&amp;parentnodeid=1b11a967b&amp;vbahtmlprocessed=1"/>
              <p:cNvSpPr>
                <a:spLocks noRot="1" noChangeAspect="1" noMove="1" noResize="1" noEditPoints="1" noAdjustHandles="1" noChangeArrowheads="1" noChangeShapeType="1" noTextEdit="1"/>
              </p:cNvSpPr>
              <p:nvPr/>
            </p:nvSpPr>
            <p:spPr>
              <a:xfrm>
                <a:off x="502920" y="3019915"/>
                <a:ext cx="11183112" cy="627507"/>
              </a:xfrm>
              <a:prstGeom prst="rect">
                <a:avLst/>
              </a:prstGeom>
              <a:blipFill rotWithShape="1">
                <a:blip r:embed="rId4"/>
                <a:stretch>
                  <a:fillRect t="-78" r="1" b="-24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C_6_AS.48_1#f75d19250?vbadefaultcenterpage=1&amp;parentnodeid=1b11a967b&amp;vbahtmlprocessed=1&amp;bbb=1&amp;hasbroken=1"/>
              <p:cNvSpPr/>
              <p:nvPr/>
            </p:nvSpPr>
            <p:spPr>
              <a:xfrm>
                <a:off x="502920" y="3654915"/>
                <a:ext cx="11183112" cy="1513078"/>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因为正方体的棱长为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，所以正方体的体对角线长为</a:t>
                </a:r>
                <a14:m>
                  <m:oMath xmlns:m="http://schemas.openxmlformats.org/officeDocument/2006/math">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，所以球的半</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径</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𝑅</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𝑉</m:t>
                        </m:r>
                      </m:e>
                      <m:sub>
                        <m:r>
                          <m:rPr>
                            <m:nor/>
                          </m:rPr>
                          <a:rPr lang="en-US" altLang="zh-CN" sz="2400" baseline="-10000">
                            <a:solidFill>
                              <a:srgbClr val="FF0000"/>
                            </a:solidFill>
                            <a:latin typeface="Cambria Math" panose="02040503050406030204" pitchFamily="18" charset="0"/>
                          </a:rPr>
                          <m:t>球</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𝑅</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.故选C.</a:t>
                </a:r>
                <a:endParaRPr lang="en-US" altLang="zh-CN" sz="2400" dirty="0"/>
              </a:p>
            </p:txBody>
          </p:sp>
        </mc:Choice>
        <mc:Fallback xmlns="">
          <p:sp>
            <p:nvSpPr>
              <p:cNvPr id="5" name="QC_6_AS.48_1#f75d19250?vbadefaultcenterpage=1&amp;parentnodeid=1b11a967b&amp;vbahtmlprocessed=1&amp;bbb=1&amp;hasbroken=1"/>
              <p:cNvSpPr>
                <a:spLocks noRot="1" noChangeAspect="1" noMove="1" noResize="1" noEditPoints="1" noAdjustHandles="1" noChangeArrowheads="1" noChangeShapeType="1" noTextEdit="1"/>
              </p:cNvSpPr>
              <p:nvPr/>
            </p:nvSpPr>
            <p:spPr>
              <a:xfrm>
                <a:off x="502920" y="3654915"/>
                <a:ext cx="11183112" cy="1513078"/>
              </a:xfrm>
              <a:prstGeom prst="rect">
                <a:avLst/>
              </a:prstGeom>
              <a:blipFill rotWithShape="1">
                <a:blip r:embed="rId5"/>
                <a:stretch>
                  <a:fillRect t="-32" r="1" b="-417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258a54087?vbadefaultcenterpage=1&amp;parentnodeid=6d3aabf25&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题组3</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走向高考</a:t>
            </a:r>
            <a:endParaRPr lang="en-US" altLang="zh-CN" sz="2600" dirty="0"/>
          </a:p>
        </p:txBody>
      </p:sp>
      <mc:AlternateContent xmlns:mc="http://schemas.openxmlformats.org/markup-compatibility/2006" xmlns:a14="http://schemas.microsoft.com/office/drawing/2010/main">
        <mc:Choice Requires="a14">
          <p:sp>
            <p:nvSpPr>
              <p:cNvPr id="3" name="QB_6_BD.49_1#8e9705701?vbadefaultcenterpage=1&amp;parentnodeid=258a54087&amp;vbahtmlprocessed=1&amp;bbb=1&amp;hasbroken=1"/>
              <p:cNvSpPr/>
              <p:nvPr/>
            </p:nvSpPr>
            <p:spPr>
              <a:xfrm>
                <a:off x="502920" y="1348391"/>
                <a:ext cx="11183112" cy="1320165"/>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5.</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（2023</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新高考Ⅰ卷）</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在正四棱台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𝐴𝐵𝐶𝐷</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中，</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则该棱台的体积为</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a:t>
                </a:r>
                <a:r>
                  <a:rPr lang="en-US" altLang="zh-CN" sz="4000" b="0" i="0" u="sng" kern="0" spc="-99900" dirty="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B_6_BD.49_1#8e9705701?vbadefaultcenterpage=1&amp;parentnodeid=258a54087&amp;vbahtmlprocessed=1&amp;bbb=1&amp;hasbroken=1"/>
              <p:cNvSpPr>
                <a:spLocks noRot="1" noChangeAspect="1" noMove="1" noResize="1" noEditPoints="1" noAdjustHandles="1" noChangeArrowheads="1" noChangeShapeType="1" noTextEdit="1"/>
              </p:cNvSpPr>
              <p:nvPr/>
            </p:nvSpPr>
            <p:spPr>
              <a:xfrm>
                <a:off x="502920" y="1348391"/>
                <a:ext cx="11183112" cy="1320165"/>
              </a:xfrm>
              <a:prstGeom prst="rect">
                <a:avLst/>
              </a:prstGeom>
              <a:blipFill rotWithShape="1">
                <a:blip r:embed="rId3"/>
                <a:stretch>
                  <a:fillRect t="-22" r="1" b="-108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6_AN.50_1#8e9705701.blank?vbadefaultcenterpage=1&amp;parentnodeid=258a54087&amp;vbapositionanswer=36&amp;vbahtmlprocessed=1&amp;rh=48.6"/>
              <p:cNvSpPr/>
              <p:nvPr/>
            </p:nvSpPr>
            <p:spPr>
              <a:xfrm>
                <a:off x="4560761" y="2007458"/>
                <a:ext cx="558864" cy="574612"/>
              </a:xfrm>
              <a:prstGeom prst="rect">
                <a:avLst/>
              </a:prstGeom>
              <a:noFill/>
            </p:spPr>
            <p:txBody>
              <a:bodyPr wrap="none" lIns="0" tIns="0" rIns="0" bIns="0" rtlCol="0" anchor="t"/>
              <a:lstStyle/>
              <a:p>
                <a:pPr marL="0" algn="ctr" latinLnBrk="1">
                  <a:lnSpc>
                    <a:spcPts val="45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4" name="QB_6_AN.50_1#8e9705701.blank?vbadefaultcenterpage=1&amp;parentnodeid=258a54087&amp;vbapositionanswer=36&amp;vbahtmlprocessed=1&amp;rh=48.6"/>
              <p:cNvSpPr>
                <a:spLocks noRot="1" noChangeAspect="1" noMove="1" noResize="1" noEditPoints="1" noAdjustHandles="1" noChangeArrowheads="1" noChangeShapeType="1" noTextEdit="1"/>
              </p:cNvSpPr>
              <p:nvPr/>
            </p:nvSpPr>
            <p:spPr>
              <a:xfrm>
                <a:off x="4560761" y="2007458"/>
                <a:ext cx="558864" cy="574612"/>
              </a:xfrm>
              <a:prstGeom prst="rect">
                <a:avLst/>
              </a:prstGeom>
              <a:blipFill rotWithShape="1">
                <a:blip r:embed="rId4"/>
                <a:stretch>
                  <a:fillRect l="-34" t="-39" r="46" b="28"/>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AS.51_1#8e9705701?vbadefaultcenterpage=1&amp;parentnodeid=258a54087&amp;vbahtmlprocessed=1&amp;bbb=1&amp;hasbroken=1"/>
              <p:cNvSpPr/>
              <p:nvPr/>
            </p:nvSpPr>
            <p:spPr>
              <a:xfrm>
                <a:off x="502920" y="834372"/>
                <a:ext cx="11183112" cy="3130995"/>
              </a:xfrm>
              <a:prstGeom prst="rect">
                <a:avLst/>
              </a:prstGeom>
              <a:noFill/>
            </p:spPr>
            <p:txBody>
              <a:bodyPr wrap="non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如图，过点</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作</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，垂足为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，易知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为四棱台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𝐴𝐵𝐶𝐷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1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的高</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𝐴𝑀</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p>
              <a:p>
                <a:pPr latinLnBrk="1">
                  <a:lnSpc>
                    <a:spcPct val="110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，所以所求棱台的体积</a:t>
                </a:r>
              </a:p>
              <a:p>
                <a:pPr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4+1+</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4×1</m:t>
                            </m:r>
                          </m:e>
                        </m:rad>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6_AS.51_1#8e9705701?vbadefaultcenterpage=1&amp;parentnodeid=258a54087&amp;vbahtmlprocessed=1&amp;bbb=1&amp;hasbroken=1"/>
              <p:cNvSpPr>
                <a:spLocks noRot="1" noChangeAspect="1" noMove="1" noResize="1" noEditPoints="1" noAdjustHandles="1" noChangeArrowheads="1" noChangeShapeType="1" noTextEdit="1"/>
              </p:cNvSpPr>
              <p:nvPr/>
            </p:nvSpPr>
            <p:spPr>
              <a:xfrm>
                <a:off x="502920" y="834372"/>
                <a:ext cx="11183112" cy="3130995"/>
              </a:xfrm>
              <a:prstGeom prst="rect">
                <a:avLst/>
              </a:prstGeom>
              <a:blipFill rotWithShape="1">
                <a:blip r:embed="rId3"/>
                <a:stretch>
                  <a:fillRect t="-20" r="1" b="-351"/>
                </a:stretch>
              </a:blipFill>
            </p:spPr>
            <p:txBody>
              <a:bodyPr/>
              <a:lstStyle/>
              <a:p>
                <a:r>
                  <a:rPr lang="zh-CN" altLang="en-US">
                    <a:noFill/>
                  </a:rPr>
                  <a:t> </a:t>
                </a:r>
              </a:p>
            </p:txBody>
          </p:sp>
        </mc:Fallback>
      </mc:AlternateContent>
      <p:pic>
        <p:nvPicPr>
          <p:cNvPr id="3" name="QB_6_AS.51_2#8e9705701?vbadefaultcenterpage=1&amp;parentnodeid=258a54087&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4709160" y="4098780"/>
            <a:ext cx="2779776" cy="2212848"/>
          </a:xfrm>
          <a:prstGeom prst="rect">
            <a:avLst/>
          </a:prstGeom>
          <a:noFill/>
          <a:extLst>
            <a:ext uri="{909E8E84-426E-40DD-AFC4-6F175D3DCCD1}">
              <a14:hiddenFill xmlns:a14="http://schemas.microsoft.com/office/drawing/2010/main">
                <a:solidFill>
                  <a:scrgbClr r="0" g="0" b="0">
                    <a:alpha val="0"/>
                  </a:scrgbClr>
                </a:solidFill>
              </a14:hiddenFill>
            </a:ext>
          </a:extLst>
        </p:spPr>
      </p:pic>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d873c9400.fixed?vbadefaultcenterpage=1&amp;parentnodeid=7560d1d77&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考点聚焦·突破</a:t>
            </a:r>
            <a:endParaRPr lang="en-US" altLang="zh-CN" sz="4400" dirty="0"/>
          </a:p>
        </p:txBody>
      </p:sp>
      <p:pic>
        <p:nvPicPr>
          <p:cNvPr id="3" name="C_3#d873c9400.fixed?vbadefaultcenterpage=1&amp;parentnodeid=7560d1d77&amp;vbahtmlprocessed=1" descr="preencoded.png"/>
          <p:cNvPicPr>
            <a:picLocks noChangeAspect="1"/>
          </p:cNvPicPr>
          <p:nvPr/>
        </p:nvPicPr>
        <p:blipFill>
          <a:blip r:embed="rId3"/>
          <a:stretch>
            <a:fillRect/>
          </a:stretch>
        </p:blipFill>
        <p:spPr>
          <a:xfrm>
            <a:off x="1261872" y="3575304"/>
            <a:ext cx="9756648" cy="82296"/>
          </a:xfrm>
          <a:prstGeom prst="rect">
            <a:avLst/>
          </a:prstGeom>
        </p:spPr>
      </p:pic>
    </p:spTree>
  </p:cSld>
  <p:clrMapOvr>
    <a:masterClrMapping/>
  </p:clrMapOvr>
  <p:transition>
    <p:split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3984a5148?vbadefaultcenterpage=1&amp;parentnodeid=d873c9400&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考点一</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基本立体图形［多维探究］</a:t>
            </a:r>
            <a:endParaRPr lang="en-US" altLang="zh-CN" sz="2800" dirty="0"/>
          </a:p>
        </p:txBody>
      </p:sp>
      <p:pic>
        <p:nvPicPr>
          <p:cNvPr id="3" name="C_5_BD#ea60efc0c?vbadefaultcenterpage=1&amp;parentnodeid=3984a5148&amp;inlineimagemarkindex=3&amp;vbahtmlprocessed=1" descr="preencoded.png"/>
          <p:cNvPicPr>
            <a:picLocks noChangeAspect="1"/>
          </p:cNvPicPr>
          <p:nvPr/>
        </p:nvPicPr>
        <p:blipFill>
          <a:blip r:embed="rId3"/>
          <a:stretch>
            <a:fillRect/>
          </a:stretch>
        </p:blipFill>
        <p:spPr>
          <a:xfrm>
            <a:off x="528098" y="1520961"/>
            <a:ext cx="1435608" cy="384048"/>
          </a:xfrm>
          <a:prstGeom prst="rect">
            <a:avLst/>
          </a:prstGeom>
        </p:spPr>
      </p:pic>
      <p:sp>
        <p:nvSpPr>
          <p:cNvPr id="4" name="C_5_BD#ea60efc0c?vbadefaultcenterpage=1&amp;parentnodeid=3984a5148&amp;vbahtmlprocessed=1"/>
          <p:cNvSpPr/>
          <p:nvPr/>
        </p:nvSpPr>
        <p:spPr>
          <a:xfrm>
            <a:off x="502920" y="1390277"/>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3&amp;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结构特征</a:t>
            </a:r>
            <a:endParaRPr lang="en-US" altLang="zh-CN" sz="100" dirty="0"/>
          </a:p>
        </p:txBody>
      </p:sp>
      <p:sp>
        <p:nvSpPr>
          <p:cNvPr id="5" name="QC_7_BD.52_1#70e1f4266?segpoint=1&amp;vbadefaultcenterpage=1&amp;parentnodeid=5c06a327b&amp;vbahtmlprocessed=1"/>
          <p:cNvSpPr/>
          <p:nvPr/>
        </p:nvSpPr>
        <p:spPr>
          <a:xfrm>
            <a:off x="502920" y="1983391"/>
            <a:ext cx="11183112" cy="103466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典例1</a:t>
            </a: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给出下列四个命题：</a:t>
            </a:r>
            <a:endParaRPr lang="en-US" altLang="zh-CN" sz="2400" dirty="0"/>
          </a:p>
          <a:p>
            <a:pPr marL="0" algn="l"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其中所有假命题的序号是</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
        <p:nvSpPr>
          <p:cNvPr id="6" name="QC_7_AN.53_1#70e1f4266.bracket?vbadefaultcenterpage=1&amp;parentnodeid=5c06a327b&amp;vbapositionanswer=37&amp;vbahtmlprocessed=1"/>
          <p:cNvSpPr/>
          <p:nvPr/>
        </p:nvSpPr>
        <p:spPr>
          <a:xfrm>
            <a:off x="4122420" y="2532031"/>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D</a:t>
            </a:r>
            <a:endParaRPr lang="en-US" altLang="zh-CN" sz="2400" dirty="0"/>
          </a:p>
        </p:txBody>
      </p:sp>
      <p:sp>
        <p:nvSpPr>
          <p:cNvPr id="7" name="QC_7_BD.54_1#70e1f4266.choices?vbadefaultcenterpage=1&amp;parentnodeid=5c06a327b&amp;vbahtmlprocessed=1"/>
          <p:cNvSpPr/>
          <p:nvPr/>
        </p:nvSpPr>
        <p:spPr>
          <a:xfrm>
            <a:off x="502920" y="3082259"/>
            <a:ext cx="11183112" cy="2680589"/>
          </a:xfrm>
          <a:prstGeom prst="rect">
            <a:avLst/>
          </a:prstGeom>
          <a:noFill/>
        </p:spPr>
        <p:txBody>
          <a:bodyPr wrap="square" lIns="0" tIns="0" rIns="0" bIns="0" rtlCol="0" anchor="t"/>
          <a:lstStyle/>
          <a:p>
            <a:pPr latinLnBrk="1">
              <a:lnSpc>
                <a:spcPct val="150000"/>
              </a:lnSpc>
              <a:tabLst>
                <a:tab pos="2785745" algn="l"/>
                <a:tab pos="5546725" algn="l"/>
                <a:tab pos="830770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①有两个侧面是矩形的棱柱是直棱柱；</a:t>
            </a:r>
            <a:endParaRPr lang="en-US" altLang="zh-CN" sz="2400" dirty="0"/>
          </a:p>
          <a:p>
            <a:pPr latinLnBrk="1">
              <a:lnSpc>
                <a:spcPct val="150000"/>
              </a:lnSpc>
              <a:tabLst>
                <a:tab pos="2785745" algn="l"/>
                <a:tab pos="5546725" algn="l"/>
                <a:tab pos="830770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②侧面都是等腰三角形的棱锥是正棱锥；</a:t>
            </a:r>
            <a:endParaRPr lang="en-US" altLang="zh-CN" sz="2400" dirty="0"/>
          </a:p>
          <a:p>
            <a:pPr latinLnBrk="1">
              <a:lnSpc>
                <a:spcPct val="150000"/>
              </a:lnSpc>
              <a:tabLst>
                <a:tab pos="2785745" algn="l"/>
                <a:tab pos="5546725" algn="l"/>
                <a:tab pos="830770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③侧面都是矩形的直四棱柱是长方体；</a:t>
            </a:r>
            <a:endParaRPr lang="en-US" altLang="zh-CN" sz="2400" dirty="0"/>
          </a:p>
          <a:p>
            <a:pPr latinLnBrk="1">
              <a:lnSpc>
                <a:spcPct val="150000"/>
              </a:lnSpc>
              <a:tabLst>
                <a:tab pos="2785745" algn="l"/>
                <a:tab pos="5546725" algn="l"/>
                <a:tab pos="830770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④若有两个侧面垂直于底面，则该四棱柱为直四棱柱．</a:t>
            </a:r>
            <a:endParaRPr lang="en-US" altLang="zh-CN" sz="2400" dirty="0"/>
          </a:p>
          <a:p>
            <a:pPr latinLnBrk="1">
              <a:lnSpc>
                <a:spcPct val="150000"/>
              </a:lnSpc>
              <a:tabLst>
                <a:tab pos="2785745" algn="l"/>
                <a:tab pos="5546725" algn="l"/>
                <a:tab pos="830770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.②③④</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B.①②③</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C.①②④</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.①②③④</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C_7_AS.55_1#70e1f4266?vbadefaultcenterpage=1&amp;parentnodeid=5c06a327b&amp;vbahtmlprocessed=1"/>
          <p:cNvSpPr/>
          <p:nvPr/>
        </p:nvSpPr>
        <p:spPr>
          <a:xfrm>
            <a:off x="502920" y="2779345"/>
            <a:ext cx="11183112" cy="1587310"/>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认识棱柱一般要从侧棱与底面的垂直与否和底面多边形的形状两方面去分析，故①③为假命题；对等腰三角形的腰是否为侧棱未作说明，故②为假命题；平行六面体的两个相对侧面也可能与底面垂直且互相平行，故④为假命题.故选D.</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B_7_BD.56_1#beabde054?segpoint=1&amp;vbadefaultcenterpage=1&amp;parentnodeid=5c06a327b&amp;vbahtmlprocessed=1&amp;bbb=1&amp;hasbroken=1"/>
          <p:cNvSpPr/>
          <p:nvPr/>
        </p:nvSpPr>
        <p:spPr>
          <a:xfrm>
            <a:off x="502920" y="1120916"/>
            <a:ext cx="11183112" cy="2680589"/>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（2）给出下列结论：①以直角三角形的一边为轴旋转一周所得的旋转体是圆锥</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；②</a:t>
            </a: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以直角梯形的一腰为轴旋转一周所得的旋转体是圆台</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；③圆柱、圆锥</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、圆台的底面</a:t>
            </a: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都是圆</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；④用一个平面截圆锥，得到一个圆锥和一个圆台；</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⑤用任意一个平面截一</a:t>
            </a: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个几何体</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，各个截面都是圆面，则这个几何体一定是球.</a:t>
            </a:r>
            <a:endParaRPr lang="en-US" altLang="zh-CN" sz="2400" dirty="0"/>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其中正确结论的序号是</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
        <p:nvSpPr>
          <p:cNvPr id="3" name="QB_7_AN.57_1#beabde054.blank?vbadefaultcenterpage=1&amp;parentnodeid=5c06a327b&amp;vbapositionanswer=38&amp;vbahtmlprocessed=1"/>
          <p:cNvSpPr/>
          <p:nvPr/>
        </p:nvSpPr>
        <p:spPr>
          <a:xfrm>
            <a:off x="3601720" y="3277376"/>
            <a:ext cx="525463" cy="47879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⑤</a:t>
            </a:r>
            <a:endParaRPr lang="en-US" altLang="zh-CN" sz="2400" dirty="0"/>
          </a:p>
        </p:txBody>
      </p:sp>
      <p:sp>
        <p:nvSpPr>
          <p:cNvPr id="4" name="QB_7_AS.58_1#beabde054?vbadefaultcenterpage=1&amp;parentnodeid=5c06a327b&amp;vbahtmlprocessed=1"/>
          <p:cNvSpPr/>
          <p:nvPr/>
        </p:nvSpPr>
        <p:spPr>
          <a:xfrm>
            <a:off x="502920" y="3876434"/>
            <a:ext cx="11183112" cy="2135950"/>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①中若这条边是直角三角形的斜边，则得不到圆锥，①错误；②中若这条腰不是垂直于两底的腰，则得到的不是圆台，②错误；圆柱、圆锥、圆台的底面都是圆面，③错误；④中如果用不平行于圆锥底面的平面截圆锥，那么得到的不是圆锥和圆台，④错误；只有球满足任意截面都是圆面，⑤正确.</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6_BD#eed64988a?vbadefaultcenterpage=1&amp;parentnodeid=ea60efc0c&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2087862"/>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6_BD#eed64988a?segpoint=1&amp;vbadefaultcenterpage=1&amp;parentnodeid=ea60efc0c&amp;vbahtmlprocessed=1"/>
          <p:cNvSpPr/>
          <p:nvPr/>
        </p:nvSpPr>
        <p:spPr>
          <a:xfrm>
            <a:off x="502920" y="2614150"/>
            <a:ext cx="11183112" cy="490220"/>
          </a:xfrm>
          <a:prstGeom prst="rect">
            <a:avLst/>
          </a:prstGeom>
          <a:noFill/>
        </p:spPr>
        <p:txBody>
          <a:bodyPr wrap="square" lIns="0" tIns="0" rIns="0" bIns="0" rtlCol="0" anchor="t"/>
          <a:lstStyle/>
          <a:p>
            <a:pPr algn="ct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空间几何体结构特征的判定方法</a:t>
            </a:r>
            <a:endParaRPr lang="en-US" altLang="zh-CN" sz="2400" dirty="0"/>
          </a:p>
        </p:txBody>
      </p:sp>
      <p:graphicFrame>
        <p:nvGraphicFramePr>
          <p:cNvPr id="26" name="P_6_BD#eed64988a?colgroup=3,31&amp;vbadefaultcenterpage=1&amp;parentnodeid=ea60efc0c&amp;vbahtmlprocessed=1&amp;bbb=1&amp;hasbroken=1"/>
          <p:cNvGraphicFramePr>
            <a:graphicFrameLocks noGrp="1"/>
          </p:cNvGraphicFramePr>
          <p:nvPr/>
        </p:nvGraphicFramePr>
        <p:xfrm>
          <a:off x="502920" y="3236450"/>
          <a:ext cx="11155680" cy="1901952"/>
        </p:xfrm>
        <a:graphic>
          <a:graphicData uri="http://schemas.openxmlformats.org/drawingml/2006/table">
            <a:tbl>
              <a:tblPr/>
              <a:tblGrid>
                <a:gridCol w="1325880">
                  <a:extLst>
                    <a:ext uri="{9D8B030D-6E8A-4147-A177-3AD203B41FA5}">
                      <a16:colId xmlns:a16="http://schemas.microsoft.com/office/drawing/2014/main" val="20000"/>
                    </a:ext>
                  </a:extLst>
                </a:gridCol>
                <a:gridCol w="9829800">
                  <a:extLst>
                    <a:ext uri="{9D8B030D-6E8A-4147-A177-3AD203B41FA5}">
                      <a16:colId xmlns:a16="http://schemas.microsoft.com/office/drawing/2014/main" val="20001"/>
                    </a:ext>
                  </a:extLst>
                </a:gridCol>
              </a:tblGrid>
              <a:tr h="910844">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定义法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紧扣定义，由已知构建几何模型，在条件不变的情况下</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，变换模型中的</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线面关系或增加线</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、面等基本要素，再根据定义进行判定</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10844">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反例法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通过反例对结构特征进行辨析，要说明一个结论是错误的</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，只需举出一</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个反例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transition>
    <p:split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fb991cfca?vbadefaultcenterpage=1&amp;parentnodeid=3984a5148&amp;inlineimagemarkindex=4&amp;vbahtmlprocessed=1" descr="preencoded.png"/>
          <p:cNvPicPr>
            <a:picLocks noChangeAspect="1"/>
          </p:cNvPicPr>
          <p:nvPr/>
        </p:nvPicPr>
        <p:blipFill>
          <a:blip r:embed="rId3"/>
          <a:stretch>
            <a:fillRect/>
          </a:stretch>
        </p:blipFill>
        <p:spPr>
          <a:xfrm>
            <a:off x="528098" y="886684"/>
            <a:ext cx="1435608" cy="384048"/>
          </a:xfrm>
          <a:prstGeom prst="rect">
            <a:avLst/>
          </a:prstGeom>
        </p:spPr>
      </p:pic>
      <p:sp>
        <p:nvSpPr>
          <p:cNvPr id="3" name="C_5_BD#fb991cfca?vbadefaultcenterpage=1&amp;parentnodeid=3984a5148&amp;vbahtmlprocessed=1"/>
          <p:cNvSpPr/>
          <p:nvPr/>
        </p:nvSpPr>
        <p:spPr>
          <a:xfrm>
            <a:off x="502920" y="756000"/>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4&amp;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直观图</a:t>
            </a:r>
            <a:endParaRPr lang="en-US" altLang="zh-CN" sz="100" dirty="0"/>
          </a:p>
        </p:txBody>
      </p:sp>
      <mc:AlternateContent xmlns:mc="http://schemas.openxmlformats.org/markup-compatibility/2006" xmlns:a14="http://schemas.microsoft.com/office/drawing/2010/main">
        <mc:Choice Requires="a14">
          <p:sp>
            <p:nvSpPr>
              <p:cNvPr id="4" name="QC_7_BD.59_1#06af78ae8?vbadefaultcenterpage=1&amp;parentnodeid=00e6df02d&amp;vbahtmlprocessed=1&amp;bbb=1&amp;hasbroken=1"/>
              <p:cNvSpPr/>
              <p:nvPr/>
            </p:nvSpPr>
            <p:spPr>
              <a:xfrm>
                <a:off x="502920" y="1345851"/>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典例2</a:t>
                </a: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已知等边三角形</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的边长为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的平面直观图△A′B′C′的面积</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C_7_BD.59_1#06af78ae8?vbadefaultcenterpage=1&amp;parentnodeid=00e6df02d&amp;vbahtmlprocessed=1&amp;bbb=1&amp;hasbroken=1"/>
              <p:cNvSpPr>
                <a:spLocks noRot="1" noChangeAspect="1" noMove="1" noResize="1" noEditPoints="1" noAdjustHandles="1" noChangeArrowheads="1" noChangeShapeType="1" noTextEdit="1"/>
              </p:cNvSpPr>
              <p:nvPr/>
            </p:nvSpPr>
            <p:spPr>
              <a:xfrm>
                <a:off x="502920" y="1345851"/>
                <a:ext cx="11183112" cy="1034669"/>
              </a:xfrm>
              <a:prstGeom prst="rect">
                <a:avLst/>
              </a:prstGeom>
              <a:blipFill rotWithShape="1">
                <a:blip r:embed="rId4"/>
                <a:stretch>
                  <a:fillRect t="-28" r="1" b="-25540"/>
                </a:stretch>
              </a:blipFill>
            </p:spPr>
            <p:txBody>
              <a:bodyPr/>
              <a:lstStyle/>
              <a:p>
                <a:r>
                  <a:rPr lang="zh-CN" altLang="en-US">
                    <a:noFill/>
                  </a:rPr>
                  <a:t> </a:t>
                </a:r>
              </a:p>
            </p:txBody>
          </p:sp>
        </mc:Fallback>
      </mc:AlternateContent>
      <p:sp>
        <p:nvSpPr>
          <p:cNvPr id="5" name="QC_7_AN.60_1#06af78ae8.bracket?vbadefaultcenterpage=1&amp;parentnodeid=00e6df02d&amp;vbapositionanswer=39&amp;vbahtmlprocessed=1"/>
          <p:cNvSpPr/>
          <p:nvPr/>
        </p:nvSpPr>
        <p:spPr>
          <a:xfrm>
            <a:off x="1074420" y="1961101"/>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D</a:t>
            </a:r>
            <a:endParaRPr lang="en-US" altLang="zh-CN" sz="2400" dirty="0"/>
          </a:p>
        </p:txBody>
      </p:sp>
      <mc:AlternateContent xmlns:mc="http://schemas.openxmlformats.org/markup-compatibility/2006" xmlns:a14="http://schemas.microsoft.com/office/drawing/2010/main">
        <mc:Choice Requires="a14">
          <p:sp>
            <p:nvSpPr>
              <p:cNvPr id="6" name="QC_7_BD.61_1#06af78ae8.choices?vbadefaultcenterpage=1&amp;parentnodeid=00e6df02d&amp;vbahtmlprocessed=1"/>
              <p:cNvSpPr/>
              <p:nvPr/>
            </p:nvSpPr>
            <p:spPr>
              <a:xfrm>
                <a:off x="528320" y="2882488"/>
                <a:ext cx="11183112" cy="628142"/>
              </a:xfrm>
              <a:prstGeom prst="rect">
                <a:avLst/>
              </a:prstGeom>
              <a:noFill/>
            </p:spPr>
            <p:txBody>
              <a:bodyPr wrap="square" lIns="0" tIns="0" rIns="0" bIns="0" rtlCol="0" anchor="t"/>
              <a:lstStyle/>
              <a:p>
                <a:pPr latinLnBrk="1">
                  <a:lnSpc>
                    <a:spcPct val="110000"/>
                  </a:lnSpc>
                  <a:tabLst>
                    <a:tab pos="2868295" algn="l"/>
                    <a:tab pos="5699125" algn="l"/>
                    <a:tab pos="852995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8</m:t>
                        </m:r>
                      </m:den>
                    </m:f>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e>
                        </m:rad>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8</m:t>
                        </m:r>
                      </m:den>
                    </m:f>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e>
                        </m:rad>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16</m:t>
                        </m:r>
                      </m:den>
                    </m:f>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6" name="QC_7_BD.61_1#06af78ae8.choices?vbadefaultcenterpage=1&amp;parentnodeid=00e6df02d&amp;vbahtmlprocessed=1"/>
              <p:cNvSpPr>
                <a:spLocks noRot="1" noChangeAspect="1" noMove="1" noResize="1" noEditPoints="1" noAdjustHandles="1" noChangeArrowheads="1" noChangeShapeType="1" noTextEdit="1"/>
              </p:cNvSpPr>
              <p:nvPr/>
            </p:nvSpPr>
            <p:spPr>
              <a:xfrm>
                <a:off x="528320" y="2882488"/>
                <a:ext cx="11183112" cy="628142"/>
              </a:xfrm>
              <a:prstGeom prst="rect">
                <a:avLst/>
              </a:prstGeom>
              <a:blipFill rotWithShape="1">
                <a:blip r:embed="rId5"/>
                <a:stretch>
                  <a:fillRect t="-36" r="1" b="-237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7_AS.62_1#06af78ae8?vbadefaultcenterpage=1&amp;parentnodeid=00e6df02d&amp;vbahtmlprocessed=1"/>
              <p:cNvSpPr/>
              <p:nvPr/>
            </p:nvSpPr>
            <p:spPr>
              <a:xfrm>
                <a:off x="502920" y="984899"/>
                <a:ext cx="11183112" cy="486029"/>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图①、图②分别是</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的原图形和直观图.</a:t>
                </a:r>
                <a:endParaRPr lang="en-US" altLang="zh-CN" sz="2400" dirty="0"/>
              </a:p>
            </p:txBody>
          </p:sp>
        </mc:Choice>
        <mc:Fallback xmlns="">
          <p:sp>
            <p:nvSpPr>
              <p:cNvPr id="2" name="QC_7_AS.62_1#06af78ae8?vbadefaultcenterpage=1&amp;parentnodeid=00e6df02d&amp;vbahtmlprocessed=1"/>
              <p:cNvSpPr>
                <a:spLocks noRot="1" noChangeAspect="1" noMove="1" noResize="1" noEditPoints="1" noAdjustHandles="1" noChangeArrowheads="1" noChangeShapeType="1" noTextEdit="1"/>
              </p:cNvSpPr>
              <p:nvPr/>
            </p:nvSpPr>
            <p:spPr>
              <a:xfrm>
                <a:off x="502920" y="984899"/>
                <a:ext cx="11183112" cy="486029"/>
              </a:xfrm>
              <a:prstGeom prst="rect">
                <a:avLst/>
              </a:prstGeom>
              <a:blipFill rotWithShape="1">
                <a:blip r:embed="rId3"/>
                <a:stretch>
                  <a:fillRect t="-3" r="1" b="-54426"/>
                </a:stretch>
              </a:blipFill>
            </p:spPr>
            <p:txBody>
              <a:bodyPr/>
              <a:lstStyle/>
              <a:p>
                <a:r>
                  <a:rPr lang="zh-CN" altLang="en-US">
                    <a:noFill/>
                  </a:rPr>
                  <a:t> </a:t>
                </a:r>
              </a:p>
            </p:txBody>
          </p:sp>
        </mc:Fallback>
      </mc:AlternateContent>
      <p:pic>
        <p:nvPicPr>
          <p:cNvPr id="3" name="QC_7_AS.62_2#06af78ae8?vbadefaultcenterpage=1&amp;parentnodeid=00e6df02d&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3300984" y="1607707"/>
            <a:ext cx="5577840" cy="2496312"/>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4" name="QC_7_AS.62_3#06af78ae8?vbadefaultcenterpage=1&amp;parentnodeid=00e6df02d&amp;vbahtmlprocessed=1&amp;bbb=1&amp;hasbroken=1"/>
              <p:cNvSpPr/>
              <p:nvPr/>
            </p:nvSpPr>
            <p:spPr>
              <a:xfrm>
                <a:off x="502920" y="4236607"/>
                <a:ext cx="11183112" cy="1911795"/>
              </a:xfrm>
              <a:prstGeom prst="rect">
                <a:avLst/>
              </a:prstGeom>
              <a:noFill/>
            </p:spPr>
            <p:txBody>
              <a:bodyPr wrap="none" lIns="0" tIns="0" rIns="0" bIns="0" rtlCol="0" anchor="t"/>
              <a:lstStyle/>
              <a:p>
                <a:pPr algn="l" latinLnBrk="1">
                  <a:lnSpc>
                    <a:spcPct val="11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由斜二测画法可知，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1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在图</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②中作</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于点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sin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45</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p>
              <a:p>
                <a:pPr latinLnBrk="1">
                  <a:lnSpc>
                    <a:spcPct val="110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16</m:t>
                        </m:r>
                      </m:den>
                    </m:f>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.故选D.</a:t>
                </a:r>
                <a:endParaRPr lang="en-US" altLang="zh-CN" sz="2400" dirty="0"/>
              </a:p>
            </p:txBody>
          </p:sp>
        </mc:Choice>
        <mc:Fallback xmlns="">
          <p:sp>
            <p:nvSpPr>
              <p:cNvPr id="4" name="QC_7_AS.62_3#06af78ae8?vbadefaultcenterpage=1&amp;parentnodeid=00e6df02d&amp;vbahtmlprocessed=1&amp;bbb=1&amp;hasbroken=1"/>
              <p:cNvSpPr>
                <a:spLocks noRot="1" noChangeAspect="1" noMove="1" noResize="1" noEditPoints="1" noAdjustHandles="1" noChangeArrowheads="1" noChangeShapeType="1" noTextEdit="1"/>
              </p:cNvSpPr>
              <p:nvPr/>
            </p:nvSpPr>
            <p:spPr>
              <a:xfrm>
                <a:off x="502920" y="4236607"/>
                <a:ext cx="11183112" cy="1911795"/>
              </a:xfrm>
              <a:prstGeom prst="rect">
                <a:avLst/>
              </a:prstGeom>
              <a:blipFill rotWithShape="1">
                <a:blip r:embed="rId5"/>
                <a:stretch>
                  <a:fillRect t="-27" r="1" b="-879"/>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bg/>
                                          </p:spTgt>
                                        </p:tgtEl>
                                        <p:attrNameLst>
                                          <p:attrName>style.visibility</p:attrName>
                                        </p:attrNameLst>
                                      </p:cBhvr>
                                      <p:to>
                                        <p:strVal val="visible"/>
                                      </p:to>
                                    </p:set>
                                    <p:animEffect transition="in" filter="wipe(left)">
                                      <p:cBhvr>
                                        <p:cTn id="16" dur="500"/>
                                        <p:tgtEl>
                                          <p:spTgt spid="4">
                                            <p:bg/>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wipe(left)">
                                      <p:cBhvr>
                                        <p:cTn id="19" dur="500"/>
                                        <p:tgtEl>
                                          <p:spTgt spid="4">
                                            <p:txEl>
                                              <p:pRg st="0" end="0"/>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500"/>
                                        <p:tgtEl>
                                          <p:spTgt spid="4">
                                            <p:txEl>
                                              <p:pRg st="1" end="1"/>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wipe(left)">
                                      <p:cBhvr>
                                        <p:cTn id="2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4"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7_BD.63_1#bc3a1d47b?vbadefaultcenterpage=1&amp;parentnodeid=00e6df02d&amp;vbahtmlprocessed=1&amp;bbb=1&amp;hasbroken=1"/>
              <p:cNvSpPr/>
              <p:nvPr/>
            </p:nvSpPr>
            <p:spPr>
              <a:xfrm>
                <a:off x="502920" y="2046810"/>
                <a:ext cx="11183112" cy="1078230"/>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辽宁联考）</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已知矩形</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𝐴𝐵𝐶𝐷</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采用斜二测画法作出其直观图，若其直观</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图的面积为</a:t>
                </a:r>
                <a14:m>
                  <m:oMath xmlns:m="http://schemas.openxmlformats.org/officeDocument/2006/math">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ra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，则矩形</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𝐴𝐵𝐶𝐷</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的周长的最小值为</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7_BD.63_1#bc3a1d47b?vbadefaultcenterpage=1&amp;parentnodeid=00e6df02d&amp;vbahtmlprocessed=1&amp;bbb=1&amp;hasbroken=1"/>
              <p:cNvSpPr>
                <a:spLocks noRot="1" noChangeAspect="1" noMove="1" noResize="1" noEditPoints="1" noAdjustHandles="1" noChangeArrowheads="1" noChangeShapeType="1" noTextEdit="1"/>
              </p:cNvSpPr>
              <p:nvPr/>
            </p:nvSpPr>
            <p:spPr>
              <a:xfrm>
                <a:off x="502920" y="2046810"/>
                <a:ext cx="11183112" cy="1078230"/>
              </a:xfrm>
              <a:prstGeom prst="rect">
                <a:avLst/>
              </a:prstGeom>
              <a:blipFill rotWithShape="1">
                <a:blip r:embed="rId3"/>
                <a:stretch>
                  <a:fillRect t="-19" r="-1356" b="-2985"/>
                </a:stretch>
              </a:blipFill>
            </p:spPr>
            <p:txBody>
              <a:bodyPr/>
              <a:lstStyle/>
              <a:p>
                <a:r>
                  <a:rPr lang="zh-CN" altLang="en-US">
                    <a:noFill/>
                  </a:rPr>
                  <a:t> </a:t>
                </a:r>
              </a:p>
            </p:txBody>
          </p:sp>
        </mc:Fallback>
      </mc:AlternateContent>
      <p:sp>
        <p:nvSpPr>
          <p:cNvPr id="3" name="QB_7_AN.64_1#bc3a1d47b.blank?vbadefaultcenterpage=1&amp;parentnodeid=00e6df02d&amp;vbapositionanswer=40&amp;vbahtmlprocessed=1"/>
          <p:cNvSpPr/>
          <p:nvPr/>
        </p:nvSpPr>
        <p:spPr>
          <a:xfrm>
            <a:off x="6900101" y="2557350"/>
            <a:ext cx="373063" cy="47860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8</a:t>
            </a:r>
            <a:endParaRPr lang="en-US" altLang="zh-CN" sz="2400" dirty="0"/>
          </a:p>
        </p:txBody>
      </p:sp>
      <mc:AlternateContent xmlns:mc="http://schemas.openxmlformats.org/markup-compatibility/2006" xmlns:a14="http://schemas.microsoft.com/office/drawing/2010/main">
        <mc:Choice Requires="a14">
          <p:sp>
            <p:nvSpPr>
              <p:cNvPr id="4" name="QB_7_AS.65_1#bc3a1d47b?vbadefaultcenterpage=1&amp;parentnodeid=00e6df02d&amp;vbahtmlprocessed=1&amp;bbb=1&amp;hasbroken=1"/>
              <p:cNvSpPr/>
              <p:nvPr/>
            </p:nvSpPr>
            <p:spPr>
              <a:xfrm>
                <a:off x="502920" y="3182761"/>
                <a:ext cx="11183112" cy="1916430"/>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设矩形</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𝐴𝐵𝐶𝐷</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的长与宽分别为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，根据斜二测画法可知，直观图的面积</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与原</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图的面积</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之间满足</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𝑎𝑏</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≥2×2</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𝑎𝑏</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当且仅当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时取等号，所以矩形</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𝐴𝐵𝐶𝐷</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周长的最小值为8.</a:t>
                </a:r>
                <a:endParaRPr lang="en-US" altLang="zh-CN" sz="2400" dirty="0"/>
              </a:p>
            </p:txBody>
          </p:sp>
        </mc:Choice>
        <mc:Fallback xmlns="">
          <p:sp>
            <p:nvSpPr>
              <p:cNvPr id="4" name="QB_7_AS.65_1#bc3a1d47b?vbadefaultcenterpage=1&amp;parentnodeid=00e6df02d&amp;vbahtmlprocessed=1&amp;bbb=1&amp;hasbroken=1"/>
              <p:cNvSpPr>
                <a:spLocks noRot="1" noChangeAspect="1" noMove="1" noResize="1" noEditPoints="1" noAdjustHandles="1" noChangeArrowheads="1" noChangeShapeType="1" noTextEdit="1"/>
              </p:cNvSpPr>
              <p:nvPr/>
            </p:nvSpPr>
            <p:spPr>
              <a:xfrm>
                <a:off x="502920" y="3182761"/>
                <a:ext cx="11183112" cy="1916430"/>
              </a:xfrm>
              <a:prstGeom prst="rect">
                <a:avLst/>
              </a:prstGeom>
              <a:blipFill rotWithShape="1">
                <a:blip r:embed="rId4"/>
                <a:stretch>
                  <a:fillRect t="-7" r="1" b="-307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left)">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6_BD#63ee0b627?vbadefaultcenterpage=1&amp;parentnodeid=fb991cfca&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1383869"/>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3" name="P_6_BD#63ee0b627?vbadefaultcenterpage=1&amp;parentnodeid=fb991cfca&amp;vbahtmlprocessed=1"/>
              <p:cNvSpPr/>
              <p:nvPr/>
            </p:nvSpPr>
            <p:spPr>
              <a:xfrm>
                <a:off x="502920" y="1910157"/>
                <a:ext cx="11183112" cy="3851974"/>
              </a:xfrm>
              <a:prstGeom prst="rect">
                <a:avLst/>
              </a:prstGeom>
              <a:noFill/>
            </p:spPr>
            <p:txBody>
              <a:bodyPr wrap="squar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斜二测画法中的“3变”与“3不变”</a:t>
                </a:r>
                <a:endParaRPr lang="en-US" altLang="zh-CN" sz="2400" dirty="0"/>
              </a:p>
              <a:p>
                <a:pPr algn="l" latinLnBrk="1">
                  <a:lnSpc>
                    <a:spcPct val="11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“三变”</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坐标轴的夹角改变</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轴平行的线段的长度变为原来的一半</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图形面积变为原来的</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algn="l" latinLnBrk="1">
                  <a:lnSpc>
                    <a:spcPct val="11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“三不变”</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平行性不改变</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𝑧</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轴平行的线段的长度不改变</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相对位置不改变</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3" name="P_6_BD#63ee0b627?vbadefaultcenterpage=1&amp;parentnodeid=fb991cfca&amp;vbahtmlprocessed=1"/>
              <p:cNvSpPr>
                <a:spLocks noRot="1" noChangeAspect="1" noMove="1" noResize="1" noEditPoints="1" noAdjustHandles="1" noChangeArrowheads="1" noChangeShapeType="1" noTextEdit="1"/>
              </p:cNvSpPr>
              <p:nvPr/>
            </p:nvSpPr>
            <p:spPr>
              <a:xfrm>
                <a:off x="502920" y="1910157"/>
                <a:ext cx="11183112" cy="3851974"/>
              </a:xfrm>
              <a:prstGeom prst="rect">
                <a:avLst/>
              </a:prstGeom>
              <a:blipFill rotWithShape="1">
                <a:blip r:embed="rId4"/>
                <a:stretch>
                  <a:fillRect t="-2" r="1" b="4"/>
                </a:stretch>
              </a:blipFill>
            </p:spPr>
            <p:txBody>
              <a:bodyPr/>
              <a:lstStyle/>
              <a:p>
                <a:r>
                  <a:rPr lang="zh-CN" altLang="en-US">
                    <a:noFill/>
                  </a:rPr>
                  <a:t> </a:t>
                </a:r>
              </a:p>
            </p:txBody>
          </p:sp>
        </mc:Fallback>
      </mc:AlternateContent>
    </p:spTree>
  </p:cSld>
  <p:clrMapOvr>
    <a:masterClrMapping/>
  </p:clrMapOvr>
  <p:transition>
    <p:split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2_BD#7560d1d77.fixed?vbadefaultcenterpage=1&amp;parentnodeid=76c46d7cc&amp;vbahtmlprocessed=1"/>
          <p:cNvSpPr/>
          <p:nvPr/>
        </p:nvSpPr>
        <p:spPr>
          <a:xfrm>
            <a:off x="621792" y="914400"/>
            <a:ext cx="10981944" cy="1188720"/>
          </a:xfrm>
          <a:prstGeom prst="rect">
            <a:avLst/>
          </a:prstGeom>
          <a:noFill/>
        </p:spPr>
        <p:txBody>
          <a:bodyPr wrap="square" lIns="0" tIns="0" rIns="0" bIns="0" rtlCol="0" anchor="ctr"/>
          <a:lstStyle/>
          <a:p>
            <a:pPr algn="ctr" latinLnBrk="1">
              <a:lnSpc>
                <a:spcPct val="100000"/>
              </a:lnSpc>
            </a:pPr>
            <a:r>
              <a:rPr lang="en-US" altLang="zh-CN" sz="39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基础课36</a:t>
            </a:r>
            <a:r>
              <a:rPr lang="en-US" altLang="zh-CN" sz="3900" b="1" i="0" dirty="0">
                <a:solidFill>
                  <a:srgbClr val="01448D"/>
                </a:solidFill>
                <a:latin typeface="宋体" panose="02010600030101010101" pitchFamily="2" charset="-122"/>
                <a:ea typeface="宋体" panose="02010600030101010101" pitchFamily="2" charset="-122"/>
                <a:cs typeface="宋体" panose="02010600030101010101" pitchFamily="34" charset="-120"/>
              </a:rPr>
              <a:t> </a:t>
            </a:r>
            <a:r>
              <a:rPr lang="en-US" altLang="zh-CN" sz="39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基本立体图形、简单几何体的表面积</a:t>
            </a:r>
          </a:p>
          <a:p>
            <a:pPr algn="ctr" latinLnBrk="1">
              <a:lnSpc>
                <a:spcPct val="100000"/>
              </a:lnSpc>
            </a:pPr>
            <a:r>
              <a:rPr lang="en-US" altLang="zh-CN" sz="39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和体积</a:t>
            </a:r>
            <a:endParaRPr lang="en-US" altLang="zh-CN" sz="3900" dirty="0"/>
          </a:p>
        </p:txBody>
      </p:sp>
      <p:pic>
        <p:nvPicPr>
          <p:cNvPr id="3" name="C_0#7560d1d77?linknodeid=54bd8d848&amp;catalogrefid=54bd8d848&amp;parentnodeid=76c46d7cc&amp;vbahtmlprocessed=1" descr="preencoded.png">
            <a:hlinkClick r:id="rId3" action="ppaction://hlinksldjump"/>
          </p:cNvPr>
          <p:cNvPicPr>
            <a:picLocks noChangeAspect="1"/>
          </p:cNvPicPr>
          <p:nvPr/>
        </p:nvPicPr>
        <p:blipFill>
          <a:blip r:embed="rId4"/>
          <a:stretch>
            <a:fillRect/>
          </a:stretch>
        </p:blipFill>
        <p:spPr>
          <a:xfrm>
            <a:off x="4553712" y="2642616"/>
            <a:ext cx="502920" cy="502920"/>
          </a:xfrm>
          <a:prstGeom prst="rect">
            <a:avLst/>
          </a:prstGeom>
        </p:spPr>
      </p:pic>
      <p:sp>
        <p:nvSpPr>
          <p:cNvPr id="4" name="C_0#7560d1d77?linknodeid=54bd8d848&amp;catalogrefid=54bd8d848&amp;parentnodeid=76c46d7cc&amp;vbahtmlprocessed=1">
            <a:hlinkClick r:id="rId3" action="ppaction://hlinksldjump"/>
          </p:cNvPr>
          <p:cNvSpPr/>
          <p:nvPr/>
        </p:nvSpPr>
        <p:spPr>
          <a:xfrm>
            <a:off x="5202936" y="2615184"/>
            <a:ext cx="3639312" cy="557784"/>
          </a:xfrm>
          <a:prstGeom prst="rect">
            <a:avLst/>
          </a:prstGeom>
          <a:noFill/>
        </p:spPr>
        <p:txBody>
          <a:bodyPr wrap="square" lIns="0" tIns="0" rIns="0" bIns="0" rtlCol="0" anchor="ctr"/>
          <a:lstStyle/>
          <a:p>
            <a:pPr marL="14414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基础知识·诊断</a:t>
            </a:r>
            <a:endParaRPr lang="en-US" altLang="zh-CN" sz="3050" dirty="0"/>
          </a:p>
        </p:txBody>
      </p:sp>
      <p:pic>
        <p:nvPicPr>
          <p:cNvPr id="5" name="C_0#7560d1d77?linknodeid=d873c9400&amp;catalogrefid=d873c9400&amp;parentnodeid=76c46d7cc&amp;vbahtmlprocessed=1" descr="preencoded.png">
            <a:hlinkClick r:id="rId5" action="ppaction://hlinksldjump"/>
          </p:cNvPr>
          <p:cNvPicPr>
            <a:picLocks noChangeAspect="1"/>
          </p:cNvPicPr>
          <p:nvPr/>
        </p:nvPicPr>
        <p:blipFill>
          <a:blip r:embed="rId4"/>
          <a:stretch>
            <a:fillRect/>
          </a:stretch>
        </p:blipFill>
        <p:spPr>
          <a:xfrm>
            <a:off x="4553712" y="3557016"/>
            <a:ext cx="502920" cy="502920"/>
          </a:xfrm>
          <a:prstGeom prst="rect">
            <a:avLst/>
          </a:prstGeom>
        </p:spPr>
      </p:pic>
      <p:sp>
        <p:nvSpPr>
          <p:cNvPr id="6" name="C_0#7560d1d77?linknodeid=d873c9400&amp;catalogrefid=d873c9400&amp;parentnodeid=76c46d7cc&amp;vbahtmlprocessed=1">
            <a:hlinkClick r:id="rId5" action="ppaction://hlinksldjump"/>
          </p:cNvPr>
          <p:cNvSpPr/>
          <p:nvPr/>
        </p:nvSpPr>
        <p:spPr>
          <a:xfrm>
            <a:off x="5202936" y="3529584"/>
            <a:ext cx="3639312" cy="557784"/>
          </a:xfrm>
          <a:prstGeom prst="rect">
            <a:avLst/>
          </a:prstGeom>
          <a:noFill/>
        </p:spPr>
        <p:txBody>
          <a:bodyPr wrap="square" lIns="0" tIns="0" rIns="0" bIns="0" rtlCol="0" anchor="ctr"/>
          <a:lstStyle/>
          <a:p>
            <a:pPr marL="14414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考点聚焦·突破</a:t>
            </a:r>
            <a:endParaRPr lang="en-US" altLang="zh-CN" sz="3050" dirty="0"/>
          </a:p>
        </p:txBody>
      </p:sp>
    </p:spTree>
  </p:cSld>
  <p:clrMapOvr>
    <a:masterClrMapping/>
  </p:clrMapOvr>
  <p:transition>
    <p:split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873f1e6a3?vbadefaultcenterpage=1&amp;parentnodeid=3984a5148&amp;vbahtmlprocessed=1" descr="preencoded.png"/>
          <p:cNvPicPr>
            <a:picLocks noChangeAspect="1"/>
          </p:cNvPicPr>
          <p:nvPr/>
        </p:nvPicPr>
        <p:blipFill>
          <a:blip r:embed="rId3"/>
          <a:stretch>
            <a:fillRect/>
          </a:stretch>
        </p:blipFill>
        <p:spPr>
          <a:xfrm>
            <a:off x="3813048" y="756000"/>
            <a:ext cx="4562856" cy="530352"/>
          </a:xfrm>
          <a:prstGeom prst="rect">
            <a:avLst/>
          </a:prstGeom>
        </p:spPr>
      </p:pic>
      <p:sp>
        <p:nvSpPr>
          <p:cNvPr id="3" name="QC_6_BD.66_1#6834f9d76?segpoint=1&amp;vbadefaultcenterpage=1&amp;parentnodeid=873f1e6a3&amp;vbahtmlprocessed=1"/>
          <p:cNvSpPr/>
          <p:nvPr/>
        </p:nvSpPr>
        <p:spPr>
          <a:xfrm>
            <a:off x="502920" y="1419448"/>
            <a:ext cx="11183112" cy="268058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给出下列命题</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①若在圆柱的上、下底面的圆周上各取一点，则这两点的连线是圆柱的母线；</a:t>
            </a:r>
            <a:endParaRPr lang="en-US" altLang="zh-CN" sz="2400" dirty="0"/>
          </a:p>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②直角三角形绕其任一边所在直线旋转一周所形成的几何体都是圆锥；</a:t>
            </a:r>
            <a:endParaRPr lang="en-US" altLang="zh-CN" sz="2400" dirty="0"/>
          </a:p>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③棱台的上、下底面可以不相似，但侧棱长一定相等.</a:t>
            </a:r>
            <a:endParaRPr lang="en-US" altLang="zh-CN" sz="2400" dirty="0"/>
          </a:p>
          <a:p>
            <a:pPr marL="0" algn="l"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其中真命题的个数是</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
        <p:nvSpPr>
          <p:cNvPr id="4" name="QC_6_AN.67_1#6834f9d76.bracket?vbadefaultcenterpage=1&amp;parentnodeid=873f1e6a3&amp;vbapositionanswer=41&amp;vbahtmlprocessed=1"/>
          <p:cNvSpPr/>
          <p:nvPr/>
        </p:nvSpPr>
        <p:spPr>
          <a:xfrm>
            <a:off x="3512820" y="3614008"/>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a:t>
            </a:r>
            <a:endParaRPr lang="en-US" altLang="zh-CN" sz="2400" dirty="0"/>
          </a:p>
        </p:txBody>
      </p:sp>
      <p:sp>
        <p:nvSpPr>
          <p:cNvPr id="5" name="QC_6_BD.68_1#6834f9d76.choices?vbadefaultcenterpage=1&amp;parentnodeid=873f1e6a3&amp;vbahtmlprocessed=1"/>
          <p:cNvSpPr/>
          <p:nvPr/>
        </p:nvSpPr>
        <p:spPr>
          <a:xfrm>
            <a:off x="502920" y="4167791"/>
            <a:ext cx="11183112" cy="486029"/>
          </a:xfrm>
          <a:prstGeom prst="rect">
            <a:avLst/>
          </a:prstGeom>
          <a:noFill/>
        </p:spPr>
        <p:txBody>
          <a:bodyPr wrap="square" lIns="0" tIns="0" rIns="0" bIns="0" rtlCol="0" anchor="t"/>
          <a:lstStyle/>
          <a:p>
            <a:pPr latinLnBrk="1">
              <a:lnSpc>
                <a:spcPct val="150000"/>
              </a:lnSpc>
              <a:tabLst>
                <a:tab pos="2861945" algn="l"/>
                <a:tab pos="5699125" algn="l"/>
                <a:tab pos="853630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B.1</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C.2</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C_6_AS.69_1#6834f9d76?vbadefaultcenterpage=1&amp;parentnodeid=873f1e6a3&amp;vbahtmlprocessed=1"/>
          <p:cNvSpPr/>
          <p:nvPr/>
        </p:nvSpPr>
        <p:spPr>
          <a:xfrm>
            <a:off x="502920" y="1187940"/>
            <a:ext cx="11183112" cy="2135950"/>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①为假命题，只有当这两点的连线平行于轴时才是母线；②为假命题，当以斜边所在直线为旋转轴时，其余两边旋转一周形成的几何体不是圆锥，如图所示，它是由两个同底圆锥组成的几何体；③为假命题，棱台的上、下底面相似且是对应边平行的多边形，各侧棱延长线交于一点，但是侧棱长不一定相等.故选A.</a:t>
            </a:r>
            <a:endParaRPr lang="en-US" altLang="zh-CN" sz="2400" dirty="0"/>
          </a:p>
        </p:txBody>
      </p:sp>
      <p:pic>
        <p:nvPicPr>
          <p:cNvPr id="3" name="QC_6_AS.69_2#6834f9d76?vbadefaultcenterpage=1&amp;parentnodeid=873f1e6a3&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5001768" y="3461748"/>
            <a:ext cx="2185416" cy="2496312"/>
          </a:xfrm>
          <a:prstGeom prst="rect">
            <a:avLst/>
          </a:prstGeom>
          <a:noFill/>
          <a:extLst>
            <a:ext uri="{909E8E84-426E-40DD-AFC4-6F175D3DCCD1}">
              <a14:hiddenFill xmlns:a14="http://schemas.microsoft.com/office/drawing/2010/main">
                <a:solidFill>
                  <a:scrgbClr r="0" g="0" b="0">
                    <a:alpha val="0"/>
                  </a:scrgbClr>
                </a:solidFill>
              </a14:hiddenFill>
            </a:ext>
          </a:extLst>
        </p:spPr>
      </p:pic>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QC_6_BD.70_1#7873f4b03?hastextimagelayout=1&amp;vbadefaultcenterpage=1&amp;parentnodeid=873f1e6a3&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9042815" y="2210544"/>
            <a:ext cx="2606040" cy="2770632"/>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3" name="QC_6_BD.70_2#7873f4b03?hastextimagelayout=1&amp;segpoint=1&amp;vbadefaultcenterpage=1&amp;parentnodeid=873f1e6a3&amp;vbahtmlprocessed=1&amp;bbb=1&amp;hasbroken=1"/>
              <p:cNvSpPr/>
              <p:nvPr/>
            </p:nvSpPr>
            <p:spPr>
              <a:xfrm>
                <a:off x="502920" y="2164824"/>
                <a:ext cx="8439912" cy="2229422"/>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河南模拟）</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在直角坐标系中，直角梯形</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𝑂𝐴𝐵𝐶</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水平放</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置（如图所示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为坐标原点，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ra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ra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0,6</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.在用斜二测画法画出的直观图中，四边形</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的面积</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C_6_BD.70_2#7873f4b03?hastextimagelayout=1&amp;segpoint=1&amp;vbadefaultcenterpage=1&amp;parentnodeid=873f1e6a3&amp;vbahtmlprocessed=1&amp;bbb=1&amp;hasbroken=1"/>
              <p:cNvSpPr>
                <a:spLocks noRot="1" noChangeAspect="1" noMove="1" noResize="1" noEditPoints="1" noAdjustHandles="1" noChangeArrowheads="1" noChangeShapeType="1" noTextEdit="1"/>
              </p:cNvSpPr>
              <p:nvPr/>
            </p:nvSpPr>
            <p:spPr>
              <a:xfrm>
                <a:off x="502920" y="2164824"/>
                <a:ext cx="8439912" cy="2229422"/>
              </a:xfrm>
              <a:prstGeom prst="rect">
                <a:avLst/>
              </a:prstGeom>
              <a:blipFill rotWithShape="1">
                <a:blip r:embed="rId4"/>
                <a:stretch>
                  <a:fillRect t="-5" r="-615" b="-5125"/>
                </a:stretch>
              </a:blipFill>
            </p:spPr>
            <p:txBody>
              <a:bodyPr/>
              <a:lstStyle/>
              <a:p>
                <a:r>
                  <a:rPr lang="zh-CN" altLang="en-US">
                    <a:noFill/>
                  </a:rPr>
                  <a:t> </a:t>
                </a:r>
              </a:p>
            </p:txBody>
          </p:sp>
        </mc:Fallback>
      </mc:AlternateContent>
      <p:sp>
        <p:nvSpPr>
          <p:cNvPr id="4" name="QC_6_AN.71_1#7873f4b03.bracket?vbadefaultcenterpage=1&amp;parentnodeid=873f1e6a3&amp;vbapositionanswer=42&amp;vbahtmlprocessed=1"/>
          <p:cNvSpPr/>
          <p:nvPr/>
        </p:nvSpPr>
        <p:spPr>
          <a:xfrm>
            <a:off x="1074420" y="3908217"/>
            <a:ext cx="441325" cy="478600"/>
          </a:xfrm>
          <a:prstGeom prst="rect">
            <a:avLst/>
          </a:prstGeom>
          <a:noFill/>
        </p:spPr>
        <p:txBody>
          <a:bodyPr wrap="none" lIns="0" tIns="0" rIns="0" bIns="0" rtlCol="0" anchor="t"/>
          <a:lstStyle/>
          <a:p>
            <a:pPr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a:t>
            </a:r>
            <a:endParaRPr lang="en-US" altLang="zh-CN" sz="2400" dirty="0"/>
          </a:p>
        </p:txBody>
      </p:sp>
      <mc:AlternateContent xmlns:mc="http://schemas.openxmlformats.org/markup-compatibility/2006" xmlns:a14="http://schemas.microsoft.com/office/drawing/2010/main">
        <mc:Choice Requires="a14">
          <p:sp>
            <p:nvSpPr>
              <p:cNvPr id="5" name="QC_6_BD.72_1#7873f4b03.choices?hastextimagelayout=1&amp;vbadefaultcenterpage=1&amp;parentnodeid=873f1e6a3&amp;vbahtmlprocessed=1"/>
              <p:cNvSpPr/>
              <p:nvPr/>
            </p:nvSpPr>
            <p:spPr>
              <a:xfrm>
                <a:off x="502920" y="4400532"/>
                <a:ext cx="8439912" cy="522415"/>
              </a:xfrm>
              <a:prstGeom prst="rect">
                <a:avLst/>
              </a:prstGeom>
              <a:noFill/>
            </p:spPr>
            <p:txBody>
              <a:bodyPr wrap="square" lIns="0" tIns="0" rIns="0" bIns="0" rtlCol="0" anchor="t"/>
              <a:lstStyle/>
              <a:p>
                <a:pPr latinLnBrk="1">
                  <a:lnSpc>
                    <a:spcPct val="150000"/>
                  </a:lnSpc>
                  <a:tabLst>
                    <a:tab pos="1985645" algn="l"/>
                    <a:tab pos="4327525" algn="l"/>
                    <a:tab pos="628840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ra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C.8</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8</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5" name="QC_6_BD.72_1#7873f4b03.choices?hastextimagelayout=1&amp;vbadefaultcenterpage=1&amp;parentnodeid=873f1e6a3&amp;vbahtmlprocessed=1"/>
              <p:cNvSpPr>
                <a:spLocks noRot="1" noChangeAspect="1" noMove="1" noResize="1" noEditPoints="1" noAdjustHandles="1" noChangeArrowheads="1" noChangeShapeType="1" noTextEdit="1"/>
              </p:cNvSpPr>
              <p:nvPr/>
            </p:nvSpPr>
            <p:spPr>
              <a:xfrm>
                <a:off x="502920" y="4400532"/>
                <a:ext cx="8439912" cy="522415"/>
              </a:xfrm>
              <a:prstGeom prst="rect">
                <a:avLst/>
              </a:prstGeom>
              <a:blipFill rotWithShape="1">
                <a:blip r:embed="rId5"/>
                <a:stretch>
                  <a:fillRect t="-118" r="2" b="-745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AS.73_1#7873f4b03?vbadefaultcenterpage=1&amp;parentnodeid=873f1e6a3&amp;vbahtmlprocessed=1"/>
              <p:cNvSpPr/>
              <p:nvPr/>
            </p:nvSpPr>
            <p:spPr>
              <a:xfrm>
                <a:off x="502920" y="1407904"/>
                <a:ext cx="11183112" cy="2955481"/>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如图，画出直观图，过点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作</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，垂足为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45</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1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故四边形</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的面积为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故选A.</a:t>
                </a:r>
                <a:endParaRPr lang="en-US" altLang="zh-CN" sz="2400" dirty="0"/>
              </a:p>
            </p:txBody>
          </p:sp>
        </mc:Choice>
        <mc:Fallback xmlns="">
          <p:sp>
            <p:nvSpPr>
              <p:cNvPr id="2" name="QC_6_AS.73_1#7873f4b03?vbadefaultcenterpage=1&amp;parentnodeid=873f1e6a3&amp;vbahtmlprocessed=1"/>
              <p:cNvSpPr>
                <a:spLocks noRot="1" noChangeAspect="1" noMove="1" noResize="1" noEditPoints="1" noAdjustHandles="1" noChangeArrowheads="1" noChangeShapeType="1" noTextEdit="1"/>
              </p:cNvSpPr>
              <p:nvPr/>
            </p:nvSpPr>
            <p:spPr>
              <a:xfrm>
                <a:off x="502920" y="1407904"/>
                <a:ext cx="11183112" cy="2955481"/>
              </a:xfrm>
              <a:prstGeom prst="rect">
                <a:avLst/>
              </a:prstGeom>
              <a:blipFill rotWithShape="1">
                <a:blip r:embed="rId3"/>
                <a:stretch>
                  <a:fillRect t="-4" r="1" b="-2181"/>
                </a:stretch>
              </a:blipFill>
            </p:spPr>
            <p:txBody>
              <a:bodyPr/>
              <a:lstStyle/>
              <a:p>
                <a:r>
                  <a:rPr lang="zh-CN" altLang="en-US">
                    <a:noFill/>
                  </a:rPr>
                  <a:t> </a:t>
                </a:r>
              </a:p>
            </p:txBody>
          </p:sp>
        </mc:Fallback>
      </mc:AlternateContent>
      <p:pic>
        <p:nvPicPr>
          <p:cNvPr id="3" name="QC_6_AS.73_2#7873f4b03?vbadefaultcenterpage=1&amp;parentnodeid=873f1e6a3&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5010912" y="4494512"/>
            <a:ext cx="2157984" cy="1243584"/>
          </a:xfrm>
          <a:prstGeom prst="rect">
            <a:avLst/>
          </a:prstGeom>
          <a:noFill/>
          <a:extLst>
            <a:ext uri="{909E8E84-426E-40DD-AFC4-6F175D3DCCD1}">
              <a14:hiddenFill xmlns:a14="http://schemas.microsoft.com/office/drawing/2010/main">
                <a:solidFill>
                  <a:scrgbClr r="0" g="0" b="0">
                    <a:alpha val="0"/>
                  </a:scrgbClr>
                </a:solidFill>
              </a14:hiddenFill>
            </a:ext>
          </a:extLst>
        </p:spPr>
      </p:pic>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e133504db?vbadefaultcenterpage=1&amp;parentnodeid=d873c9400&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考点二</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表面积与体积［多维探究］</a:t>
            </a:r>
            <a:endParaRPr lang="en-US" altLang="zh-CN" sz="2800" dirty="0"/>
          </a:p>
        </p:txBody>
      </p:sp>
      <p:pic>
        <p:nvPicPr>
          <p:cNvPr id="3" name="C_5_BD#2ea2c39e5?vbadefaultcenterpage=1&amp;parentnodeid=e133504db&amp;inlineimagemarkindex=5&amp;vbahtmlprocessed=1" descr="preencoded.png"/>
          <p:cNvPicPr>
            <a:picLocks noChangeAspect="1"/>
          </p:cNvPicPr>
          <p:nvPr/>
        </p:nvPicPr>
        <p:blipFill>
          <a:blip r:embed="rId3"/>
          <a:stretch>
            <a:fillRect/>
          </a:stretch>
        </p:blipFill>
        <p:spPr>
          <a:xfrm>
            <a:off x="528098" y="1520961"/>
            <a:ext cx="1435608" cy="384048"/>
          </a:xfrm>
          <a:prstGeom prst="rect">
            <a:avLst/>
          </a:prstGeom>
        </p:spPr>
      </p:pic>
      <p:sp>
        <p:nvSpPr>
          <p:cNvPr id="4" name="C_5_BD#2ea2c39e5?vbadefaultcenterpage=1&amp;parentnodeid=e133504db&amp;vbahtmlprocessed=1"/>
          <p:cNvSpPr/>
          <p:nvPr/>
        </p:nvSpPr>
        <p:spPr>
          <a:xfrm>
            <a:off x="502920" y="1390277"/>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5&amp;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表面积</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（侧面积）</a:t>
            </a:r>
            <a:endParaRPr lang="en-US" altLang="zh-CN" sz="100" dirty="0"/>
          </a:p>
        </p:txBody>
      </p:sp>
      <p:sp>
        <p:nvSpPr>
          <p:cNvPr id="5" name="QC_7_BD.74_1#e33834673?vbadefaultcenterpage=1&amp;parentnodeid=b4274d559&amp;vbahtmlprocessed=1&amp;bbb=1&amp;hasbroken=1"/>
          <p:cNvSpPr/>
          <p:nvPr/>
        </p:nvSpPr>
        <p:spPr>
          <a:xfrm>
            <a:off x="502920" y="1983391"/>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典例3</a:t>
            </a: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若六棱柱的底面是边长为3的正六边形，侧面为矩形，侧棱长为4，则其</a:t>
            </a: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侧面积为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
        <p:nvSpPr>
          <p:cNvPr id="6" name="QC_7_AN.75_1#e33834673.bracket?vbadefaultcenterpage=1&amp;parentnodeid=b4274d559&amp;vbapositionanswer=43&amp;vbahtmlprocessed=1"/>
          <p:cNvSpPr/>
          <p:nvPr/>
        </p:nvSpPr>
        <p:spPr>
          <a:xfrm>
            <a:off x="1988820" y="2532031"/>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D</a:t>
            </a:r>
            <a:endParaRPr lang="en-US" altLang="zh-CN" sz="2400" dirty="0"/>
          </a:p>
        </p:txBody>
      </p:sp>
      <p:sp>
        <p:nvSpPr>
          <p:cNvPr id="7" name="QC_7_BD.76_1#e33834673.choices?vbadefaultcenterpage=1&amp;parentnodeid=b4274d559&amp;vbahtmlprocessed=1"/>
          <p:cNvSpPr/>
          <p:nvPr/>
        </p:nvSpPr>
        <p:spPr>
          <a:xfrm>
            <a:off x="502920" y="3075591"/>
            <a:ext cx="11183112" cy="486029"/>
          </a:xfrm>
          <a:prstGeom prst="rect">
            <a:avLst/>
          </a:prstGeom>
          <a:noFill/>
        </p:spPr>
        <p:txBody>
          <a:bodyPr wrap="square" lIns="0" tIns="0" rIns="0" bIns="0" rtlCol="0" anchor="t"/>
          <a:lstStyle/>
          <a:p>
            <a:pPr latinLnBrk="1">
              <a:lnSpc>
                <a:spcPct val="150000"/>
              </a:lnSpc>
              <a:tabLst>
                <a:tab pos="2861945" algn="l"/>
                <a:tab pos="5699125" algn="l"/>
                <a:tab pos="853630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.12</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B.48</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C.64</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.72</a:t>
            </a:r>
            <a:endParaRPr lang="en-US" altLang="zh-CN" sz="2400" dirty="0"/>
          </a:p>
        </p:txBody>
      </p:sp>
      <mc:AlternateContent xmlns:mc="http://schemas.openxmlformats.org/markup-compatibility/2006" xmlns:a14="http://schemas.microsoft.com/office/drawing/2010/main">
        <mc:Choice Requires="a14">
          <p:sp>
            <p:nvSpPr>
              <p:cNvPr id="8" name="QC_7_AS.77_1#e33834673?vbadefaultcenterpage=1&amp;parentnodeid=b4274d559&amp;vbahtmlprocessed=1&amp;bbb=1&amp;hasbroken=1"/>
              <p:cNvSpPr/>
              <p:nvPr/>
            </p:nvSpPr>
            <p:spPr>
              <a:xfrm>
                <a:off x="502920" y="3565748"/>
                <a:ext cx="11183112" cy="1038670"/>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因为六棱柱的底面是边长为3的正六边形，所以底面周长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=6×3=18</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，又侧</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面是矩形</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，侧棱长为4，所以棱柱的高</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h</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，所以棱柱的侧面积</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𝐶h</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.故选D.</a:t>
                </a:r>
                <a:endParaRPr lang="en-US" altLang="zh-CN" sz="2400" dirty="0"/>
              </a:p>
            </p:txBody>
          </p:sp>
        </mc:Choice>
        <mc:Fallback xmlns="">
          <p:sp>
            <p:nvSpPr>
              <p:cNvPr id="8" name="QC_7_AS.77_1#e33834673?vbadefaultcenterpage=1&amp;parentnodeid=b4274d559&amp;vbahtmlprocessed=1&amp;bbb=1&amp;hasbroken=1"/>
              <p:cNvSpPr>
                <a:spLocks noRot="1" noChangeAspect="1" noMove="1" noResize="1" noEditPoints="1" noAdjustHandles="1" noChangeArrowheads="1" noChangeShapeType="1" noTextEdit="1"/>
              </p:cNvSpPr>
              <p:nvPr/>
            </p:nvSpPr>
            <p:spPr>
              <a:xfrm>
                <a:off x="502920" y="3565748"/>
                <a:ext cx="11183112" cy="1038670"/>
              </a:xfrm>
              <a:prstGeom prst="rect">
                <a:avLst/>
              </a:prstGeom>
              <a:blipFill rotWithShape="1">
                <a:blip r:embed="rId4"/>
                <a:stretch>
                  <a:fillRect t="-21" r="-567" b="-5621"/>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left)">
                                      <p:cBhvr>
                                        <p:cTn id="15" dur="500"/>
                                        <p:tgtEl>
                                          <p:spTgt spid="8">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wipe(left)">
                                      <p:cBhvr>
                                        <p:cTn id="21"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C_7_BD.78_1#1cabf99fe?vbadefaultcenterpage=1&amp;parentnodeid=b4274d559&amp;vbahtmlprocessed=1&amp;bbb=1&amp;hasbroken=1"/>
          <p:cNvSpPr/>
          <p:nvPr/>
        </p:nvSpPr>
        <p:spPr>
          <a:xfrm>
            <a:off x="502920" y="1058020"/>
            <a:ext cx="11183112" cy="1034669"/>
          </a:xfrm>
          <a:prstGeom prst="rect">
            <a:avLst/>
          </a:prstGeom>
          <a:noFill/>
        </p:spPr>
        <p:txBody>
          <a:bodyPr wrap="none" lIns="0" tIns="0" rIns="0" bIns="0" rtlCol="0" anchor="t"/>
          <a:lstStyle/>
          <a:p>
            <a:pPr algn="l" latinLnBrk="1">
              <a:lnSpc>
                <a:spcPct val="150000"/>
              </a:lnSpc>
            </a:pP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若圆锥高的平方等于其底面圆的半径与母线的乘积，则称此圆锥为“黄金圆锥”.</a:t>
            </a: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现有一个“黄金圆锥”，</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则该“黄金圆锥”的侧面积与表面积的比值是</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
        <p:nvSpPr>
          <p:cNvPr id="3" name="QC_7_AN.79_1#1cabf99fe.bracket?vbadefaultcenterpage=1&amp;parentnodeid=b4274d559&amp;vbapositionanswer=44&amp;vbahtmlprocessed=1"/>
          <p:cNvSpPr/>
          <p:nvPr/>
        </p:nvSpPr>
        <p:spPr>
          <a:xfrm>
            <a:off x="9538970" y="1606660"/>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a:t>
            </a:r>
            <a:endParaRPr lang="en-US" altLang="zh-CN" sz="2400" dirty="0"/>
          </a:p>
        </p:txBody>
      </p:sp>
      <mc:AlternateContent xmlns:mc="http://schemas.openxmlformats.org/markup-compatibility/2006" xmlns:a14="http://schemas.microsoft.com/office/drawing/2010/main">
        <mc:Choice Requires="a14">
          <p:sp>
            <p:nvSpPr>
              <p:cNvPr id="4" name="QC_7_BD.80_1#1cabf99fe.choices?vbadefaultcenterpage=1&amp;parentnodeid=b4274d559&amp;vbahtmlprocessed=1"/>
              <p:cNvSpPr/>
              <p:nvPr/>
            </p:nvSpPr>
            <p:spPr>
              <a:xfrm>
                <a:off x="502920" y="2099927"/>
                <a:ext cx="11183112" cy="628079"/>
              </a:xfrm>
              <a:prstGeom prst="rect">
                <a:avLst/>
              </a:prstGeom>
              <a:noFill/>
            </p:spPr>
            <p:txBody>
              <a:bodyPr wrap="square" lIns="0" tIns="0" rIns="0" bIns="0" rtlCol="0" anchor="t"/>
              <a:lstStyle/>
              <a:p>
                <a:pPr latinLnBrk="1">
                  <a:lnSpc>
                    <a:spcPct val="110000"/>
                  </a:lnSpc>
                  <a:tabLst>
                    <a:tab pos="2861945" algn="l"/>
                    <a:tab pos="5699125" algn="l"/>
                    <a:tab pos="853630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e>
                        </m:ra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e>
                        </m:rad>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e>
                        </m:ra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e>
                        </m:rad>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4" name="QC_7_BD.80_1#1cabf99fe.choices?vbadefaultcenterpage=1&amp;parentnodeid=b4274d559&amp;vbahtmlprocessed=1"/>
              <p:cNvSpPr>
                <a:spLocks noRot="1" noChangeAspect="1" noMove="1" noResize="1" noEditPoints="1" noAdjustHandles="1" noChangeArrowheads="1" noChangeShapeType="1" noTextEdit="1"/>
              </p:cNvSpPr>
              <p:nvPr/>
            </p:nvSpPr>
            <p:spPr>
              <a:xfrm>
                <a:off x="502920" y="2099927"/>
                <a:ext cx="11183112" cy="628079"/>
              </a:xfrm>
              <a:prstGeom prst="rect">
                <a:avLst/>
              </a:prstGeom>
              <a:blipFill rotWithShape="1">
                <a:blip r:embed="rId3"/>
                <a:stretch>
                  <a:fillRect t="-98" r="1" b="-25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C_7_AS.81_1#1cabf99fe?vbadefaultcenterpage=1&amp;parentnodeid=b4274d559&amp;vbahtmlprocessed=1&amp;bbb=1&amp;hasbroken=1"/>
              <p:cNvSpPr/>
              <p:nvPr/>
            </p:nvSpPr>
            <p:spPr>
              <a:xfrm>
                <a:off x="502920" y="2734927"/>
                <a:ext cx="11183112" cy="3314954"/>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设该“黄金圆锥”的底面圆半径为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，母线长为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𝑙</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，高为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h</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h</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𝑙𝑟</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p>
              <a:p>
                <a:pPr latinLnBrk="1">
                  <a:lnSpc>
                    <a:spcPct val="150000"/>
                  </a:lnSpc>
                </a:pP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𝑙</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h</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𝑙𝑟</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𝑙</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𝑙</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因为该圆锥的侧面积</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FF0000"/>
                            </a:solidFill>
                            <a:latin typeface="Cambria Math" panose="02040503050406030204" pitchFamily="18" charset="0"/>
                          </a:rPr>
                          <m:t>侧</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𝑙𝑟</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，表面积</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FF0000"/>
                            </a:solidFill>
                            <a:latin typeface="Cambria Math" panose="02040503050406030204" pitchFamily="18" charset="0"/>
                          </a:rPr>
                          <m:t>表</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𝑟𝑙</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1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FF0000"/>
                                </a:solidFill>
                                <a:latin typeface="Cambria Math" panose="02040503050406030204" pitchFamily="18" charset="0"/>
                              </a:rPr>
                              <m:t>表</m:t>
                            </m:r>
                          </m:sub>
                        </m:sSub>
                      </m:num>
                      <m:den>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FF0000"/>
                                </a:solidFill>
                                <a:latin typeface="Cambria Math" panose="02040503050406030204" pitchFamily="18" charset="0"/>
                              </a:rPr>
                              <m:t>侧</m:t>
                            </m:r>
                          </m:sub>
                        </m:sSub>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𝑟𝑙</m:t>
                        </m:r>
                      </m:num>
                      <m:den>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𝑟𝑙</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𝑙</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FF0000"/>
                                </a:solidFill>
                                <a:latin typeface="Cambria Math" panose="02040503050406030204" pitchFamily="18" charset="0"/>
                              </a:rPr>
                              <m:t>侧</m:t>
                            </m:r>
                          </m:sub>
                        </m:sSub>
                      </m:num>
                      <m:den>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FF0000"/>
                                </a:solidFill>
                                <a:latin typeface="Cambria Math" panose="02040503050406030204" pitchFamily="18" charset="0"/>
                              </a:rPr>
                              <m:t>表</m:t>
                            </m:r>
                          </m:sub>
                        </m:sSub>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a:t>
                </a:r>
                <a:endParaRPr lang="en-US" altLang="zh-CN" sz="2400" dirty="0"/>
              </a:p>
            </p:txBody>
          </p:sp>
        </mc:Choice>
        <mc:Fallback xmlns="">
          <p:sp>
            <p:nvSpPr>
              <p:cNvPr id="5" name="QC_7_AS.81_1#1cabf99fe?vbadefaultcenterpage=1&amp;parentnodeid=b4274d559&amp;vbahtmlprocessed=1&amp;bbb=1&amp;hasbroken=1"/>
              <p:cNvSpPr>
                <a:spLocks noRot="1" noChangeAspect="1" noMove="1" noResize="1" noEditPoints="1" noAdjustHandles="1" noChangeArrowheads="1" noChangeShapeType="1" noTextEdit="1"/>
              </p:cNvSpPr>
              <p:nvPr/>
            </p:nvSpPr>
            <p:spPr>
              <a:xfrm>
                <a:off x="502920" y="2734927"/>
                <a:ext cx="11183112" cy="3314954"/>
              </a:xfrm>
              <a:prstGeom prst="rect">
                <a:avLst/>
              </a:prstGeom>
              <a:blipFill rotWithShape="1">
                <a:blip r:embed="rId4"/>
                <a:stretch>
                  <a:fillRect t="-19" r="1" b="-1391"/>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left)">
                                      <p:cBhvr>
                                        <p:cTn id="24" dur="500"/>
                                        <p:tgtEl>
                                          <p:spTgt spid="5">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wipe(left)">
                                      <p:cBhvr>
                                        <p:cTn id="30"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6_BD#864dddd7d?vbadefaultcenterpage=1&amp;parentnodeid=2ea2c39e5&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1394696"/>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6_BD#864dddd7d?vbadefaultcenterpage=1&amp;parentnodeid=2ea2c39e5&amp;vbahtmlprocessed=1"/>
          <p:cNvSpPr/>
          <p:nvPr/>
        </p:nvSpPr>
        <p:spPr>
          <a:xfrm>
            <a:off x="502920" y="1920984"/>
            <a:ext cx="11183112" cy="490220"/>
          </a:xfrm>
          <a:prstGeom prst="rect">
            <a:avLst/>
          </a:prstGeom>
          <a:noFill/>
        </p:spPr>
        <p:txBody>
          <a:bodyPr wrap="squar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求空间几何体的表面积的方法</a:t>
            </a:r>
            <a:endParaRPr lang="en-US" altLang="zh-CN" sz="2400" dirty="0"/>
          </a:p>
        </p:txBody>
      </p:sp>
      <p:graphicFrame>
        <p:nvGraphicFramePr>
          <p:cNvPr id="37" name="P_6_BD#864dddd7d?colgroup=5,30&amp;vbadefaultcenterpage=1&amp;parentnodeid=2ea2c39e5&amp;vbahtmlprocessed=1&amp;bbb=1&amp;hasbroken=1"/>
          <p:cNvGraphicFramePr>
            <a:graphicFrameLocks noGrp="1"/>
          </p:cNvGraphicFramePr>
          <p:nvPr/>
        </p:nvGraphicFramePr>
        <p:xfrm>
          <a:off x="502920" y="2543284"/>
          <a:ext cx="11155680" cy="3328416"/>
        </p:xfrm>
        <a:graphic>
          <a:graphicData uri="http://schemas.openxmlformats.org/drawingml/2006/table">
            <a:tbl>
              <a:tblPr/>
              <a:tblGrid>
                <a:gridCol w="1773936">
                  <a:extLst>
                    <a:ext uri="{9D8B030D-6E8A-4147-A177-3AD203B41FA5}">
                      <a16:colId xmlns:a16="http://schemas.microsoft.com/office/drawing/2014/main" val="20000"/>
                    </a:ext>
                  </a:extLst>
                </a:gridCol>
                <a:gridCol w="9381744">
                  <a:extLst>
                    <a:ext uri="{9D8B030D-6E8A-4147-A177-3AD203B41FA5}">
                      <a16:colId xmlns:a16="http://schemas.microsoft.com/office/drawing/2014/main" val="20001"/>
                    </a:ext>
                  </a:extLst>
                </a:gridCol>
              </a:tblGrid>
              <a:tr h="910844">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求多面体的</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表面积</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只需将它们沿着棱“剪开”展成平面图形</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，利用求平面图形面积的方法</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求多面体的表面积</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10844">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求旋转体的</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表面积</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可以从旋转体的形成过程及其几何特征入手，</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将其展开后求表面积，</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但要搞清楚它们的底面半径</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、母线长与对应侧面展开图中的边长关系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86332">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求不规则几</a:t>
                      </a: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何体的表面</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积</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通常将所给几何体分割（补形）成基本的柱体、锥体、台体</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，先求出</a:t>
                      </a: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这些基本的柱体</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、锥体、台体的表面积，再通过求和或作差</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，求出所</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给几何体的表面积</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p:split dir="in"/>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3c52a4a91?vbadefaultcenterpage=1&amp;parentnodeid=e133504db&amp;inlineimagemarkindex=6&amp;vbahtmlprocessed=1" descr="preencoded.png"/>
          <p:cNvPicPr>
            <a:picLocks noChangeAspect="1"/>
          </p:cNvPicPr>
          <p:nvPr/>
        </p:nvPicPr>
        <p:blipFill>
          <a:blip r:embed="rId3"/>
          <a:stretch>
            <a:fillRect/>
          </a:stretch>
        </p:blipFill>
        <p:spPr>
          <a:xfrm>
            <a:off x="528098" y="886684"/>
            <a:ext cx="1435608" cy="384048"/>
          </a:xfrm>
          <a:prstGeom prst="rect">
            <a:avLst/>
          </a:prstGeom>
        </p:spPr>
      </p:pic>
      <p:sp>
        <p:nvSpPr>
          <p:cNvPr id="3" name="C_5_BD#3c52a4a91?vbadefaultcenterpage=1&amp;parentnodeid=e133504db&amp;vbahtmlprocessed=1"/>
          <p:cNvSpPr/>
          <p:nvPr/>
        </p:nvSpPr>
        <p:spPr>
          <a:xfrm>
            <a:off x="502920" y="756000"/>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6&amp;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体积</a:t>
            </a:r>
            <a:endParaRPr lang="en-US" altLang="zh-CN" sz="100" dirty="0"/>
          </a:p>
        </p:txBody>
      </p:sp>
      <mc:AlternateContent xmlns:mc="http://schemas.openxmlformats.org/markup-compatibility/2006" xmlns:a14="http://schemas.microsoft.com/office/drawing/2010/main">
        <mc:Choice Requires="a14">
          <p:sp>
            <p:nvSpPr>
              <p:cNvPr id="4" name="QC_7_BD.82_1#eff2d724c?vbadefaultcenterpage=1&amp;parentnodeid=cf2d20dc9&amp;vbahtmlprocessed=1&amp;bbb=1&amp;hasbroken=1"/>
              <p:cNvSpPr/>
              <p:nvPr/>
            </p:nvSpPr>
            <p:spPr>
              <a:xfrm>
                <a:off x="502920" y="1345851"/>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典例4</a:t>
                </a: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广西联考）</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已知圆锥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𝑆𝑂</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的底面圆半径</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𝑂𝐴</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侧面的平面展开</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图的面积为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则此圆锥的体积为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C_7_BD.82_1#eff2d724c?vbadefaultcenterpage=1&amp;parentnodeid=cf2d20dc9&amp;vbahtmlprocessed=1&amp;bbb=1&amp;hasbroken=1"/>
              <p:cNvSpPr>
                <a:spLocks noRot="1" noChangeAspect="1" noMove="1" noResize="1" noEditPoints="1" noAdjustHandles="1" noChangeArrowheads="1" noChangeShapeType="1" noTextEdit="1"/>
              </p:cNvSpPr>
              <p:nvPr/>
            </p:nvSpPr>
            <p:spPr>
              <a:xfrm>
                <a:off x="502920" y="1345851"/>
                <a:ext cx="11183112" cy="1034669"/>
              </a:xfrm>
              <a:prstGeom prst="rect">
                <a:avLst/>
              </a:prstGeom>
              <a:blipFill rotWithShape="1">
                <a:blip r:embed="rId4"/>
                <a:stretch>
                  <a:fillRect t="-28" r="1" b="-6024"/>
                </a:stretch>
              </a:blipFill>
            </p:spPr>
            <p:txBody>
              <a:bodyPr/>
              <a:lstStyle/>
              <a:p>
                <a:r>
                  <a:rPr lang="zh-CN" altLang="en-US">
                    <a:noFill/>
                  </a:rPr>
                  <a:t> </a:t>
                </a:r>
              </a:p>
            </p:txBody>
          </p:sp>
        </mc:Fallback>
      </mc:AlternateContent>
      <p:sp>
        <p:nvSpPr>
          <p:cNvPr id="5" name="QC_7_AN.83_1#eff2d724c.bracket?vbadefaultcenterpage=1&amp;parentnodeid=cf2d20dc9&amp;vbapositionanswer=45&amp;vbahtmlprocessed=1"/>
          <p:cNvSpPr/>
          <p:nvPr/>
        </p:nvSpPr>
        <p:spPr>
          <a:xfrm>
            <a:off x="5541645" y="1894491"/>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a:t>
            </a:r>
            <a:endParaRPr lang="en-US" altLang="zh-CN" sz="2400" dirty="0"/>
          </a:p>
        </p:txBody>
      </p:sp>
      <mc:AlternateContent xmlns:mc="http://schemas.openxmlformats.org/markup-compatibility/2006" xmlns:a14="http://schemas.microsoft.com/office/drawing/2010/main">
        <mc:Choice Requires="a14">
          <p:sp>
            <p:nvSpPr>
              <p:cNvPr id="6" name="QC_7_BD.84_1#eff2d724c.choices?vbadefaultcenterpage=1&amp;parentnodeid=cf2d20dc9&amp;vbahtmlprocessed=1"/>
              <p:cNvSpPr/>
              <p:nvPr/>
            </p:nvSpPr>
            <p:spPr>
              <a:xfrm>
                <a:off x="502920" y="2382108"/>
                <a:ext cx="11183112" cy="628523"/>
              </a:xfrm>
              <a:prstGeom prst="rect">
                <a:avLst/>
              </a:prstGeom>
              <a:noFill/>
            </p:spPr>
            <p:txBody>
              <a:bodyPr wrap="square" lIns="0" tIns="0" rIns="0" bIns="0" rtlCol="0" anchor="t"/>
              <a:lstStyle/>
              <a:p>
                <a:pPr latinLnBrk="1">
                  <a:lnSpc>
                    <a:spcPct val="110000"/>
                  </a:lnSpc>
                  <a:tabLst>
                    <a:tab pos="2868295" algn="l"/>
                    <a:tab pos="5699125" algn="l"/>
                    <a:tab pos="852995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rad>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spc="-1030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rad>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spc="-1030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rad>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spc="-1030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8</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rad>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6" name="QC_7_BD.84_1#eff2d724c.choices?vbadefaultcenterpage=1&amp;parentnodeid=cf2d20dc9&amp;vbahtmlprocessed=1"/>
              <p:cNvSpPr>
                <a:spLocks noRot="1" noChangeAspect="1" noMove="1" noResize="1" noEditPoints="1" noAdjustHandles="1" noChangeArrowheads="1" noChangeShapeType="1" noTextEdit="1"/>
              </p:cNvSpPr>
              <p:nvPr/>
            </p:nvSpPr>
            <p:spPr>
              <a:xfrm>
                <a:off x="502920" y="2382108"/>
                <a:ext cx="11183112" cy="628523"/>
              </a:xfrm>
              <a:prstGeom prst="rect">
                <a:avLst/>
              </a:prstGeom>
              <a:blipFill rotWithShape="1">
                <a:blip r:embed="rId5"/>
                <a:stretch>
                  <a:fillRect t="-35" r="1" b="-24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QC_7_AS.85_1#eff2d724c?vbadefaultcenterpage=1&amp;parentnodeid=cf2d20dc9&amp;vbahtmlprocessed=1&amp;bbb=1&amp;hasbroken=1"/>
              <p:cNvSpPr/>
              <p:nvPr/>
            </p:nvSpPr>
            <p:spPr>
              <a:xfrm>
                <a:off x="502920" y="3017108"/>
                <a:ext cx="11183112" cy="1725803"/>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设圆锥的母线长为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𝑙</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，高为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h</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，因为圆锥的侧面展开图面积</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𝑙</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𝑙</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𝑙</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1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h</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𝑙</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，所以圆锥的体积</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h</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.故选A.</a:t>
                </a:r>
                <a:endParaRPr lang="en-US" altLang="zh-CN" sz="2400" dirty="0"/>
              </a:p>
            </p:txBody>
          </p:sp>
        </mc:Choice>
        <mc:Fallback xmlns="">
          <p:sp>
            <p:nvSpPr>
              <p:cNvPr id="7" name="QC_7_AS.85_1#eff2d724c?vbadefaultcenterpage=1&amp;parentnodeid=cf2d20dc9&amp;vbahtmlprocessed=1&amp;bbb=1&amp;hasbroken=1"/>
              <p:cNvSpPr>
                <a:spLocks noRot="1" noChangeAspect="1" noMove="1" noResize="1" noEditPoints="1" noAdjustHandles="1" noChangeArrowheads="1" noChangeShapeType="1" noTextEdit="1"/>
              </p:cNvSpPr>
              <p:nvPr/>
            </p:nvSpPr>
            <p:spPr>
              <a:xfrm>
                <a:off x="502920" y="3017108"/>
                <a:ext cx="11183112" cy="1725803"/>
              </a:xfrm>
              <a:prstGeom prst="rect">
                <a:avLst/>
              </a:prstGeom>
              <a:blipFill rotWithShape="1">
                <a:blip r:embed="rId6"/>
                <a:stretch>
                  <a:fillRect t="-13" r="1" b="-878"/>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bg/>
                                          </p:spTgt>
                                        </p:tgtEl>
                                        <p:attrNameLst>
                                          <p:attrName>style.visibility</p:attrName>
                                        </p:attrNameLst>
                                      </p:cBhvr>
                                      <p:to>
                                        <p:strVal val="visible"/>
                                      </p:to>
                                    </p:set>
                                    <p:animEffect transition="in" filter="wipe(left)">
                                      <p:cBhvr>
                                        <p:cTn id="15" dur="500"/>
                                        <p:tgtEl>
                                          <p:spTgt spid="7">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wipe(left)">
                                      <p:cBhvr>
                                        <p:cTn id="18" dur="500"/>
                                        <p:tgtEl>
                                          <p:spTgt spid="7">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wipe(left)">
                                      <p:cBhvr>
                                        <p:cTn id="21" dur="500"/>
                                        <p:tgtEl>
                                          <p:spTgt spid="7">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wipe(left)">
                                      <p:cBhvr>
                                        <p:cTn id="24"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7" grpId="0"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QC_7_BD.86_1#99c6609d3?hastextimagelayout=1&amp;vbadefaultcenterpage=1&amp;parentnodeid=cf2d20dc9&amp;vbahtmlprocessed=1&amp;hassurroun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9325898" y="1668254"/>
            <a:ext cx="2331720" cy="2459736"/>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3" name="QC_7_BD.86_2#99c6609d3?hastextimagelayout=2&amp;segpoint=1&amp;vbadefaultcenterpage=1&amp;parentnodeid=cf2d20dc9&amp;vbahtmlprocessed=1&amp;bbb=1&amp;hasbroken=1"/>
              <p:cNvSpPr/>
              <p:nvPr/>
            </p:nvSpPr>
            <p:spPr>
              <a:xfrm>
                <a:off x="502920" y="1622534"/>
                <a:ext cx="8723376" cy="1034669"/>
              </a:xfrm>
              <a:prstGeom prst="rect">
                <a:avLst/>
              </a:prstGeom>
              <a:noFill/>
            </p:spPr>
            <p:txBody>
              <a:bodyPr wrap="none" lIns="0" tIns="0" rIns="0" bIns="0" rtlCol="0" anchor="t"/>
              <a:lstStyle/>
              <a:p>
                <a:pPr algn="l" latinLnBrk="1">
                  <a:lnSpc>
                    <a:spcPct val="150000"/>
                  </a:lnSpc>
                </a:pP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如图所示，已知三棱柱</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的所有棱长均为1，且</a:t>
                </a: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底面</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，则三棱锥</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的体积为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C_7_BD.86_2#99c6609d3?hastextimagelayout=2&amp;segpoint=1&amp;vbadefaultcenterpage=1&amp;parentnodeid=cf2d20dc9&amp;vbahtmlprocessed=1&amp;bbb=1&amp;hasbroken=1"/>
              <p:cNvSpPr>
                <a:spLocks noRot="1" noChangeAspect="1" noMove="1" noResize="1" noEditPoints="1" noAdjustHandles="1" noChangeArrowheads="1" noChangeShapeType="1" noTextEdit="1"/>
              </p:cNvSpPr>
              <p:nvPr/>
            </p:nvSpPr>
            <p:spPr>
              <a:xfrm>
                <a:off x="502920" y="1622534"/>
                <a:ext cx="8723376" cy="1034669"/>
              </a:xfrm>
              <a:prstGeom prst="rect">
                <a:avLst/>
              </a:prstGeom>
              <a:blipFill rotWithShape="1">
                <a:blip r:embed="rId4"/>
                <a:stretch>
                  <a:fillRect t="-11" r="-47" b="-6041"/>
                </a:stretch>
              </a:blipFill>
            </p:spPr>
            <p:txBody>
              <a:bodyPr/>
              <a:lstStyle/>
              <a:p>
                <a:r>
                  <a:rPr lang="zh-CN" altLang="en-US">
                    <a:noFill/>
                  </a:rPr>
                  <a:t> </a:t>
                </a:r>
              </a:p>
            </p:txBody>
          </p:sp>
        </mc:Fallback>
      </mc:AlternateContent>
      <p:sp>
        <p:nvSpPr>
          <p:cNvPr id="4" name="QC_7_AN.87_1#99c6609d3.bracket?vbadefaultcenterpage=1&amp;parentnodeid=cf2d20dc9&amp;vbapositionanswer=46&amp;vbahtmlprocessed=1"/>
          <p:cNvSpPr/>
          <p:nvPr/>
        </p:nvSpPr>
        <p:spPr>
          <a:xfrm>
            <a:off x="7059359" y="2171175"/>
            <a:ext cx="441325" cy="478600"/>
          </a:xfrm>
          <a:prstGeom prst="rect">
            <a:avLst/>
          </a:prstGeom>
          <a:noFill/>
        </p:spPr>
        <p:txBody>
          <a:bodyPr wrap="none" lIns="0" tIns="0" rIns="0" bIns="0" rtlCol="0" anchor="t"/>
          <a:lstStyle/>
          <a:p>
            <a:pPr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a:t>
            </a:r>
            <a:endParaRPr lang="en-US" altLang="zh-CN" sz="2400" dirty="0"/>
          </a:p>
        </p:txBody>
      </p:sp>
      <mc:AlternateContent xmlns:mc="http://schemas.openxmlformats.org/markup-compatibility/2006" xmlns:a14="http://schemas.microsoft.com/office/drawing/2010/main">
        <mc:Choice Requires="a14">
          <p:sp>
            <p:nvSpPr>
              <p:cNvPr id="5" name="QC_7_BD.88_1#99c6609d3.choices?hastextimagelayout=2&amp;vbadefaultcenterpage=1&amp;parentnodeid=cf2d20dc9&amp;vbahtmlprocessed=1"/>
              <p:cNvSpPr/>
              <p:nvPr/>
            </p:nvSpPr>
            <p:spPr>
              <a:xfrm>
                <a:off x="502920" y="2664442"/>
                <a:ext cx="8723376" cy="625475"/>
              </a:xfrm>
              <a:prstGeom prst="rect">
                <a:avLst/>
              </a:prstGeom>
              <a:noFill/>
            </p:spPr>
            <p:txBody>
              <a:bodyPr wrap="square" lIns="0" tIns="0" rIns="0" bIns="0" rtlCol="0" anchor="t"/>
              <a:lstStyle/>
              <a:p>
                <a:pPr latinLnBrk="1">
                  <a:lnSpc>
                    <a:spcPct val="110000"/>
                  </a:lnSpc>
                  <a:tabLst>
                    <a:tab pos="2253615" algn="l"/>
                    <a:tab pos="4469130" algn="l"/>
                    <a:tab pos="6685280"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12</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e>
                        </m:rad>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12</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e>
                        </m:rad>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5" name="QC_7_BD.88_1#99c6609d3.choices?hastextimagelayout=2&amp;vbadefaultcenterpage=1&amp;parentnodeid=cf2d20dc9&amp;vbahtmlprocessed=1"/>
              <p:cNvSpPr>
                <a:spLocks noRot="1" noChangeAspect="1" noMove="1" noResize="1" noEditPoints="1" noAdjustHandles="1" noChangeArrowheads="1" noChangeShapeType="1" noTextEdit="1"/>
              </p:cNvSpPr>
              <p:nvPr/>
            </p:nvSpPr>
            <p:spPr>
              <a:xfrm>
                <a:off x="502920" y="2664442"/>
                <a:ext cx="8723376" cy="625475"/>
              </a:xfrm>
              <a:prstGeom prst="rect">
                <a:avLst/>
              </a:prstGeom>
              <a:blipFill rotWithShape="1">
                <a:blip r:embed="rId5"/>
                <a:stretch>
                  <a:fillRect t="-99" r="4" b="-25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C_7_AS.89_1#99c6609d3?hastextimagelayout=2&amp;vbadefaultcenterpage=1&amp;parentnodeid=cf2d20dc9&amp;vbahtmlprocessed=1&amp;bbb=1&amp;hasbroken=1"/>
              <p:cNvSpPr/>
              <p:nvPr/>
            </p:nvSpPr>
            <p:spPr>
              <a:xfrm>
                <a:off x="502920" y="3299442"/>
                <a:ext cx="8723376" cy="2224024"/>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因为三棱锥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的体积等于三棱锥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的体积，</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三棱锥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的高为</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，底面积为</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，所以其体积为</a:t>
                </a:r>
              </a:p>
              <a:p>
                <a:pPr latinLnBrk="1">
                  <a:lnSpc>
                    <a:spcPct val="150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.故选A.</a:t>
                </a:r>
                <a:endParaRPr lang="en-US" altLang="zh-CN" sz="2400" dirty="0"/>
              </a:p>
            </p:txBody>
          </p:sp>
        </mc:Choice>
        <mc:Fallback xmlns="">
          <p:sp>
            <p:nvSpPr>
              <p:cNvPr id="6" name="QC_7_AS.89_1#99c6609d3?hastextimagelayout=2&amp;vbadefaultcenterpage=1&amp;parentnodeid=cf2d20dc9&amp;vbahtmlprocessed=1&amp;bbb=1&amp;hasbroken=1"/>
              <p:cNvSpPr>
                <a:spLocks noRot="1" noChangeAspect="1" noMove="1" noResize="1" noEditPoints="1" noAdjustHandles="1" noChangeArrowheads="1" noChangeShapeType="1" noTextEdit="1"/>
              </p:cNvSpPr>
              <p:nvPr/>
            </p:nvSpPr>
            <p:spPr>
              <a:xfrm>
                <a:off x="502920" y="3299442"/>
                <a:ext cx="8723376" cy="2224024"/>
              </a:xfrm>
              <a:prstGeom prst="rect">
                <a:avLst/>
              </a:prstGeom>
              <a:blipFill rotWithShape="1">
                <a:blip r:embed="rId6"/>
                <a:stretch>
                  <a:fillRect t="-28" r="-1714" b="-347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QC_7_BD.90_1#10993734f?hastextimagelayout=1&amp;vbadefaultcenterpage=1&amp;parentnodeid=cf2d20dc9&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9025128" y="2510454"/>
            <a:ext cx="2642616" cy="1773936"/>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3" name="QC_7_BD.90_2#10993734f?hastextimagelayout=3&amp;segpoint=1&amp;vbadefaultcenterpage=1&amp;parentnodeid=cf2d20dc9&amp;vbahtmlprocessed=1&amp;bbb=1&amp;hasbroken=1"/>
              <p:cNvSpPr/>
              <p:nvPr/>
            </p:nvSpPr>
            <p:spPr>
              <a:xfrm>
                <a:off x="502920" y="2240580"/>
                <a:ext cx="8412480" cy="1583309"/>
              </a:xfrm>
              <a:prstGeom prst="rect">
                <a:avLst/>
              </a:prstGeom>
              <a:noFill/>
            </p:spPr>
            <p:txBody>
              <a:bodyPr wrap="none" lIns="0" tIns="0" rIns="0" bIns="0" rtlCol="0" anchor="t"/>
              <a:lstStyle/>
              <a:p>
                <a:pPr algn="l" latinLnBrk="1">
                  <a:lnSpc>
                    <a:spcPct val="150000"/>
                  </a:lnSpc>
                </a:pP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如图，在多面体</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𝐴𝐵𝐶𝐷𝐸𝐹</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中，已知四边形</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𝐴𝐵𝐶𝐷</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是边长为1</a:t>
                </a: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的正方形，且</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𝐴𝐷𝐸</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𝐵𝐶𝐹</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均为正三角形，</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𝐸𝐹</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𝐸𝐹</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则该多面体的体积为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C_7_BD.90_2#10993734f?hastextimagelayout=3&amp;segpoint=1&amp;vbadefaultcenterpage=1&amp;parentnodeid=cf2d20dc9&amp;vbahtmlprocessed=1&amp;bbb=1&amp;hasbroken=1"/>
              <p:cNvSpPr>
                <a:spLocks noRot="1" noChangeAspect="1" noMove="1" noResize="1" noEditPoints="1" noAdjustHandles="1" noChangeArrowheads="1" noChangeShapeType="1" noTextEdit="1"/>
              </p:cNvSpPr>
              <p:nvPr/>
            </p:nvSpPr>
            <p:spPr>
              <a:xfrm>
                <a:off x="502920" y="2240580"/>
                <a:ext cx="8412480" cy="1583309"/>
              </a:xfrm>
              <a:prstGeom prst="rect">
                <a:avLst/>
              </a:prstGeom>
              <a:blipFill rotWithShape="1">
                <a:blip r:embed="rId4"/>
                <a:stretch>
                  <a:fillRect t="-19" r="-2680" b="-16689"/>
                </a:stretch>
              </a:blipFill>
            </p:spPr>
            <p:txBody>
              <a:bodyPr/>
              <a:lstStyle/>
              <a:p>
                <a:r>
                  <a:rPr lang="zh-CN" altLang="en-US">
                    <a:noFill/>
                  </a:rPr>
                  <a:t> </a:t>
                </a:r>
              </a:p>
            </p:txBody>
          </p:sp>
        </mc:Fallback>
      </mc:AlternateContent>
      <p:sp>
        <p:nvSpPr>
          <p:cNvPr id="4" name="QC_7_AN.91_1#10993734f.bracket?vbadefaultcenterpage=1&amp;parentnodeid=cf2d20dc9&amp;vbapositionanswer=47&amp;vbahtmlprocessed=1"/>
          <p:cNvSpPr/>
          <p:nvPr/>
        </p:nvSpPr>
        <p:spPr>
          <a:xfrm>
            <a:off x="3512820" y="3416137"/>
            <a:ext cx="441325" cy="478600"/>
          </a:xfrm>
          <a:prstGeom prst="rect">
            <a:avLst/>
          </a:prstGeom>
          <a:noFill/>
        </p:spPr>
        <p:txBody>
          <a:bodyPr wrap="none" lIns="0" tIns="0" rIns="0" bIns="0" rtlCol="0" anchor="t"/>
          <a:lstStyle/>
          <a:p>
            <a:pPr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a:t>
            </a:r>
            <a:endParaRPr lang="en-US" altLang="zh-CN" sz="2400" dirty="0"/>
          </a:p>
        </p:txBody>
      </p:sp>
      <mc:AlternateContent xmlns:mc="http://schemas.openxmlformats.org/markup-compatibility/2006" xmlns:a14="http://schemas.microsoft.com/office/drawing/2010/main">
        <mc:Choice Requires="a14">
          <p:sp>
            <p:nvSpPr>
              <p:cNvPr id="5" name="QC_7_BD.92_1#10993734f.choices?hastextimagelayout=3&amp;vbadefaultcenterpage=1&amp;parentnodeid=cf2d20dc9&amp;vbahtmlprocessed=1"/>
              <p:cNvSpPr/>
              <p:nvPr/>
            </p:nvSpPr>
            <p:spPr>
              <a:xfrm>
                <a:off x="502920" y="4052742"/>
                <a:ext cx="8412480" cy="628523"/>
              </a:xfrm>
              <a:prstGeom prst="rect">
                <a:avLst/>
              </a:prstGeom>
              <a:noFill/>
            </p:spPr>
            <p:txBody>
              <a:bodyPr wrap="square" lIns="0" tIns="0" rIns="0" bIns="0" rtlCol="0" anchor="t"/>
              <a:lstStyle/>
              <a:p>
                <a:pPr latinLnBrk="1">
                  <a:lnSpc>
                    <a:spcPct val="110000"/>
                  </a:lnSpc>
                  <a:tabLst>
                    <a:tab pos="2249170" algn="l"/>
                    <a:tab pos="4460240" algn="l"/>
                    <a:tab pos="6531610"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5" name="QC_7_BD.92_1#10993734f.choices?hastextimagelayout=3&amp;vbadefaultcenterpage=1&amp;parentnodeid=cf2d20dc9&amp;vbahtmlprocessed=1"/>
              <p:cNvSpPr>
                <a:spLocks noRot="1" noChangeAspect="1" noMove="1" noResize="1" noEditPoints="1" noAdjustHandles="1" noChangeArrowheads="1" noChangeShapeType="1" noTextEdit="1"/>
              </p:cNvSpPr>
              <p:nvPr/>
            </p:nvSpPr>
            <p:spPr>
              <a:xfrm>
                <a:off x="502920" y="4052742"/>
                <a:ext cx="8412480" cy="628523"/>
              </a:xfrm>
              <a:prstGeom prst="rect">
                <a:avLst/>
              </a:prstGeom>
              <a:blipFill rotWithShape="1">
                <a:blip r:embed="rId5"/>
                <a:stretch>
                  <a:fillRect t="-27" b="-2418"/>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P_3_BD#3866077e6?colgroup=4,8,10,4,6&amp;vbadefaultcenterpage=1&amp;parentnodeid=7560d1d77&amp;vbahtmlprocessed=1&amp;bbb=1&amp;hasbroken=1"/>
              <p:cNvGraphicFramePr>
                <a:graphicFrameLocks noGrp="1"/>
              </p:cNvGraphicFramePr>
              <p:nvPr/>
            </p:nvGraphicFramePr>
            <p:xfrm>
              <a:off x="502920" y="1278936"/>
              <a:ext cx="11128248" cy="4756595"/>
            </p:xfrm>
            <a:graphic>
              <a:graphicData uri="http://schemas.openxmlformats.org/drawingml/2006/table">
                <a:tbl>
                  <a:tblPr/>
                  <a:tblGrid>
                    <a:gridCol w="1444752">
                      <a:extLst>
                        <a:ext uri="{9D8B030D-6E8A-4147-A177-3AD203B41FA5}">
                          <a16:colId xmlns:a16="http://schemas.microsoft.com/office/drawing/2014/main" val="20000"/>
                        </a:ext>
                      </a:extLst>
                    </a:gridCol>
                    <a:gridCol w="2679192">
                      <a:extLst>
                        <a:ext uri="{9D8B030D-6E8A-4147-A177-3AD203B41FA5}">
                          <a16:colId xmlns:a16="http://schemas.microsoft.com/office/drawing/2014/main" val="20001"/>
                        </a:ext>
                      </a:extLst>
                    </a:gridCol>
                    <a:gridCol w="3300984">
                      <a:extLst>
                        <a:ext uri="{9D8B030D-6E8A-4147-A177-3AD203B41FA5}">
                          <a16:colId xmlns:a16="http://schemas.microsoft.com/office/drawing/2014/main" val="20002"/>
                        </a:ext>
                      </a:extLst>
                    </a:gridCol>
                    <a:gridCol w="1627632">
                      <a:extLst>
                        <a:ext uri="{9D8B030D-6E8A-4147-A177-3AD203B41FA5}">
                          <a16:colId xmlns:a16="http://schemas.microsoft.com/office/drawing/2014/main" val="20003"/>
                        </a:ext>
                      </a:extLst>
                    </a:gridCol>
                    <a:gridCol w="2075688">
                      <a:extLst>
                        <a:ext uri="{9D8B030D-6E8A-4147-A177-3AD203B41FA5}">
                          <a16:colId xmlns:a16="http://schemas.microsoft.com/office/drawing/2014/main" val="20004"/>
                        </a:ext>
                      </a:extLst>
                    </a:gridCol>
                  </a:tblGrid>
                  <a:tr h="429133">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考点考向</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课标要求</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真题印证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考频热度</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核心素养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10844">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空间几何</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体的结构</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了解</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2023年新高考Ⅰ卷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直观想象</a:t>
                          </a: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86332">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空间几何</a:t>
                          </a: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体的表面</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积与体积</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掌握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2023年新高考Ⅰ卷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marL="0" indent="0" algn="l" latinLnBrk="1" hangingPunct="0">
                            <a:lnSpc>
                              <a:spcPts val="100"/>
                            </a:lnSpc>
                          </a:pPr>
                          <a:r>
                            <a:rPr lang="en-US" altLang="zh-CN" sz="100" b="0" i="0" spc="-99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年新高考Ⅱ卷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9</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marL="0" lvl="0" indent="0" algn="ctr" latinLnBrk="1" hangingPunct="0">
                            <a:lnSpc>
                              <a:spcPct val="130000"/>
                            </a:lnSpc>
                          </a:pP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直观想象</a:t>
                          </a: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61820">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命题分析</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预测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4">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从近几年高考的情况来看，以柱体</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、锥体和球体为背景求空间几何体的</a:t>
                          </a: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表面积与体积是高考常考内容</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，一般以选择题或填空题的形式出现</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，属</a:t>
                          </a: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于简单题</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.预计2025年高考命题会出现数学文化题</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，因此在平时备考时既</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要训练常规题型</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，又要注重数学应用</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bl>
              </a:graphicData>
            </a:graphic>
          </p:graphicFrame>
        </mc:Choice>
        <mc:Fallback xmlns="">
          <p:graphicFrame>
            <p:nvGraphicFramePr>
              <p:cNvPr id="5" name="P_3_BD#3866077e6?colgroup=4,8,10,4,6&amp;vbadefaultcenterpage=1&amp;parentnodeid=7560d1d77&amp;vbahtmlprocessed=1&amp;bbb=1&amp;hasbroken=1"/>
              <p:cNvGraphicFramePr>
                <a:graphicFrameLocks noGrp="1"/>
              </p:cNvGraphicFramePr>
              <p:nvPr/>
            </p:nvGraphicFramePr>
            <p:xfrm>
              <a:off x="502920" y="1278936"/>
              <a:ext cx="11128248" cy="4594352"/>
            </p:xfrm>
            <a:graphic>
              <a:graphicData uri="http://schemas.openxmlformats.org/drawingml/2006/table">
                <a:tbl>
                  <a:tblPr/>
                  <a:tblGrid>
                    <a:gridCol w="1444752"/>
                    <a:gridCol w="2679192"/>
                    <a:gridCol w="3300984"/>
                    <a:gridCol w="1627632"/>
                    <a:gridCol w="2075688"/>
                  </a:tblGrid>
                  <a:tr h="429133">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考点考向</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课标要求</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真题印证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考频热度</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核心素养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949960">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空间几何</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体的结构</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了解</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直观想象</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437640">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空间几何</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体的表面</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积与体积</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掌握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直观想象</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861820">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命题分析</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预测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4">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从近几年高考的情况来看，以柱体</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、锥体和球体为背景求空间几何体的</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表面积与体积是高考常考内容</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，一般以选择题或填空题的形式出现</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，属</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于简单题</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.预计2025年高考命题会出现数学文化题</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，因此在平时备考时既</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要训练常规题型</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，又要注重数学应用</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c hMerge="1">
                      <a:tcPr/>
                    </a:tc>
                    <a:tc hMerge="1">
                      <a:tcPr/>
                    </a:tc>
                  </a:tr>
                </a:tbl>
              </a:graphicData>
            </a:graphic>
          </p:graphicFrame>
        </mc:Fallback>
      </mc:AlternateContent>
    </p:spTree>
  </p:cSld>
  <p:clrMapOvr>
    <a:masterClrMapping/>
  </p:clrMapOvr>
  <p:transition>
    <p:split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7_AS.93_1#10993734f?vbadefaultcenterpage=1&amp;parentnodeid=cf2d20dc9&amp;vbahtmlprocessed=1"/>
              <p:cNvSpPr/>
              <p:nvPr/>
            </p:nvSpPr>
            <p:spPr>
              <a:xfrm>
                <a:off x="502920" y="1701211"/>
                <a:ext cx="11183112" cy="486029"/>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如图，分别过点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作</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𝐸𝐹</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的垂线，垂足分别为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𝐺</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𝐻</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，连接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𝐷𝐺</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𝐶𝐻</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C_7_AS.93_1#10993734f?vbadefaultcenterpage=1&amp;parentnodeid=cf2d20dc9&amp;vbahtmlprocessed=1"/>
              <p:cNvSpPr>
                <a:spLocks noRot="1" noChangeAspect="1" noMove="1" noResize="1" noEditPoints="1" noAdjustHandles="1" noChangeArrowheads="1" noChangeShapeType="1" noTextEdit="1"/>
              </p:cNvSpPr>
              <p:nvPr/>
            </p:nvSpPr>
            <p:spPr>
              <a:xfrm>
                <a:off x="502920" y="1701211"/>
                <a:ext cx="11183112" cy="486029"/>
              </a:xfrm>
              <a:prstGeom prst="rect">
                <a:avLst/>
              </a:prstGeom>
              <a:blipFill rotWithShape="1">
                <a:blip r:embed="rId3"/>
                <a:stretch>
                  <a:fillRect t="-9" r="1" b="-12873"/>
                </a:stretch>
              </a:blipFill>
            </p:spPr>
            <p:txBody>
              <a:bodyPr/>
              <a:lstStyle/>
              <a:p>
                <a:r>
                  <a:rPr lang="zh-CN" altLang="en-US">
                    <a:noFill/>
                  </a:rPr>
                  <a:t> </a:t>
                </a:r>
              </a:p>
            </p:txBody>
          </p:sp>
        </mc:Fallback>
      </mc:AlternateContent>
      <p:pic>
        <p:nvPicPr>
          <p:cNvPr id="3" name="QC_7_AS.93_2#10993734f?vbadefaultcenterpage=1&amp;parentnodeid=cf2d20dc9&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4855464" y="2324019"/>
            <a:ext cx="2487168" cy="1719072"/>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4" name="QC_7_AS.93_3#10993734f?vbadefaultcenterpage=1&amp;parentnodeid=cf2d20dc9&amp;vbahtmlprocessed=1&amp;bbb=1&amp;hasbroken=1"/>
              <p:cNvSpPr/>
              <p:nvPr/>
            </p:nvSpPr>
            <p:spPr>
              <a:xfrm>
                <a:off x="502920" y="4178219"/>
                <a:ext cx="11183112" cy="1266571"/>
              </a:xfrm>
              <a:prstGeom prst="rect">
                <a:avLst/>
              </a:prstGeom>
              <a:noFill/>
            </p:spPr>
            <p:txBody>
              <a:bodyPr wrap="none" lIns="0" tIns="0" rIns="0" bIns="0" rtlCol="0" anchor="t"/>
              <a:lstStyle/>
              <a:p>
                <a:pPr algn="l" latinLnBrk="1">
                  <a:lnSpc>
                    <a:spcPct val="11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容易求得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𝐸𝐺</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𝐻𝐹</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𝐴𝐺</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𝐺𝐷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𝐵𝐻</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𝐻𝐶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𝐵𝐻𝐶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中，</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𝐵𝐶</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边上的高</a:t>
                </a:r>
              </a:p>
              <a:p>
                <a:pPr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h</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C_7_AS.93_3#10993734f?vbadefaultcenterpage=1&amp;parentnodeid=cf2d20dc9&amp;vbahtmlprocessed=1&amp;bbb=1&amp;hasbroken=1"/>
              <p:cNvSpPr>
                <a:spLocks noRot="1" noChangeAspect="1" noMove="1" noResize="1" noEditPoints="1" noAdjustHandles="1" noChangeArrowheads="1" noChangeShapeType="1" noTextEdit="1"/>
              </p:cNvSpPr>
              <p:nvPr/>
            </p:nvSpPr>
            <p:spPr>
              <a:xfrm>
                <a:off x="502920" y="4178219"/>
                <a:ext cx="11183112" cy="1266571"/>
              </a:xfrm>
              <a:prstGeom prst="rect">
                <a:avLst/>
              </a:prstGeom>
              <a:blipFill rotWithShape="1">
                <a:blip r:embed="rId5"/>
                <a:stretch>
                  <a:fillRect t="-44" r="1" b="-138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bg/>
                                          </p:spTgt>
                                        </p:tgtEl>
                                        <p:attrNameLst>
                                          <p:attrName>style.visibility</p:attrName>
                                        </p:attrNameLst>
                                      </p:cBhvr>
                                      <p:to>
                                        <p:strVal val="visible"/>
                                      </p:to>
                                    </p:set>
                                    <p:animEffect transition="in" filter="wipe(left)">
                                      <p:cBhvr>
                                        <p:cTn id="16" dur="500"/>
                                        <p:tgtEl>
                                          <p:spTgt spid="4">
                                            <p:bg/>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wipe(left)">
                                      <p:cBhvr>
                                        <p:cTn id="19" dur="500"/>
                                        <p:tgtEl>
                                          <p:spTgt spid="4">
                                            <p:txEl>
                                              <p:pRg st="0" end="0"/>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4" grpId="0"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7_AS.93_4#10993734f?vbadefaultcenterpage=1&amp;parentnodeid=cf2d20dc9&amp;vbahtmlprocessed=1&amp;bbb=1&amp;hasbroken=1"/>
              <p:cNvSpPr/>
              <p:nvPr/>
            </p:nvSpPr>
            <p:spPr>
              <a:xfrm>
                <a:off x="502920" y="2270043"/>
                <a:ext cx="11183112" cy="2587117"/>
              </a:xfrm>
              <a:prstGeom prst="rect">
                <a:avLst/>
              </a:prstGeom>
              <a:noFill/>
            </p:spPr>
            <p:txBody>
              <a:bodyPr wrap="square" lIns="0" tIns="0" rIns="0" bIns="0" rtlCol="0" anchor="t"/>
              <a:lstStyle/>
              <a:p>
                <a:pPr algn="l" latinLnBrk="1">
                  <a:lnSpc>
                    <a:spcPts val="51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𝐴𝐺𝐷</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𝐵𝐻𝐶</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00" dirty="0"/>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该多面体的体积</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𝑉</m:t>
                        </m:r>
                      </m:e>
                      <m:sub>
                        <m:r>
                          <m:rPr>
                            <m:nor/>
                          </m:rPr>
                          <a:rPr lang="en-US" altLang="zh-CN" sz="2400" baseline="-10000">
                            <a:solidFill>
                              <a:srgbClr val="FF0000"/>
                            </a:solidFill>
                            <a:latin typeface="Cambria Math" panose="02040503050406030204" pitchFamily="18" charset="0"/>
                          </a:rPr>
                          <m:t>三棱锥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𝐴𝐷𝐺</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𝑉</m:t>
                        </m:r>
                      </m:e>
                      <m:sub>
                        <m:r>
                          <m:rPr>
                            <m:nor/>
                          </m:rPr>
                          <a:rPr lang="en-US" altLang="zh-CN" sz="2400" baseline="-10000">
                            <a:solidFill>
                              <a:srgbClr val="FF0000"/>
                            </a:solidFill>
                            <a:latin typeface="Cambria Math" panose="02040503050406030204" pitchFamily="18" charset="0"/>
                          </a:rPr>
                          <m:t>三棱锥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𝐵𝐻𝐶</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𝑉</m:t>
                        </m:r>
                      </m:e>
                      <m:sub>
                        <m:r>
                          <m:rPr>
                            <m:nor/>
                          </m:rPr>
                          <a:rPr lang="en-US" altLang="zh-CN" sz="2400" baseline="-10000">
                            <a:solidFill>
                              <a:srgbClr val="FF0000"/>
                            </a:solidFill>
                            <a:latin typeface="Cambria Math" panose="02040503050406030204" pitchFamily="18" charset="0"/>
                          </a:rPr>
                          <m:t>三棱柱</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𝐴𝐺𝐷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𝐵𝐻𝐶</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𝑉</m:t>
                        </m:r>
                      </m:e>
                      <m:sub>
                        <m:r>
                          <m:rPr>
                            <m:nor/>
                          </m:rPr>
                          <a:rPr lang="en-US" altLang="zh-CN" sz="2400" baseline="-10000">
                            <a:solidFill>
                              <a:srgbClr val="FF0000"/>
                            </a:solidFill>
                            <a:latin typeface="Cambria Math" panose="02040503050406030204" pitchFamily="18" charset="0"/>
                          </a:rPr>
                          <m:t>三棱锥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𝐴𝐷𝐺</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𝑉</m:t>
                        </m:r>
                      </m:e>
                      <m:sub>
                        <m:r>
                          <m:rPr>
                            <m:nor/>
                          </m:rPr>
                          <a:rPr lang="en-US" altLang="zh-CN" sz="2400" baseline="-10000">
                            <a:solidFill>
                              <a:srgbClr val="FF0000"/>
                            </a:solidFill>
                            <a:latin typeface="Cambria Math" panose="02040503050406030204" pitchFamily="18" charset="0"/>
                          </a:rPr>
                          <m:t>三棱柱</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𝐴𝐺𝐷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𝐵𝐻𝐶</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a:t>
                </a:r>
                <a:endParaRPr lang="en-US" altLang="zh-CN" sz="100" dirty="0"/>
              </a:p>
            </p:txBody>
          </p:sp>
        </mc:Choice>
        <mc:Fallback xmlns="">
          <p:sp>
            <p:nvSpPr>
              <p:cNvPr id="2" name="QC_7_AS.93_4#10993734f?vbadefaultcenterpage=1&amp;parentnodeid=cf2d20dc9&amp;vbahtmlprocessed=1&amp;bbb=1&amp;hasbroken=1"/>
              <p:cNvSpPr>
                <a:spLocks noRot="1" noChangeAspect="1" noMove="1" noResize="1" noEditPoints="1" noAdjustHandles="1" noChangeArrowheads="1" noChangeShapeType="1" noTextEdit="1"/>
              </p:cNvSpPr>
              <p:nvPr/>
            </p:nvSpPr>
            <p:spPr>
              <a:xfrm>
                <a:off x="502920" y="2270043"/>
                <a:ext cx="11183112" cy="2587117"/>
              </a:xfrm>
              <a:prstGeom prst="rect">
                <a:avLst/>
              </a:prstGeom>
              <a:blipFill rotWithShape="1">
                <a:blip r:embed="rId3"/>
                <a:stretch>
                  <a:fillRect t="-21" r="1" b="-3091"/>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6_BD#7b6ea43cc?vbadefaultcenterpage=1&amp;parentnodeid=3c52a4a91&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1870184"/>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6_BD#7b6ea43cc?vbadefaultcenterpage=1&amp;parentnodeid=3c52a4a91&amp;vbahtmlprocessed=1"/>
          <p:cNvSpPr/>
          <p:nvPr/>
        </p:nvSpPr>
        <p:spPr>
          <a:xfrm>
            <a:off x="502920" y="2396472"/>
            <a:ext cx="11183112" cy="490220"/>
          </a:xfrm>
          <a:prstGeom prst="rect">
            <a:avLst/>
          </a:prstGeom>
          <a:noFill/>
        </p:spPr>
        <p:txBody>
          <a:bodyPr wrap="squar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求空间几何体的体积的方法</a:t>
            </a:r>
            <a:endParaRPr lang="en-US" altLang="zh-CN" sz="2400" dirty="0"/>
          </a:p>
        </p:txBody>
      </p:sp>
      <p:graphicFrame>
        <p:nvGraphicFramePr>
          <p:cNvPr id="43" name="P_6_BD#7b6ea43cc?colgroup=5,30&amp;vbadefaultcenterpage=1&amp;parentnodeid=3c52a4a91&amp;vbahtmlprocessed=1&amp;bbb=1&amp;hasbroken=1"/>
          <p:cNvGraphicFramePr>
            <a:graphicFrameLocks noGrp="1"/>
          </p:cNvGraphicFramePr>
          <p:nvPr/>
        </p:nvGraphicFramePr>
        <p:xfrm>
          <a:off x="502920" y="3018772"/>
          <a:ext cx="11155680" cy="2377440"/>
        </p:xfrm>
        <a:graphic>
          <a:graphicData uri="http://schemas.openxmlformats.org/drawingml/2006/table">
            <a:tbl>
              <a:tblPr/>
              <a:tblGrid>
                <a:gridCol w="1773936">
                  <a:extLst>
                    <a:ext uri="{9D8B030D-6E8A-4147-A177-3AD203B41FA5}">
                      <a16:colId xmlns:a16="http://schemas.microsoft.com/office/drawing/2014/main" val="20000"/>
                    </a:ext>
                  </a:extLst>
                </a:gridCol>
                <a:gridCol w="9381744">
                  <a:extLst>
                    <a:ext uri="{9D8B030D-6E8A-4147-A177-3AD203B41FA5}">
                      <a16:colId xmlns:a16="http://schemas.microsoft.com/office/drawing/2014/main" val="20001"/>
                    </a:ext>
                  </a:extLst>
                </a:gridCol>
              </a:tblGrid>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公式法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规则的几何体的体积问题，直接利用公式进行求解</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10844">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割补法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把不规则的几何体分割成规则的几何体</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，或者把不规则的几何体补形</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为规则的几何体</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10844">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等体积法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通过选择合适的底面来求几何体体积的一种方法</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，多用来求锥体的体</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积</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，特别是三棱锥的体积</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p:split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e874461a8?vbadefaultcenterpage=1&amp;parentnodeid=e133504db&amp;vbahtmlprocessed=1" descr="preencoded.png"/>
          <p:cNvPicPr>
            <a:picLocks noChangeAspect="1"/>
          </p:cNvPicPr>
          <p:nvPr/>
        </p:nvPicPr>
        <p:blipFill>
          <a:blip r:embed="rId3"/>
          <a:stretch>
            <a:fillRect/>
          </a:stretch>
        </p:blipFill>
        <p:spPr>
          <a:xfrm>
            <a:off x="3813048" y="756000"/>
            <a:ext cx="4562856" cy="530352"/>
          </a:xfrm>
          <a:prstGeom prst="rect">
            <a:avLst/>
          </a:prstGeom>
        </p:spPr>
      </p:pic>
      <mc:AlternateContent xmlns:mc="http://schemas.openxmlformats.org/markup-compatibility/2006" xmlns:a14="http://schemas.microsoft.com/office/drawing/2010/main">
        <mc:Choice Requires="a14">
          <p:sp>
            <p:nvSpPr>
              <p:cNvPr id="3" name="QC_6_BD.94_1#ee540010a?vbadefaultcenterpage=1&amp;parentnodeid=e874461a8&amp;vbahtmlprocessed=1&amp;bbb=1&amp;hasbroken=1"/>
              <p:cNvSpPr/>
              <p:nvPr/>
            </p:nvSpPr>
            <p:spPr>
              <a:xfrm>
                <a:off x="502920" y="1419448"/>
                <a:ext cx="11183112" cy="1417511"/>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（2022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全国甲卷）</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甲、乙两个圆锥的母线长相等，侧面展开图的圆心角之和为</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oMath>
                </a14:m>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，侧面积分别为</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000000"/>
                            </a:solidFill>
                            <a:latin typeface="Cambria Math" panose="02040503050406030204" pitchFamily="18" charset="0"/>
                          </a:rPr>
                          <m:t>甲</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和</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000000"/>
                            </a:solidFill>
                            <a:latin typeface="Cambria Math" panose="02040503050406030204" pitchFamily="18" charset="0"/>
                          </a:rPr>
                          <m:t>乙</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，体积分别为</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𝑉</m:t>
                        </m:r>
                      </m:e>
                      <m:sub>
                        <m:r>
                          <m:rPr>
                            <m:nor/>
                          </m:rPr>
                          <a:rPr lang="en-US" altLang="zh-CN" sz="2400" baseline="-10000">
                            <a:solidFill>
                              <a:srgbClr val="000000"/>
                            </a:solidFill>
                            <a:latin typeface="Cambria Math" panose="02040503050406030204" pitchFamily="18" charset="0"/>
                          </a:rPr>
                          <m:t>甲</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和</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𝑉</m:t>
                        </m:r>
                      </m:e>
                      <m:sub>
                        <m:r>
                          <m:rPr>
                            <m:nor/>
                          </m:rPr>
                          <a:rPr lang="en-US" altLang="zh-CN" sz="2400" baseline="-10000">
                            <a:solidFill>
                              <a:srgbClr val="000000"/>
                            </a:solidFill>
                            <a:latin typeface="Cambria Math" panose="02040503050406030204" pitchFamily="18" charset="0"/>
                          </a:rPr>
                          <m:t>乙</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000000"/>
                                </a:solidFill>
                                <a:latin typeface="Cambria Math" panose="02040503050406030204" pitchFamily="18" charset="0"/>
                              </a:rPr>
                              <m:t>甲</m:t>
                            </m:r>
                          </m:sub>
                        </m:sSub>
                      </m:num>
                      <m:den>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000000"/>
                                </a:solidFill>
                                <a:latin typeface="Cambria Math" panose="02040503050406030204" pitchFamily="18" charset="0"/>
                              </a:rPr>
                              <m:t>乙</m:t>
                            </m:r>
                          </m:sub>
                        </m:sSub>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𝑉</m:t>
                            </m:r>
                          </m:e>
                          <m:sub>
                            <m:r>
                              <m:rPr>
                                <m:nor/>
                              </m:rPr>
                              <a:rPr lang="en-US" altLang="zh-CN" sz="2400" baseline="-10000">
                                <a:solidFill>
                                  <a:srgbClr val="000000"/>
                                </a:solidFill>
                                <a:latin typeface="Cambria Math" panose="02040503050406030204" pitchFamily="18" charset="0"/>
                              </a:rPr>
                              <m:t>甲</m:t>
                            </m:r>
                          </m:sub>
                        </m:sSub>
                      </m:num>
                      <m:den>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𝑉</m:t>
                            </m:r>
                          </m:e>
                          <m:sub>
                            <m:r>
                              <m:rPr>
                                <m:nor/>
                              </m:rPr>
                              <a:rPr lang="en-US" altLang="zh-CN" sz="2400" baseline="-10000">
                                <a:solidFill>
                                  <a:srgbClr val="000000"/>
                                </a:solidFill>
                                <a:latin typeface="Cambria Math" panose="02040503050406030204" pitchFamily="18" charset="0"/>
                              </a:rPr>
                              <m:t>乙</m:t>
                            </m:r>
                          </m:sub>
                        </m:sSub>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C_6_BD.94_1#ee540010a?vbadefaultcenterpage=1&amp;parentnodeid=e874461a8&amp;vbahtmlprocessed=1&amp;bbb=1&amp;hasbroken=1"/>
              <p:cNvSpPr>
                <a:spLocks noRot="1" noChangeAspect="1" noMove="1" noResize="1" noEditPoints="1" noAdjustHandles="1" noChangeArrowheads="1" noChangeShapeType="1" noTextEdit="1"/>
              </p:cNvSpPr>
              <p:nvPr/>
            </p:nvSpPr>
            <p:spPr>
              <a:xfrm>
                <a:off x="502920" y="1419448"/>
                <a:ext cx="11183112" cy="1417511"/>
              </a:xfrm>
              <a:prstGeom prst="rect">
                <a:avLst/>
              </a:prstGeom>
              <a:blipFill rotWithShape="1">
                <a:blip r:embed="rId4"/>
                <a:stretch>
                  <a:fillRect t="-16" r="1" b="-4943"/>
                </a:stretch>
              </a:blipFill>
            </p:spPr>
            <p:txBody>
              <a:bodyPr/>
              <a:lstStyle/>
              <a:p>
                <a:r>
                  <a:rPr lang="zh-CN" altLang="en-US">
                    <a:noFill/>
                  </a:rPr>
                  <a:t> </a:t>
                </a:r>
              </a:p>
            </p:txBody>
          </p:sp>
        </mc:Fallback>
      </mc:AlternateContent>
      <p:sp>
        <p:nvSpPr>
          <p:cNvPr id="4" name="QC_6_AN.95_1#ee540010a.bracket?vbadefaultcenterpage=1&amp;parentnodeid=e874461a8&amp;vbapositionanswer=48&amp;vbahtmlprocessed=1"/>
          <p:cNvSpPr/>
          <p:nvPr/>
        </p:nvSpPr>
        <p:spPr>
          <a:xfrm>
            <a:off x="9865297" y="2321402"/>
            <a:ext cx="441325" cy="354775"/>
          </a:xfrm>
          <a:prstGeom prst="rect">
            <a:avLst/>
          </a:prstGeom>
          <a:noFill/>
        </p:spPr>
        <p:txBody>
          <a:bodyPr wrap="none" lIns="0" tIns="0" rIns="0" bIns="0" rtlCol="0" anchor="t"/>
          <a:lstStyle/>
          <a:p>
            <a:pPr marL="0" algn="ctr" latinLnBrk="1">
              <a:lnSpc>
                <a:spcPts val="29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a:t>
            </a:r>
            <a:endParaRPr lang="en-US" altLang="zh-CN" sz="2400" dirty="0"/>
          </a:p>
        </p:txBody>
      </p:sp>
      <mc:AlternateContent xmlns:mc="http://schemas.openxmlformats.org/markup-compatibility/2006" xmlns:a14="http://schemas.microsoft.com/office/drawing/2010/main">
        <mc:Choice Requires="a14">
          <p:sp>
            <p:nvSpPr>
              <p:cNvPr id="5" name="QC_6_BD.96_1#ee540010a.choices?vbadefaultcenterpage=1&amp;parentnodeid=e874461a8&amp;vbahtmlprocessed=1"/>
              <p:cNvSpPr/>
              <p:nvPr/>
            </p:nvSpPr>
            <p:spPr>
              <a:xfrm>
                <a:off x="502920" y="2841848"/>
                <a:ext cx="11183112" cy="625285"/>
              </a:xfrm>
              <a:prstGeom prst="rect">
                <a:avLst/>
              </a:prstGeom>
              <a:noFill/>
            </p:spPr>
            <p:txBody>
              <a:bodyPr wrap="square" lIns="0" tIns="0" rIns="0" bIns="0" rtlCol="0" anchor="t"/>
              <a:lstStyle/>
              <a:p>
                <a:pPr latinLnBrk="1">
                  <a:lnSpc>
                    <a:spcPct val="110000"/>
                  </a:lnSpc>
                  <a:tabLst>
                    <a:tab pos="2738120" algn="l"/>
                    <a:tab pos="5616575" algn="l"/>
                    <a:tab pos="8495030"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e>
                    </m:ra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ra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10</m:t>
                        </m:r>
                      </m:e>
                    </m:ra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10</m:t>
                            </m:r>
                          </m:e>
                        </m:rad>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5" name="QC_6_BD.96_1#ee540010a.choices?vbadefaultcenterpage=1&amp;parentnodeid=e874461a8&amp;vbahtmlprocessed=1"/>
              <p:cNvSpPr>
                <a:spLocks noRot="1" noChangeAspect="1" noMove="1" noResize="1" noEditPoints="1" noAdjustHandles="1" noChangeArrowheads="1" noChangeShapeType="1" noTextEdit="1"/>
              </p:cNvSpPr>
              <p:nvPr/>
            </p:nvSpPr>
            <p:spPr>
              <a:xfrm>
                <a:off x="502920" y="2841848"/>
                <a:ext cx="11183112" cy="625285"/>
              </a:xfrm>
              <a:prstGeom prst="rect">
                <a:avLst/>
              </a:prstGeom>
              <a:blipFill rotWithShape="1">
                <a:blip r:embed="rId5"/>
                <a:stretch>
                  <a:fillRect t="-36" r="1" b="-2635"/>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C_6_AS.97_1#ee540010a?vbadefaultcenterpage=1&amp;parentnodeid=e874461a8&amp;vbahtmlprocessed=1"/>
          <p:cNvSpPr/>
          <p:nvPr/>
        </p:nvSpPr>
        <p:spPr>
          <a:xfrm>
            <a:off x="502920" y="429387"/>
            <a:ext cx="11183112" cy="486029"/>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如图，</a:t>
            </a:r>
            <a:endParaRPr lang="en-US" altLang="zh-CN" sz="2400" dirty="0"/>
          </a:p>
        </p:txBody>
      </p:sp>
      <p:pic>
        <p:nvPicPr>
          <p:cNvPr id="3" name="QC_6_AS.97_2#ee540010a?vbadefaultcenterpage=1&amp;parentnodeid=e874461a8&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791456" y="1052195"/>
            <a:ext cx="2596896" cy="2478024"/>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4" name="QC_6_AS.97_3#ee540010a?vbadefaultcenterpage=1&amp;parentnodeid=e874461a8&amp;vbahtmlprocessed=1&amp;bbb=1&amp;hasbroken=1"/>
              <p:cNvSpPr/>
              <p:nvPr/>
            </p:nvSpPr>
            <p:spPr>
              <a:xfrm>
                <a:off x="520700" y="3429000"/>
                <a:ext cx="11183112" cy="3143885"/>
              </a:xfrm>
              <a:prstGeom prst="rect">
                <a:avLst/>
              </a:prstGeom>
              <a:noFill/>
            </p:spPr>
            <p:txBody>
              <a:bodyPr wrap="none" lIns="0" tIns="0" rIns="0" bIns="0" rtlCol="0" anchor="t"/>
              <a:lstStyle/>
              <a:p>
                <a:pPr algn="l"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甲、乙两个圆锥的侧面展开图刚好拼成一个圆，设圆的半径（即圆锥母线长）为</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3，</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甲</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、乙两个圆锥的底面半径分别为</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，高分别为</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h</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h</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由勾股定理可得</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h</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e>
                    </m:ra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h</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𝑉</m:t>
                            </m:r>
                          </m:e>
                          <m:sub>
                            <m:r>
                              <m:rPr>
                                <m:nor/>
                              </m:rPr>
                              <a:rPr lang="en-US" altLang="zh-CN" sz="2400" baseline="-10000">
                                <a:solidFill>
                                  <a:srgbClr val="FF0000"/>
                                </a:solidFill>
                                <a:latin typeface="Cambria Math" panose="02040503050406030204" pitchFamily="18" charset="0"/>
                              </a:rPr>
                              <m:t>甲</m:t>
                            </m:r>
                          </m:sub>
                        </m:sSub>
                      </m:num>
                      <m:den>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𝑉</m:t>
                            </m:r>
                          </m:e>
                          <m:sub>
                            <m:r>
                              <m:rPr>
                                <m:nor/>
                              </m:rPr>
                              <a:rPr lang="en-US" altLang="zh-CN" sz="2400" baseline="-10000">
                                <a:solidFill>
                                  <a:srgbClr val="FF0000"/>
                                </a:solidFill>
                                <a:latin typeface="Cambria Math" panose="02040503050406030204" pitchFamily="18" charset="0"/>
                              </a:rPr>
                              <m:t>乙</m:t>
                            </m:r>
                          </m:sub>
                        </m:sSub>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h</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num>
                      <m:den>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h</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.故选C.</a:t>
                </a:r>
                <a:endParaRPr lang="en-US" altLang="zh-CN" sz="2400" dirty="0"/>
              </a:p>
            </p:txBody>
          </p:sp>
        </mc:Choice>
        <mc:Fallback xmlns="">
          <p:sp>
            <p:nvSpPr>
              <p:cNvPr id="4" name="QC_6_AS.97_3#ee540010a?vbadefaultcenterpage=1&amp;parentnodeid=e874461a8&amp;vbahtmlprocessed=1&amp;bbb=1&amp;hasbroken=1"/>
              <p:cNvSpPr>
                <a:spLocks noRot="1" noChangeAspect="1" noMove="1" noResize="1" noEditPoints="1" noAdjustHandles="1" noChangeArrowheads="1" noChangeShapeType="1" noTextEdit="1"/>
              </p:cNvSpPr>
              <p:nvPr/>
            </p:nvSpPr>
            <p:spPr>
              <a:xfrm>
                <a:off x="520700" y="3429000"/>
                <a:ext cx="11183112" cy="3143885"/>
              </a:xfrm>
              <a:prstGeom prst="rect">
                <a:avLst/>
              </a:prstGeom>
              <a:blipFill rotWithShape="1">
                <a:blip r:embed="rId4"/>
                <a:stretch>
                  <a:fillRect r="-237" b="-206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left)">
                                      <p:cBhvr>
                                        <p:cTn id="24" dur="500"/>
                                        <p:tgtEl>
                                          <p:spTgt spid="4">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left)">
                                      <p:cBhvr>
                                        <p:cTn id="27" dur="500"/>
                                        <p:tgtEl>
                                          <p:spTgt spid="4">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wipe(left)">
                                      <p:cBhvr>
                                        <p:cTn id="3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4" grpId="0"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QC_6_BD.98_1#acc5021c8?hastextimagelayout=1&amp;vbadefaultcenterpage=1&amp;parentnodeid=e874461a8&amp;vbahtmlprocessed=1&amp;hassurround=1&amp;hassurroun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9847550" y="1759980"/>
            <a:ext cx="1792224" cy="29077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QC_6_BD.98_2#acc5021c8?hastextimagelayout=4&amp;segpoint=1&amp;vbadefaultcenterpage=1&amp;parentnodeid=e874461a8&amp;vbahtmlprocessed=1&amp;bbb=1&amp;hasbroken=1"/>
          <p:cNvSpPr/>
          <p:nvPr/>
        </p:nvSpPr>
        <p:spPr>
          <a:xfrm>
            <a:off x="502920" y="1714260"/>
            <a:ext cx="926287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北海模拟）</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如图，这个几何体是由底面直径为2，高为3的圆</a:t>
            </a: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柱的上底面挖去半个球得到的，则该几何体的表面积为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
        <p:nvSpPr>
          <p:cNvPr id="4" name="QC_6_AN.99_1#acc5021c8.bracket?vbadefaultcenterpage=1&amp;parentnodeid=e874461a8&amp;vbapositionanswer=49&amp;vbahtmlprocessed=1"/>
          <p:cNvSpPr/>
          <p:nvPr/>
        </p:nvSpPr>
        <p:spPr>
          <a:xfrm>
            <a:off x="8097520" y="2262901"/>
            <a:ext cx="423863" cy="478600"/>
          </a:xfrm>
          <a:prstGeom prst="rect">
            <a:avLst/>
          </a:prstGeom>
          <a:noFill/>
        </p:spPr>
        <p:txBody>
          <a:bodyPr wrap="none" lIns="0" tIns="0" rIns="0" bIns="0" rtlCol="0" anchor="t"/>
          <a:lstStyle/>
          <a:p>
            <a:pPr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B</a:t>
            </a:r>
            <a:endParaRPr lang="en-US" altLang="zh-CN" sz="2400" dirty="0"/>
          </a:p>
        </p:txBody>
      </p:sp>
      <mc:AlternateContent xmlns:mc="http://schemas.openxmlformats.org/markup-compatibility/2006" xmlns:a14="http://schemas.microsoft.com/office/drawing/2010/main">
        <mc:Choice Requires="a14">
          <p:sp>
            <p:nvSpPr>
              <p:cNvPr id="5" name="QC_6_BD.100_1#acc5021c8.choices?hastextimagelayout=4&amp;vbadefaultcenterpage=1&amp;parentnodeid=e874461a8&amp;vbahtmlprocessed=1"/>
              <p:cNvSpPr/>
              <p:nvPr/>
            </p:nvSpPr>
            <p:spPr>
              <a:xfrm>
                <a:off x="502920" y="2812111"/>
                <a:ext cx="9262872" cy="479235"/>
              </a:xfrm>
              <a:prstGeom prst="rect">
                <a:avLst/>
              </a:prstGeom>
              <a:noFill/>
            </p:spPr>
            <p:txBody>
              <a:bodyPr wrap="square" lIns="0" tIns="0" rIns="0" bIns="0" rtlCol="0" anchor="t"/>
              <a:lstStyle/>
              <a:p>
                <a:pPr latinLnBrk="1">
                  <a:lnSpc>
                    <a:spcPct val="150000"/>
                  </a:lnSpc>
                  <a:tabLst>
                    <a:tab pos="2302510" algn="l"/>
                    <a:tab pos="4567555" algn="l"/>
                    <a:tab pos="7010400"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8</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9</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10</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11</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5" name="QC_6_BD.100_1#acc5021c8.choices?hastextimagelayout=4&amp;vbadefaultcenterpage=1&amp;parentnodeid=e874461a8&amp;vbahtmlprocessed=1"/>
              <p:cNvSpPr>
                <a:spLocks noRot="1" noChangeAspect="1" noMove="1" noResize="1" noEditPoints="1" noAdjustHandles="1" noChangeArrowheads="1" noChangeShapeType="1" noTextEdit="1"/>
              </p:cNvSpPr>
              <p:nvPr/>
            </p:nvSpPr>
            <p:spPr>
              <a:xfrm>
                <a:off x="502920" y="2812111"/>
                <a:ext cx="9262872" cy="479235"/>
              </a:xfrm>
              <a:prstGeom prst="rect">
                <a:avLst/>
              </a:prstGeom>
              <a:blipFill rotWithShape="1">
                <a:blip r:embed="rId4"/>
                <a:stretch>
                  <a:fillRect t="-69" r="1" b="-144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C_6_AS.101_1#acc5021c8?hastextimagelayout=4&amp;vbadefaultcenterpage=1&amp;parentnodeid=e874461a8&amp;vbahtmlprocessed=1&amp;bbb=1&amp;hasbroken=1&amp;hassurround=1"/>
              <p:cNvSpPr/>
              <p:nvPr/>
            </p:nvSpPr>
            <p:spPr>
              <a:xfrm>
                <a:off x="502920" y="3302267"/>
                <a:ext cx="9262872" cy="1583309"/>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根据题意，该几何体的表面积是圆柱的侧面积</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，圆柱的一个底</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面面积和半个球面面积的和</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.因为圆柱底面直径为2，高为3</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，所以圆柱</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的侧面积为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×1×3=6</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，一个底面面积为</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，半个球</a:t>
                </a:r>
                <a:endParaRPr lang="en-US" altLang="zh-CN" sz="2400" dirty="0"/>
              </a:p>
            </p:txBody>
          </p:sp>
        </mc:Choice>
        <mc:Fallback xmlns="">
          <p:sp>
            <p:nvSpPr>
              <p:cNvPr id="6" name="QC_6_AS.101_1#acc5021c8?hastextimagelayout=4&amp;vbadefaultcenterpage=1&amp;parentnodeid=e874461a8&amp;vbahtmlprocessed=1&amp;bbb=1&amp;hasbroken=1&amp;hassurround=1"/>
              <p:cNvSpPr>
                <a:spLocks noRot="1" noChangeAspect="1" noMove="1" noResize="1" noEditPoints="1" noAdjustHandles="1" noChangeArrowheads="1" noChangeShapeType="1" noTextEdit="1"/>
              </p:cNvSpPr>
              <p:nvPr/>
            </p:nvSpPr>
            <p:spPr>
              <a:xfrm>
                <a:off x="502920" y="3302267"/>
                <a:ext cx="9262872" cy="1583309"/>
              </a:xfrm>
              <a:prstGeom prst="rect">
                <a:avLst/>
              </a:prstGeom>
              <a:blipFill rotWithShape="1">
                <a:blip r:embed="rId5"/>
                <a:stretch>
                  <a:fillRect t="-17" r="-451" b="-55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QC_6_AS.101_1#acc5021c8?hastextimagelayout=4&amp;vbadefaultcenterpage=1&amp;parentnodeid=e874461a8&amp;vbahtmlprocessed=1&amp;bbb=1&amp;hasbroken=1&amp;hassurround=1"/>
              <p:cNvSpPr/>
              <p:nvPr/>
            </p:nvSpPr>
            <p:spPr>
              <a:xfrm>
                <a:off x="503995" y="4945711"/>
                <a:ext cx="11184010" cy="486029"/>
              </a:xfrm>
              <a:prstGeom prst="rect">
                <a:avLst/>
              </a:prstGeom>
              <a:noFill/>
            </p:spPr>
            <p:txBody>
              <a:bodyPr wrap="none" lIns="0" tIns="0" rIns="0" bIns="0" rtlCol="0" anchor="t"/>
              <a:lstStyle/>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面的面积为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，所以该几何体的表面积为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.故选B.</a:t>
                </a:r>
                <a:endParaRPr lang="en-US" altLang="zh-CN" sz="2400" dirty="0"/>
              </a:p>
            </p:txBody>
          </p:sp>
        </mc:Choice>
        <mc:Fallback xmlns="">
          <p:sp>
            <p:nvSpPr>
              <p:cNvPr id="7" name="QC_6_AS.101_1#acc5021c8?hastextimagelayout=4&amp;vbadefaultcenterpage=1&amp;parentnodeid=e874461a8&amp;vbahtmlprocessed=1&amp;bbb=1&amp;hasbroken=1&amp;hassurround=1"/>
              <p:cNvSpPr>
                <a:spLocks noRot="1" noChangeAspect="1" noMove="1" noResize="1" noEditPoints="1" noAdjustHandles="1" noChangeArrowheads="1" noChangeShapeType="1" noTextEdit="1"/>
              </p:cNvSpPr>
              <p:nvPr/>
            </p:nvSpPr>
            <p:spPr>
              <a:xfrm>
                <a:off x="503995" y="4945711"/>
                <a:ext cx="11184010" cy="486029"/>
              </a:xfrm>
              <a:prstGeom prst="rect">
                <a:avLst/>
              </a:prstGeom>
              <a:blipFill rotWithShape="1">
                <a:blip r:embed="rId6"/>
                <a:stretch>
                  <a:fillRect l="-4" t="-68" r="2" b="-18171"/>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500"/>
                                        <p:tgtEl>
                                          <p:spTgt spid="6">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7">
                                            <p:bg/>
                                          </p:spTgt>
                                        </p:tgtEl>
                                        <p:attrNameLst>
                                          <p:attrName>style.visibility</p:attrName>
                                        </p:attrNameLst>
                                      </p:cBhvr>
                                      <p:to>
                                        <p:strVal val="visible"/>
                                      </p:to>
                                    </p:set>
                                    <p:animEffect transition="in" filter="wipe(left)">
                                      <p:cBhvr>
                                        <p:cTn id="27" dur="500"/>
                                        <p:tgtEl>
                                          <p:spTgt spid="7">
                                            <p:bg/>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wipe(left)">
                                      <p:cBhvr>
                                        <p:cTn id="30"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build="p" animBg="1"/>
      <p:bldP spid="7"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QB_6_BD.102_1#a435112e3?hastextimagelayout=1&amp;vbadefaultcenterpage=1&amp;parentnodeid=e874461a8&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8820310" y="2365992"/>
            <a:ext cx="2770632" cy="2459736"/>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3" name="QB_6_BD.102_2#a435112e3?hastextimagelayout=5&amp;segpoint=1&amp;vbadefaultcenterpage=1&amp;parentnodeid=e874461a8&amp;vbahtmlprocessed=1&amp;bbb=1&amp;hasbroken=1"/>
              <p:cNvSpPr/>
              <p:nvPr/>
            </p:nvSpPr>
            <p:spPr>
              <a:xfrm>
                <a:off x="502920" y="2320273"/>
                <a:ext cx="8275320" cy="158330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如图，在多面体</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𝐴𝐵𝐶𝐷𝐸𝐹</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中，已知四边形</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𝐴𝐵𝐶𝐷</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是边长为4的</a:t>
                </a: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正方形</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𝐸𝐹</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𝐸𝐹</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𝐸𝐹</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上任意一点到平面</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𝐴𝐵𝐶𝐷</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的距</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离均为3，则该多面体的体积为</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B_6_BD.102_2#a435112e3?hastextimagelayout=5&amp;segpoint=1&amp;vbadefaultcenterpage=1&amp;parentnodeid=e874461a8&amp;vbahtmlprocessed=1&amp;bbb=1&amp;hasbroken=1"/>
              <p:cNvSpPr>
                <a:spLocks noRot="1" noChangeAspect="1" noMove="1" noResize="1" noEditPoints="1" noAdjustHandles="1" noChangeArrowheads="1" noChangeShapeType="1" noTextEdit="1"/>
              </p:cNvSpPr>
              <p:nvPr/>
            </p:nvSpPr>
            <p:spPr>
              <a:xfrm>
                <a:off x="502920" y="2320273"/>
                <a:ext cx="8275320" cy="1583309"/>
              </a:xfrm>
              <a:prstGeom prst="rect">
                <a:avLst/>
              </a:prstGeom>
              <a:blipFill rotWithShape="1">
                <a:blip r:embed="rId4"/>
                <a:stretch>
                  <a:fillRect t="-39" r="-61" b="-3915"/>
                </a:stretch>
              </a:blipFill>
            </p:spPr>
            <p:txBody>
              <a:bodyPr/>
              <a:lstStyle/>
              <a:p>
                <a:r>
                  <a:rPr lang="zh-CN" altLang="en-US">
                    <a:noFill/>
                  </a:rPr>
                  <a:t> </a:t>
                </a:r>
              </a:p>
            </p:txBody>
          </p:sp>
        </mc:Fallback>
      </mc:AlternateContent>
      <p:sp>
        <p:nvSpPr>
          <p:cNvPr id="4" name="QB_6_AN.103_1#a435112e3.blank?vbadefaultcenterpage=1&amp;parentnodeid=e874461a8&amp;vbapositionanswer=50&amp;vbahtmlprocessed=1"/>
          <p:cNvSpPr/>
          <p:nvPr/>
        </p:nvSpPr>
        <p:spPr>
          <a:xfrm>
            <a:off x="4668520" y="3379453"/>
            <a:ext cx="525463" cy="478600"/>
          </a:xfrm>
          <a:prstGeom prst="rect">
            <a:avLst/>
          </a:prstGeom>
          <a:noFill/>
        </p:spPr>
        <p:txBody>
          <a:bodyPr wrap="none" lIns="0" tIns="0" rIns="0" bIns="0" rtlCol="0" anchor="t"/>
          <a:lstStyle/>
          <a:p>
            <a:pPr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20</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AS.104_1#a435112e3?vbadefaultcenterpage=1&amp;parentnodeid=e874461a8&amp;vbahtmlprocessed=1&amp;bbb=1&amp;hasbroken=1"/>
              <p:cNvSpPr/>
              <p:nvPr/>
            </p:nvSpPr>
            <p:spPr>
              <a:xfrm>
                <a:off x="502920" y="756000"/>
                <a:ext cx="11183112" cy="3719449"/>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如图，连接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𝐸𝐵</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.四棱锥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𝐴𝐵𝐶𝐷</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的体积</a:t>
                </a:r>
              </a:p>
              <a:p>
                <a:pPr latinLnBrk="1">
                  <a:lnSpc>
                    <a:spcPct val="150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𝑉</m:t>
                        </m:r>
                      </m:e>
                      <m:sub>
                        <m:r>
                          <m:rPr>
                            <m:nor/>
                          </m:rPr>
                          <a:rPr lang="en-US" altLang="zh-CN" sz="2400" baseline="-10000">
                            <a:solidFill>
                              <a:srgbClr val="FF0000"/>
                            </a:solidFill>
                            <a:latin typeface="Cambria Math" panose="02040503050406030204" pitchFamily="18" charset="0"/>
                          </a:rPr>
                          <m:t>四棱锥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𝐴𝐵𝐶𝐷</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×3=16</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𝐸𝐹</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𝐸𝐹</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𝐸𝐴𝐵</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𝐵𝐸𝐹</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𝑉</m:t>
                        </m:r>
                      </m:e>
                      <m:sub>
                        <m:r>
                          <m:rPr>
                            <m:nor/>
                          </m:rPr>
                          <a:rPr lang="en-US" altLang="zh-CN" sz="2400" baseline="-10000">
                            <a:solidFill>
                              <a:srgbClr val="FF0000"/>
                            </a:solidFill>
                            <a:latin typeface="Cambria Math" panose="02040503050406030204" pitchFamily="18" charset="0"/>
                          </a:rPr>
                          <m:t>三棱锥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𝐸𝐵𝐶</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𝑉</m:t>
                        </m:r>
                      </m:e>
                      <m:sub>
                        <m:r>
                          <m:rPr>
                            <m:nor/>
                          </m:rPr>
                          <a:rPr lang="en-US" altLang="zh-CN" sz="2400" baseline="-10000">
                            <a:solidFill>
                              <a:srgbClr val="FF0000"/>
                            </a:solidFill>
                            <a:latin typeface="Cambria Math" panose="02040503050406030204" pitchFamily="18" charset="0"/>
                          </a:rPr>
                          <m:t>三棱锥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𝐸𝐹𝐵</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𝑉</m:t>
                        </m:r>
                      </m:e>
                      <m:sub>
                        <m:r>
                          <m:rPr>
                            <m:nor/>
                          </m:rPr>
                          <a:rPr lang="en-US" altLang="zh-CN" sz="2400" baseline="-10000">
                            <a:solidFill>
                              <a:srgbClr val="FF0000"/>
                            </a:solidFill>
                            <a:latin typeface="Cambria Math" panose="02040503050406030204" pitchFamily="18" charset="0"/>
                          </a:rPr>
                          <m:t>三棱锥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𝐴𝐵𝐸</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𝑉</m:t>
                        </m:r>
                      </m:e>
                      <m:sub>
                        <m:r>
                          <m:rPr>
                            <m:nor/>
                          </m:rPr>
                          <a:rPr lang="en-US" altLang="zh-CN" sz="2400" baseline="-10000">
                            <a:solidFill>
                              <a:srgbClr val="FF0000"/>
                            </a:solidFill>
                            <a:latin typeface="Cambria Math" panose="02040503050406030204" pitchFamily="18" charset="0"/>
                          </a:rPr>
                          <m:t>三棱锥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𝐴𝐵𝐶</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𝑉</m:t>
                        </m:r>
                      </m:e>
                      <m:sub>
                        <m:r>
                          <m:rPr>
                            <m:nor/>
                          </m:rPr>
                          <a:rPr lang="en-US" altLang="zh-CN" sz="2400" baseline="-10000">
                            <a:solidFill>
                              <a:srgbClr val="FF0000"/>
                            </a:solidFill>
                            <a:latin typeface="Cambria Math" panose="02040503050406030204" pitchFamily="18" charset="0"/>
                          </a:rPr>
                          <m:t>四棱锥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𝐴𝐵𝐶𝐷</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多面体的体积</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𝑉</m:t>
                        </m:r>
                      </m:e>
                      <m:sub>
                        <m:r>
                          <m:rPr>
                            <m:nor/>
                          </m:rPr>
                          <a:rPr lang="en-US" altLang="zh-CN" sz="2400" baseline="-10000">
                            <a:solidFill>
                              <a:srgbClr val="FF0000"/>
                            </a:solidFill>
                            <a:latin typeface="Cambria Math" panose="02040503050406030204" pitchFamily="18" charset="0"/>
                          </a:rPr>
                          <m:t>四棱锥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𝐴𝐵𝐶𝐷</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𝑉</m:t>
                        </m:r>
                      </m:e>
                      <m:sub>
                        <m:r>
                          <m:rPr>
                            <m:nor/>
                          </m:rPr>
                          <a:rPr lang="en-US" altLang="zh-CN" sz="2400" baseline="-10000">
                            <a:solidFill>
                              <a:srgbClr val="FF0000"/>
                            </a:solidFill>
                            <a:latin typeface="Cambria Math" panose="02040503050406030204" pitchFamily="18" charset="0"/>
                          </a:rPr>
                          <m:t>三棱锥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𝐸𝐵𝐶</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=16+4=20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6_AS.104_1#a435112e3?vbadefaultcenterpage=1&amp;parentnodeid=e874461a8&amp;vbahtmlprocessed=1&amp;bbb=1&amp;hasbroken=1"/>
              <p:cNvSpPr>
                <a:spLocks noRot="1" noChangeAspect="1" noMove="1" noResize="1" noEditPoints="1" noAdjustHandles="1" noChangeArrowheads="1" noChangeShapeType="1" noTextEdit="1"/>
              </p:cNvSpPr>
              <p:nvPr/>
            </p:nvSpPr>
            <p:spPr>
              <a:xfrm>
                <a:off x="502920" y="756000"/>
                <a:ext cx="11183112" cy="3719449"/>
              </a:xfrm>
              <a:prstGeom prst="rect">
                <a:avLst/>
              </a:prstGeom>
              <a:blipFill rotWithShape="1">
                <a:blip r:embed="rId3"/>
                <a:stretch>
                  <a:fillRect t="-9" r="-1799" b="-2715"/>
                </a:stretch>
              </a:blipFill>
            </p:spPr>
            <p:txBody>
              <a:bodyPr/>
              <a:lstStyle/>
              <a:p>
                <a:r>
                  <a:rPr lang="zh-CN" altLang="en-US">
                    <a:noFill/>
                  </a:rPr>
                  <a:t> </a:t>
                </a:r>
              </a:p>
            </p:txBody>
          </p:sp>
        </mc:Fallback>
      </mc:AlternateContent>
      <p:pic>
        <p:nvPicPr>
          <p:cNvPr id="3" name="QB_6_AS.104_2#a435112e3?vbadefaultcenterpage=1&amp;parentnodeid=e874461a8&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4992624" y="4607148"/>
            <a:ext cx="2212848" cy="1929384"/>
          </a:xfrm>
          <a:prstGeom prst="rect">
            <a:avLst/>
          </a:prstGeom>
          <a:noFill/>
          <a:extLst>
            <a:ext uri="{909E8E84-426E-40DD-AFC4-6F175D3DCCD1}">
              <a14:hiddenFill xmlns:a14="http://schemas.microsoft.com/office/drawing/2010/main">
                <a:solidFill>
                  <a:scrgbClr r="0" g="0" b="0">
                    <a:alpha val="0"/>
                  </a:scrgbClr>
                </a:solidFill>
              </a14:hiddenFill>
            </a:ext>
          </a:extLst>
        </p:spPr>
      </p:pic>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54bd8d848.fixed?vbadefaultcenterpage=1&amp;parentnodeid=7560d1d77&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基础知识·诊断</a:t>
            </a:r>
            <a:endParaRPr lang="en-US" altLang="zh-CN" sz="4400" dirty="0"/>
          </a:p>
        </p:txBody>
      </p:sp>
      <p:pic>
        <p:nvPicPr>
          <p:cNvPr id="3" name="C_3#54bd8d848.fixed?vbadefaultcenterpage=1&amp;parentnodeid=7560d1d77&amp;vbahtmlprocessed=1" descr="preencoded.png"/>
          <p:cNvPicPr>
            <a:picLocks noChangeAspect="1"/>
          </p:cNvPicPr>
          <p:nvPr/>
        </p:nvPicPr>
        <p:blipFill>
          <a:blip r:embed="rId3"/>
          <a:stretch>
            <a:fillRect/>
          </a:stretch>
        </p:blipFill>
        <p:spPr>
          <a:xfrm>
            <a:off x="1261872" y="3575304"/>
            <a:ext cx="9756648" cy="82296"/>
          </a:xfrm>
          <a:prstGeom prst="rect">
            <a:avLst/>
          </a:prstGeom>
        </p:spPr>
      </p:pic>
    </p:spTree>
  </p:cSld>
  <p:clrMapOvr>
    <a:masterClrMapping/>
  </p:clrMapOvr>
  <p:transition>
    <p:split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7645f578c?vbadefaultcenterpage=1&amp;parentnodeid=54bd8d848&amp;vbahtmlprocessed=1" descr="preencoded.png"/>
          <p:cNvPicPr>
            <a:picLocks noChangeAspect="1"/>
          </p:cNvPicPr>
          <p:nvPr/>
        </p:nvPicPr>
        <p:blipFill>
          <a:blip r:embed="rId3"/>
          <a:stretch>
            <a:fillRect/>
          </a:stretch>
        </p:blipFill>
        <p:spPr>
          <a:xfrm>
            <a:off x="3813048" y="756000"/>
            <a:ext cx="4562856" cy="530352"/>
          </a:xfrm>
          <a:prstGeom prst="rect">
            <a:avLst/>
          </a:prstGeom>
        </p:spPr>
      </p:pic>
      <p:sp>
        <p:nvSpPr>
          <p:cNvPr id="3" name="C_5_BD#b1e907699?segpoint=1&amp;vbadefaultcenterpage=1&amp;parentnodeid=7645f578c&amp;vbahtmlprocessed=1"/>
          <p:cNvSpPr/>
          <p:nvPr/>
        </p:nvSpPr>
        <p:spPr>
          <a:xfrm>
            <a:off x="502920" y="1419448"/>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一、空间几何体的结构特征</a:t>
            </a:r>
            <a:endParaRPr lang="en-US" altLang="zh-CN" sz="2600" dirty="0"/>
          </a:p>
        </p:txBody>
      </p:sp>
      <p:sp>
        <p:nvSpPr>
          <p:cNvPr id="4" name="P_6_BD#77b067671?segpoint=1&amp;vbadefaultcenterpage=1&amp;parentnodeid=b1e907699&amp;vbahtmlprocessed=1"/>
          <p:cNvSpPr/>
          <p:nvPr/>
        </p:nvSpPr>
        <p:spPr>
          <a:xfrm>
            <a:off x="502920" y="2013474"/>
            <a:ext cx="11183112" cy="490030"/>
          </a:xfrm>
          <a:prstGeom prst="rect">
            <a:avLst/>
          </a:prstGeom>
          <a:noFill/>
        </p:spPr>
        <p:txBody>
          <a:bodyPr wrap="squar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多面体的结构特征</a:t>
            </a:r>
            <a:endParaRPr lang="en-US" altLang="zh-CN" sz="2400" dirty="0"/>
          </a:p>
        </p:txBody>
      </p:sp>
      <p:graphicFrame>
        <p:nvGraphicFramePr>
          <p:cNvPr id="7" name="P_6_BD#77b067671?colgroup=6,8,10,8&amp;vbadefaultcenterpage=1&amp;parentnodeid=b1e907699&amp;vbahtmlprocessed=1"/>
          <p:cNvGraphicFramePr>
            <a:graphicFrameLocks noGrp="1"/>
          </p:cNvGraphicFramePr>
          <p:nvPr/>
        </p:nvGraphicFramePr>
        <p:xfrm>
          <a:off x="502920" y="2638648"/>
          <a:ext cx="11137392" cy="2889504"/>
        </p:xfrm>
        <a:graphic>
          <a:graphicData uri="http://schemas.openxmlformats.org/drawingml/2006/table">
            <a:tbl>
              <a:tblPr/>
              <a:tblGrid>
                <a:gridCol w="2130552">
                  <a:extLst>
                    <a:ext uri="{9D8B030D-6E8A-4147-A177-3AD203B41FA5}">
                      <a16:colId xmlns:a16="http://schemas.microsoft.com/office/drawing/2014/main" val="20000"/>
                    </a:ext>
                  </a:extLst>
                </a:gridCol>
                <a:gridCol w="2779776">
                  <a:extLst>
                    <a:ext uri="{9D8B030D-6E8A-4147-A177-3AD203B41FA5}">
                      <a16:colId xmlns:a16="http://schemas.microsoft.com/office/drawing/2014/main" val="20001"/>
                    </a:ext>
                  </a:extLst>
                </a:gridCol>
                <a:gridCol w="3447288">
                  <a:extLst>
                    <a:ext uri="{9D8B030D-6E8A-4147-A177-3AD203B41FA5}">
                      <a16:colId xmlns:a16="http://schemas.microsoft.com/office/drawing/2014/main" val="20002"/>
                    </a:ext>
                  </a:extLst>
                </a:gridCol>
                <a:gridCol w="2779776">
                  <a:extLst>
                    <a:ext uri="{9D8B030D-6E8A-4147-A177-3AD203B41FA5}">
                      <a16:colId xmlns:a16="http://schemas.microsoft.com/office/drawing/2014/main" val="20003"/>
                    </a:ext>
                  </a:extLst>
                </a:gridCol>
              </a:tblGrid>
              <a:tr h="429133">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名称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棱柱</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棱锥</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棱台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1401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图形</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6" name="P_6_BD#77b067671.table_image?tableimageindex=1&amp;vbadefaultcenterpage=1&amp;parentnodeid=b1e907699&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3140964" y="3296381"/>
            <a:ext cx="1764792" cy="1956816"/>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5" name="P_6_BD#77b067671.table_image?tableimageindex=2&amp;vbadefaultcenterpage=1&amp;parentnodeid=b1e907699&amp;vbahtmlprocessed=1" descr="preencoded.png"/>
          <p:cNvPicPr>
            <a:picLocks noChangeAspect="1"/>
          </p:cNvPicPr>
          <p:nvPr/>
        </p:nvPicPr>
        <p:blipFill>
          <a:blip r:embed="rId5">
            <a:clrChange>
              <a:clrFrom>
                <a:srgbClr val="FFFFFF"/>
              </a:clrFrom>
              <a:clrTo>
                <a:srgbClr val="FFFFFF">
                  <a:alpha val="0"/>
                </a:srgbClr>
              </a:clrTo>
            </a:clrChange>
          </a:blip>
          <a:stretch>
            <a:fillRect/>
          </a:stretch>
        </p:blipFill>
        <p:spPr>
          <a:xfrm>
            <a:off x="6172200" y="3154649"/>
            <a:ext cx="1929384" cy="2240280"/>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8" name="P_6_BD#77b067671.table_image?tableimageindex=3&amp;vbadefaultcenterpage=1&amp;parentnodeid=b1e907699&amp;vbahtmlprocessed=1" descr="preencoded.png"/>
          <p:cNvPicPr>
            <a:picLocks noChangeAspect="1"/>
          </p:cNvPicPr>
          <p:nvPr/>
        </p:nvPicPr>
        <p:blipFill>
          <a:blip r:embed="rId6">
            <a:clrChange>
              <a:clrFrom>
                <a:srgbClr val="FFFFFF"/>
              </a:clrFrom>
              <a:clrTo>
                <a:srgbClr val="FFFFFF">
                  <a:alpha val="0"/>
                </a:srgbClr>
              </a:clrTo>
            </a:clrChange>
          </a:blip>
          <a:stretch>
            <a:fillRect/>
          </a:stretch>
        </p:blipFill>
        <p:spPr>
          <a:xfrm>
            <a:off x="9294876" y="3209513"/>
            <a:ext cx="1911096" cy="2130552"/>
          </a:xfrm>
          <a:prstGeom prst="rect">
            <a:avLst/>
          </a:prstGeom>
          <a:noFill/>
          <a:extLst>
            <a:ext uri="{909E8E84-426E-40DD-AFC4-6F175D3DCCD1}">
              <a14:hiddenFill xmlns:a14="http://schemas.microsoft.com/office/drawing/2010/main">
                <a:solidFill>
                  <a:scrgbClr r="0" g="0" b="0">
                    <a:alpha val="0"/>
                  </a:scrgbClr>
                </a:solidFill>
              </a14:hiddenFill>
            </a:ext>
          </a:extLst>
        </p:spPr>
      </p:pic>
    </p:spTree>
  </p:cSld>
  <p:clrMapOvr>
    <a:masterClrMapping/>
  </p:clrMapOvr>
  <p:transition>
    <p:split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P_6_BD#77b067671?colgroup=6,8,10,8&amp;vbadefaultcenterpage=1&amp;parentnodeid=b1e907699&amp;vbahtmlprocessed=1&amp;bbb=1&amp;hasbroken=1"/>
          <p:cNvGraphicFramePr>
            <a:graphicFrameLocks noGrp="1"/>
          </p:cNvGraphicFramePr>
          <p:nvPr/>
        </p:nvGraphicFramePr>
        <p:xfrm>
          <a:off x="502920" y="2544681"/>
          <a:ext cx="11137392" cy="2852928"/>
        </p:xfrm>
        <a:graphic>
          <a:graphicData uri="http://schemas.openxmlformats.org/drawingml/2006/table">
            <a:tbl>
              <a:tblPr/>
              <a:tblGrid>
                <a:gridCol w="2130552">
                  <a:extLst>
                    <a:ext uri="{9D8B030D-6E8A-4147-A177-3AD203B41FA5}">
                      <a16:colId xmlns:a16="http://schemas.microsoft.com/office/drawing/2014/main" val="20000"/>
                    </a:ext>
                  </a:extLst>
                </a:gridCol>
                <a:gridCol w="2779776">
                  <a:extLst>
                    <a:ext uri="{9D8B030D-6E8A-4147-A177-3AD203B41FA5}">
                      <a16:colId xmlns:a16="http://schemas.microsoft.com/office/drawing/2014/main" val="20001"/>
                    </a:ext>
                  </a:extLst>
                </a:gridCol>
                <a:gridCol w="3447288">
                  <a:extLst>
                    <a:ext uri="{9D8B030D-6E8A-4147-A177-3AD203B41FA5}">
                      <a16:colId xmlns:a16="http://schemas.microsoft.com/office/drawing/2014/main" val="20002"/>
                    </a:ext>
                  </a:extLst>
                </a:gridCol>
                <a:gridCol w="2779776">
                  <a:extLst>
                    <a:ext uri="{9D8B030D-6E8A-4147-A177-3AD203B41FA5}">
                      <a16:colId xmlns:a16="http://schemas.microsoft.com/office/drawing/2014/main" val="20003"/>
                    </a:ext>
                  </a:extLst>
                </a:gridCol>
              </a:tblGrid>
              <a:tr h="429133">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名称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棱柱</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棱锥</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棱台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06653">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底面</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互相①</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②</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多边形</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互相③</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④</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10844">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侧棱</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⑤</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相交于⑥</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，但不</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一定相等</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延长线交于一点</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侧面形状</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⑦</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⑧</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梯形</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P_6_AN.1_1#77b067671.blank?vbadefaultcenterpage=1&amp;parentnodeid=b1e907699&amp;vbapositionanswer=1&amp;vbahtmlprocessed=1"/>
          <p:cNvSpPr/>
          <p:nvPr/>
        </p:nvSpPr>
        <p:spPr>
          <a:xfrm>
            <a:off x="3670672" y="2935714"/>
            <a:ext cx="8302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平行</a:t>
            </a:r>
            <a:endParaRPr lang="en-US" altLang="zh-CN" sz="2400" dirty="0"/>
          </a:p>
        </p:txBody>
      </p:sp>
      <p:sp>
        <p:nvSpPr>
          <p:cNvPr id="4" name="P_6_AN.2_1#77b067671.blank?vbadefaultcenterpage=1&amp;parentnodeid=b1e907699&amp;vbapositionanswer=2&amp;vbahtmlprocessed=1"/>
          <p:cNvSpPr/>
          <p:nvPr/>
        </p:nvSpPr>
        <p:spPr>
          <a:xfrm>
            <a:off x="3061072" y="3411202"/>
            <a:ext cx="830263" cy="431165"/>
          </a:xfrm>
          <a:prstGeom prst="rect">
            <a:avLst/>
          </a:prstGeom>
          <a:noFill/>
        </p:spPr>
        <p:txBody>
          <a:bodyPr wrap="none" lIns="0" tIns="0" rIns="0" bIns="0" rtlCol="0" anchor="t"/>
          <a:lstStyle/>
          <a:p>
            <a:pPr algn="ctr" latinLnBrk="1">
              <a:lnSpc>
                <a:spcPts val="37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全等</a:t>
            </a:r>
            <a:endParaRPr lang="en-US" altLang="zh-CN" sz="2400" dirty="0"/>
          </a:p>
        </p:txBody>
      </p:sp>
      <p:sp>
        <p:nvSpPr>
          <p:cNvPr id="5" name="P_6_AN.3_1#77b067671.blank?vbadefaultcenterpage=1&amp;parentnodeid=b1e907699&amp;vbapositionanswer=3&amp;vbahtmlprocessed=1"/>
          <p:cNvSpPr/>
          <p:nvPr/>
        </p:nvSpPr>
        <p:spPr>
          <a:xfrm>
            <a:off x="9897735" y="2935714"/>
            <a:ext cx="8302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平行</a:t>
            </a:r>
            <a:endParaRPr lang="en-US" altLang="zh-CN" sz="2400" dirty="0"/>
          </a:p>
        </p:txBody>
      </p:sp>
      <p:sp>
        <p:nvSpPr>
          <p:cNvPr id="6" name="P_6_AN.4_1#77b067671.blank?vbadefaultcenterpage=1&amp;parentnodeid=b1e907699&amp;vbapositionanswer=4&amp;vbahtmlprocessed=1"/>
          <p:cNvSpPr/>
          <p:nvPr/>
        </p:nvSpPr>
        <p:spPr>
          <a:xfrm>
            <a:off x="9288135" y="3411202"/>
            <a:ext cx="830263" cy="431165"/>
          </a:xfrm>
          <a:prstGeom prst="rect">
            <a:avLst/>
          </a:prstGeom>
          <a:noFill/>
        </p:spPr>
        <p:txBody>
          <a:bodyPr wrap="none" lIns="0" tIns="0" rIns="0" bIns="0" rtlCol="0" anchor="t"/>
          <a:lstStyle/>
          <a:p>
            <a:pPr algn="ctr" latinLnBrk="1">
              <a:lnSpc>
                <a:spcPts val="37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相似</a:t>
            </a:r>
            <a:endParaRPr lang="en-US" altLang="zh-CN" sz="2400" dirty="0"/>
          </a:p>
        </p:txBody>
      </p:sp>
      <p:sp>
        <p:nvSpPr>
          <p:cNvPr id="7" name="P_6_AN.5_1#77b067671.blank?vbadefaultcenterpage=1&amp;parentnodeid=b1e907699&amp;vbapositionanswer=5&amp;vbahtmlprocessed=1"/>
          <p:cNvSpPr/>
          <p:nvPr/>
        </p:nvSpPr>
        <p:spPr>
          <a:xfrm>
            <a:off x="3061072" y="4082207"/>
            <a:ext cx="17446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平行且相等</a:t>
            </a:r>
            <a:endParaRPr lang="en-US" altLang="zh-CN" sz="2400" dirty="0"/>
          </a:p>
        </p:txBody>
      </p:sp>
      <p:sp>
        <p:nvSpPr>
          <p:cNvPr id="2" name="P_6_AN.6_1#77b067671.blank?vbadefaultcenterpage=1&amp;parentnodeid=b1e907699&amp;vbapositionanswer=6&amp;vbahtmlprocessed=1"/>
          <p:cNvSpPr/>
          <p:nvPr/>
        </p:nvSpPr>
        <p:spPr>
          <a:xfrm>
            <a:off x="6755248" y="3842367"/>
            <a:ext cx="8302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一点</a:t>
            </a:r>
            <a:endParaRPr lang="en-US" altLang="zh-CN" sz="2400" dirty="0"/>
          </a:p>
        </p:txBody>
      </p:sp>
      <p:sp>
        <p:nvSpPr>
          <p:cNvPr id="9" name="P_6_AN.7_1#77b067671.blank?vbadefaultcenterpage=1&amp;parentnodeid=b1e907699&amp;vbapositionanswer=7&amp;vbahtmlprocessed=1"/>
          <p:cNvSpPr/>
          <p:nvPr/>
        </p:nvSpPr>
        <p:spPr>
          <a:xfrm>
            <a:off x="3061071" y="4870782"/>
            <a:ext cx="17446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平行四边形</a:t>
            </a:r>
            <a:endParaRPr lang="en-US" altLang="zh-CN" sz="2400" dirty="0"/>
          </a:p>
        </p:txBody>
      </p:sp>
      <p:sp>
        <p:nvSpPr>
          <p:cNvPr id="10" name="P_6_AN.8_1#77b067671.blank?vbadefaultcenterpage=1&amp;parentnodeid=b1e907699&amp;vbapositionanswer=8&amp;vbahtmlprocessed=1"/>
          <p:cNvSpPr/>
          <p:nvPr/>
        </p:nvSpPr>
        <p:spPr>
          <a:xfrm>
            <a:off x="5840848" y="4904776"/>
            <a:ext cx="11350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三角形</a:t>
            </a:r>
            <a:endParaRPr lang="en-US" altLang="zh-CN" sz="2400" dirty="0"/>
          </a:p>
        </p:txBody>
      </p:sp>
      <p:sp>
        <p:nvSpPr>
          <p:cNvPr id="11" name="P_6_BD#77b067671?colgroup=6,8,10,8&amp;vbadefaultcenterpage=1&amp;parentnodeid=b1e907699&amp;vbahtmlprocessed=1&amp;bbb=1"/>
          <p:cNvSpPr txBox="1"/>
          <p:nvPr/>
        </p:nvSpPr>
        <p:spPr>
          <a:xfrm>
            <a:off x="9100312" y="1919333"/>
            <a:ext cx="2540000" cy="495520"/>
          </a:xfrm>
          <a:prstGeom prst="rect">
            <a:avLst/>
          </a:prstGeom>
          <a:noFill/>
        </p:spPr>
        <p:txBody>
          <a:bodyPr vert="horz" lIns="0" tIns="0" rIns="0" bIns="0" rtlCol="0">
            <a:spAutoFit/>
          </a:bodyPr>
          <a:lstStyle/>
          <a:p>
            <a:pPr algn="r">
              <a:lnSpc>
                <a:spcPct val="150000"/>
              </a:lnSpc>
            </a:pPr>
            <a:r>
              <a:rPr lang="zh-CN" altLang="en-US" sz="2400">
                <a:latin typeface="Times New Roman" panose="02020603050405020304" pitchFamily="34" charset="0"/>
              </a:rPr>
              <a:t>续表</a:t>
            </a: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bg/>
                                          </p:spTgt>
                                        </p:tgtEl>
                                        <p:attrNameLst>
                                          <p:attrName>style.visibility</p:attrName>
                                        </p:attrNameLst>
                                      </p:cBhvr>
                                      <p:to>
                                        <p:strVal val="visible"/>
                                      </p:to>
                                    </p:set>
                                    <p:animEffect transition="in" filter="wipe(left)">
                                      <p:cBhvr>
                                        <p:cTn id="23" dur="500"/>
                                        <p:tgtEl>
                                          <p:spTgt spid="5">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wipe(left)">
                                      <p:cBhvr>
                                        <p:cTn id="26" dur="500"/>
                                        <p:tgtEl>
                                          <p:spTgt spid="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
                                            <p:bg/>
                                          </p:spTgt>
                                        </p:tgtEl>
                                        <p:attrNameLst>
                                          <p:attrName>style.visibility</p:attrName>
                                        </p:attrNameLst>
                                      </p:cBhvr>
                                      <p:to>
                                        <p:strVal val="visible"/>
                                      </p:to>
                                    </p:set>
                                    <p:animEffect transition="in" filter="wipe(left)">
                                      <p:cBhvr>
                                        <p:cTn id="31" dur="500"/>
                                        <p:tgtEl>
                                          <p:spTgt spid="6">
                                            <p:bg/>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wipe(left)">
                                      <p:cBhvr>
                                        <p:cTn id="34" dur="500"/>
                                        <p:tgtEl>
                                          <p:spTgt spid="6">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
                                            <p:bg/>
                                          </p:spTgt>
                                        </p:tgtEl>
                                        <p:attrNameLst>
                                          <p:attrName>style.visibility</p:attrName>
                                        </p:attrNameLst>
                                      </p:cBhvr>
                                      <p:to>
                                        <p:strVal val="visible"/>
                                      </p:to>
                                    </p:set>
                                    <p:animEffect transition="in" filter="wipe(left)">
                                      <p:cBhvr>
                                        <p:cTn id="39" dur="500"/>
                                        <p:tgtEl>
                                          <p:spTgt spid="7">
                                            <p:bg/>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wipe(left)">
                                      <p:cBhvr>
                                        <p:cTn id="42" dur="500"/>
                                        <p:tgtEl>
                                          <p:spTgt spid="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bg/>
                                          </p:spTgt>
                                        </p:tgtEl>
                                        <p:attrNameLst>
                                          <p:attrName>style.visibility</p:attrName>
                                        </p:attrNameLst>
                                      </p:cBhvr>
                                      <p:to>
                                        <p:strVal val="visible"/>
                                      </p:to>
                                    </p:set>
                                    <p:animEffect transition="in" filter="wipe(left)">
                                      <p:cBhvr>
                                        <p:cTn id="47" dur="500"/>
                                        <p:tgtEl>
                                          <p:spTgt spid="2">
                                            <p:bg/>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
                                            <p:txEl>
                                              <p:pRg st="0" end="0"/>
                                            </p:txEl>
                                          </p:spTgt>
                                        </p:tgtEl>
                                        <p:attrNameLst>
                                          <p:attrName>style.visibility</p:attrName>
                                        </p:attrNameLst>
                                      </p:cBhvr>
                                      <p:to>
                                        <p:strVal val="visible"/>
                                      </p:to>
                                    </p:set>
                                    <p:animEffect transition="in" filter="wipe(left)">
                                      <p:cBhvr>
                                        <p:cTn id="50" dur="500"/>
                                        <p:tgtEl>
                                          <p:spTgt spid="2">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9">
                                            <p:bg/>
                                          </p:spTgt>
                                        </p:tgtEl>
                                        <p:attrNameLst>
                                          <p:attrName>style.visibility</p:attrName>
                                        </p:attrNameLst>
                                      </p:cBhvr>
                                      <p:to>
                                        <p:strVal val="visible"/>
                                      </p:to>
                                    </p:set>
                                    <p:animEffect transition="in" filter="wipe(left)">
                                      <p:cBhvr>
                                        <p:cTn id="55" dur="500"/>
                                        <p:tgtEl>
                                          <p:spTgt spid="9">
                                            <p:bg/>
                                          </p:spTgt>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9">
                                            <p:txEl>
                                              <p:pRg st="0" end="0"/>
                                            </p:txEl>
                                          </p:spTgt>
                                        </p:tgtEl>
                                        <p:attrNameLst>
                                          <p:attrName>style.visibility</p:attrName>
                                        </p:attrNameLst>
                                      </p:cBhvr>
                                      <p:to>
                                        <p:strVal val="visible"/>
                                      </p:to>
                                    </p:set>
                                    <p:animEffect transition="in" filter="wipe(left)">
                                      <p:cBhvr>
                                        <p:cTn id="58" dur="500"/>
                                        <p:tgtEl>
                                          <p:spTgt spid="9">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0">
                                            <p:bg/>
                                          </p:spTgt>
                                        </p:tgtEl>
                                        <p:attrNameLst>
                                          <p:attrName>style.visibility</p:attrName>
                                        </p:attrNameLst>
                                      </p:cBhvr>
                                      <p:to>
                                        <p:strVal val="visible"/>
                                      </p:to>
                                    </p:set>
                                    <p:animEffect transition="in" filter="wipe(left)">
                                      <p:cBhvr>
                                        <p:cTn id="63" dur="500"/>
                                        <p:tgtEl>
                                          <p:spTgt spid="10">
                                            <p:bg/>
                                          </p:spTgt>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0">
                                            <p:txEl>
                                              <p:pRg st="0" end="0"/>
                                            </p:txEl>
                                          </p:spTgt>
                                        </p:tgtEl>
                                        <p:attrNameLst>
                                          <p:attrName>style.visibility</p:attrName>
                                        </p:attrNameLst>
                                      </p:cBhvr>
                                      <p:to>
                                        <p:strVal val="visible"/>
                                      </p:to>
                                    </p:set>
                                    <p:animEffect transition="in" filter="wipe(left)">
                                      <p:cBhvr>
                                        <p:cTn id="66"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5" grpId="0" build="p" animBg="1"/>
      <p:bldP spid="6" grpId="0" build="p" animBg="1"/>
      <p:bldP spid="7" grpId="0" build="p" animBg="1"/>
      <p:bldP spid="2" grpId="0" build="p" animBg="1"/>
      <p:bldP spid="9" grpId="0" build="p" animBg="1"/>
      <p:bldP spid="10"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_6_BD#77b067671?segpoint=1&amp;vbadefaultcenterpage=1&amp;parentnodeid=b1e907699&amp;vbahtmlprocessed=1"/>
          <p:cNvSpPr/>
          <p:nvPr/>
        </p:nvSpPr>
        <p:spPr>
          <a:xfrm>
            <a:off x="502920" y="871710"/>
            <a:ext cx="11183112" cy="490030"/>
          </a:xfrm>
          <a:prstGeom prst="rect">
            <a:avLst/>
          </a:prstGeom>
          <a:noFill/>
        </p:spPr>
        <p:txBody>
          <a:bodyPr wrap="squar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旋转体的结构特征</a:t>
            </a:r>
            <a:endParaRPr lang="en-US" altLang="zh-CN" sz="2400" dirty="0"/>
          </a:p>
        </p:txBody>
      </p:sp>
      <p:graphicFrame>
        <p:nvGraphicFramePr>
          <p:cNvPr id="9" name="P_6_BD#77b067671?colgroup=5,8,6,6,6&amp;vbadefaultcenterpage=1&amp;parentnodeid=b1e907699&amp;vbahtmlprocessed=1&amp;bbb=1&amp;hasbroken=1"/>
          <p:cNvGraphicFramePr>
            <a:graphicFrameLocks noGrp="1"/>
          </p:cNvGraphicFramePr>
          <p:nvPr/>
        </p:nvGraphicFramePr>
        <p:xfrm>
          <a:off x="502920" y="1497058"/>
          <a:ext cx="11146536" cy="4937760"/>
        </p:xfrm>
        <a:graphic>
          <a:graphicData uri="http://schemas.openxmlformats.org/drawingml/2006/table">
            <a:tbl>
              <a:tblPr/>
              <a:tblGrid>
                <a:gridCol w="1737360">
                  <a:extLst>
                    <a:ext uri="{9D8B030D-6E8A-4147-A177-3AD203B41FA5}">
                      <a16:colId xmlns:a16="http://schemas.microsoft.com/office/drawing/2014/main" val="20000"/>
                    </a:ext>
                  </a:extLst>
                </a:gridCol>
                <a:gridCol w="2880360">
                  <a:extLst>
                    <a:ext uri="{9D8B030D-6E8A-4147-A177-3AD203B41FA5}">
                      <a16:colId xmlns:a16="http://schemas.microsoft.com/office/drawing/2014/main" val="20001"/>
                    </a:ext>
                  </a:extLst>
                </a:gridCol>
                <a:gridCol w="2258568">
                  <a:extLst>
                    <a:ext uri="{9D8B030D-6E8A-4147-A177-3AD203B41FA5}">
                      <a16:colId xmlns:a16="http://schemas.microsoft.com/office/drawing/2014/main" val="20002"/>
                    </a:ext>
                  </a:extLst>
                </a:gridCol>
                <a:gridCol w="2258568">
                  <a:extLst>
                    <a:ext uri="{9D8B030D-6E8A-4147-A177-3AD203B41FA5}">
                      <a16:colId xmlns:a16="http://schemas.microsoft.com/office/drawing/2014/main" val="20003"/>
                    </a:ext>
                  </a:extLst>
                </a:gridCol>
                <a:gridCol w="2011680">
                  <a:extLst>
                    <a:ext uri="{9D8B030D-6E8A-4147-A177-3AD203B41FA5}">
                      <a16:colId xmlns:a16="http://schemas.microsoft.com/office/drawing/2014/main" val="20004"/>
                    </a:ext>
                  </a:extLst>
                </a:gridCol>
              </a:tblGrid>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名称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圆柱</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圆锥</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圆台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球</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84832">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图形</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10844">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母线</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互相平行且相等，</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⑨</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于底面</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相交于</a:t>
                      </a:r>
                      <a:endParaRPr lang="en-US" altLang="zh-CN" sz="1200" dirty="0"/>
                    </a:p>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一点</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延长线交于一</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点</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50000"/>
                        </a:lnSpc>
                      </a:pP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10844">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轴截面</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⑩</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⑪</a:t>
                      </a:r>
                    </a:p>
                    <a:p>
                      <a:pPr marL="0" lvl="0" indent="0" algn="l" latinLnBrk="1" hangingPunct="0">
                        <a:lnSpc>
                          <a:spcPct val="130000"/>
                        </a:lnSpc>
                      </a:pP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等腰</a:t>
                      </a:r>
                      <a:endParaRPr lang="en-US" altLang="zh-CN" sz="1200" dirty="0"/>
                    </a:p>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梯形</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圆面</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侧面展开图</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⑫</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⑬</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扇环</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50000"/>
                        </a:lnSpc>
                      </a:pP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4" name="P_6_BD#77b067671.table_image?tableimageindex=4&amp;vbadefaultcenterpage=1&amp;parentnodeid=b1e907699&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2912364" y="2014710"/>
            <a:ext cx="1536192" cy="1920240"/>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5" name="P_6_BD#77b067671.table_image?tableimageindex=5&amp;vbadefaultcenterpage=1&amp;parentnodeid=b1e907699&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5431536" y="2065002"/>
            <a:ext cx="1636776" cy="1819656"/>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6" name="P_6_BD#77b067671.table_image?tableimageindex=6&amp;vbadefaultcenterpage=1&amp;parentnodeid=b1e907699&amp;vbahtmlprocessed=1" descr="preencoded.png"/>
          <p:cNvPicPr>
            <a:picLocks noChangeAspect="1"/>
          </p:cNvPicPr>
          <p:nvPr/>
        </p:nvPicPr>
        <p:blipFill>
          <a:blip r:embed="rId5">
            <a:clrChange>
              <a:clrFrom>
                <a:srgbClr val="FFFFFF"/>
              </a:clrFrom>
              <a:clrTo>
                <a:srgbClr val="FFFFFF">
                  <a:alpha val="0"/>
                </a:srgbClr>
              </a:clrTo>
            </a:clrChange>
          </a:blip>
          <a:stretch>
            <a:fillRect/>
          </a:stretch>
        </p:blipFill>
        <p:spPr>
          <a:xfrm>
            <a:off x="7749539" y="2151870"/>
            <a:ext cx="1517904" cy="1645920"/>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7" name="P_6_BD#77b067671.table_image?tableimageindex=7&amp;vbadefaultcenterpage=1&amp;parentnodeid=b1e907699&amp;vbahtmlprocessed=1" descr="preencoded.png"/>
          <p:cNvPicPr>
            <a:picLocks noChangeAspect="1"/>
          </p:cNvPicPr>
          <p:nvPr/>
        </p:nvPicPr>
        <p:blipFill>
          <a:blip r:embed="rId6">
            <a:clrChange>
              <a:clrFrom>
                <a:srgbClr val="FFFFFF"/>
              </a:clrFrom>
              <a:clrTo>
                <a:srgbClr val="FFFFFF">
                  <a:alpha val="0"/>
                </a:srgbClr>
              </a:clrTo>
            </a:clrChange>
          </a:blip>
          <a:stretch>
            <a:fillRect/>
          </a:stretch>
        </p:blipFill>
        <p:spPr>
          <a:xfrm>
            <a:off x="9784080" y="2119866"/>
            <a:ext cx="1719072" cy="1709928"/>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8" name="P_6_AN.9_1#77b067671.blank?vbadefaultcenterpage=1&amp;parentnodeid=b1e907699&amp;vbapositionanswer=9&amp;vbahtmlprocessed=1"/>
          <p:cNvSpPr/>
          <p:nvPr/>
        </p:nvSpPr>
        <p:spPr>
          <a:xfrm>
            <a:off x="2667880" y="4456729"/>
            <a:ext cx="8302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垂直</a:t>
            </a:r>
            <a:endParaRPr lang="en-US" altLang="zh-CN" sz="2400" dirty="0"/>
          </a:p>
        </p:txBody>
      </p:sp>
      <p:sp>
        <p:nvSpPr>
          <p:cNvPr id="3" name="P_6_AN.10_1#77b067671.blank?vbadefaultcenterpage=1&amp;parentnodeid=b1e907699&amp;vbapositionanswer=10&amp;vbahtmlprocessed=1"/>
          <p:cNvSpPr/>
          <p:nvPr/>
        </p:nvSpPr>
        <p:spPr>
          <a:xfrm>
            <a:off x="2667880" y="5129830"/>
            <a:ext cx="8302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矩形</a:t>
            </a:r>
            <a:endParaRPr lang="en-US" altLang="zh-CN" sz="2400" dirty="0"/>
          </a:p>
        </p:txBody>
      </p:sp>
      <p:sp>
        <p:nvSpPr>
          <p:cNvPr id="10" name="P_6_AN.11_1#77b067671.blank?vbadefaultcenterpage=1&amp;parentnodeid=b1e907699&amp;vbapositionanswer=11&amp;vbahtmlprocessed=1"/>
          <p:cNvSpPr/>
          <p:nvPr/>
        </p:nvSpPr>
        <p:spPr>
          <a:xfrm>
            <a:off x="5268840" y="5367574"/>
            <a:ext cx="17446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等腰三角形</a:t>
            </a:r>
            <a:endParaRPr lang="en-US" altLang="zh-CN" sz="2400" dirty="0"/>
          </a:p>
        </p:txBody>
      </p:sp>
      <p:sp>
        <p:nvSpPr>
          <p:cNvPr id="11" name="P_6_AN.12_1#77b067671.blank?vbadefaultcenterpage=1&amp;parentnodeid=b1e907699&amp;vbapositionanswer=12&amp;vbahtmlprocessed=1"/>
          <p:cNvSpPr/>
          <p:nvPr/>
        </p:nvSpPr>
        <p:spPr>
          <a:xfrm>
            <a:off x="2729793" y="5938664"/>
            <a:ext cx="8302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矩形</a:t>
            </a:r>
            <a:endParaRPr lang="en-US" altLang="zh-CN" sz="2400" dirty="0"/>
          </a:p>
        </p:txBody>
      </p:sp>
      <p:sp>
        <p:nvSpPr>
          <p:cNvPr id="12" name="P_6_AN.13_1#77b067671.blank?vbadefaultcenterpage=1&amp;parentnodeid=b1e907699&amp;vbapositionanswer=13&amp;vbahtmlprocessed=1"/>
          <p:cNvSpPr/>
          <p:nvPr/>
        </p:nvSpPr>
        <p:spPr>
          <a:xfrm>
            <a:off x="5610153" y="5938665"/>
            <a:ext cx="8302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扇形</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wipe(left)">
                                      <p:cBhvr>
                                        <p:cTn id="7" dur="500"/>
                                        <p:tgtEl>
                                          <p:spTgt spid="8">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wipe(left)">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bg/>
                                          </p:spTgt>
                                        </p:tgtEl>
                                        <p:attrNameLst>
                                          <p:attrName>style.visibility</p:attrName>
                                        </p:attrNameLst>
                                      </p:cBhvr>
                                      <p:to>
                                        <p:strVal val="visible"/>
                                      </p:to>
                                    </p:set>
                                    <p:animEffect transition="in" filter="wipe(left)">
                                      <p:cBhvr>
                                        <p:cTn id="15" dur="500"/>
                                        <p:tgtEl>
                                          <p:spTgt spid="3">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wipe(left)">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bg/>
                                          </p:spTgt>
                                        </p:tgtEl>
                                        <p:attrNameLst>
                                          <p:attrName>style.visibility</p:attrName>
                                        </p:attrNameLst>
                                      </p:cBhvr>
                                      <p:to>
                                        <p:strVal val="visible"/>
                                      </p:to>
                                    </p:set>
                                    <p:animEffect transition="in" filter="wipe(left)">
                                      <p:cBhvr>
                                        <p:cTn id="23" dur="500"/>
                                        <p:tgtEl>
                                          <p:spTgt spid="10">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500"/>
                                        <p:tgtEl>
                                          <p:spTgt spid="1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
                                            <p:bg/>
                                          </p:spTgt>
                                        </p:tgtEl>
                                        <p:attrNameLst>
                                          <p:attrName>style.visibility</p:attrName>
                                        </p:attrNameLst>
                                      </p:cBhvr>
                                      <p:to>
                                        <p:strVal val="visible"/>
                                      </p:to>
                                    </p:set>
                                    <p:animEffect transition="in" filter="wipe(left)">
                                      <p:cBhvr>
                                        <p:cTn id="31" dur="500"/>
                                        <p:tgtEl>
                                          <p:spTgt spid="11">
                                            <p:bg/>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1">
                                            <p:txEl>
                                              <p:pRg st="0" end="0"/>
                                            </p:txEl>
                                          </p:spTgt>
                                        </p:tgtEl>
                                        <p:attrNameLst>
                                          <p:attrName>style.visibility</p:attrName>
                                        </p:attrNameLst>
                                      </p:cBhvr>
                                      <p:to>
                                        <p:strVal val="visible"/>
                                      </p:to>
                                    </p:set>
                                    <p:animEffect transition="in" filter="wipe(left)">
                                      <p:cBhvr>
                                        <p:cTn id="34" dur="500"/>
                                        <p:tgtEl>
                                          <p:spTgt spid="11">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2">
                                            <p:bg/>
                                          </p:spTgt>
                                        </p:tgtEl>
                                        <p:attrNameLst>
                                          <p:attrName>style.visibility</p:attrName>
                                        </p:attrNameLst>
                                      </p:cBhvr>
                                      <p:to>
                                        <p:strVal val="visible"/>
                                      </p:to>
                                    </p:set>
                                    <p:animEffect transition="in" filter="wipe(left)">
                                      <p:cBhvr>
                                        <p:cTn id="39" dur="500"/>
                                        <p:tgtEl>
                                          <p:spTgt spid="12">
                                            <p:bg/>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2">
                                            <p:txEl>
                                              <p:pRg st="0" end="0"/>
                                            </p:txEl>
                                          </p:spTgt>
                                        </p:tgtEl>
                                        <p:attrNameLst>
                                          <p:attrName>style.visibility</p:attrName>
                                        </p:attrNameLst>
                                      </p:cBhvr>
                                      <p:to>
                                        <p:strVal val="visible"/>
                                      </p:to>
                                    </p:set>
                                    <p:animEffect transition="in" filter="wipe(left)">
                                      <p:cBhvr>
                                        <p:cTn id="4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P spid="3" grpId="0" build="p" animBg="1"/>
      <p:bldP spid="10" grpId="0" build="p" animBg="1"/>
      <p:bldP spid="11" grpId="0" build="p" animBg="1"/>
      <p:bldP spid="12"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7feb22008?segpoint=1&amp;vbadefaultcenterpage=1&amp;parentnodeid=7645f578c&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二、特殊的棱柱与棱锥的结构特征</a:t>
            </a:r>
            <a:endParaRPr lang="en-US" altLang="zh-CN" sz="2600" dirty="0"/>
          </a:p>
        </p:txBody>
      </p:sp>
      <p:graphicFrame>
        <p:nvGraphicFramePr>
          <p:cNvPr id="10" name="P_6_BD#826622cd2?colgroup=2,33&amp;vbadefaultcenterpage=1&amp;parentnodeid=7feb22008&amp;vbahtmlprocessed=1&amp;bbb=1&amp;hasbroken=1"/>
          <p:cNvGraphicFramePr>
            <a:graphicFrameLocks noGrp="1"/>
          </p:cNvGraphicFramePr>
          <p:nvPr/>
        </p:nvGraphicFramePr>
        <p:xfrm>
          <a:off x="502920" y="1419448"/>
          <a:ext cx="11146536" cy="1901952"/>
        </p:xfrm>
        <a:graphic>
          <a:graphicData uri="http://schemas.openxmlformats.org/drawingml/2006/table">
            <a:tbl>
              <a:tblPr/>
              <a:tblGrid>
                <a:gridCol w="758952">
                  <a:extLst>
                    <a:ext uri="{9D8B030D-6E8A-4147-A177-3AD203B41FA5}">
                      <a16:colId xmlns:a16="http://schemas.microsoft.com/office/drawing/2014/main" val="20000"/>
                    </a:ext>
                  </a:extLst>
                </a:gridCol>
                <a:gridCol w="10387584">
                  <a:extLst>
                    <a:ext uri="{9D8B030D-6E8A-4147-A177-3AD203B41FA5}">
                      <a16:colId xmlns:a16="http://schemas.microsoft.com/office/drawing/2014/main" val="20001"/>
                    </a:ext>
                  </a:extLst>
                </a:gridCol>
              </a:tblGrid>
              <a:tr h="906653">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棱柱</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侧棱不垂直于底面的棱柱叫作斜棱柱；</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侧棱⑭</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于底面的棱柱叫作直棱</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柱</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底面是⑮</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的直棱柱叫作正棱柱</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06653">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棱锥</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底面是⑯</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，并且顶点与底面中心的连线垂直于底面的棱锥叫作正</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棱锥</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；特别地，</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各棱均相等的正三棱锥叫作⑰</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4" name="P_6_AN.14_1#826622cd2.blank?vbadefaultcenterpage=1&amp;parentnodeid=7feb22008&amp;vbapositionanswer=14&amp;vbahtmlprocessed=1"/>
          <p:cNvSpPr/>
          <p:nvPr/>
        </p:nvSpPr>
        <p:spPr>
          <a:xfrm>
            <a:off x="7542585" y="1381348"/>
            <a:ext cx="8302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垂直</a:t>
            </a:r>
            <a:endParaRPr lang="en-US" altLang="zh-CN" sz="2400" dirty="0"/>
          </a:p>
        </p:txBody>
      </p:sp>
      <p:sp>
        <p:nvSpPr>
          <p:cNvPr id="5" name="P_6_AN.15_1#826622cd2.blank?vbadefaultcenterpage=1&amp;parentnodeid=7feb22008&amp;vbapositionanswer=15&amp;vbahtmlprocessed=1&amp;bbb=1"/>
          <p:cNvSpPr/>
          <p:nvPr/>
        </p:nvSpPr>
        <p:spPr>
          <a:xfrm>
            <a:off x="3275385" y="1856836"/>
            <a:ext cx="14398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正多边形</a:t>
            </a:r>
            <a:endParaRPr lang="en-US" altLang="zh-CN" sz="2400" dirty="0"/>
          </a:p>
        </p:txBody>
      </p:sp>
      <p:sp>
        <p:nvSpPr>
          <p:cNvPr id="6" name="P_6_AN.16_1#826622cd2.blank?vbadefaultcenterpage=1&amp;parentnodeid=7feb22008&amp;vbapositionanswer=16&amp;vbahtmlprocessed=1&amp;bbb=1"/>
          <p:cNvSpPr/>
          <p:nvPr/>
        </p:nvSpPr>
        <p:spPr>
          <a:xfrm>
            <a:off x="2665785" y="2288001"/>
            <a:ext cx="14398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正多边形</a:t>
            </a:r>
            <a:endParaRPr lang="en-US" altLang="zh-CN" sz="2400" dirty="0"/>
          </a:p>
        </p:txBody>
      </p:sp>
      <p:sp>
        <p:nvSpPr>
          <p:cNvPr id="7" name="P_6_AN.17_1#826622cd2.blank?vbadefaultcenterpage=1&amp;parentnodeid=7feb22008&amp;vbapositionanswer=17&amp;vbahtmlprocessed=1&amp;bbb=1"/>
          <p:cNvSpPr/>
          <p:nvPr/>
        </p:nvSpPr>
        <p:spPr>
          <a:xfrm>
            <a:off x="7542585" y="2763489"/>
            <a:ext cx="14398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正四面体</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bg/>
                                          </p:spTgt>
                                        </p:tgtEl>
                                        <p:attrNameLst>
                                          <p:attrName>style.visibility</p:attrName>
                                        </p:attrNameLst>
                                      </p:cBhvr>
                                      <p:to>
                                        <p:strVal val="visible"/>
                                      </p:to>
                                    </p:set>
                                    <p:animEffect transition="in" filter="wipe(left)">
                                      <p:cBhvr>
                                        <p:cTn id="23" dur="500"/>
                                        <p:tgtEl>
                                          <p:spTgt spid="6">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wipe(left)">
                                      <p:cBhvr>
                                        <p:cTn id="26" dur="500"/>
                                        <p:tgtEl>
                                          <p:spTgt spid="6">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bg/>
                                          </p:spTgt>
                                        </p:tgtEl>
                                        <p:attrNameLst>
                                          <p:attrName>style.visibility</p:attrName>
                                        </p:attrNameLst>
                                      </p:cBhvr>
                                      <p:to>
                                        <p:strVal val="visible"/>
                                      </p:to>
                                    </p:set>
                                    <p:animEffect transition="in" filter="wipe(left)">
                                      <p:cBhvr>
                                        <p:cTn id="31" dur="500"/>
                                        <p:tgtEl>
                                          <p:spTgt spid="7">
                                            <p:bg/>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wipe(left)">
                                      <p:cBhvr>
                                        <p:cTn id="34"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P spid="6" grpId="0" build="p" animBg="1"/>
      <p:bldP spid="7" grpId="0" build="p"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ZiMTU1MDljNDlhODY1MWYwNDk4MjYwNjJlNDA3ZTQifQ=="/>
</p:tagLst>
</file>

<file path=ppt/theme/theme1.xml><?xml version="1.0" encoding="utf-8"?>
<a:theme xmlns:a="http://schemas.openxmlformats.org/drawingml/2006/ma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1357</Words>
  <Application>Microsoft Office PowerPoint</Application>
  <PresentationFormat>宽屏</PresentationFormat>
  <Paragraphs>416</Paragraphs>
  <Slides>48</Slides>
  <Notes>48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48</vt:i4>
      </vt:variant>
    </vt:vector>
  </HeadingPairs>
  <TitlesOfParts>
    <vt:vector size="56" baseType="lpstr">
      <vt:lpstr>等线</vt:lpstr>
      <vt:lpstr>宋体</vt:lpstr>
      <vt:lpstr>微软雅黑</vt:lpstr>
      <vt:lpstr>Arial</vt:lpstr>
      <vt:lpstr>Calibri</vt:lpstr>
      <vt:lpstr>Cambria Math</vt:lpstr>
      <vt:lpstr>Times New Roman</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微软用户</cp:lastModifiedBy>
  <cp:revision>6</cp:revision>
  <dcterms:created xsi:type="dcterms:W3CDTF">2023-12-21T12:19:00Z</dcterms:created>
  <dcterms:modified xsi:type="dcterms:W3CDTF">2024-01-18T06:35:36Z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E9D1EE625F25420FA02FE5405A6D5911_12</vt:lpwstr>
  </property>
  <property fmtid="{D5CDD505-2E9C-101B-9397-08002B2CF9AE}" pid="3" name="KSOProductBuildVer">
    <vt:lpwstr>2052-12.1.0.15990</vt:lpwstr>
  </property>
</Properties>
</file>