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0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12192000"/>
  <p:custDataLst>
    <p:tags r:id="rId4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31d9e3c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基础课38 空间直线、平面的平行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1337844-54E9-450B-B679-BDEABFA2EDF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31d9e3c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基础课38 空间直线、平面的平行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DC48739-E0DC-44B9-9A1B-2F7D6E66CB1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31d9e3c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基础课38 空间直线、平面的平行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6DD0EF2-49DF-45F8-8F48-3E028ACC889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31d9e3c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基础课38 空间直线、平面的平行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F892E7B-3673-4BA5-AF74-18F11482C09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f9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C5AD8FA-D590-48B6-B221-E0291E612E72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31d9e3c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基础课38 空间直线、平面的平行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D085685-19A7-420E-98A3-B572572DD38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jpe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6" Type="http://schemas.openxmlformats.org/officeDocument/2006/relationships/image" Target="../media/image26.jpeg"/><Relationship Id="rId5" Type="http://schemas.openxmlformats.org/officeDocument/2006/relationships/image" Target="../media/image53.pn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7.png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6.png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1.pn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9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3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7.png"/><Relationship Id="rId4" Type="http://schemas.openxmlformats.org/officeDocument/2006/relationships/image" Target="../media/image3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1.png"/><Relationship Id="rId4" Type="http://schemas.openxmlformats.org/officeDocument/2006/relationships/image" Target="../media/image38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93f7b49ab?segpoint=1&amp;vbadefaultcenterpage=1&amp;parentnodeid=59efce682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四、平面与平面平行的判定定理和性质定理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P_6_BD#59ee37426?colgroup=3,17,14&amp;vbadefaultcenterpage=1&amp;parentnodeid=93f7b49ab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37392" cy="5001768"/>
            </p:xfrm>
            <a:graphic>
              <a:graphicData uri="http://schemas.openxmlformats.org/drawingml/2006/table">
                <a:tbl>
                  <a:tblPr/>
                  <a:tblGrid>
                    <a:gridCol w="12070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583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判定定理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性质定理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文字语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如果一个平面内的两条⑦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直线与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另一个平面分别平行，那么这两个平面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平行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两个平面平行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，如果另一个平面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与这两个平面相交，那么两条交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线⑧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符号语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，⑨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//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//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𝛼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𝛽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//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𝛼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//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∩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𝛾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⑩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//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488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图形语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P_6_BD#59ee37426?colgroup=3,17,14&amp;vbadefaultcenterpage=1&amp;parentnodeid=93f7b49ab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37392" cy="4881372"/>
            </p:xfrm>
            <a:graphic>
              <a:graphicData uri="http://schemas.openxmlformats.org/drawingml/2006/table">
                <a:tbl>
                  <a:tblPr/>
                  <a:tblGrid>
                    <a:gridCol w="1207008"/>
                    <a:gridCol w="5358384"/>
                    <a:gridCol w="4572000"/>
                  </a:tblGrid>
                  <a:tr h="435356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判定定理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性质定理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文字语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如果一个平面内的两条⑦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直线与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另一个平面分别平行，那么这两个平面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平行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两个平面平行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，如果另一个平面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与这两个平面相交，那么两条交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线⑧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符号语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21488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图形语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P_6_BD#59ee37426.table_image?tableimageindex=3&amp;vbadefaultcenterpage=1&amp;parentnodeid=93f7b49ab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1236" y="4247992"/>
            <a:ext cx="2715768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5" name="P_6_BD#59ee37426.table_image?tableimageindex=4&amp;vbadefaultcenterpage=1&amp;parentnodeid=93f7b49ab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1292" y="4234276"/>
            <a:ext cx="2606040" cy="19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6" name="P_6_AN.7_1#59ee37426.blank?vbadefaultcenterpage=1&amp;parentnodeid=93f7b49ab&amp;vbapositionanswer=7&amp;vbahtmlprocessed=1"/>
          <p:cNvSpPr/>
          <p:nvPr/>
        </p:nvSpPr>
        <p:spPr>
          <a:xfrm>
            <a:off x="5185528" y="1816704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相交</a:t>
            </a:r>
            <a:endParaRPr lang="en-US" altLang="zh-CN" sz="2400" dirty="0"/>
          </a:p>
        </p:txBody>
      </p:sp>
      <p:sp>
        <p:nvSpPr>
          <p:cNvPr id="7" name="P_6_AN.8_1#59ee37426.blank?vbadefaultcenterpage=1&amp;parentnodeid=93f7b49ab&amp;vbapositionanswer=8&amp;vbahtmlprocessed=1"/>
          <p:cNvSpPr/>
          <p:nvPr/>
        </p:nvSpPr>
        <p:spPr>
          <a:xfrm>
            <a:off x="7800711" y="2769775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平行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6_AN.9_1#59ee37426.blank?vbadefaultcenterpage=1&amp;parentnodeid=93f7b49ab&amp;vbapositionanswer=9&amp;vbahtmlprocessed=1&amp;bbb=1"/>
              <p:cNvSpPr/>
              <p:nvPr/>
            </p:nvSpPr>
            <p:spPr>
              <a:xfrm>
                <a:off x="4580310" y="3366675"/>
                <a:ext cx="1440752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6_AN.9_1#59ee37426.blank?vbadefaultcenterpage=1&amp;parentnodeid=93f7b49ab&amp;vbapositionanswer=9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310" y="3366675"/>
                <a:ext cx="1440752" cy="355600"/>
              </a:xfrm>
              <a:prstGeom prst="rect">
                <a:avLst/>
              </a:prstGeom>
              <a:blipFill rotWithShape="1">
                <a:blip r:embed="rId6"/>
                <a:stretch>
                  <a:fillRect l="-4" t="-152" r="44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_6_AN.10_1#59ee37426.blank?vbadefaultcenterpage=1&amp;parentnodeid=93f7b49ab&amp;vbapositionanswer=10&amp;vbahtmlprocessed=1&amp;bbb=1"/>
              <p:cNvSpPr/>
              <p:nvPr/>
            </p:nvSpPr>
            <p:spPr>
              <a:xfrm>
                <a:off x="7495911" y="3878485"/>
                <a:ext cx="1429004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9" name="P_6_AN.10_1#59ee37426.blank?vbadefaultcenterpage=1&amp;parentnodeid=93f7b49ab&amp;vbapositionanswer=1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911" y="3878485"/>
                <a:ext cx="1429004" cy="355600"/>
              </a:xfrm>
              <a:prstGeom prst="rect">
                <a:avLst/>
              </a:prstGeom>
              <a:blipFill rotWithShape="1">
                <a:blip r:embed="rId7"/>
                <a:stretch>
                  <a:fillRect l="-26" t="-152" r="44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8" grpId="0" build="p" animBg="1"/>
      <p:bldP spid="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6_BD#96361f5b2?vbadefaultcenterpage=1&amp;parentnodeid=93f7b49ab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7_BD#fe40b56bc?segpoint=1&amp;vbadefaultcenterpage=1&amp;parentnodeid=96361f5b2&amp;vbahtmlprocessed=1"/>
              <p:cNvSpPr/>
              <p:nvPr/>
            </p:nvSpPr>
            <p:spPr>
              <a:xfrm>
                <a:off x="502920" y="1343248"/>
                <a:ext cx="11183112" cy="3233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平行关系中的四个重要结论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𝛾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𝛾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三种平行关系的转化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7_BD#fe40b56bc?segpoint=1&amp;vbadefaultcenterpage=1&amp;parentnodeid=96361f5b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3248"/>
                <a:ext cx="11183112" cy="3233230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_7_BD#fe40b56bc?vbadefaultcenterpage=1&amp;parentnodeid=96361f5b2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1216" y="4708748"/>
            <a:ext cx="6446520" cy="18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5d6640c1?vbadefaultcenterpage=1&amp;parentnodeid=4b3e202e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ca71f16ff?vbadefaultcenterpage=1&amp;parentnodeid=05d6640c1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1_1#acb8b708a?vbadefaultcenterpage=1&amp;parentnodeid=ca71f16ff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.（对的打“√”，错的打“×”）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12_1#b1dd0e2d2?vbadefaultcenterpage=1&amp;parentnodeid=acb8b708a&amp;vbahtmlprocessed=1"/>
              <p:cNvSpPr/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12_1#b1dd0e2d2?vbadefaultcenterpage=1&amp;parentnodeid=acb8b708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13_1#b1dd0e2d2.bracket?vbadefaultcenterpage=1&amp;parentnodeid=acb8b708a&amp;vbapositionanswer=11&amp;vbahtmlprocessed=1"/>
          <p:cNvSpPr/>
          <p:nvPr/>
        </p:nvSpPr>
        <p:spPr>
          <a:xfrm>
            <a:off x="8614029" y="25675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T_7_BD.14_1#c0e1acdcf?vbadefaultcenterpage=1&amp;parentnodeid=acb8b708a&amp;vbahtmlprocessed=1"/>
              <p:cNvSpPr/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内任意一条直线都无公共点.(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T_7_BD.14_1#c0e1acdcf?vbadefaultcenterpage=1&amp;parentnodeid=acb8b708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5_1#c0e1acdcf.bracket?vbadefaultcenterpage=1&amp;parentnodeid=acb8b708a&amp;vbapositionanswer=12&amp;vbahtmlprocessed=1"/>
          <p:cNvSpPr/>
          <p:nvPr/>
        </p:nvSpPr>
        <p:spPr>
          <a:xfrm>
            <a:off x="10137394" y="31136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QT_7_BD.16_1#af790e618?vbadefaultcenterpage=1&amp;parentnodeid=acb8b708a&amp;vbahtmlprocessed=1"/>
              <p:cNvSpPr/>
              <p:nvPr/>
            </p:nvSpPr>
            <p:spPr>
              <a:xfrm>
                <a:off x="502920" y="36597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内有无数条互相平行的直线平行于平面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T_7_BD.16_1#af790e618?vbadefaultcenterpage=1&amp;parentnodeid=acb8b708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9791"/>
                <a:ext cx="11183112" cy="486029"/>
              </a:xfrm>
              <a:prstGeom prst="rect">
                <a:avLst/>
              </a:prstGeom>
              <a:blipFill rotWithShape="1">
                <a:blip r:embed="rId6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7_1#af790e618.bracket?vbadefaultcenterpage=1&amp;parentnodeid=acb8b708a&amp;vbapositionanswer=13&amp;vbahtmlprocessed=1"/>
          <p:cNvSpPr/>
          <p:nvPr/>
        </p:nvSpPr>
        <p:spPr>
          <a:xfrm>
            <a:off x="9712325" y="36597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p:sp>
        <p:nvSpPr>
          <p:cNvPr id="11" name="QT_7_BD.18_1#18843eda8?vbadefaultcenterpage=1&amp;parentnodeid=acb8b708a&amp;vbahtmlprocessed=1&amp;bbb=1&amp;hasbroken=1"/>
          <p:cNvSpPr/>
          <p:nvPr/>
        </p:nvSpPr>
        <p:spPr>
          <a:xfrm>
            <a:off x="502920" y="4149948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（4）如果两个平面平行，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那么其中一个平面内的直线与另一个平面内的直线异面.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2" name="QT_7_AN.19_1#18843eda8.bracket?vbadefaultcenterpage=1&amp;parentnodeid=acb8b708a&amp;vbapositionanswer=14&amp;vbahtmlprocessed=1"/>
          <p:cNvSpPr/>
          <p:nvPr/>
        </p:nvSpPr>
        <p:spPr>
          <a:xfrm>
            <a:off x="617220" y="469858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BD.20_1#4199efa0f?vbadefaultcenterpage=1&amp;parentnodeid=ca71f16ff&amp;vbahtmlprocessed=1&amp;bbb=1&amp;hasbroken=1"/>
              <p:cNvSpPr/>
              <p:nvPr/>
            </p:nvSpPr>
            <p:spPr>
              <a:xfrm>
                <a:off x="502920" y="14963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是空间中不重合的两个平面，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是空间中不同的三条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是空间中不同的两点，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BD.20_1#4199efa0f?vbadefaultcenterpage=1&amp;parentnodeid=ca71f16f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9639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2" r="1" b="-6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21_1#4199efa0f.bracket?vbadefaultcenterpage=1&amp;parentnodeid=ca71f16ff&amp;vbapositionanswer=15&amp;vbahtmlprocessed=1"/>
          <p:cNvSpPr/>
          <p:nvPr/>
        </p:nvSpPr>
        <p:spPr>
          <a:xfrm>
            <a:off x="8184896" y="204503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22_1#4199efa0f.choices?vbadefaultcenterpage=1&amp;parentnodeid=ca71f16ff&amp;vbahtmlprocessed=1"/>
              <p:cNvSpPr/>
              <p:nvPr/>
            </p:nvSpPr>
            <p:spPr>
              <a:xfrm>
                <a:off x="502920" y="2538299"/>
                <a:ext cx="11183112" cy="1028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//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//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//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//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22_1#4199efa0f.choices?vbadefaultcenterpage=1&amp;parentnodeid=ca71f16f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8299"/>
                <a:ext cx="11183112" cy="1028700"/>
              </a:xfrm>
              <a:prstGeom prst="rect">
                <a:avLst/>
              </a:prstGeom>
              <a:blipFill rotWithShape="1">
                <a:blip r:embed="rId4"/>
                <a:stretch>
                  <a:fillRect t="-20" r="1" b="-6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EX.23_1#4199efa0f?vbadefaultcenterpage=1&amp;parentnodeid=ca71f16ff&amp;vbahtmlprocessed=1"/>
          <p:cNvSpPr/>
          <p:nvPr/>
        </p:nvSpPr>
        <p:spPr>
          <a:xfrm>
            <a:off x="502920" y="3566999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易错点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】本题容易混淆空间中的线面位置关系.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24_1#4199efa0f?vbadefaultcenterpage=1&amp;parentnodeid=ca71f16ff&amp;vbahtmlprocessed=1&amp;bbb=1&amp;hasbroken=1"/>
              <p:cNvSpPr/>
              <p:nvPr/>
            </p:nvSpPr>
            <p:spPr>
              <a:xfrm>
                <a:off x="502920" y="406229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由直线与平面平行的判定定理知A错误（需要加条件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）；由平面与平面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平行的判定定理知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B错误（需加条件两直线相交）；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直线与平面平行不具备传递性，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错误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可能平行、异面或相交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；由平面基本事实知D正确.故选D.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24_1#4199efa0f?vbadefaultcenterpage=1&amp;parentnodeid=ca71f16f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62299"/>
                <a:ext cx="11183112" cy="1587310"/>
              </a:xfrm>
              <a:prstGeom prst="rect">
                <a:avLst/>
              </a:prstGeom>
              <a:blipFill rotWithShape="1">
                <a:blip r:embed="rId5"/>
                <a:stretch>
                  <a:fillRect t="-13" r="-692" b="-3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ced8e8e76?vbadefaultcenterpage=1&amp;parentnodeid=05d6640c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25_1#ec5cb3a5f?vbadefaultcenterpage=1&amp;parentnodeid=ced8e8e76&amp;vbahtmlprocessed=1&amp;bbb=1&amp;hasbroken=1"/>
              <p:cNvSpPr/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（多选题）（人教A版必修②P142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T2改编）平面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平行的充分条件可以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25_1#ec5cb3a5f?vbadefaultcenterpage=1&amp;parentnodeid=ced8e8e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8" r="-726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26_1#ec5cb3a5f.bracket?vbadefaultcenterpage=1&amp;parentnodeid=ced8e8e76&amp;vbapositionanswer=16&amp;vbahtmlprocessed=1"/>
          <p:cNvSpPr/>
          <p:nvPr/>
        </p:nvSpPr>
        <p:spPr>
          <a:xfrm>
            <a:off x="1125220" y="1897031"/>
            <a:ext cx="6619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27_1#ec5cb3a5f.choices?vbadefaultcenterpage=1&amp;parentnodeid=ced8e8e76&amp;vbahtmlprocessed=1"/>
              <p:cNvSpPr/>
              <p:nvPr/>
            </p:nvSpPr>
            <p:spPr>
              <a:xfrm>
                <a:off x="502920" y="2384648"/>
                <a:ext cx="11183112" cy="2131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内有2025条直线都与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内，也不在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内的任何一条直线都与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27_1#ec5cb3a5f.choices?vbadefaultcenterpage=1&amp;parentnodeid=ced8e8e7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4648"/>
                <a:ext cx="11183112" cy="2131949"/>
              </a:xfrm>
              <a:prstGeom prst="rect">
                <a:avLst/>
              </a:prstGeom>
              <a:blipFill rotWithShape="1">
                <a:blip r:embed="rId4"/>
                <a:stretch>
                  <a:fillRect t="-10" r="1" b="-2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28_1#ec5cb3a5f?vbadefaultcenterpage=1&amp;parentnodeid=ced8e8e76&amp;vbahtmlprocessed=1&amp;bbb=1&amp;hasbroken=1"/>
              <p:cNvSpPr/>
              <p:nvPr/>
            </p:nvSpPr>
            <p:spPr>
              <a:xfrm>
                <a:off x="502920" y="1390695"/>
                <a:ext cx="11183112" cy="43265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内有2025条直线都与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平行，并不能保证平面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内有两条相交直线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平行，这2025条直线可以是一组平行线，故A错误；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内，也不在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可以是平行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的交线的直线，也不能保证平面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平行，故B错误；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C，异面直线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，能保证平面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平行，故C正确；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内的任何一条直线都与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内至少有两条相交直线与平面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28_1#ec5cb3a5f?vbadefaultcenterpage=1&amp;parentnodeid=ced8e8e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90695"/>
                <a:ext cx="11183112" cy="4326509"/>
              </a:xfrm>
              <a:prstGeom prst="rect">
                <a:avLst/>
              </a:prstGeom>
              <a:blipFill rotWithShape="1">
                <a:blip r:embed="rId3"/>
                <a:stretch>
                  <a:fillRect t="-1" r="-328" b="-1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6_BD.29_1#defdf9f60?hastextimagelayout=1&amp;vbadefaultcenterpage=1&amp;parentnodeid=ced8e8e76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5678" y="1510360"/>
            <a:ext cx="3227832" cy="22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29_2#defdf9f60?hastextimagelayout=1&amp;vbadefaultcenterpage=1&amp;parentnodeid=ced8e8e76&amp;vbahtmlprocessed=1&amp;bbb=1&amp;hasbroken=1"/>
              <p:cNvSpPr/>
              <p:nvPr/>
            </p:nvSpPr>
            <p:spPr>
              <a:xfrm>
                <a:off x="502920" y="1464641"/>
                <a:ext cx="7818120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（多选题）（人教A版必修②P143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T4改编）如图，在长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的六个面所在的平面中，与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的平面是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29_2#defdf9f60?hastextimagelayout=1&amp;vbadefaultcenterpage=1&amp;parentnodeid=ced8e8e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64641"/>
                <a:ext cx="7818120" cy="1583309"/>
              </a:xfrm>
              <a:prstGeom prst="rect">
                <a:avLst/>
              </a:prstGeom>
              <a:blipFill rotWithShape="1">
                <a:blip r:embed="rId4"/>
                <a:stretch>
                  <a:fillRect t="-21" r="-390" b="-3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30_1#defdf9f60.bracket?vbadefaultcenterpage=1&amp;parentnodeid=ced8e8e76&amp;vbapositionanswer=17&amp;vbahtmlprocessed=1"/>
          <p:cNvSpPr/>
          <p:nvPr/>
        </p:nvSpPr>
        <p:spPr>
          <a:xfrm>
            <a:off x="2052320" y="2561922"/>
            <a:ext cx="6445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31_1#defdf9f60.choices?hastextimagelayout=1&amp;vbadefaultcenterpage=1&amp;parentnodeid=ced8e8e76&amp;vbahtmlprocessed=1"/>
              <p:cNvSpPr/>
              <p:nvPr/>
            </p:nvSpPr>
            <p:spPr>
              <a:xfrm>
                <a:off x="502920" y="3052649"/>
                <a:ext cx="7818120" cy="1028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401701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𝐷𝐶𝐶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401701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31_1#defdf9f60.choices?hastextimagelayout=1&amp;vbadefaultcenterpage=1&amp;parentnodeid=ced8e8e7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2649"/>
                <a:ext cx="7818120" cy="1028700"/>
              </a:xfrm>
              <a:prstGeom prst="rect">
                <a:avLst/>
              </a:prstGeom>
              <a:blipFill rotWithShape="1">
                <a:blip r:embed="rId5"/>
                <a:stretch>
                  <a:fillRect t="-20" b="-6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32_1#defdf9f60?vbadefaultcenterpage=1&amp;parentnodeid=ced8e8e76&amp;vbahtmlprocessed=1&amp;bbb=1&amp;hasbroken=1"/>
              <p:cNvSpPr/>
              <p:nvPr/>
            </p:nvSpPr>
            <p:spPr>
              <a:xfrm>
                <a:off x="502920" y="409404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.同理，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𝐷𝐶𝐶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32_1#defdf9f60?vbadefaultcenterpage=1&amp;parentnodeid=ced8e8e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94049"/>
                <a:ext cx="11183112" cy="1587310"/>
              </a:xfrm>
              <a:prstGeom prst="rect">
                <a:avLst/>
              </a:prstGeom>
              <a:blipFill rotWithShape="1">
                <a:blip r:embed="rId6"/>
                <a:stretch>
                  <a:fillRect t="-13" r="1" b="-3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6_BD.33_1#9ecf7ae9b?hastextimagelayout=1&amp;vbadefaultcenterpage=1&amp;parentnodeid=ced8e8e76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3493" y="2091672"/>
            <a:ext cx="3264408" cy="30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33_2#9ecf7ae9b?hastextimagelayout=2&amp;vbadefaultcenterpage=1&amp;parentnodeid=ced8e8e76&amp;vbahtmlprocessed=1&amp;bbb=1&amp;hasbroken=1"/>
              <p:cNvSpPr/>
              <p:nvPr/>
            </p:nvSpPr>
            <p:spPr>
              <a:xfrm>
                <a:off x="502920" y="2045952"/>
                <a:ext cx="7790688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</a:t>
                </a:r>
                <a:r>
                  <a:rPr lang="en-US" altLang="zh-CN" sz="2400" b="1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spc="-5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</a:t>
                </a:r>
                <a:r>
                  <a:rPr lang="en-US" altLang="zh-CN" sz="2400" b="1" i="0" spc="-5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spc="-5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天津卷改编）</a:t>
                </a:r>
                <a:r>
                  <a:rPr lang="en-US" altLang="zh-CN" sz="2400" b="0" i="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如图，在三棱台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的中点,则</a:t>
                </a:r>
                <a:endParaRPr lang="en-US" altLang="zh-CN" sz="2400" b="0" i="0" spc="-5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的位置关系是</a:t>
                </a:r>
                <a:r>
                  <a:rPr lang="en-US" altLang="zh-CN" sz="2400" i="0" spc="-5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.（填“平行”或“相交”）</a:t>
                </a:r>
                <a:endParaRPr lang="en-US" altLang="zh-CN" sz="2400" spc="-50" dirty="0"/>
              </a:p>
            </p:txBody>
          </p:sp>
        </mc:Choice>
        <mc:Fallback xmlns="">
          <p:sp>
            <p:nvSpPr>
              <p:cNvPr id="3" name="QB_6_BD.33_2#9ecf7ae9b?hastextimagelayout=2&amp;vbadefaultcenterpage=1&amp;parentnodeid=ced8e8e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45952"/>
                <a:ext cx="7790688" cy="1583309"/>
              </a:xfrm>
              <a:prstGeom prst="rect">
                <a:avLst/>
              </a:prstGeom>
              <a:blipFill rotWithShape="1">
                <a:blip r:embed="rId4"/>
                <a:stretch>
                  <a:fillRect t="-39" r="-1322" b="-3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AN.34_1#9ecf7ae9b.blank?vbadefaultcenterpage=1&amp;parentnodeid=ced8e8e76&amp;vbapositionanswer=18&amp;vbahtmlprocessed=1"/>
          <p:cNvSpPr/>
          <p:nvPr/>
        </p:nvSpPr>
        <p:spPr>
          <a:xfrm>
            <a:off x="4499483" y="3105133"/>
            <a:ext cx="81121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spc="-5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平行</a:t>
            </a:r>
            <a:endParaRPr lang="en-US" altLang="zh-CN" sz="2400" spc="-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35_1#9ecf7ae9b?vbadefaultcenterpage=1&amp;parentnodeid=ced8e8e76&amp;vbahtmlprocessed=1&amp;bbb=1&amp;hasbroken=1"/>
              <p:cNvSpPr/>
              <p:nvPr/>
            </p:nvSpPr>
            <p:spPr>
              <a:xfrm>
                <a:off x="502920" y="899491"/>
                <a:ext cx="11183112" cy="12630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的中点，根据中位线性质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35_1#9ecf7ae9b?vbadefaultcenterpage=1&amp;parentnodeid=ced8e8e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99491"/>
                <a:ext cx="11183112" cy="1263079"/>
              </a:xfrm>
              <a:prstGeom prst="rect">
                <a:avLst/>
              </a:prstGeom>
              <a:blipFill rotWithShape="1">
                <a:blip r:embed="rId3"/>
                <a:stretch>
                  <a:fillRect t="-26" r="1" b="-5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6_AS.35_2#9ecf7ae9b?vbadefaultcenterpage=1&amp;parentnodeid=ced8e8e76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2896" y="2296999"/>
            <a:ext cx="2423160" cy="22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35_3#9ecf7ae9b?vbadefaultcenterpage=1&amp;parentnodeid=ced8e8e76&amp;vbahtmlprocessed=1&amp;bbb=1&amp;hasbroken=1"/>
              <p:cNvSpPr/>
              <p:nvPr/>
            </p:nvSpPr>
            <p:spPr>
              <a:xfrm>
                <a:off x="502920" y="465919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由棱台性质得，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可知，四边形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是平行四边形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35_3#9ecf7ae9b?vbadefaultcenterpage=1&amp;parentnodeid=ced8e8e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59199"/>
                <a:ext cx="11183112" cy="1587310"/>
              </a:xfrm>
              <a:prstGeom prst="rect">
                <a:avLst/>
              </a:prstGeom>
              <a:blipFill rotWithShape="1">
                <a:blip r:embed="rId5"/>
                <a:stretch>
                  <a:fillRect t="-13" r="-135" b="-3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de8e8284f.fixed?vbadefaultcenterpage=1&amp;parentnodeid=d31d9e3c0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de8e8284f.fixed?vbadefaultcenterpage=1&amp;parentnodeid=d31d9e3c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35c39d857?vbadefaultcenterpage=1&amp;parentnodeid=de8e8284f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直线与平面平行的判定与性质［多维探究］</a:t>
            </a:r>
            <a:endParaRPr lang="en-US" altLang="zh-CN" sz="2800" dirty="0"/>
          </a:p>
        </p:txBody>
      </p:sp>
      <p:pic>
        <p:nvPicPr>
          <p:cNvPr id="3" name="C_5_BD#8b5175b5c?vbadefaultcenterpage=1&amp;parentnodeid=35c39d857&amp;inlineimagemarkindex=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8b5175b5c?vbadefaultcenterpage=1&amp;parentnodeid=35c39d857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直线与平面平行的判定</a:t>
            </a:r>
            <a:endParaRPr lang="en-US" altLang="zh-CN" sz="100" dirty="0"/>
          </a:p>
        </p:txBody>
      </p:sp>
      <p:pic>
        <p:nvPicPr>
          <p:cNvPr id="5" name="QO_6_BD.36_1#c20af3c57?hastextimagelayout=1&amp;vbadefaultcenterpage=1&amp;parentnodeid=8b5175b5c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3847" y="2038255"/>
            <a:ext cx="3209544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6_BD.36_2#c20af3c57?hastextimagelayout=3&amp;vbadefaultcenterpage=1&amp;parentnodeid=8b5175b5c&amp;vbahtmlprocessed=1&amp;bbb=1&amp;hasbroken=1"/>
              <p:cNvSpPr/>
              <p:nvPr/>
            </p:nvSpPr>
            <p:spPr>
              <a:xfrm>
                <a:off x="502920" y="1983391"/>
                <a:ext cx="7836408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海南模拟）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是边长为1的正方形，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是正方形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的中点.求证：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6_BD.36_2#c20af3c57?hastextimagelayout=3&amp;vbadefaultcenterpage=1&amp;parentnodeid=8b5175b5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3391"/>
                <a:ext cx="7836408" cy="1587310"/>
              </a:xfrm>
              <a:prstGeom prst="rect">
                <a:avLst/>
              </a:prstGeom>
              <a:blipFill rotWithShape="1">
                <a:blip r:embed="rId5"/>
                <a:stretch>
                  <a:fillRect t="-18" r="6" b="-3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O_6_BD.36_3#c20af3c57?hastextimagelayout=3&amp;segpoint=1&amp;vbadefaultcenterpage=1&amp;parentnodeid=8b5175b5c&amp;vbahtmlprocessed=1"/>
              <p:cNvSpPr/>
              <p:nvPr/>
            </p:nvSpPr>
            <p:spPr>
              <a:xfrm>
                <a:off x="502920" y="3634391"/>
                <a:ext cx="7836408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（1）（中位线定理）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O_6_BD.36_3#c20af3c57?hastextimagelayout=3&amp;segpoint=1&amp;vbadefaultcenterpage=1&amp;parentnodeid=8b5175b5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34391"/>
                <a:ext cx="7836408" cy="490030"/>
              </a:xfrm>
              <a:prstGeom prst="rect">
                <a:avLst/>
              </a:prstGeom>
              <a:blipFill rotWithShape="1">
                <a:blip r:embed="rId6"/>
                <a:stretch>
                  <a:fillRect t="-58" r="6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O_6_BD.36_4#c20af3c57?hastextimagelayout=3&amp;segpoint=1&amp;vbadefaultcenterpage=1&amp;parentnodeid=8b5175b5c&amp;vbahtmlprocessed=1"/>
              <p:cNvSpPr/>
              <p:nvPr/>
            </p:nvSpPr>
            <p:spPr>
              <a:xfrm>
                <a:off x="502920" y="4180491"/>
                <a:ext cx="7836408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（2）（构造平行四边形）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O_6_BD.36_4#c20af3c57?hastextimagelayout=3&amp;segpoint=1&amp;vbadefaultcenterpage=1&amp;parentnodeid=8b5175b5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80491"/>
                <a:ext cx="7836408" cy="490030"/>
              </a:xfrm>
              <a:prstGeom prst="rect">
                <a:avLst/>
              </a:prstGeom>
              <a:blipFill rotWithShape="1">
                <a:blip r:embed="rId7"/>
                <a:stretch>
                  <a:fillRect t="-58" r="6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AS.37_1#c20af3c57?vbadefaultcenterpage=1&amp;parentnodeid=8b5175b5c&amp;vbahtmlprocessed=1"/>
              <p:cNvSpPr/>
              <p:nvPr/>
            </p:nvSpPr>
            <p:spPr>
              <a:xfrm>
                <a:off x="502920" y="1051860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（1）如图，连接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AS.37_1#c20af3c57?vbadefaultcenterpage=1&amp;parentnodeid=8b5175b5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51860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62" r="1" b="-12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6_AS.37_2#c20af3c57?vbadefaultcenterpage=1&amp;parentnodeid=8b5175b5c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6904" y="1674668"/>
            <a:ext cx="2295144" cy="19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6_AS.37_3#c20af3c57?vbadefaultcenterpage=1&amp;parentnodeid=8b5175b5c&amp;vbahtmlprocessed=1&amp;bbb=1&amp;hasbroken=1"/>
              <p:cNvSpPr/>
              <p:nvPr/>
            </p:nvSpPr>
            <p:spPr>
              <a:xfrm>
                <a:off x="502920" y="3719368"/>
                <a:ext cx="11183112" cy="236207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2）如图，取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,则由中位线定理可知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𝐴𝐺𝐸𝐹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为平行四边形.又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6_AS.37_3#c20af3c57?vbadefaultcenterpage=1&amp;parentnodeid=8b5175b5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19368"/>
                <a:ext cx="11183112" cy="2362073"/>
              </a:xfrm>
              <a:prstGeom prst="rect">
                <a:avLst/>
              </a:prstGeom>
              <a:blipFill rotWithShape="1">
                <a:blip r:embed="rId5"/>
                <a:stretch>
                  <a:fillRect t="-7" r="1" b="-2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bdd2f24ab?vbadefaultcenterpage=1&amp;parentnodeid=35c39d857&amp;inlineimagemarkindex=2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bdd2f24ab?vbadefaultcenterpage=1&amp;parentnodeid=35c39d857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直线与平面平行的性质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6_BD.38_1#428e56191?vbadefaultcenterpage=1&amp;parentnodeid=bdd2f24ab&amp;vbahtmlprocessed=1&amp;bbb=1&amp;hasbroken=1"/>
              <p:cNvSpPr/>
              <p:nvPr/>
            </p:nvSpPr>
            <p:spPr>
              <a:xfrm>
                <a:off x="502920" y="1345851"/>
                <a:ext cx="11183112" cy="18134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是直角梯形，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的平面交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不重合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6_BD.38_1#428e56191?vbadefaultcenterpage=1&amp;parentnodeid=bdd2f24a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813433"/>
              </a:xfrm>
              <a:prstGeom prst="rect">
                <a:avLst/>
              </a:prstGeom>
              <a:blipFill rotWithShape="1">
                <a:blip r:embed="rId5"/>
                <a:stretch>
                  <a:fillRect t="-16" r="1" b="-3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O_6_BD.38_2#428e56191?hastextimagelayout=1&amp;vbadefaultcenterpage=1&amp;parentnodeid=bdd2f24ab&amp;vbahtmlprocessed=1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183" y="3050744"/>
            <a:ext cx="2532888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39_1#428e56191?hastextimagelayout=4&amp;vbadefaultcenterpage=1&amp;parentnodeid=bdd2f24ab&amp;vbahtmlprocessed=1&amp;bbb=1&amp;hasbroken=1"/>
              <p:cNvSpPr/>
              <p:nvPr/>
            </p:nvSpPr>
            <p:spPr>
              <a:xfrm>
                <a:off x="503995" y="1326211"/>
                <a:ext cx="11184010" cy="10388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如图，在梯形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39_1#428e56191?hastextimagelayout=4&amp;vbadefaultcenterpage=1&amp;parentnodeid=bdd2f24a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1326211"/>
                <a:ext cx="11184010" cy="1038860"/>
              </a:xfrm>
              <a:prstGeom prst="rect">
                <a:avLst/>
              </a:prstGeom>
              <a:blipFill rotWithShape="1">
                <a:blip r:embed="rId3"/>
                <a:stretch>
                  <a:fillRect l="-4" t="-32" r="2" b="-5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O_6_AS.39_2#428e56191?hastextimagelayout=1&amp;vbadefaultcenterpage=1&amp;parentnodeid=bdd2f24ab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8192" y="2495119"/>
            <a:ext cx="2267712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6_AS.39_3#428e56191?hastextimagelayout=4&amp;vbadefaultcenterpage=1&amp;parentnodeid=bdd2f24ab&amp;vbahtmlprocessed=1&amp;bbb=1&amp;hasbroken=1"/>
              <p:cNvSpPr/>
              <p:nvPr/>
            </p:nvSpPr>
            <p:spPr>
              <a:xfrm>
                <a:off x="473075" y="4780915"/>
                <a:ext cx="11203305" cy="661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6_AS.39_3#428e56191?hastextimagelayout=4&amp;vbadefaultcenterpage=1&amp;parentnodeid=bdd2f24a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5" y="4780915"/>
                <a:ext cx="11203305" cy="6616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e83105cb9?vbadefaultcenterpage=1&amp;parentnodeid=bdd2f24ab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38717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e83105cb9?vbadefaultcenterpage=1&amp;parentnodeid=bdd2f24ab&amp;vbahtmlprocessed=1&amp;bbb=1&amp;hasbroken=1"/>
              <p:cNvSpPr/>
              <p:nvPr/>
            </p:nvSpPr>
            <p:spPr>
              <a:xfrm>
                <a:off x="502920" y="1913459"/>
                <a:ext cx="11183112" cy="37818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判断或证明线面平行的常用方法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（1）利用线面平行的定义（无公共点）.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（2）利用线面平行的判定定理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⊄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⊂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//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//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（3）利用面面平行的性质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//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⊂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//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（4）利用面面平行的性质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//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⊄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//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//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应用线面平行的性质定理的关键是确定交线的位置，有时需要经过已知直线作辅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助平面确定交线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e83105cb9?vbadefaultcenterpage=1&amp;parentnodeid=bdd2f24a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3459"/>
                <a:ext cx="11183112" cy="3781870"/>
              </a:xfrm>
              <a:prstGeom prst="rect">
                <a:avLst/>
              </a:prstGeom>
              <a:blipFill rotWithShape="1">
                <a:blip r:embed="rId4"/>
                <a:stretch>
                  <a:fillRect t="-5" r="1" b="-1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396b403c7?vbadefaultcenterpage=1&amp;parentnodeid=35c39d85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756000"/>
            <a:ext cx="5705856" cy="658368"/>
          </a:xfrm>
          <a:prstGeom prst="rect">
            <a:avLst/>
          </a:prstGeom>
        </p:spPr>
      </p:pic>
      <p:pic>
        <p:nvPicPr>
          <p:cNvPr id="3" name="QM_6_BD.40_1#dc4fe1b27?hastextimagelayout=1&amp;vbadefaultcenterpage=1&amp;parentnodeid=396b403c7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7776" y="1601312"/>
            <a:ext cx="3209544" cy="28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M_6_BD.40_2#dc4fe1b27?hastextimagelayout=5&amp;vbadefaultcenterpage=1&amp;parentnodeid=396b403c7&amp;vbahtmlprocessed=1&amp;bbb=1&amp;hasbroken=1"/>
              <p:cNvSpPr/>
              <p:nvPr/>
            </p:nvSpPr>
            <p:spPr>
              <a:xfrm>
                <a:off x="502920" y="1546448"/>
                <a:ext cx="7836408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（一题练透）如图，在四棱锥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中，底面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为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平行四边形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为棱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的中点，平面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𝐴𝐵𝐸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与棱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𝑃𝐷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QM_6_BD.40_2#dc4fe1b27?hastextimagelayout=5&amp;vbadefaultcenterpage=1&amp;parentnodeid=396b403c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6448"/>
                <a:ext cx="7836408" cy="1034669"/>
              </a:xfrm>
              <a:prstGeom prst="rect">
                <a:avLst/>
              </a:prstGeom>
              <a:blipFill rotWithShape="1">
                <a:blip r:embed="rId5"/>
                <a:stretch>
                  <a:fillRect t="-22" r="6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7_BD.41_1#e673c33c9?hastextimagelayout=5&amp;vbadefaultcenterpage=1&amp;parentnodeid=dc4fe1b27&amp;vbahtmlprocessed=1"/>
              <p:cNvSpPr/>
              <p:nvPr/>
            </p:nvSpPr>
            <p:spPr>
              <a:xfrm>
                <a:off x="502920" y="2643791"/>
                <a:ext cx="7836408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7_BD.41_1#e673c33c9?hastextimagelayout=5&amp;vbadefaultcenterpage=1&amp;parentnodeid=dc4fe1b2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3791"/>
                <a:ext cx="7836408" cy="490030"/>
              </a:xfrm>
              <a:prstGeom prst="rect">
                <a:avLst/>
              </a:prstGeom>
              <a:blipFill rotWithShape="1">
                <a:blip r:embed="rId6"/>
                <a:stretch>
                  <a:fillRect t="-58" r="6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42_1#e673c33c9?vbadefaultcenterpage=1&amp;parentnodeid=dc4fe1b27&amp;vbahtmlprocessed=1"/>
              <p:cNvSpPr/>
              <p:nvPr/>
            </p:nvSpPr>
            <p:spPr>
              <a:xfrm>
                <a:off x="502920" y="1339642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，如图所示，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42_1#e673c33c9?vbadefaultcenterpage=1&amp;parentnodeid=dc4fe1b2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9642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88" r="1" b="-12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7_AS.42_2#e673c33c9?vbadefaultcenterpage=1&amp;parentnodeid=dc4fe1b27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8304" y="1962450"/>
            <a:ext cx="2761488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7_AS.42_3#e673c33c9?vbadefaultcenterpage=1&amp;parentnodeid=dc4fe1b27&amp;vbahtmlprocessed=1&amp;bbb=1&amp;hasbroken=1"/>
              <p:cNvSpPr/>
              <p:nvPr/>
            </p:nvSpPr>
            <p:spPr>
              <a:xfrm>
                <a:off x="502920" y="4210350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为平行四边形，则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的中位线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7_AS.42_3#e673c33c9?vbadefaultcenterpage=1&amp;parentnodeid=dc4fe1b2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10350"/>
                <a:ext cx="11183112" cy="1583309"/>
              </a:xfrm>
              <a:prstGeom prst="rect">
                <a:avLst/>
              </a:prstGeom>
              <a:blipFill rotWithShape="1">
                <a:blip r:embed="rId5"/>
                <a:stretch>
                  <a:fillRect t="-19" r="1" b="-16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43_1#8729aebe0?vbadefaultcenterpage=1&amp;parentnodeid=dc4fe1b27&amp;vbahtmlprocessed=1"/>
              <p:cNvSpPr/>
              <p:nvPr/>
            </p:nvSpPr>
            <p:spPr>
              <a:xfrm>
                <a:off x="502920" y="252509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43_1#8729aebe0?vbadefaultcenterpage=1&amp;parentnodeid=dc4fe1b2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5091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68" r="1" b="-11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7_AS.44_1#8729aebe0?vbadefaultcenterpage=1&amp;parentnodeid=dc4fe1b27&amp;vbahtmlprocessed=1&amp;bbb=1&amp;hasbroken=1"/>
              <p:cNvSpPr/>
              <p:nvPr/>
            </p:nvSpPr>
            <p:spPr>
              <a:xfrm>
                <a:off x="502920" y="302089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由题设知，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𝑃𝐷𝐶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的中位线，所以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7_AS.44_1#8729aebe0?vbadefaultcenterpage=1&amp;parentnodeid=dc4fe1b2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20899"/>
                <a:ext cx="11183112" cy="1587310"/>
              </a:xfrm>
              <a:prstGeom prst="rect">
                <a:avLst/>
              </a:prstGeom>
              <a:blipFill rotWithShape="1">
                <a:blip r:embed="rId4"/>
                <a:stretch>
                  <a:fillRect t="-13" r="1" b="-16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45_1#70c7bb88d?vbadefaultcenterpage=1&amp;parentnodeid=dc4fe1b27&amp;vbahtmlprocessed=1&amp;bbb=1&amp;hasbroken=1"/>
              <p:cNvSpPr/>
              <p:nvPr/>
            </p:nvSpPr>
            <p:spPr>
              <a:xfrm>
                <a:off x="502920" y="2938508"/>
                <a:ext cx="11183112" cy="1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上是否存在点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？若存在，求出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𝐴𝑁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𝑁𝐵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的值；若不存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在，请说明理由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45_1#70c7bb88d?vbadefaultcenterpage=1&amp;parentnodeid=dc4fe1b2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8508"/>
                <a:ext cx="11183112" cy="1268984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-4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46_1#70c7bb88d?vbadefaultcenterpage=1&amp;parentnodeid=dc4fe1b27&amp;vbahtmlprocessed=1"/>
              <p:cNvSpPr/>
              <p:nvPr/>
            </p:nvSpPr>
            <p:spPr>
              <a:xfrm>
                <a:off x="502920" y="844754"/>
                <a:ext cx="11183112" cy="1264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𝐴𝑁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，理由如下：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，如图，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46_1#70c7bb88d?vbadefaultcenterpage=1&amp;parentnodeid=dc4fe1b2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44754"/>
                <a:ext cx="11183112" cy="1264984"/>
              </a:xfrm>
              <a:prstGeom prst="rect">
                <a:avLst/>
              </a:prstGeom>
              <a:blipFill rotWithShape="1">
                <a:blip r:embed="rId3"/>
                <a:stretch>
                  <a:fillRect t="-16" r="1" b="-5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7_AS.46_2#70c7bb88d?vbadefaultcenterpage=1&amp;parentnodeid=dc4fe1b27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4880" y="2244802"/>
            <a:ext cx="268833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7_AS.46_3#70c7bb88d?vbadefaultcenterpage=1&amp;parentnodeid=dc4fe1b27&amp;vbahtmlprocessed=1"/>
              <p:cNvSpPr/>
              <p:nvPr/>
            </p:nvSpPr>
            <p:spPr>
              <a:xfrm>
                <a:off x="502920" y="4429202"/>
                <a:ext cx="11183112" cy="1872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由题设得，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，由（2）知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𝐵𝐻𝐹𝐸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为平行四边形，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O_7_AS.46_3#70c7bb88d?vbadefaultcenterpage=1&amp;parentnodeid=dc4fe1b2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29202"/>
                <a:ext cx="11183112" cy="1872044"/>
              </a:xfrm>
              <a:prstGeom prst="rect">
                <a:avLst/>
              </a:prstGeom>
              <a:blipFill rotWithShape="1">
                <a:blip r:embed="rId5"/>
                <a:stretch>
                  <a:fillRect t="-4" r="1" b="-29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d31d9e3c0.fixed?vbadefaultcenterpage=1&amp;parentnodeid=76c46d7cc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基础课38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空间直线、平面的平行</a:t>
            </a:r>
            <a:endParaRPr lang="en-US" altLang="zh-CN" sz="4000" dirty="0"/>
          </a:p>
        </p:txBody>
      </p:sp>
      <p:pic>
        <p:nvPicPr>
          <p:cNvPr id="3" name="C_0#d31d9e3c0?linknodeid=4b3e202e9&amp;catalogrefid=4b3e202e9&amp;parentnodeid=76c46d7c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d31d9e3c0?linknodeid=4b3e202e9&amp;catalogrefid=4b3e202e9&amp;parentnodeid=76c46d7cc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d31d9e3c0?linknodeid=de8e8284f&amp;catalogrefid=de8e8284f&amp;parentnodeid=76c46d7cc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d31d9e3c0?linknodeid=de8e8284f&amp;catalogrefid=de8e8284f&amp;parentnodeid=76c46d7cc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46_3#70c7bb88d?vbadefaultcenterpage=1&amp;parentnodeid=dc4fe1b27&amp;vbahtmlprocessed=1"/>
              <p:cNvSpPr/>
              <p:nvPr/>
            </p:nvSpPr>
            <p:spPr>
              <a:xfrm>
                <a:off x="502920" y="2941651"/>
                <a:ext cx="11183112" cy="12626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，故所求点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上存在点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𝐴𝑁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46_3#70c7bb88d?vbadefaultcenterpage=1&amp;parentnodeid=dc4fe1b2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1651"/>
                <a:ext cx="11183112" cy="1262698"/>
              </a:xfrm>
              <a:prstGeom prst="rect">
                <a:avLst/>
              </a:prstGeom>
              <a:blipFill rotWithShape="1">
                <a:blip r:embed="rId2"/>
                <a:stretch>
                  <a:fillRect t="-26" r="1" b="-5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9c90b04a5?vbadefaultcenterpage=1&amp;parentnodeid=de8e8284f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平面与平面平行的判定与性质［师生共研］</a:t>
            </a:r>
            <a:endParaRPr lang="en-US" altLang="zh-CN" sz="2800" dirty="0"/>
          </a:p>
        </p:txBody>
      </p:sp>
      <p:pic>
        <p:nvPicPr>
          <p:cNvPr id="3" name="QO_5_BD.47_1#6fedf2643?hastextimagelayout=1&amp;vbadefaultcenterpage=1&amp;parentnodeid=9c90b04a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57713" y="1434082"/>
            <a:ext cx="3191256" cy="289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47_2#6fedf2643?hastextimagelayout=6&amp;vbadefaultcenterpage=1&amp;parentnodeid=9c90b04a5&amp;vbahtmlprocessed=1&amp;bbb=1&amp;hasbroken=1"/>
              <p:cNvSpPr/>
              <p:nvPr/>
            </p:nvSpPr>
            <p:spPr>
              <a:xfrm>
                <a:off x="502920" y="1388362"/>
                <a:ext cx="7854696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是菱形，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47_2#6fedf2643?hastextimagelayout=6&amp;vbadefaultcenterpage=1&amp;parentnodeid=9c90b04a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7854696" cy="1587310"/>
              </a:xfrm>
              <a:prstGeom prst="rect">
                <a:avLst/>
              </a:prstGeom>
              <a:blipFill rotWithShape="1">
                <a:blip r:embed="rId4"/>
                <a:stretch>
                  <a:fillRect t="-16" r="5" b="-3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47_3#6fedf2643?hastextimagelayout=6&amp;segpoint=1&amp;vbadefaultcenterpage=1&amp;parentnodeid=9c90b04a5&amp;vbahtmlprocessed=1"/>
              <p:cNvSpPr/>
              <p:nvPr/>
            </p:nvSpPr>
            <p:spPr>
              <a:xfrm>
                <a:off x="502920" y="3037491"/>
                <a:ext cx="7854696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（1）求证：平面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47_3#6fedf2643?hastextimagelayout=6&amp;segpoint=1&amp;vbadefaultcenterpage=1&amp;parentnodeid=9c90b04a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7491"/>
                <a:ext cx="7854696" cy="490030"/>
              </a:xfrm>
              <a:prstGeom prst="rect">
                <a:avLst/>
              </a:prstGeom>
              <a:blipFill rotWithShape="1">
                <a:blip r:embed="rId5"/>
                <a:stretch>
                  <a:fillRect t="-58" r="5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5_BD.47_4#6fedf2643?hastextimagelayout=6&amp;segpoint=1&amp;vbadefaultcenterpage=1&amp;parentnodeid=9c90b04a5&amp;vbahtmlprocessed=1"/>
              <p:cNvSpPr/>
              <p:nvPr/>
            </p:nvSpPr>
            <p:spPr>
              <a:xfrm>
                <a:off x="502920" y="3583591"/>
                <a:ext cx="7854696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5_BD.47_4#6fedf2643?hastextimagelayout=6&amp;segpoint=1&amp;vbadefaultcenterpage=1&amp;parentnodeid=9c90b04a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83591"/>
                <a:ext cx="7854696" cy="486029"/>
              </a:xfrm>
              <a:prstGeom prst="rect">
                <a:avLst/>
              </a:prstGeom>
              <a:blipFill rotWithShape="1">
                <a:blip r:embed="rId6"/>
                <a:stretch>
                  <a:fillRect t="-59" r="5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48_1#6fedf2643?vbadefaultcenterpage=1&amp;parentnodeid=9c90b04a5&amp;vbahtmlprocessed=1&amp;bbb=1&amp;hasbroken=1"/>
              <p:cNvSpPr/>
              <p:nvPr/>
            </p:nvSpPr>
            <p:spPr>
              <a:xfrm>
                <a:off x="502920" y="1097326"/>
                <a:ext cx="11183112" cy="48751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为菱形，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2）由（1）可知平面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,又平面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,又因为四边形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为菱形，所以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48_1#6fedf2643?vbadefaultcenterpage=1&amp;parentnodeid=9c90b04a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97326"/>
                <a:ext cx="11183112" cy="4875149"/>
              </a:xfrm>
              <a:prstGeom prst="rect">
                <a:avLst/>
              </a:prstGeom>
              <a:blipFill rotWithShape="1">
                <a:blip r:embed="rId3"/>
                <a:stretch>
                  <a:fillRect t="-1" r="-305" b="-1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23d596e3f?vbadefaultcenterpage=1&amp;parentnodeid=9c90b04a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38717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23d596e3f?vbadefaultcenterpage=1&amp;parentnodeid=9c90b04a5&amp;vbahtmlprocessed=1&amp;bbb=1&amp;hasbroken=1"/>
          <p:cNvSpPr/>
          <p:nvPr/>
        </p:nvSpPr>
        <p:spPr>
          <a:xfrm>
            <a:off x="502920" y="1913459"/>
            <a:ext cx="11183112" cy="37818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证明面面平行的常用方法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面面平行的定义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．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面面平行的判定定理：如果一个平面内有两条相交直线都平行于另一个平面，那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么这两个平面平行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．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利用垂直于同一条直线的两个平面平行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．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如果两个平面同时平行于第三个平面，那么这两个平面平行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．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5.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利用“线线平行”“线面平行”“面面平行”的相互转化进行证明．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6fc92b0d6?vbadefaultcenterpage=1&amp;parentnodeid=9c90b04a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pic>
        <p:nvPicPr>
          <p:cNvPr id="3" name="QM_6_BD.49_1#9085039e3?hastextimagelayout=1&amp;vbadefaultcenterpage=1&amp;parentnodeid=6fc92b0d6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4538" y="1465168"/>
            <a:ext cx="2267712" cy="30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M_6_BD.49_2#9085039e3?hastextimagelayout=7&amp;vbadefaultcenterpage=1&amp;parentnodeid=6fc92b0d6&amp;vbahtmlprocessed=1&amp;bbb=1&amp;hasbroken=1"/>
              <p:cNvSpPr/>
              <p:nvPr/>
            </p:nvSpPr>
            <p:spPr>
              <a:xfrm>
                <a:off x="502920" y="1419448"/>
                <a:ext cx="8778240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如图，在三棱柱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中，过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的平面与上底面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交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𝐺𝐻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𝐺𝐻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不与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重合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QM_6_BD.49_2#9085039e3?hastextimagelayout=7&amp;vbadefaultcenterpage=1&amp;parentnodeid=6fc92b0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8778240" cy="1034669"/>
              </a:xfrm>
              <a:prstGeom prst="rect">
                <a:avLst/>
              </a:prstGeom>
              <a:blipFill rotWithShape="1">
                <a:blip r:embed="rId5"/>
                <a:stretch>
                  <a:fillRect t="-22" r="-2040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7_BD.50_1#c98027660?hastextimagelayout=7&amp;vbadefaultcenterpage=1&amp;parentnodeid=9085039e3&amp;vbahtmlprocessed=1"/>
              <p:cNvSpPr/>
              <p:nvPr/>
            </p:nvSpPr>
            <p:spPr>
              <a:xfrm>
                <a:off x="502920" y="2516791"/>
                <a:ext cx="8778240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7_BD.50_1#c98027660?hastextimagelayout=7&amp;vbadefaultcenterpage=1&amp;parentnodeid=9085039e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6791"/>
                <a:ext cx="8778240" cy="490030"/>
              </a:xfrm>
              <a:prstGeom prst="rect">
                <a:avLst/>
              </a:prstGeom>
              <a:blipFill rotWithShape="1">
                <a:blip r:embed="rId6"/>
                <a:stretch>
                  <a:fillRect t="-58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7_AS.51_1#c98027660?hastextimagelayout=7&amp;vbadefaultcenterpage=1&amp;parentnodeid=9085039e3&amp;vbahtmlprocessed=1&amp;bbb=1&amp;hasbroken=1"/>
              <p:cNvSpPr/>
              <p:nvPr/>
            </p:nvSpPr>
            <p:spPr>
              <a:xfrm>
                <a:off x="502920" y="3006948"/>
                <a:ext cx="8778240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因为在三棱柱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𝐵𝐶𝐻𝐺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𝐵𝐶𝐻𝐺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7_AS.51_1#c98027660?hastextimagelayout=7&amp;vbadefaultcenterpage=1&amp;parentnodeid=9085039e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6948"/>
                <a:ext cx="8778240" cy="1587310"/>
              </a:xfrm>
              <a:prstGeom prst="rect">
                <a:avLst/>
              </a:prstGeom>
              <a:blipFill rotWithShape="1">
                <a:blip r:embed="rId7"/>
                <a:stretch>
                  <a:fillRect t="-14" b="-3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52_1#3b623dbcd?vbadefaultcenterpage=1&amp;parentnodeid=9085039e3&amp;vbahtmlprocessed=1"/>
              <p:cNvSpPr/>
              <p:nvPr/>
            </p:nvSpPr>
            <p:spPr>
              <a:xfrm>
                <a:off x="502920" y="113691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的中点,求证:平面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𝐵𝐶𝐻𝐺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52_1#3b623dbcd?vbadefaultcenterpage=1&amp;parentnodeid=9085039e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36918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55" r="1" b="-1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7_AS.53_1#3b623dbcd?vbadefaultcenterpage=1&amp;parentnodeid=9085039e3&amp;vbahtmlprocessed=1"/>
              <p:cNvSpPr/>
              <p:nvPr/>
            </p:nvSpPr>
            <p:spPr>
              <a:xfrm>
                <a:off x="502920" y="1632726"/>
                <a:ext cx="11183112" cy="4376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𝐵𝐶𝐻𝐺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𝐵𝐶𝐻𝐺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𝐵𝐶𝐻𝐺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baseline="3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bar>
                            <m:barPr>
                              <m:ctrlPr>
                                <a:rPr lang="en-US" altLang="zh-CN" sz="2400" b="0" i="1" baseline="-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en-US" altLang="zh-CN" sz="2400" b="0" i="1" baseline="-8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baseline="-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//</m:t>
                                  </m:r>
                                </m:e>
                              </m:bar>
                            </m:e>
                          </m:bar>
                        </m:e>
                      </m:mr>
                      <m:m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 </m:t>
                          </m:r>
                        </m:e>
                      </m:mr>
                    </m:m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,则四边形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𝐸𝐵𝐺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为平行四边形，所以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𝐵𝐶𝐻𝐺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𝐵𝐶𝐻𝐺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𝐵𝐶𝐻𝐺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𝐵𝐶𝐻𝐺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7_AS.53_1#3b623dbcd?vbadefaultcenterpage=1&amp;parentnodeid=9085039e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32726"/>
                <a:ext cx="11183112" cy="4376357"/>
              </a:xfrm>
              <a:prstGeom prst="rect">
                <a:avLst/>
              </a:prstGeom>
              <a:blipFill rotWithShape="1">
                <a:blip r:embed="rId4"/>
                <a:stretch>
                  <a:fillRect t="-3" r="1" b="-5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a5e8d28e9?vbadefaultcenterpage=1&amp;parentnodeid=de8e8284f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平行关系的综合应用［师生共研］</a:t>
            </a:r>
            <a:endParaRPr lang="en-US" altLang="zh-CN" sz="2800" dirty="0"/>
          </a:p>
        </p:txBody>
      </p:sp>
      <p:pic>
        <p:nvPicPr>
          <p:cNvPr id="3" name="QO_5_BD.54_1#6e52fa2df?hastextimagelayout=1&amp;vbadefaultcenterpage=1&amp;parentnodeid=a5e8d28e9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4536" y="1434082"/>
            <a:ext cx="2496312" cy="249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4_2#6e52fa2df?hastextimagelayout=8&amp;vbadefaultcenterpage=1&amp;parentnodeid=a5e8d28e9&amp;vbahtmlprocessed=1&amp;bbb=1&amp;hasbroken=1"/>
              <p:cNvSpPr/>
              <p:nvPr/>
            </p:nvSpPr>
            <p:spPr>
              <a:xfrm>
                <a:off x="502920" y="1388362"/>
                <a:ext cx="8549640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如图，在斜三棱柱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4_2#6e52fa2df?hastextimagelayout=8&amp;vbadefaultcenterpage=1&amp;parentnodeid=a5e8d28e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8549640" cy="1038670"/>
              </a:xfrm>
              <a:prstGeom prst="rect">
                <a:avLst/>
              </a:prstGeom>
              <a:blipFill rotWithShape="1">
                <a:blip r:embed="rId4"/>
                <a:stretch>
                  <a:fillRect t="-24" r="-186" b="-5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4_3#6e52fa2df?hastextimagelayout=8&amp;segpoint=1&amp;vbadefaultcenterpage=1&amp;parentnodeid=a5e8d28e9&amp;vbahtmlprocessed=1"/>
              <p:cNvSpPr/>
              <p:nvPr/>
            </p:nvSpPr>
            <p:spPr>
              <a:xfrm>
                <a:off x="502920" y="2435448"/>
                <a:ext cx="8549640" cy="776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为何值时，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?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4_3#6e52fa2df?hastextimagelayout=8&amp;segpoint=1&amp;vbadefaultcenterpage=1&amp;parentnodeid=a5e8d28e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5448"/>
                <a:ext cx="8549640" cy="776415"/>
              </a:xfrm>
              <a:prstGeom prst="rect">
                <a:avLst/>
              </a:prstGeom>
              <a:blipFill rotWithShape="1">
                <a:blip r:embed="rId5"/>
                <a:stretch>
                  <a:fillRect t="-29" b="-20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5_BD.54_4#6e52fa2df?hastextimagelayout=8&amp;segpoint=1&amp;vbadefaultcenterpage=1&amp;parentnodeid=a5e8d28e9&amp;vbahtmlprocessed=1"/>
              <p:cNvSpPr/>
              <p:nvPr/>
            </p:nvSpPr>
            <p:spPr>
              <a:xfrm>
                <a:off x="502920" y="3222848"/>
                <a:ext cx="8549640" cy="717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5_BD.54_4#6e52fa2df?hastextimagelayout=8&amp;segpoint=1&amp;vbadefaultcenterpage=1&amp;parentnodeid=a5e8d28e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22848"/>
                <a:ext cx="8549640" cy="717296"/>
              </a:xfrm>
              <a:prstGeom prst="rect">
                <a:avLst/>
              </a:prstGeom>
              <a:blipFill rotWithShape="1">
                <a:blip r:embed="rId6"/>
                <a:stretch>
                  <a:fillRect t="-31" b="-9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5_1#6e52fa2df?vbadefaultcenterpage=1&amp;parentnodeid=a5e8d28e9&amp;vbahtmlprocessed=1&amp;bbb=1&amp;hasbroken=1"/>
              <p:cNvSpPr/>
              <p:nvPr/>
            </p:nvSpPr>
            <p:spPr>
              <a:xfrm>
                <a:off x="502920" y="1559288"/>
                <a:ext cx="11183112" cy="13369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（1）如图所示，取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的中点，此时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5_1#6e52fa2df?vbadefaultcenterpage=1&amp;parentnodeid=a5e8d28e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59288"/>
                <a:ext cx="11183112" cy="1336993"/>
              </a:xfrm>
              <a:prstGeom prst="rect">
                <a:avLst/>
              </a:prstGeom>
              <a:blipFill rotWithShape="1">
                <a:blip r:embed="rId3"/>
                <a:stretch>
                  <a:fillRect t="-27" r="-56" b="-10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5_AS.55_2#6e52fa2df?vbadefaultcenterpage=1&amp;parentnodeid=a5e8d28e9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2312" y="3035536"/>
            <a:ext cx="2633472" cy="2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5_3#6e52fa2df?vbadefaultcenterpage=1&amp;parentnodeid=a5e8d28e9&amp;vbahtmlprocessed=1&amp;bbb=1&amp;hasbroken=1"/>
              <p:cNvSpPr/>
              <p:nvPr/>
            </p:nvSpPr>
            <p:spPr>
              <a:xfrm>
                <a:off x="502920" y="674606"/>
                <a:ext cx="11183112" cy="243427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由棱柱的性质，知四边形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为平行四边形，所以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5_3#6e52fa2df?vbadefaultcenterpage=1&amp;parentnodeid=a5e8d28e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674606"/>
                <a:ext cx="11183112" cy="2434273"/>
              </a:xfrm>
              <a:prstGeom prst="rect">
                <a:avLst/>
              </a:prstGeom>
              <a:blipFill rotWithShape="1">
                <a:blip r:embed="rId3"/>
                <a:stretch>
                  <a:fillRect t="-10" r="1" b="-14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5_4#6e52fa2df?vbadefaultcenterpage=1&amp;parentnodeid=a5e8d28e9&amp;vbahtmlprocessed=1&amp;bbb=1&amp;hasbroken=1"/>
              <p:cNvSpPr/>
              <p:nvPr/>
            </p:nvSpPr>
            <p:spPr>
              <a:xfrm>
                <a:off x="502920" y="3442444"/>
                <a:ext cx="11183112" cy="26619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（2）由已知得，平面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,平面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，同理，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.又因为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55_4#6e52fa2df?vbadefaultcenterpage=1&amp;parentnodeid=a5e8d28e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42444"/>
                <a:ext cx="11183112" cy="2661920"/>
              </a:xfrm>
              <a:prstGeom prst="rect">
                <a:avLst/>
              </a:prstGeom>
              <a:blipFill rotWithShape="1">
                <a:blip r:embed="rId4"/>
                <a:stretch>
                  <a:fillRect t="-4" r="-777" b="-2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e4f392c79?vbadefaultcenterpage=1&amp;parentnodeid=a5e8d28e9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3553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e4f392c79?vbadefaultcenterpage=1&amp;parentnodeid=a5e8d28e9&amp;vbahtmlprocessed=1&amp;bbb=1&amp;hasbroken=1"/>
          <p:cNvSpPr/>
          <p:nvPr/>
        </p:nvSpPr>
        <p:spPr>
          <a:xfrm>
            <a:off x="502920" y="2761819"/>
            <a:ext cx="11183112" cy="21359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平行关系综合应用的策略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在立体几何中常见的平行关系有线线平行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、线面平行和面面平行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，这三种平行关系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不是孤立的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，而是相互联系的，并且可以相互转化.要解决平行关系的综合问题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，必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须灵活转化三种平行关系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ffa68251d?colgroup=5,4,12,5,6&amp;vbadefaultcenterpage=1&amp;parentnodeid=d31d9e3c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737564"/>
              <a:ext cx="11146536" cy="3803904"/>
            </p:xfrm>
            <a:graphic>
              <a:graphicData uri="http://schemas.openxmlformats.org/drawingml/2006/table">
                <a:tbl>
                  <a:tblPr/>
                  <a:tblGrid>
                    <a:gridCol w="17282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050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830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842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5407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直线与平面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平行的判定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18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2023年全国乙卷（理）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19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2023年全国乙卷（文）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19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2023年天津卷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平面与平面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平行的判定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2022年全国乙卷（理）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ffa68251d?colgroup=5,4,12,5,6&amp;vbadefaultcenterpage=1&amp;parentnodeid=d31d9e3c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737564"/>
              <a:ext cx="11146536" cy="3677095"/>
            </p:xfrm>
            <a:graphic>
              <a:graphicData uri="http://schemas.openxmlformats.org/drawingml/2006/table">
                <a:tbl>
                  <a:tblPr/>
                  <a:tblGrid>
                    <a:gridCol w="1728216"/>
                    <a:gridCol w="1645920"/>
                    <a:gridCol w="4005072"/>
                    <a:gridCol w="1783080"/>
                    <a:gridCol w="1984248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999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直线与平面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平行的判定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平面与平面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平行的判定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58369bf9f?vbadefaultcenterpage=1&amp;parentnodeid=a5e8d28e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pic>
        <p:nvPicPr>
          <p:cNvPr id="3" name="QM_6_BD.56_1#581a66135?hastextimagelayout=1&amp;vbadefaultcenterpage=1&amp;parentnodeid=58369bf9f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1996" y="1465168"/>
            <a:ext cx="2825496" cy="25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M_6_BD.56_2#581a66135?hastextimagelayout=9&amp;vbadefaultcenterpage=1&amp;parentnodeid=58369bf9f&amp;vbahtmlprocessed=1&amp;bbb=1&amp;hasbroken=1"/>
              <p:cNvSpPr/>
              <p:nvPr/>
            </p:nvSpPr>
            <p:spPr>
              <a:xfrm>
                <a:off x="502920" y="1419448"/>
                <a:ext cx="8220456" cy="13253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如图，在正方体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分别为对角线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上的点，且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𝐶𝑄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𝐵𝑃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QM_6_BD.56_2#581a66135?hastextimagelayout=9&amp;vbadefaultcenterpage=1&amp;parentnodeid=58369bf9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8220456" cy="1325372"/>
              </a:xfrm>
              <a:prstGeom prst="rect">
                <a:avLst/>
              </a:prstGeom>
              <a:blipFill rotWithShape="1">
                <a:blip r:embed="rId5"/>
                <a:stretch>
                  <a:fillRect t="-17" r="5" b="-5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7_BD.57_1#ef4b32cb0?hastextimagelayout=9&amp;vbadefaultcenterpage=1&amp;parentnodeid=581a66135&amp;vbahtmlprocessed=1"/>
              <p:cNvSpPr/>
              <p:nvPr/>
            </p:nvSpPr>
            <p:spPr>
              <a:xfrm>
                <a:off x="502920" y="2752948"/>
                <a:ext cx="8220456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7_BD.57_1#ef4b32cb0?hastextimagelayout=9&amp;vbadefaultcenterpage=1&amp;parentnodeid=581a661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52948"/>
                <a:ext cx="8220456" cy="490030"/>
              </a:xfrm>
              <a:prstGeom prst="rect">
                <a:avLst/>
              </a:prstGeom>
              <a:blipFill rotWithShape="1">
                <a:blip r:embed="rId6"/>
                <a:stretch>
                  <a:fillRect t="-46" r="5" b="-1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58_1#ef4b32cb0?vbadefaultcenterpage=1&amp;parentnodeid=581a66135&amp;vbahtmlprocessed=1"/>
              <p:cNvSpPr/>
              <p:nvPr/>
            </p:nvSpPr>
            <p:spPr>
              <a:xfrm>
                <a:off x="502920" y="756000"/>
                <a:ext cx="11183112" cy="431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如图1，连接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并延长与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的延长线交于点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58_1#ef4b32cb0?vbadefaultcenterpage=1&amp;parentnodeid=581a661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431165"/>
              </a:xfrm>
              <a:prstGeom prst="rect">
                <a:avLst/>
              </a:prstGeom>
              <a:blipFill rotWithShape="1">
                <a:blip r:embed="rId3"/>
                <a:stretch>
                  <a:fillRect t="-81" r="1" b="-10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7_AS.58_2#ef4b32cb0?vbadefaultcenterpage=1&amp;parentnodeid=581a66135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9160" y="1315308"/>
            <a:ext cx="2770632" cy="263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7_AS.58_3#ef4b32cb0?vbadefaultcenterpage=1&amp;parentnodeid=581a66135&amp;vbahtmlprocessed=1"/>
              <p:cNvSpPr/>
              <p:nvPr/>
            </p:nvSpPr>
            <p:spPr>
              <a:xfrm>
                <a:off x="502920" y="3857213"/>
                <a:ext cx="11183112" cy="2624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为正方形，所以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∼△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𝑃𝐷𝑀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𝐶𝑄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𝐶𝑄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7_AS.58_3#ef4b32cb0?vbadefaultcenterpage=1&amp;parentnodeid=581a661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57213"/>
                <a:ext cx="11183112" cy="2624836"/>
              </a:xfrm>
              <a:prstGeom prst="rect">
                <a:avLst/>
              </a:prstGeom>
              <a:blipFill rotWithShape="1">
                <a:blip r:embed="rId5"/>
                <a:stretch>
                  <a:fillRect t="-8" r="1" b="-8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59_1#71ea1fff4?vbadefaultcenterpage=1&amp;parentnodeid=581a66135&amp;vbahtmlprocessed=1"/>
              <p:cNvSpPr/>
              <p:nvPr/>
            </p:nvSpPr>
            <p:spPr>
              <a:xfrm>
                <a:off x="502920" y="3215971"/>
                <a:ext cx="11183112" cy="7140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上的点，当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𝐴𝑅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为何值时，能使平面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𝑃𝑄𝑅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？请说明理由.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59_1#71ea1fff4?vbadefaultcenterpage=1&amp;parentnodeid=581a661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15971"/>
                <a:ext cx="11183112" cy="714058"/>
              </a:xfrm>
              <a:prstGeom prst="rect">
                <a:avLst/>
              </a:prstGeom>
              <a:blipFill rotWithShape="1">
                <a:blip r:embed="rId3"/>
                <a:stretch>
                  <a:fillRect t="-46" r="1" b="-9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60_1#71ea1fff4?vbadefaultcenterpage=1&amp;parentnodeid=581a66135&amp;vbahtmlprocessed=1"/>
              <p:cNvSpPr/>
              <p:nvPr/>
            </p:nvSpPr>
            <p:spPr>
              <a:xfrm>
                <a:off x="502920" y="840499"/>
                <a:ext cx="11183112" cy="71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𝐴𝑅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𝑃𝑄𝑅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，如图2所示.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60_1#71ea1fff4?vbadefaultcenterpage=1&amp;parentnodeid=581a661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40499"/>
                <a:ext cx="11183112" cy="714439"/>
              </a:xfrm>
              <a:prstGeom prst="rect">
                <a:avLst/>
              </a:prstGeom>
              <a:blipFill rotWithShape="1">
                <a:blip r:embed="rId3"/>
                <a:stretch>
                  <a:fillRect t="-55" r="1" b="-9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7_AS.60_2#71ea1fff4?vbadefaultcenterpage=1&amp;parentnodeid=581a66135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600" y="1694448"/>
            <a:ext cx="2587752" cy="26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7_AS.60_3#71ea1fff4?vbadefaultcenterpage=1&amp;parentnodeid=581a66135&amp;vbahtmlprocessed=1"/>
              <p:cNvSpPr/>
              <p:nvPr/>
            </p:nvSpPr>
            <p:spPr>
              <a:xfrm>
                <a:off x="502920" y="4488447"/>
                <a:ext cx="11183112" cy="1817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理由如下：因为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𝐴𝑅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𝐵𝑅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𝑅𝐴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𝐵𝑅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𝑅𝐴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𝑃𝐷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𝑃𝑄𝑅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7_AS.60_3#71ea1fff4?vbadefaultcenterpage=1&amp;parentnodeid=581a661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88447"/>
                <a:ext cx="11183112" cy="1817053"/>
              </a:xfrm>
              <a:prstGeom prst="rect">
                <a:avLst/>
              </a:prstGeom>
              <a:blipFill rotWithShape="1">
                <a:blip r:embed="rId5"/>
                <a:stretch>
                  <a:fillRect t="-15" r="1" b="-3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P_3_BD#ffa68251d?colgroup=5,4,12,5,6&amp;vbadefaultcenterpage=1&amp;parentnodeid=d31d9e3c0&amp;vbahtmlprocessed=1&amp;bbb=1&amp;hasbroken=1"/>
          <p:cNvGraphicFramePr>
            <a:graphicFrameLocks noGrp="1"/>
          </p:cNvGraphicFramePr>
          <p:nvPr/>
        </p:nvGraphicFramePr>
        <p:xfrm>
          <a:off x="502920" y="2740197"/>
          <a:ext cx="11146536" cy="2377440"/>
        </p:xfrm>
        <a:graphic>
          <a:graphicData uri="http://schemas.openxmlformats.org/drawingml/2006/table">
            <a:tbl>
              <a:tblPr/>
              <a:tblGrid>
                <a:gridCol w="172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4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133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考点考向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课标要求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真题印证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考频热度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核心素养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820">
                <a:tc>
                  <a:txBody>
                    <a:bodyPr/>
                    <a:lstStyle/>
                    <a:p>
                      <a:pPr mar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命题分析预</a:t>
                      </a:r>
                    </a:p>
                    <a:p>
                      <a:pPr marL="0" lv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测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从近几年高考的情况来看，以柱体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、锥体为背景的线面平行是高考常</a:t>
                      </a:r>
                    </a:p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考内容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，一般以解答题的形式出现，试题较为简单.预计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2025年高考命</a:t>
                      </a:r>
                    </a:p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题情况变化不大，但要特别注意应用判定定理和性质定理时条件的完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整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，这是解题基本规范和要求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P_3_BD#ffa68251d?colgroup=5,4,12,5,6&amp;vbadefaultcenterpage=1&amp;parentnodeid=d31d9e3c0&amp;vbahtmlprocessed=1&amp;bbb=1"/>
          <p:cNvSpPr txBox="1"/>
          <p:nvPr/>
        </p:nvSpPr>
        <p:spPr>
          <a:xfrm>
            <a:off x="9109456" y="2114849"/>
            <a:ext cx="2540000" cy="49552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</a:p>
        </p:txBody>
      </p:sp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4b3e202e9.fixed?vbadefaultcenterpage=1&amp;parentnodeid=d31d9e3c0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4b3e202e9.fixed?vbadefaultcenterpage=1&amp;parentnodeid=d31d9e3c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9efce682?vbadefaultcenterpage=1&amp;parentnodeid=4b3e202e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2e5956e55?segpoint=1&amp;vbadefaultcenterpage=1&amp;parentnodeid=59efce682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一、直线与平面平行的定义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BD#44c13577b?vbadefaultcenterpage=1&amp;parentnodeid=2e5956e55&amp;vbahtmlprocessed=1&amp;bbb=1&amp;hasbroken=1"/>
              <p:cNvSpPr/>
              <p:nvPr/>
            </p:nvSpPr>
            <p:spPr>
              <a:xfrm>
                <a:off x="502920" y="20087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没有公共点，则称直线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平行，可用数学符号描述为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P_6_BD#44c13577b?vbadefaultcenterpage=1&amp;parentnodeid=2e5956e5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8791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8" r="1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3be532962?segpoint=1&amp;vbadefaultcenterpage=1&amp;parentnodeid=59efce682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二、直线与平面平行的判定定理和性质定理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6_BD#f1fc4e8c0?colgroup=3,15,16&amp;vbadefaultcenterpage=1&amp;parentnodeid=3be532962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37392" cy="5001895"/>
            </p:xfrm>
            <a:graphic>
              <a:graphicData uri="http://schemas.openxmlformats.org/drawingml/2006/table">
                <a:tbl>
                  <a:tblPr/>
                  <a:tblGrid>
                    <a:gridCol w="12070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0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297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判定定理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性质定理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8214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文字语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如果①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一条直线与此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②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的一条直线平行，那么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该直线与此平面③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一条直线与一个平面④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，如果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过该直线的平面与此平面⑤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那么该直线与⑥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平行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1803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符号语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⊄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,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⊂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,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//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//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𝛼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//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,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⊂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𝛽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,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∩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𝛽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Times New Roman" panose="02020603050405020304" pitchFamily="34" charset="-120"/>
                                              </a:rPr>
                                              <m:t>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//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8191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图形语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6_BD#f1fc4e8c0?colgroup=3,15,16&amp;vbadefaultcenterpage=1&amp;parentnodeid=3be532962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37392" cy="4917440"/>
            </p:xfrm>
            <a:graphic>
              <a:graphicData uri="http://schemas.openxmlformats.org/drawingml/2006/table">
                <a:tbl>
                  <a:tblPr/>
                  <a:tblGrid>
                    <a:gridCol w="1207008"/>
                    <a:gridCol w="4800600"/>
                    <a:gridCol w="5129784"/>
                  </a:tblGrid>
                  <a:tr h="435356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判定定理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性质定理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214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文字语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如果①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一条直线与此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②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的一条直线平行，那么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该直线与此平面③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一条直线与一个平面④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，如果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过该直线的平面与此平面⑤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那么该直线与⑥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平行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744345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符号语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158191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图形语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P_6_BD#f1fc4e8c0.table_image?tableimageindex=1&amp;vbadefaultcenterpage=1&amp;parentnodeid=3be532962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4640" y="4882992"/>
            <a:ext cx="2551176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5" name="P_6_BD#f1fc4e8c0.table_image?tableimageindex=2&amp;vbadefaultcenterpage=1&amp;parentnodeid=3be532962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8080" y="4841844"/>
            <a:ext cx="3154680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6" name="P_6_AN.1_1#f1fc4e8c0.blank?vbadefaultcenterpage=1&amp;parentnodeid=3be532962&amp;vbapositionanswer=1&amp;vbahtmlprocessed=1"/>
          <p:cNvSpPr/>
          <p:nvPr/>
        </p:nvSpPr>
        <p:spPr>
          <a:xfrm>
            <a:off x="2747128" y="1816704"/>
            <a:ext cx="11350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平面外</a:t>
            </a:r>
            <a:endParaRPr lang="en-US" altLang="zh-CN" sz="2400" dirty="0"/>
          </a:p>
        </p:txBody>
      </p:sp>
      <p:sp>
        <p:nvSpPr>
          <p:cNvPr id="7" name="P_6_AN.2_1#f1fc4e8c0.blank?vbadefaultcenterpage=1&amp;parentnodeid=3be532962&amp;vbapositionanswer=2&amp;vbahtmlprocessed=1"/>
          <p:cNvSpPr/>
          <p:nvPr/>
        </p:nvSpPr>
        <p:spPr>
          <a:xfrm>
            <a:off x="2137528" y="2292192"/>
            <a:ext cx="11350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平面内</a:t>
            </a:r>
            <a:endParaRPr lang="en-US" altLang="zh-CN" sz="2400" dirty="0"/>
          </a:p>
        </p:txBody>
      </p:sp>
      <p:sp>
        <p:nvSpPr>
          <p:cNvPr id="8" name="P_6_AN.3_1#f1fc4e8c0.blank?vbadefaultcenterpage=1&amp;parentnodeid=3be532962&amp;vbapositionanswer=3&amp;vbahtmlprocessed=1"/>
          <p:cNvSpPr/>
          <p:nvPr/>
        </p:nvSpPr>
        <p:spPr>
          <a:xfrm>
            <a:off x="4271128" y="2767680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平行</a:t>
            </a:r>
            <a:endParaRPr lang="en-US" altLang="zh-CN" sz="2400" dirty="0"/>
          </a:p>
        </p:txBody>
      </p:sp>
      <p:sp>
        <p:nvSpPr>
          <p:cNvPr id="3" name="P_6_AN.4_1#f1fc4e8c0.blank?vbadefaultcenterpage=1&amp;parentnodeid=3be532962&amp;vbapositionanswer=4&amp;vbahtmlprocessed=1"/>
          <p:cNvSpPr/>
          <p:nvPr/>
        </p:nvSpPr>
        <p:spPr>
          <a:xfrm>
            <a:off x="9681328" y="1816704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平行</a:t>
            </a:r>
            <a:endParaRPr lang="en-US" altLang="zh-CN" sz="2400" dirty="0"/>
          </a:p>
        </p:txBody>
      </p:sp>
      <p:sp>
        <p:nvSpPr>
          <p:cNvPr id="10" name="P_6_AN.5_1#f1fc4e8c0.blank?vbadefaultcenterpage=1&amp;parentnodeid=3be532962&amp;vbapositionanswer=5&amp;vbahtmlprocessed=1"/>
          <p:cNvSpPr/>
          <p:nvPr/>
        </p:nvSpPr>
        <p:spPr>
          <a:xfrm>
            <a:off x="10290928" y="2292192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相交</a:t>
            </a:r>
            <a:endParaRPr lang="en-US" altLang="zh-CN" sz="2400" dirty="0"/>
          </a:p>
        </p:txBody>
      </p:sp>
      <p:sp>
        <p:nvSpPr>
          <p:cNvPr id="11" name="P_6_AN.6_1#f1fc4e8c0.blank?vbadefaultcenterpage=1&amp;parentnodeid=3be532962&amp;vbapositionanswer=6&amp;vbahtmlprocessed=1"/>
          <p:cNvSpPr/>
          <p:nvPr/>
        </p:nvSpPr>
        <p:spPr>
          <a:xfrm>
            <a:off x="8766928" y="2767680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交线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8" grpId="0" build="p" animBg="1"/>
      <p:bldP spid="3" grpId="0" build="p" animBg="1"/>
      <p:bldP spid="10" grpId="0" build="p" animBg="1"/>
      <p:bldP spid="11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0b12eb564?segpoint=1&amp;vbadefaultcenterpage=1&amp;parentnodeid=59efce682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三、平面与平面平行的定义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758854f34?vbadefaultcenterpage=1&amp;parentnodeid=0b12eb564&amp;vbahtmlprocessed=1&amp;bbb=1&amp;hasbroken=1"/>
              <p:cNvSpPr/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没有公共点的两个平面叫作平行平面，可用数学符号描述为：若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758854f34?vbadefaultcenterpage=1&amp;parentnodeid=0b12eb56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1522</Words>
  <Application>Microsoft Office PowerPoint</Application>
  <PresentationFormat>宽屏</PresentationFormat>
  <Paragraphs>312</Paragraphs>
  <Slides>44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MS Mincho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5</cp:revision>
  <dcterms:created xsi:type="dcterms:W3CDTF">2023-12-21T12:22:00Z</dcterms:created>
  <dcterms:modified xsi:type="dcterms:W3CDTF">2024-01-18T06:36:32Z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128868A2F2A346CA8C609C28C635EDDF_12</vt:lpwstr>
  </property>
  <property fmtid="{D5CDD505-2E9C-101B-9397-08002B2CF9AE}" pid="3" name="KSOProductBuildVer">
    <vt:lpwstr>2052-12.1.0.15990</vt:lpwstr>
  </property>
</Properties>
</file>