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307" r:id="rId9"/>
    <p:sldId id="263" r:id="rId10"/>
    <p:sldId id="264" r:id="rId11"/>
    <p:sldId id="265" r:id="rId12"/>
    <p:sldId id="266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8" r:id="rId38"/>
    <p:sldId id="292" r:id="rId39"/>
    <p:sldId id="293" r:id="rId40"/>
    <p:sldId id="299" r:id="rId41"/>
    <p:sldId id="294" r:id="rId42"/>
    <p:sldId id="295" r:id="rId43"/>
    <p:sldId id="296" r:id="rId44"/>
    <p:sldId id="300" r:id="rId45"/>
    <p:sldId id="297" r:id="rId46"/>
  </p:sldIdLst>
  <p:sldSz cx="12192000" cy="6858000"/>
  <p:notesSz cx="6858000" cy="12192000"/>
  <p:custDataLst>
    <p:tags r:id="rId48"/>
  </p:custDataLst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87" d="100"/>
          <a:sy n="87" d="100"/>
        </p:scale>
        <p:origin x="49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gs" Target="tags/tag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#df=f54ad78a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l"/>
            <a:r>
              <a:rPr lang="en-US" sz="2800" b="1" i="0" dirty="0">
                <a:solidFill>
                  <a:srgbClr val="01448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基础课40 空间向量及其运算和空间位置关系</a:t>
            </a:r>
            <a:endParaRPr lang="en-US" sz="2800" dirty="0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/>
            <a:fld id="{2E3CFD87-DF32-4307-AB77-BC0C4FF04409}" type="slidenum">
              <a:rPr lang="en-US" sz="1500" b="1" i="0" smtClean="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‹#›</a:t>
            </a:fld>
            <a:endParaRPr lang="en-US" sz="150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#df=f54ad78a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l"/>
            <a:r>
              <a:rPr lang="en-US" sz="2800" b="1" i="0" dirty="0">
                <a:solidFill>
                  <a:srgbClr val="01448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基础课40 空间向量及其运算和空间位置关系</a:t>
            </a:r>
            <a:endParaRPr lang="en-US" sz="2800" dirty="0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/>
            <a:fld id="{5D7BAA65-A6E5-4AA6-8E48-9CDC7A9D92B2}" type="slidenum">
              <a:rPr lang="en-US" sz="1500" b="1" i="0" smtClean="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‹#›</a:t>
            </a:fld>
            <a:endParaRPr lang="en-US" sz="1500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#df=f54ad78a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l"/>
            <a:r>
              <a:rPr lang="en-US" sz="2800" b="1" i="0" dirty="0">
                <a:solidFill>
                  <a:srgbClr val="01448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基础课40 空间向量及其运算和空间位置关系</a:t>
            </a:r>
            <a:endParaRPr lang="en-US" sz="2800" dirty="0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/>
            <a:fld id="{4625575C-8D94-4A81-8140-80C8CDD3F5CC}" type="slidenum">
              <a:rPr lang="en-US" sz="1500" b="1" i="0" smtClean="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‹#›</a:t>
            </a:fld>
            <a:endParaRPr lang="en-US" sz="1500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#df=f54ad78a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l"/>
            <a:r>
              <a:rPr lang="en-US" sz="2800" b="1" i="0" dirty="0">
                <a:solidFill>
                  <a:srgbClr val="01448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基础课40 空间向量及其运算和空间位置关系</a:t>
            </a:r>
            <a:endParaRPr lang="en-US" sz="2800" dirty="0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/>
            <a:fld id="{E3F01462-1747-4543-8C2C-C98819A345BB}" type="slidenum">
              <a:rPr lang="en-US" sz="1500" b="1" i="0" smtClean="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‹#›</a:t>
            </a:fld>
            <a:endParaRPr lang="en-US" sz="15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xin?subject=math#pid=657fab7460819df2225b41b1#tid=65825cdc41cd2100092ee9fb#sourcefrom=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sp>
        <p:nvSpPr>
          <p:cNvPr id="3" name="MasterShapeName"/>
          <p:cNvSpPr/>
          <p:nvPr/>
        </p:nvSpPr>
        <p:spPr>
          <a:xfrm>
            <a:off x="5577840" y="5907024"/>
            <a:ext cx="1801368" cy="85953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/>
            <a:r>
              <a:rPr lang="en-US" sz="5200" b="1" i="0" dirty="0">
                <a:solidFill>
                  <a:srgbClr val="42ADE2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数 学</a:t>
            </a:r>
            <a:endParaRPr lang="en-US" sz="520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/>
            <a:fld id="{34F6DDB3-8A29-40AC-8746-80DF0F24840F}" type="slidenum">
              <a:rPr lang="en-US" sz="1500" b="1" i="0" smtClean="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‹#›</a:t>
            </a:fld>
            <a:endParaRPr lang="en-US" sz="150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ck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#df=f54ad78a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l"/>
            <a:r>
              <a:rPr lang="en-US" sz="2800" b="1" i="0" dirty="0">
                <a:solidFill>
                  <a:srgbClr val="01448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基础课40 空间向量及其运算和空间位置关系</a:t>
            </a:r>
            <a:endParaRPr lang="en-US" sz="2800" dirty="0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/>
            <a:fld id="{42D451E8-3789-4FF7-8795-01B64CFEC73C}" type="slidenum">
              <a:rPr lang="en-US" sz="1500" b="1" i="0" smtClean="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‹#›</a:t>
            </a:fld>
            <a:endParaRPr lang="en-US" sz="150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4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6.jpe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6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image" Target="../media/image32.jpeg"/><Relationship Id="rId7" Type="http://schemas.openxmlformats.org/officeDocument/2006/relationships/image" Target="../media/image7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3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slide" Target="slide20.xml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7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7" Type="http://schemas.openxmlformats.org/officeDocument/2006/relationships/image" Target="../media/image7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78.png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8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7" Type="http://schemas.openxmlformats.org/officeDocument/2006/relationships/image" Target="../media/image8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85.png"/><Relationship Id="rId5" Type="http://schemas.openxmlformats.org/officeDocument/2006/relationships/image" Target="../media/image84.png"/><Relationship Id="rId4" Type="http://schemas.openxmlformats.org/officeDocument/2006/relationships/image" Target="../media/image35.jpe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91.png"/><Relationship Id="rId4" Type="http://schemas.openxmlformats.org/officeDocument/2006/relationships/image" Target="../media/image9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96.png"/><Relationship Id="rId4" Type="http://schemas.openxmlformats.org/officeDocument/2006/relationships/image" Target="../media/image38.jpe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99.png"/><Relationship Id="rId4" Type="http://schemas.openxmlformats.org/officeDocument/2006/relationships/image" Target="../media/image39.jpe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9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split dir="in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_5_BD#276b014e1?segpoint=1&amp;vbadefaultcenterpage=1&amp;parentnodeid=4d4f0023a&amp;vbahtmlprocessed=1"/>
          <p:cNvSpPr/>
          <p:nvPr/>
        </p:nvSpPr>
        <p:spPr>
          <a:xfrm>
            <a:off x="502920" y="756000"/>
            <a:ext cx="11183112" cy="94996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50000"/>
              </a:lnSpc>
            </a:pPr>
            <a:r>
              <a:rPr lang="en-US" altLang="zh-CN" sz="26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四、空间向量的坐标表示及其应用</a:t>
            </a:r>
            <a:endParaRPr lang="en-US" altLang="zh-CN" sz="2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_6_BD#e5bb5f4e3?vbadefaultcenterpage=1&amp;parentnodeid=276b014e1&amp;vbahtmlprocessed=1"/>
              <p:cNvSpPr/>
              <p:nvPr/>
            </p:nvSpPr>
            <p:spPr>
              <a:xfrm>
                <a:off x="502920" y="1353074"/>
                <a:ext cx="11183112" cy="49003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P_6_BD#e5bb5f4e3?vbadefaultcenterpage=1&amp;parentnodeid=276b014e1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353074"/>
                <a:ext cx="11183112" cy="490030"/>
              </a:xfrm>
              <a:prstGeom prst="rect">
                <a:avLst/>
              </a:prstGeom>
              <a:blipFill rotWithShape="1">
                <a:blip r:embed="rId3"/>
                <a:stretch>
                  <a:fillRect t="-107" r="1" b="-118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P_6_BD#e5bb5f4e3?colgroup=3,10,20&amp;vbadefaultcenterpage=1&amp;parentnodeid=276b014e1&amp;vbahtmlprocessed=1&amp;bbb=1"/>
              <p:cNvGraphicFramePr>
                <a:graphicFrameLocks noGrp="1"/>
              </p:cNvGraphicFramePr>
              <p:nvPr/>
            </p:nvGraphicFramePr>
            <p:xfrm>
              <a:off x="502920" y="1978248"/>
              <a:ext cx="11146536" cy="3941890"/>
            </p:xfrm>
            <a:graphic>
              <a:graphicData uri="http://schemas.openxmlformats.org/drawingml/2006/table">
                <a:tbl>
                  <a:tblPr/>
                  <a:tblGrid>
                    <a:gridCol w="112471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49300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528816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435356">
                    <a:tc>
                      <a:txBody>
                        <a:bodyPr/>
                        <a:lstStyle/>
                        <a:p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向量表示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坐标表示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35356"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数量积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a:rPr lang="en-US" altLang="zh-CN" sz="2400" b="1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⋅</m:t>
                              </m:r>
                              <m:r>
                                <a:rPr lang="en-US" altLang="zh-CN" sz="2400" b="1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=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sz="2400" b="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1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</m:d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sz="2400" b="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1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cos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＜</m:t>
                              </m:r>
                              <m:r>
                                <a:rPr lang="en-US" altLang="zh-CN" sz="2400" b="1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oMath>
                          </a14:m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,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1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＞</m:t>
                              </m:r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a:rPr lang="en-US" altLang="zh-CN" sz="2400" b="1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⋅</m:t>
                              </m:r>
                              <m:r>
                                <a:rPr lang="en-US" altLang="zh-CN" sz="2400" b="1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=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⑥</m:t>
                              </m:r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r>
                            <a:rPr lang="en-US" altLang="zh-CN" sz="2400" i="0" dirty="0">
                              <a:solidFill>
                                <a:srgbClr val="000000"/>
                              </a:solidFill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宋体" panose="02010600030101010101" pitchFamily="34" charset="-120"/>
                            </a:rPr>
                            <a:t>__________________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35356"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共线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a:rPr lang="en-US" altLang="zh-CN" sz="2400" b="1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=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𝜆</m:t>
                              </m:r>
                              <m:r>
                                <a:rPr lang="en-US" altLang="zh-CN" sz="2400" b="1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  <m:d>
                                <m:dPr>
                                  <m:ctrlPr>
                                    <a:rPr lang="en-US" altLang="zh-CN" sz="2400" b="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1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≠0,</m:t>
                                  </m:r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𝜆</m:t>
                                  </m:r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∈</m:t>
                                  </m:r>
                                  <m:r>
                                    <a:rPr lang="en-US" altLang="zh-CN" sz="2400" b="1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𝐑</m:t>
                                  </m:r>
                                </m:e>
                              </m:d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⑦</a:t>
                          </a:r>
                          <a:r>
                            <a:rPr lang="en-US" altLang="zh-CN" sz="2400" i="0">
                              <a:solidFill>
                                <a:srgbClr val="000000"/>
                              </a:solidFill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宋体" panose="02010600030101010101" pitchFamily="34" charset="-120"/>
                            </a:rPr>
                            <a:t>____________________________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35356"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垂直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a:rPr lang="en-US" altLang="zh-CN" sz="2400" b="1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⋅</m:t>
                              </m:r>
                              <m:r>
                                <a:rPr lang="en-US" altLang="zh-CN" sz="2400" b="1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=0</m:t>
                              </m:r>
                              <m:d>
                                <m:dPr>
                                  <m:ctrlPr>
                                    <a:rPr lang="en-US" altLang="zh-CN" sz="2400" b="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1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≠0,</m:t>
                                  </m:r>
                                  <m:r>
                                    <a:rPr lang="en-US" altLang="zh-CN" sz="2400" b="1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≠0</m:t>
                                  </m:r>
                                </m:e>
                              </m:d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400" b="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400" b="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sz="2400" b="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400" b="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sz="2400" b="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3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400" b="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=0</m:t>
                              </m:r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911733"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模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14:m>
                            <m:oMath xmlns:m="http://schemas.openxmlformats.org/officeDocument/2006/math"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sz="2400" b="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1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</m:d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14:m>
                            <m:oMath xmlns:m="http://schemas.openxmlformats.org/officeDocument/2006/math">
                              <m:rad>
                                <m:radPr>
                                  <m:degHide m:val="on"/>
                                  <m:ctrlPr>
                                    <a:rPr lang="en-US" altLang="zh-CN" sz="2400" b="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</m:ctrlPr>
                                </m:radPr>
                                <m:deg/>
                                <m:e>
                                  <m:sSubSup>
                                    <m:sSubSupPr>
                                      <m:ctrlPr>
                                        <a:rPr lang="en-US" altLang="zh-CN" sz="2400" b="0" i="1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2400" b="0" i="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zh-CN" sz="2400" b="0" i="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altLang="zh-CN" sz="2400" b="0" i="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+</m:t>
                                  </m:r>
                                  <m:sSubSup>
                                    <m:sSubSupPr>
                                      <m:ctrlPr>
                                        <a:rPr lang="en-US" altLang="zh-CN" sz="2400" b="0" i="1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2400" b="0" i="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zh-CN" sz="2400" b="0" i="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US" altLang="zh-CN" sz="2400" b="0" i="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+</m:t>
                                  </m:r>
                                  <m:sSubSup>
                                    <m:sSubSupPr>
                                      <m:ctrlPr>
                                        <a:rPr lang="en-US" altLang="zh-CN" sz="2400" b="0" i="1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2400" b="0" i="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zh-CN" sz="2400" b="0" i="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  <m:t>3</m:t>
                                      </m:r>
                                    </m:sub>
                                    <m:sup>
                                      <m:r>
                                        <a:rPr lang="en-US" altLang="zh-CN" sz="2400" b="0" i="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rad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1072388"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夹角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⟨</m:t>
                              </m:r>
                              <m:r>
                                <a:rPr lang="en-US" altLang="zh-CN" sz="2400" b="1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oMath>
                          </a14:m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,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1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⟩</m:t>
                              </m:r>
                              <m:d>
                                <m:dPr>
                                  <m:ctrlPr>
                                    <a:rPr lang="en-US" altLang="zh-CN" sz="2400" b="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1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≠0,</m:t>
                                  </m:r>
                                  <m:r>
                                    <a:rPr lang="en-US" altLang="zh-CN" sz="2400" b="1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≠0</m:t>
                                  </m:r>
                                </m:e>
                              </m:d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cos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⟨</m:t>
                              </m:r>
                              <m:r>
                                <a:rPr lang="en-US" altLang="zh-CN" sz="2400" b="1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,</m:t>
                              </m:r>
                              <m:r>
                                <a:rPr lang="en-US" altLang="zh-CN" sz="2400" b="1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⟩=</m:t>
                              </m:r>
                              <m:f>
                                <m:fPr>
                                  <m:ctrlPr>
                                    <a:rPr lang="en-US" altLang="zh-CN" sz="2400" b="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zh-CN" sz="2400" b="0" i="1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0" i="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zh-CN" sz="2400" b="0" i="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CN" sz="2400" b="0" i="1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0" i="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altLang="zh-CN" sz="2400" b="0" i="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zh-CN" sz="2400" b="0" i="1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0" i="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zh-CN" sz="2400" b="0" i="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  <m:t>2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CN" sz="2400" b="0" i="1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0" i="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altLang="zh-CN" sz="2400" b="0" i="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zh-CN" sz="2400" b="0" i="1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0" i="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zh-CN" sz="2400" b="0" i="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  <m:t>3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CN" sz="2400" b="0" i="1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0" i="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altLang="zh-CN" sz="2400" b="0" i="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  <m:t>3</m:t>
                                      </m:r>
                                    </m:sub>
                                  </m:sSub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altLang="zh-CN" sz="2400" b="0" i="1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</m:ctrlPr>
                                    </m:radPr>
                                    <m:deg/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2400" b="0" i="1" dirty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  <a:cs typeface="Times New Roman" panose="02020603050405020304" pitchFamily="34" charset="-12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2400" b="0" i="0" dirty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  <a:cs typeface="Times New Roman" panose="02020603050405020304" pitchFamily="34" charset="-12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0" dirty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  <a:cs typeface="Times New Roman" panose="02020603050405020304" pitchFamily="34" charset="-12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2400" b="0" i="0" dirty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  <a:cs typeface="Times New Roman" panose="02020603050405020304" pitchFamily="34" charset="-12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  <m:r>
                                        <a:rPr lang="en-US" altLang="zh-CN" sz="2400" b="0" i="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  <m:t>+</m:t>
                                      </m:r>
                                      <m:sSubSup>
                                        <m:sSubSupPr>
                                          <m:ctrlPr>
                                            <a:rPr lang="en-US" altLang="zh-CN" sz="2400" b="0" i="1" dirty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  <a:cs typeface="Times New Roman" panose="02020603050405020304" pitchFamily="34" charset="-12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2400" b="0" i="0" dirty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  <a:cs typeface="Times New Roman" panose="02020603050405020304" pitchFamily="34" charset="-12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0" dirty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  <a:cs typeface="Times New Roman" panose="02020603050405020304" pitchFamily="34" charset="-120"/>
                                            </a:rPr>
                                            <m:t>2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2400" b="0" i="0" dirty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  <a:cs typeface="Times New Roman" panose="02020603050405020304" pitchFamily="34" charset="-12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  <m:r>
                                        <a:rPr lang="en-US" altLang="zh-CN" sz="2400" b="0" i="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  <m:t>+</m:t>
                                      </m:r>
                                      <m:sSubSup>
                                        <m:sSubSupPr>
                                          <m:ctrlPr>
                                            <a:rPr lang="en-US" altLang="zh-CN" sz="2400" b="0" i="1" dirty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  <a:cs typeface="Times New Roman" panose="02020603050405020304" pitchFamily="34" charset="-12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2400" b="0" i="0" dirty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  <a:cs typeface="Times New Roman" panose="02020603050405020304" pitchFamily="34" charset="-12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0" dirty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  <a:cs typeface="Times New Roman" panose="02020603050405020304" pitchFamily="34" charset="-120"/>
                                            </a:rPr>
                                            <m:t>3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2400" b="0" i="0" dirty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  <a:cs typeface="Times New Roman" panose="02020603050405020304" pitchFamily="34" charset="-12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</m:rad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⋅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en-US" altLang="zh-CN" sz="2400" b="0" i="1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</m:ctrlPr>
                                    </m:radPr>
                                    <m:deg/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2400" b="0" i="1" dirty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  <a:cs typeface="Times New Roman" panose="02020603050405020304" pitchFamily="34" charset="-12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2400" b="0" i="0" dirty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  <a:cs typeface="Times New Roman" panose="02020603050405020304" pitchFamily="34" charset="-12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0" dirty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  <a:cs typeface="Times New Roman" panose="02020603050405020304" pitchFamily="34" charset="-12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2400" b="0" i="0" dirty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  <a:cs typeface="Times New Roman" panose="02020603050405020304" pitchFamily="34" charset="-12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  <m:r>
                                        <a:rPr lang="en-US" altLang="zh-CN" sz="2400" b="0" i="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  <m:t>+</m:t>
                                      </m:r>
                                      <m:sSubSup>
                                        <m:sSubSupPr>
                                          <m:ctrlPr>
                                            <a:rPr lang="en-US" altLang="zh-CN" sz="2400" b="0" i="1" dirty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  <a:cs typeface="Times New Roman" panose="02020603050405020304" pitchFamily="34" charset="-12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2400" b="0" i="0" dirty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  <a:cs typeface="Times New Roman" panose="02020603050405020304" pitchFamily="34" charset="-12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0" dirty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  <a:cs typeface="Times New Roman" panose="02020603050405020304" pitchFamily="34" charset="-120"/>
                                            </a:rPr>
                                            <m:t>2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2400" b="0" i="0" dirty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  <a:cs typeface="Times New Roman" panose="02020603050405020304" pitchFamily="34" charset="-12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  <m:r>
                                        <a:rPr lang="en-US" altLang="zh-CN" sz="2400" b="0" i="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  <m:t>+</m:t>
                                      </m:r>
                                      <m:sSubSup>
                                        <m:sSubSupPr>
                                          <m:ctrlPr>
                                            <a:rPr lang="en-US" altLang="zh-CN" sz="2400" b="0" i="1" dirty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  <a:cs typeface="Times New Roman" panose="02020603050405020304" pitchFamily="34" charset="-12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2400" b="0" i="0" dirty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  <a:cs typeface="Times New Roman" panose="02020603050405020304" pitchFamily="34" charset="-12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0" dirty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  <a:cs typeface="Times New Roman" panose="02020603050405020304" pitchFamily="34" charset="-120"/>
                                            </a:rPr>
                                            <m:t>3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2400" b="0" i="0" dirty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  <a:cs typeface="Times New Roman" panose="02020603050405020304" pitchFamily="34" charset="-12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</m:rad>
                                </m:den>
                              </m:f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P_6_BD#e5bb5f4e3?colgroup=3,10,20&amp;vbadefaultcenterpage=1&amp;parentnodeid=276b014e1&amp;vbahtmlprocessed=1&amp;bbb=1"/>
              <p:cNvGraphicFramePr>
                <a:graphicFrameLocks noGrp="1"/>
              </p:cNvGraphicFramePr>
              <p:nvPr/>
            </p:nvGraphicFramePr>
            <p:xfrm>
              <a:off x="502920" y="1978248"/>
              <a:ext cx="11146536" cy="3725545"/>
            </p:xfrm>
            <a:graphic>
              <a:graphicData uri="http://schemas.openxmlformats.org/drawingml/2006/table">
                <a:tbl>
                  <a:tblPr/>
                  <a:tblGrid>
                    <a:gridCol w="1124712"/>
                    <a:gridCol w="3493008"/>
                    <a:gridCol w="6528816"/>
                  </a:tblGrid>
                  <a:tr h="435356">
                    <a:tc>
                      <a:txBody>
                        <a:bodyPr/>
                        <a:lstStyle/>
                        <a:p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向量表示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坐标表示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74980"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数量积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</a:blipFill>
                      </a:tcPr>
                    </a:tc>
                  </a:tr>
                  <a:tr h="474980"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共线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⑦</a:t>
                          </a:r>
                          <a:r>
                            <a:rPr lang="en-US" altLang="zh-CN" sz="2400" i="0">
                              <a:solidFill>
                                <a:srgbClr val="000000"/>
                              </a:solidFill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宋体" panose="02010600030101010101" pitchFamily="34" charset="-120"/>
                            </a:rPr>
                            <a:t>____________________________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74980"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垂直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</a:blipFill>
                      </a:tcPr>
                    </a:tc>
                  </a:tr>
                  <a:tr h="911860"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模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</a:blipFill>
                      </a:tcPr>
                    </a:tc>
                  </a:tr>
                  <a:tr h="1072515"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夹角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P_6_AN.6_1#e5bb5f4e3.blank?vbadefaultcenterpage=1&amp;parentnodeid=276b014e1&amp;vbapositionanswer=6&amp;vbahtmlprocessed=1&amp;bbb=1"/>
              <p:cNvSpPr/>
              <p:nvPr/>
            </p:nvSpPr>
            <p:spPr>
              <a:xfrm>
                <a:off x="7700042" y="2412397"/>
                <a:ext cx="2689797" cy="35560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ctr" latinLnBrk="1">
                  <a:lnSpc>
                    <a:spcPts val="2815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 xmlns="">
          <p:sp>
            <p:nvSpPr>
              <p:cNvPr id="5" name="P_6_AN.6_1#e5bb5f4e3.blank?vbadefaultcenterpage=1&amp;parentnodeid=276b014e1&amp;vbapositionanswer=6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0042" y="2412397"/>
                <a:ext cx="2689797" cy="355600"/>
              </a:xfrm>
              <a:prstGeom prst="rect">
                <a:avLst/>
              </a:prstGeom>
              <a:blipFill rotWithShape="1">
                <a:blip r:embed="rId5"/>
                <a:stretch>
                  <a:fillRect l="-1" t="-9" r="22" b="-5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P_6_AN.7_1#e5bb5f4e3.blank?vbadefaultcenterpage=1&amp;parentnodeid=276b014e1&amp;vbapositionanswer=7&amp;vbahtmlprocessed=1&amp;bbb=1"/>
              <p:cNvSpPr/>
              <p:nvPr/>
            </p:nvSpPr>
            <p:spPr>
              <a:xfrm>
                <a:off x="6416548" y="2893390"/>
                <a:ext cx="4250373" cy="34874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ctr" latinLnBrk="1">
                  <a:lnSpc>
                    <a:spcPts val="288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𝜆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𝜆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𝜆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 xmlns="">
          <p:sp>
            <p:nvSpPr>
              <p:cNvPr id="6" name="P_6_AN.7_1#e5bb5f4e3.blank?vbadefaultcenterpage=1&amp;parentnodeid=276b014e1&amp;vbapositionanswer=7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6548" y="2893390"/>
                <a:ext cx="4250373" cy="348742"/>
              </a:xfrm>
              <a:prstGeom prst="rect">
                <a:avLst/>
              </a:prstGeom>
              <a:blipFill rotWithShape="1">
                <a:blip r:embed="rId6"/>
                <a:stretch>
                  <a:fillRect l="-12" t="-7560" r="4" b="-47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  <p:bldP spid="6" grpId="0" build="p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_5_BD#f628f321b?segpoint=1&amp;vbadefaultcenterpage=1&amp;parentnodeid=4d4f0023a&amp;vbahtmlprocessed=1"/>
          <p:cNvSpPr/>
          <p:nvPr/>
        </p:nvSpPr>
        <p:spPr>
          <a:xfrm>
            <a:off x="502920" y="756000"/>
            <a:ext cx="11183112" cy="94996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50000"/>
              </a:lnSpc>
            </a:pPr>
            <a:r>
              <a:rPr lang="en-US" altLang="zh-CN" sz="26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五、直线的方向向量和平面的法向量</a:t>
            </a:r>
            <a:endParaRPr lang="en-US" altLang="zh-CN" sz="2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_6_BD#9d0b8a471?segpoint=1&amp;vbadefaultcenterpage=1&amp;parentnodeid=f628f321b&amp;vbahtmlprocessed=1&amp;bbb=1&amp;hasbroken=1"/>
              <p:cNvSpPr/>
              <p:nvPr/>
            </p:nvSpPr>
            <p:spPr>
              <a:xfrm>
                <a:off x="502920" y="1348391"/>
                <a:ext cx="11183112" cy="213595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1.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直线的方向向量：如果表示非零向量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的有向线段所在直线与直线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𝑙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平行或重合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  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则称此向量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为直线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𝑙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的方向向量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</a:p>
              <a:p>
                <a:pPr lvl="0" latinLnBrk="1">
                  <a:lnSpc>
                    <a:spcPct val="150000"/>
                  </a:lnSpc>
                </a:pPr>
                <a:r>
                  <a:rPr lang="en-US" altLang="zh-CN" sz="2400" b="1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2. </a:t>
                </a:r>
                <a:r>
                  <a:rPr lang="en-US" altLang="zh-CN" sz="240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平面的法向量：直线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𝑙</m:t>
                    </m:r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⊥</m:t>
                    </m:r>
                  </m:oMath>
                </a14:m>
                <a:r>
                  <a:rPr lang="en-US" altLang="zh-CN" sz="240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平面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𝛼</m:t>
                    </m:r>
                  </m:oMath>
                </a14:m>
                <a:r>
                  <a:rPr lang="en-US" altLang="zh-CN" sz="240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，取直线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𝑙</m:t>
                    </m:r>
                  </m:oMath>
                </a14:m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的方向向量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，则向量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叫作平面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𝛼</m:t>
                    </m:r>
                  </m:oMath>
                </a14:m>
                <a:r>
                  <a:rPr lang="en-US" altLang="zh-CN" sz="10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的法</a:t>
                </a:r>
                <a:endParaRPr lang="en-US" altLang="zh-CN" sz="2400" dirty="0">
                  <a:solidFill>
                    <a:srgbClr val="00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vl="0" latinLnBrk="1">
                  <a:lnSpc>
                    <a:spcPct val="150000"/>
                  </a:lnSpc>
                </a:pPr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   </a:t>
                </a:r>
                <a:r>
                  <a:rPr lang="en-US" altLang="zh-CN" sz="240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向量</a:t>
                </a:r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P_6_BD#9d0b8a471?segpoint=1&amp;vbadefaultcenterpage=1&amp;parentnodeid=f628f321b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348391"/>
                <a:ext cx="11183112" cy="2135950"/>
              </a:xfrm>
              <a:prstGeom prst="rect">
                <a:avLst/>
              </a:prstGeom>
              <a:blipFill rotWithShape="1">
                <a:blip r:embed="rId3"/>
                <a:stretch>
                  <a:fillRect t="-13" r="-283" b="-27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_5_BD#02ea1ef91?segpoint=1&amp;vbadefaultcenterpage=1&amp;parentnodeid=4d4f0023a&amp;vbahtmlprocessed=1"/>
          <p:cNvSpPr/>
          <p:nvPr/>
        </p:nvSpPr>
        <p:spPr>
          <a:xfrm>
            <a:off x="502920" y="756000"/>
            <a:ext cx="11183112" cy="94996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50000"/>
              </a:lnSpc>
            </a:pPr>
            <a:r>
              <a:rPr lang="en-US" altLang="zh-CN" sz="26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六、空间位置关系的向量表示</a:t>
            </a:r>
            <a:endParaRPr lang="en-US" altLang="zh-CN" sz="2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P_6_BD#326854edc?colgroup=19,15&amp;vbadefaultcenterpage=1&amp;parentnodeid=02ea1ef91&amp;vbahtmlprocessed=1&amp;bbb=1&amp;hasbroken=1"/>
              <p:cNvGraphicFramePr>
                <a:graphicFrameLocks noGrp="1"/>
              </p:cNvGraphicFramePr>
              <p:nvPr/>
            </p:nvGraphicFramePr>
            <p:xfrm>
              <a:off x="502920" y="1419448"/>
              <a:ext cx="11164824" cy="3332480"/>
            </p:xfrm>
            <a:graphic>
              <a:graphicData uri="http://schemas.openxmlformats.org/drawingml/2006/table">
                <a:tbl>
                  <a:tblPr/>
                  <a:tblGrid>
                    <a:gridCol w="379476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45059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91947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435356">
                    <a:tc gridSpan="2"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位置关系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向量表示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16116">
                    <a:tc rowSpan="2">
                      <a:txBody>
                        <a:bodyPr/>
                        <a:lstStyle/>
                        <a:p>
                          <a:pPr marL="0" indent="0"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直线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400" b="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，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400" b="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的方向向量分别</a:t>
                          </a:r>
                        </a:p>
                        <a:p>
                          <a:pPr marL="0" lvl="0" indent="0"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为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400" b="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𝒖</m:t>
                                  </m:r>
                                </m:e>
                                <m:sub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，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400" b="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𝒖</m:t>
                                  </m:r>
                                </m:e>
                                <m:sub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400" b="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//</m:t>
                              </m:r>
                              <m:sSub>
                                <m:sSubPr>
                                  <m:ctrlPr>
                                    <a:rPr lang="en-US" altLang="zh-CN" sz="2400" b="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14:m>
                            <m:oMath xmlns:m="http://schemas.openxmlformats.org/officeDocument/2006/math">
                              <m:d>
                                <m:dPr>
                                  <m:begChr m:val=""/>
                                  <m:endChr m:val=""/>
                                  <m:ctrlPr>
                                    <a:rPr lang="en-US" altLang="zh-CN" sz="2400" b="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400" b="0" i="1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1" i="1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𝒖</m:t>
                                      </m:r>
                                    </m:e>
                                    <m:sub>
                                      <m:r>
                                        <a:rPr lang="en-US" altLang="zh-CN" sz="2400" b="0" i="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//</m:t>
                                  </m:r>
                                  <m:sSub>
                                    <m:sSubPr>
                                      <m:ctrlPr>
                                        <a:rPr lang="en-US" altLang="zh-CN" sz="2400" b="0" i="1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1" i="1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𝒖</m:t>
                                      </m:r>
                                    </m:e>
                                    <m:sub>
                                      <m:r>
                                        <a:rPr lang="en-US" altLang="zh-CN" sz="2400" b="0" i="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⇔</m:t>
                                  </m:r>
                                  <m:sSub>
                                    <m:sSubPr>
                                      <m:ctrlPr>
                                        <a:rPr lang="en-US" altLang="zh-CN" sz="2400" b="0" i="1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1" i="1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𝒖</m:t>
                                      </m:r>
                                    </m:e>
                                    <m:sub>
                                      <m:r>
                                        <a:rPr lang="en-US" altLang="zh-CN" sz="2400" b="0" i="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=</m:t>
                                  </m:r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𝜆</m:t>
                                  </m:r>
                                  <m:sSub>
                                    <m:sSubPr>
                                      <m:ctrlPr>
                                        <a:rPr lang="en-US" altLang="zh-CN" sz="2400" b="0" i="1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1" i="1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𝒖</m:t>
                                      </m:r>
                                    </m:e>
                                    <m:sub>
                                      <m:r>
                                        <a:rPr lang="en-US" altLang="zh-CN" sz="2400" b="0" i="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  <m:t>2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zh-CN" sz="2400" b="0" i="1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400" b="0" i="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  <m:t>𝜆</m:t>
                                      </m:r>
                                      <m:r>
                                        <a:rPr lang="en-US" altLang="zh-CN" sz="2400" b="0" i="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  <m:t>∈</m:t>
                                      </m:r>
                                      <m:r>
                                        <a:rPr lang="en-US" altLang="zh-CN" sz="2400" b="1" i="1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𝐑</m:t>
                                      </m:r>
                                    </m:e>
                                  </m:d>
                                </m:e>
                              </m:d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88505">
                    <a:tc vMerge="1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400" b="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⊥</m:t>
                              </m:r>
                              <m:sSub>
                                <m:sSubPr>
                                  <m:ctrlPr>
                                    <a:rPr lang="en-US" altLang="zh-CN" sz="2400" b="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14:m>
                            <m:oMath xmlns:m="http://schemas.openxmlformats.org/officeDocument/2006/math">
                              <m:d>
                                <m:dPr>
                                  <m:begChr m:val=""/>
                                  <m:endChr m:val=""/>
                                  <m:ctrlPr>
                                    <a:rPr lang="en-US" altLang="zh-CN" sz="2400" b="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400" b="0" i="1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1" i="1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𝒖</m:t>
                                      </m:r>
                                    </m:e>
                                    <m:sub>
                                      <m:r>
                                        <a:rPr lang="en-US" altLang="zh-CN" sz="2400" b="0" i="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⊥</m:t>
                                  </m:r>
                                  <m:sSub>
                                    <m:sSubPr>
                                      <m:ctrlPr>
                                        <a:rPr lang="en-US" altLang="zh-CN" sz="2400" b="0" i="1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1" i="1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𝒖</m:t>
                                      </m:r>
                                    </m:e>
                                    <m:sub>
                                      <m:r>
                                        <a:rPr lang="en-US" altLang="zh-CN" sz="2400" b="0" i="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⇔</m:t>
                                  </m:r>
                                  <m:sSub>
                                    <m:sSubPr>
                                      <m:ctrlPr>
                                        <a:rPr lang="en-US" altLang="zh-CN" sz="2400" b="0" i="1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1" i="1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𝒖</m:t>
                                      </m:r>
                                    </m:e>
                                    <m:sub>
                                      <m:r>
                                        <a:rPr lang="en-US" altLang="zh-CN" sz="2400" b="0" i="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⋅</m:t>
                                  </m:r>
                                  <m:sSub>
                                    <m:sSubPr>
                                      <m:ctrlPr>
                                        <a:rPr lang="en-US" altLang="zh-CN" sz="2400" b="0" i="1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1" i="1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𝒖</m:t>
                                      </m:r>
                                    </m:e>
                                    <m:sub>
                                      <m:r>
                                        <a:rPr lang="en-US" altLang="zh-CN" sz="2400" b="0" i="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=0</m:t>
                                  </m:r>
                                </m:e>
                              </m:d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31165">
                    <a:tc rowSpan="2">
                      <a:txBody>
                        <a:bodyPr/>
                        <a:lstStyle/>
                        <a:p>
                          <a:pPr marL="0" indent="0"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直线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𝑙</m:t>
                              </m:r>
                            </m:oMath>
                          </a14:m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的方向向量为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1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，平</a:t>
                          </a:r>
                        </a:p>
                        <a:p>
                          <a:pPr marL="0" lvl="0" indent="0"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面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𝛼</m:t>
                              </m:r>
                            </m:oMath>
                          </a14:m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宋体" panose="02010600030101010101" pitchFamily="34" charset="-120"/>
                            </a:rPr>
                            <a:t> </a:t>
                          </a: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的法向量为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1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𝑙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//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𝛼</m:t>
                              </m:r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14:m>
                            <m:oMath xmlns:m="http://schemas.openxmlformats.org/officeDocument/2006/math">
                              <m:d>
                                <m:dPr>
                                  <m:begChr m:val=""/>
                                  <m:endChr m:val=""/>
                                  <m:ctrlPr>
                                    <a:rPr lang="en-US" altLang="zh-CN" sz="2400" b="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1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𝒖</m:t>
                                  </m:r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⊥</m:t>
                                  </m:r>
                                  <m:r>
                                    <a:rPr lang="en-US" altLang="zh-CN" sz="2400" b="1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⇔</m:t>
                                  </m:r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⑧</m:t>
                                  </m:r>
                                </m:e>
                              </m:d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r>
                            <a:rPr lang="en-US" altLang="zh-CN" sz="2400" i="0">
                              <a:solidFill>
                                <a:srgbClr val="000000"/>
                              </a:solidFill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宋体" panose="02010600030101010101" pitchFamily="34" charset="-120"/>
                            </a:rPr>
                            <a:t>_________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69519">
                    <a:tc vMerge="1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𝑙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⊥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𝛼</m:t>
                              </m:r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14:m>
                            <m:oMath xmlns:m="http://schemas.openxmlformats.org/officeDocument/2006/math">
                              <m:d>
                                <m:dPr>
                                  <m:begChr m:val=""/>
                                  <m:endChr m:val=""/>
                                  <m:ctrlPr>
                                    <a:rPr lang="en-US" altLang="zh-CN" sz="2400" b="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1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𝒖</m:t>
                                  </m:r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//</m:t>
                                  </m:r>
                                  <m:r>
                                    <a:rPr lang="en-US" altLang="zh-CN" sz="2400" b="1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⇔</m:t>
                                  </m:r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⑨</m:t>
                                  </m:r>
                                </m:e>
                              </m:d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r>
                            <a:rPr lang="en-US" altLang="zh-CN" sz="2400" i="0">
                              <a:solidFill>
                                <a:srgbClr val="000000"/>
                              </a:solidFill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宋体" panose="02010600030101010101" pitchFamily="34" charset="-120"/>
                            </a:rPr>
                            <a:t>______________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416116">
                    <a:tc rowSpan="2">
                      <a:txBody>
                        <a:bodyPr/>
                        <a:lstStyle/>
                        <a:p>
                          <a:pPr marL="0" indent="0"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平面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𝛼</m:t>
                              </m:r>
                            </m:oMath>
                          </a14:m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宋体" panose="02010600030101010101" pitchFamily="34" charset="-120"/>
                            </a:rPr>
                            <a:t> </a:t>
                          </a: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，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𝛽</m:t>
                              </m:r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宋体" panose="02010600030101010101" pitchFamily="34" charset="-120"/>
                            </a:rPr>
                            <a:t> </a:t>
                          </a: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的法向量分别</a:t>
                          </a:r>
                        </a:p>
                        <a:p>
                          <a:pPr marL="0" lvl="0" indent="0"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为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400" b="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e>
                                <m:sub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，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400" b="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e>
                                <m:sub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𝛼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//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𝛽</m:t>
                              </m:r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14:m>
                            <m:oMath xmlns:m="http://schemas.openxmlformats.org/officeDocument/2006/math">
                              <m:d>
                                <m:dPr>
                                  <m:begChr m:val=""/>
                                  <m:endChr m:val=""/>
                                  <m:ctrlPr>
                                    <a:rPr lang="en-US" altLang="zh-CN" sz="2400" b="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400" b="0" i="1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1" i="1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𝒏</m:t>
                                      </m:r>
                                    </m:e>
                                    <m:sub>
                                      <m:r>
                                        <a:rPr lang="en-US" altLang="zh-CN" sz="2400" b="0" i="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//</m:t>
                                  </m:r>
                                  <m:sSub>
                                    <m:sSubPr>
                                      <m:ctrlPr>
                                        <a:rPr lang="en-US" altLang="zh-CN" sz="2400" b="0" i="1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1" i="1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𝒏</m:t>
                                      </m:r>
                                    </m:e>
                                    <m:sub>
                                      <m:r>
                                        <a:rPr lang="en-US" altLang="zh-CN" sz="2400" b="0" i="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⇔</m:t>
                                  </m:r>
                                  <m:sSub>
                                    <m:sSubPr>
                                      <m:ctrlPr>
                                        <a:rPr lang="en-US" altLang="zh-CN" sz="2400" b="0" i="1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1" i="1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𝒏</m:t>
                                      </m:r>
                                    </m:e>
                                    <m:sub>
                                      <m:r>
                                        <a:rPr lang="en-US" altLang="zh-CN" sz="2400" b="0" i="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=</m:t>
                                  </m:r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𝜆</m:t>
                                  </m:r>
                                  <m:sSub>
                                    <m:sSubPr>
                                      <m:ctrlPr>
                                        <a:rPr lang="en-US" altLang="zh-CN" sz="2400" b="0" i="1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1" i="1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𝒏</m:t>
                                      </m:r>
                                    </m:e>
                                    <m:sub>
                                      <m:r>
                                        <a:rPr lang="en-US" altLang="zh-CN" sz="2400" b="0" i="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  <m:t>2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zh-CN" sz="2400" b="0" i="1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400" b="0" i="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  <m:t>𝜆</m:t>
                                      </m:r>
                                      <m:r>
                                        <a:rPr lang="en-US" altLang="zh-CN" sz="2400" b="0" i="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  <m:t>∈</m:t>
                                      </m:r>
                                      <m:r>
                                        <a:rPr lang="en-US" altLang="zh-CN" sz="2400" b="1" i="1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𝐑</m:t>
                                      </m:r>
                                    </m:e>
                                  </m:d>
                                </m:e>
                              </m:d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488505">
                    <a:tc vMerge="1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𝛼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⊥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𝛽</m:t>
                              </m:r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14:m>
                            <m:oMath xmlns:m="http://schemas.openxmlformats.org/officeDocument/2006/math">
                              <m:d>
                                <m:dPr>
                                  <m:begChr m:val=""/>
                                  <m:endChr m:val=""/>
                                  <m:ctrlPr>
                                    <a:rPr lang="en-US" altLang="zh-CN" sz="2400" b="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400" b="0" i="1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1" i="1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𝒏</m:t>
                                      </m:r>
                                    </m:e>
                                    <m:sub>
                                      <m:r>
                                        <a:rPr lang="en-US" altLang="zh-CN" sz="2400" b="0" i="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⊥</m:t>
                                  </m:r>
                                  <m:sSub>
                                    <m:sSubPr>
                                      <m:ctrlPr>
                                        <a:rPr lang="en-US" altLang="zh-CN" sz="2400" b="0" i="1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1" i="1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𝒏</m:t>
                                      </m:r>
                                    </m:e>
                                    <m:sub>
                                      <m:r>
                                        <a:rPr lang="en-US" altLang="zh-CN" sz="2400" b="0" i="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⇔</m:t>
                                  </m:r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⑩</m:t>
                                  </m:r>
                                </m:e>
                              </m:d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r>
                            <a:rPr lang="en-US" altLang="zh-CN" sz="2400" i="0">
                              <a:solidFill>
                                <a:srgbClr val="000000"/>
                              </a:solidFill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宋体" panose="02010600030101010101" pitchFamily="34" charset="-120"/>
                            </a:rPr>
                            <a:t>___________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P_6_BD#326854edc?colgroup=19,15&amp;vbadefaultcenterpage=1&amp;parentnodeid=02ea1ef91&amp;vbahtmlprocessed=1&amp;bbb=1&amp;hasbroken=1"/>
              <p:cNvGraphicFramePr>
                <a:graphicFrameLocks noGrp="1"/>
              </p:cNvGraphicFramePr>
              <p:nvPr/>
            </p:nvGraphicFramePr>
            <p:xfrm>
              <a:off x="502920" y="1419448"/>
              <a:ext cx="11164824" cy="3145282"/>
            </p:xfrm>
            <a:graphic>
              <a:graphicData uri="http://schemas.openxmlformats.org/drawingml/2006/table">
                <a:tbl>
                  <a:tblPr/>
                  <a:tblGrid>
                    <a:gridCol w="3794760"/>
                    <a:gridCol w="2450592"/>
                    <a:gridCol w="4919472"/>
                  </a:tblGrid>
                  <a:tr h="435356">
                    <a:tc gridSpan="2"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位置关系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向量表示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74980">
                    <a:tc row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</a:blipFill>
                      </a:tcPr>
                    </a:tc>
                  </a:tr>
                  <a:tr h="488315">
                    <a:tc vMerge="1"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</a:blipFill>
                      </a:tcPr>
                    </a:tc>
                  </a:tr>
                  <a:tr h="474980">
                    <a:tc row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</a:blipFill>
                      </a:tcPr>
                    </a:tc>
                  </a:tr>
                  <a:tr h="474980">
                    <a:tc vMerge="1"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</a:blipFill>
                      </a:tcPr>
                    </a:tc>
                  </a:tr>
                  <a:tr h="474980">
                    <a:tc row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</a:blipFill>
                      </a:tcPr>
                    </a:tc>
                  </a:tr>
                  <a:tr h="488315">
                    <a:tc vMerge="1"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P_6_AN.8_1#326854edc.blank?vbadefaultcenterpage=1&amp;parentnodeid=02ea1ef91&amp;vbapositionanswer=8&amp;vbahtmlprocessed=1"/>
              <p:cNvSpPr/>
              <p:nvPr/>
            </p:nvSpPr>
            <p:spPr>
              <a:xfrm>
                <a:off x="9383331" y="2917222"/>
                <a:ext cx="1335088" cy="35560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ctr" latinLnBrk="1">
                  <a:lnSpc>
                    <a:spcPts val="2815"/>
                  </a:lnSpc>
                </a:pP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 xmlns="">
          <p:sp>
            <p:nvSpPr>
              <p:cNvPr id="4" name="P_6_AN.8_1#326854edc.blank?vbadefaultcenterpage=1&amp;parentnodeid=02ea1ef91&amp;vbapositionanswer=8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3331" y="2917222"/>
                <a:ext cx="1335088" cy="355600"/>
              </a:xfrm>
              <a:prstGeom prst="rect">
                <a:avLst/>
              </a:prstGeom>
              <a:blipFill rotWithShape="1">
                <a:blip r:embed="rId4"/>
                <a:stretch>
                  <a:fillRect l="-43" t="-9" r="19" b="-5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P_6_AN.9_1#326854edc.blank?vbadefaultcenterpage=1&amp;parentnodeid=02ea1ef91&amp;vbapositionanswer=9&amp;vbahtmlprocessed=1"/>
              <p:cNvSpPr/>
              <p:nvPr/>
            </p:nvSpPr>
            <p:spPr>
              <a:xfrm>
                <a:off x="8928639" y="3428778"/>
                <a:ext cx="2085848" cy="35560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ctr" latinLnBrk="1">
                  <a:lnSpc>
                    <a:spcPts val="2815"/>
                  </a:lnSpc>
                </a:pP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𝜆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𝜆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∈</m:t>
                        </m:r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𝐑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 xmlns="">
          <p:sp>
            <p:nvSpPr>
              <p:cNvPr id="5" name="P_6_AN.9_1#326854edc.blank?vbadefaultcenterpage=1&amp;parentnodeid=02ea1ef91&amp;vbapositionanswer=9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8639" y="3428778"/>
                <a:ext cx="2085848" cy="355600"/>
              </a:xfrm>
              <a:prstGeom prst="rect">
                <a:avLst/>
              </a:prstGeom>
              <a:blipFill rotWithShape="1">
                <a:blip r:embed="rId5"/>
                <a:stretch>
                  <a:fillRect l="-26" t="-116" r="20" b="-4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P_6_AN.10_1#326854edc.blank?vbadefaultcenterpage=1&amp;parentnodeid=02ea1ef91&amp;vbapositionanswer=10&amp;vbahtmlprocessed=1"/>
              <p:cNvSpPr/>
              <p:nvPr/>
            </p:nvSpPr>
            <p:spPr>
              <a:xfrm>
                <a:off x="9383237" y="4339876"/>
                <a:ext cx="1610487" cy="35560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ctr" latinLnBrk="1">
                  <a:lnSpc>
                    <a:spcPts val="2815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 xmlns="">
          <p:sp>
            <p:nvSpPr>
              <p:cNvPr id="6" name="P_6_AN.10_1#326854edc.blank?vbadefaultcenterpage=1&amp;parentnodeid=02ea1ef91&amp;vbapositionanswer=10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3237" y="4339876"/>
                <a:ext cx="1610487" cy="355600"/>
              </a:xfrm>
              <a:prstGeom prst="rect">
                <a:avLst/>
              </a:prstGeom>
              <a:blipFill rotWithShape="1">
                <a:blip r:embed="rId6"/>
                <a:stretch>
                  <a:fillRect l="-30" t="-80" r="38" b="-4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build="p" animBg="1"/>
      <p:bldP spid="6" grpId="0" build="p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4_BD#fe1988c57?vbadefaultcenterpage=1&amp;parentnodeid=a27588feb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3048" y="756000"/>
            <a:ext cx="4562856" cy="530352"/>
          </a:xfrm>
          <a:prstGeom prst="rect">
            <a:avLst/>
          </a:prstGeom>
        </p:spPr>
      </p:pic>
      <p:sp>
        <p:nvSpPr>
          <p:cNvPr id="3" name="C_5_BD#cfec18177?vbadefaultcenterpage=1&amp;parentnodeid=fe1988c57&amp;vbahtmlprocessed=1"/>
          <p:cNvSpPr/>
          <p:nvPr/>
        </p:nvSpPr>
        <p:spPr>
          <a:xfrm>
            <a:off x="502920" y="1419448"/>
            <a:ext cx="11183112" cy="94996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50000"/>
              </a:lnSpc>
            </a:pPr>
            <a:r>
              <a:rPr lang="en-US" altLang="zh-CN" sz="26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题组1</a:t>
            </a:r>
            <a:r>
              <a:rPr lang="en-US" altLang="zh-CN" sz="2600" b="1" i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6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走出误区</a:t>
            </a:r>
            <a:endParaRPr lang="en-US" altLang="zh-CN" sz="2600" dirty="0"/>
          </a:p>
        </p:txBody>
      </p:sp>
      <p:sp>
        <p:nvSpPr>
          <p:cNvPr id="4" name="QO_6_BD.11_1#e929dd87f?vbadefaultcenterpage=1&amp;parentnodeid=cfec18177&amp;vbahtmlprocessed=1"/>
          <p:cNvSpPr/>
          <p:nvPr/>
        </p:nvSpPr>
        <p:spPr>
          <a:xfrm>
            <a:off x="502920" y="2012952"/>
            <a:ext cx="11183112" cy="49003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algn="l" latinLnBrk="1">
              <a:lnSpc>
                <a:spcPct val="150000"/>
              </a:lnSpc>
            </a:pPr>
            <a:r>
              <a:rPr lang="en-US" altLang="zh-CN" sz="24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1. </a:t>
            </a:r>
            <a:r>
              <a:rPr lang="en-US" altLang="zh-CN" sz="2400" b="0" i="0" dirty="0" err="1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判一判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.（对的打“√”，错的打“×”）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QT_7_BD.12_1#f13d0d93b?vbadefaultcenterpage=1&amp;parentnodeid=e929dd87f&amp;vbahtmlprocessed=1"/>
              <p:cNvSpPr/>
              <p:nvPr/>
            </p:nvSpPr>
            <p:spPr>
              <a:xfrm>
                <a:off x="502920" y="2567591"/>
                <a:ext cx="11183112" cy="48602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marL="0"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（1）空间中任意两个非零向量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共面.(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T_7_BD.12_1#f13d0d93b?vbadefaultcenterpage=1&amp;parentnodeid=e929dd87f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567591"/>
                <a:ext cx="11183112" cy="486029"/>
              </a:xfrm>
              <a:prstGeom prst="rect">
                <a:avLst/>
              </a:prstGeom>
              <a:blipFill rotWithShape="1">
                <a:blip r:embed="rId4"/>
                <a:stretch>
                  <a:fillRect t="-59" r="1" b="-128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QT_7_AN.13_1#f13d0d93b.bracket?vbadefaultcenterpage=1&amp;parentnodeid=e929dd87f&amp;vbapositionanswer=11&amp;vbahtmlprocessed=1"/>
          <p:cNvSpPr/>
          <p:nvPr/>
        </p:nvSpPr>
        <p:spPr>
          <a:xfrm>
            <a:off x="6122670" y="2567591"/>
            <a:ext cx="387350" cy="47860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0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√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QT_7_BD.14_1#2627efb8a?vbadefaultcenterpage=1&amp;parentnodeid=e929dd87f&amp;vbahtmlprocessed=1"/>
              <p:cNvSpPr/>
              <p:nvPr/>
            </p:nvSpPr>
            <p:spPr>
              <a:xfrm>
                <a:off x="502920" y="3113691"/>
                <a:ext cx="11183112" cy="48602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marL="0"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（2）在向量的数量积运算中,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1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⋅</m:t>
                        </m:r>
                        <m:r>
                          <a:rPr lang="en-US" altLang="zh-CN" sz="2400" b="1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</m:t>
                    </m:r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1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⋅</m:t>
                        </m:r>
                        <m:r>
                          <a:rPr lang="en-US" altLang="zh-CN" sz="2400" b="1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7" name="QT_7_BD.14_1#2627efb8a?vbadefaultcenterpage=1&amp;parentnodeid=e929dd87f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113691"/>
                <a:ext cx="11183112" cy="486029"/>
              </a:xfrm>
              <a:prstGeom prst="rect">
                <a:avLst/>
              </a:prstGeom>
              <a:blipFill rotWithShape="1">
                <a:blip r:embed="rId5"/>
                <a:stretch>
                  <a:fillRect t="-59" r="1" b="-128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QT_7_AN.15_1#2627efb8a.bracket?vbadefaultcenterpage=1&amp;parentnodeid=e929dd87f&amp;vbapositionanswer=12&amp;vbahtmlprocessed=1"/>
          <p:cNvSpPr/>
          <p:nvPr/>
        </p:nvSpPr>
        <p:spPr>
          <a:xfrm>
            <a:off x="7424103" y="3113691"/>
            <a:ext cx="446088" cy="47879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0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×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QT_7_BD.16_1#431954fa5?vbadefaultcenterpage=1&amp;parentnodeid=e929dd87f&amp;vbahtmlprocessed=1"/>
              <p:cNvSpPr/>
              <p:nvPr/>
            </p:nvSpPr>
            <p:spPr>
              <a:xfrm>
                <a:off x="502920" y="3659791"/>
                <a:ext cx="11183112" cy="48602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marL="0"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（3）对于非零向量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，若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</m:t>
                    </m:r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</m:t>
                    </m:r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9" name="QT_7_BD.16_1#431954fa5?vbadefaultcenterpage=1&amp;parentnodeid=e929dd87f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659791"/>
                <a:ext cx="11183112" cy="486029"/>
              </a:xfrm>
              <a:prstGeom prst="rect">
                <a:avLst/>
              </a:prstGeom>
              <a:blipFill rotWithShape="1">
                <a:blip r:embed="rId6"/>
                <a:stretch>
                  <a:fillRect t="-59" r="1" b="-128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QT_7_AN.17_1#431954fa5.bracket?vbadefaultcenterpage=1&amp;parentnodeid=e929dd87f&amp;vbapositionanswer=13&amp;vbahtmlprocessed=1"/>
          <p:cNvSpPr/>
          <p:nvPr/>
        </p:nvSpPr>
        <p:spPr>
          <a:xfrm>
            <a:off x="6981508" y="3659791"/>
            <a:ext cx="446088" cy="47879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0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×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QT_7_BD.18_1#77c991827?vbadefaultcenterpage=1&amp;parentnodeid=e929dd87f&amp;vbahtmlprocessed=1"/>
              <p:cNvSpPr/>
              <p:nvPr/>
            </p:nvSpPr>
            <p:spPr>
              <a:xfrm>
                <a:off x="502920" y="4205891"/>
                <a:ext cx="11183112" cy="48602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marL="0"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（4）若{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}是空间的一个基底，则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中至多有一个零向量.(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11" name="QT_7_BD.18_1#77c991827?vbadefaultcenterpage=1&amp;parentnodeid=e929dd87f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4205891"/>
                <a:ext cx="11183112" cy="486029"/>
              </a:xfrm>
              <a:prstGeom prst="rect">
                <a:avLst/>
              </a:prstGeom>
              <a:blipFill rotWithShape="1">
                <a:blip r:embed="rId7"/>
                <a:stretch>
                  <a:fillRect t="-59" r="1" b="-128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QT_7_AN.19_1#77c991827.bracket?vbadefaultcenterpage=1&amp;parentnodeid=e929dd87f&amp;vbapositionanswer=14&amp;vbahtmlprocessed=1"/>
          <p:cNvSpPr/>
          <p:nvPr/>
        </p:nvSpPr>
        <p:spPr>
          <a:xfrm>
            <a:off x="10119995" y="4205891"/>
            <a:ext cx="446088" cy="47879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0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×</a:t>
            </a:r>
            <a:endParaRPr lang="en-US" altLang="zh-CN" sz="2400" dirty="0"/>
          </a:p>
        </p:txBody>
      </p:sp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/>
      <p:bldP spid="8" grpId="0" build="p" animBg="1"/>
      <p:bldP spid="10" grpId="0" build="p" animBg="1"/>
      <p:bldP spid="12" grpId="0" build="p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B_6_BD.20_1#dbfa707ab?vbadefaultcenterpage=1&amp;parentnodeid=cfec18177&amp;vbahtmlprocessed=1&amp;bbb=1&amp;hasbroken=1"/>
              <p:cNvSpPr/>
              <p:nvPr/>
            </p:nvSpPr>
            <p:spPr>
              <a:xfrm>
                <a:off x="502920" y="1401681"/>
                <a:ext cx="11183112" cy="377786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2.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（易错题）在下列命题中：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①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若向量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共线，则向量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所在的直线平行；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②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若向量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所在的直线为异面直线，则向量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一定不共面；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③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若三个向量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两两共面，则向量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共面；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④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已知空间中三个向量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，则对于空间的任意一个向量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，总存在实数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𝑦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𝑧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，使</a:t>
                </a: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得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𝑦</m:t>
                    </m:r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𝑧</m:t>
                    </m:r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其中所有假命题的序号是</a:t>
                </a:r>
                <a:r>
                  <a:rPr lang="en-US" altLang="zh-CN" sz="2400" i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__________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B_6_BD.20_1#dbfa707ab?vbadefaultcenterpage=1&amp;parentnodeid=cfec18177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401681"/>
                <a:ext cx="11183112" cy="3777869"/>
              </a:xfrm>
              <a:prstGeom prst="rect">
                <a:avLst/>
              </a:prstGeom>
              <a:blipFill rotWithShape="1">
                <a:blip r:embed="rId3"/>
                <a:stretch>
                  <a:fillRect t="-6" r="1" b="-16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B_6_AN.21_1#dbfa707ab.blank?vbadefaultcenterpage=1&amp;parentnodeid=cfec18177&amp;vbapositionanswer=15&amp;vbahtmlprocessed=1"/>
          <p:cNvSpPr/>
          <p:nvPr/>
        </p:nvSpPr>
        <p:spPr>
          <a:xfrm>
            <a:off x="3906520" y="4655421"/>
            <a:ext cx="1439863" cy="47879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0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①②③④</a:t>
            </a:r>
            <a:endParaRPr lang="en-US" altLang="zh-CN" sz="2400" dirty="0"/>
          </a:p>
        </p:txBody>
      </p:sp>
      <p:sp>
        <p:nvSpPr>
          <p:cNvPr id="4" name="QB_6_EX.22_1#dbfa707ab?vbadefaultcenterpage=1&amp;parentnodeid=cfec18177&amp;vbahtmlprocessed=1"/>
          <p:cNvSpPr/>
          <p:nvPr/>
        </p:nvSpPr>
        <p:spPr>
          <a:xfrm>
            <a:off x="502920" y="5190789"/>
            <a:ext cx="11183112" cy="49003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500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【易错点】</a:t>
            </a:r>
            <a:r>
              <a:rPr lang="en-US" altLang="zh-CN" sz="2400" b="0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混淆两个向量间的位置关系与两条直线的位置关系而致误.</a:t>
            </a:r>
            <a:endParaRPr lang="en-US" altLang="zh-CN" sz="2400" dirty="0"/>
          </a:p>
        </p:txBody>
      </p:sp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4" grpId="0" build="p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B_6_AS.23_1#dbfa707ab?vbadefaultcenterpage=1&amp;parentnodeid=cfec18177&amp;vbahtmlprocessed=1&amp;bbb=1&amp;hasbroken=1"/>
              <p:cNvSpPr/>
              <p:nvPr/>
            </p:nvSpPr>
            <p:spPr>
              <a:xfrm>
                <a:off x="502920" y="2505025"/>
                <a:ext cx="11183112" cy="213595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共线，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所在直线也可能重合，故①为假命题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；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据空间向量的意义</a:t>
                </a: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知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所在直线异面，但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必共面，故②为假命题；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三个向量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中任两个一</a:t>
                </a: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定共面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，但它们三个却不一定共面，故③为假命题；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只有当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不共面时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，空间</a:t>
                </a: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任意一向量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才能表示为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𝑦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𝑧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，故④为假命题.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B_6_AS.23_1#dbfa707ab?vbadefaultcenterpage=1&amp;parentnodeid=cfec18177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505025"/>
                <a:ext cx="11183112" cy="2135950"/>
              </a:xfrm>
              <a:prstGeom prst="rect">
                <a:avLst/>
              </a:prstGeom>
              <a:blipFill rotWithShape="1">
                <a:blip r:embed="rId3"/>
                <a:stretch>
                  <a:fillRect t="-27" r="1" b="-27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_5_BD#000fea01d?vbadefaultcenterpage=1&amp;parentnodeid=fe1988c57&amp;vbahtmlprocessed=1"/>
          <p:cNvSpPr/>
          <p:nvPr/>
        </p:nvSpPr>
        <p:spPr>
          <a:xfrm>
            <a:off x="502920" y="756000"/>
            <a:ext cx="11183112" cy="467043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30000"/>
              </a:lnSpc>
            </a:pPr>
            <a:r>
              <a:rPr lang="en-US" altLang="zh-CN" sz="26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题组2</a:t>
            </a:r>
            <a:r>
              <a:rPr lang="en-US" altLang="zh-CN" sz="2600" b="1" i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6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走进教材</a:t>
            </a:r>
            <a:endParaRPr lang="en-US" altLang="zh-CN" sz="2600" dirty="0"/>
          </a:p>
        </p:txBody>
      </p:sp>
      <p:pic>
        <p:nvPicPr>
          <p:cNvPr id="3" name="QB_6_BD.24_1#6ecead950?hastextimagelayout=1&amp;vbadefaultcenterpage=1&amp;parentnodeid=000fea01d&amp;vbahtmlprocessed=1" descr="preencoded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418006" y="1330609"/>
            <a:ext cx="3227832" cy="2368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>
                    <a:alpha val="0"/>
                  </a:scrgbClr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QB_6_BD.24_2#6ecead950?hastextimagelayout=1&amp;vbadefaultcenterpage=1&amp;parentnodeid=000fea01d&amp;vbahtmlprocessed=1&amp;bbb=1&amp;hasbroken=1"/>
              <p:cNvSpPr/>
              <p:nvPr/>
            </p:nvSpPr>
            <p:spPr>
              <a:xfrm>
                <a:off x="502920" y="1284890"/>
                <a:ext cx="7818120" cy="195453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3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3.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（双空题）（人教A版选修①P7 </a:t>
                </a: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·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例2改编）如图，在平行</a:t>
                </a:r>
              </a:p>
              <a:p>
                <a:pPr latinLnBrk="1">
                  <a:lnSpc>
                    <a:spcPct val="130000"/>
                  </a:lnSpc>
                </a:pP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六面体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𝐴𝐵𝐶𝐷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′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′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𝐶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′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𝐷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′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中，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𝐴𝐵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=4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𝐴𝐷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=3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𝐴𝐴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′=5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</a:p>
              <a:p>
                <a:pPr latinLnBrk="1">
                  <a:lnSpc>
                    <a:spcPct val="13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𝐵𝐴𝐷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90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∘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𝐵𝐴𝐴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′=∠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𝐷𝐴𝐴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′=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60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∘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𝐴𝐴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′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𝐴𝐵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___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</a:p>
              <a:p>
                <a:pPr latinLnBrk="1">
                  <a:lnSpc>
                    <a:spcPct val="13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𝐴𝐶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′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的长为</a:t>
                </a:r>
                <a:r>
                  <a:rPr lang="en-US" altLang="zh-CN" sz="240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_____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B_6_BD.24_2#6ecead950?hastextimagelayout=1&amp;vbadefaultcenterpage=1&amp;parentnodeid=000fea01d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284890"/>
                <a:ext cx="7818120" cy="1954530"/>
              </a:xfrm>
              <a:prstGeom prst="rect">
                <a:avLst/>
              </a:prstGeom>
              <a:blipFill rotWithShape="1">
                <a:blip r:embed="rId4"/>
                <a:stretch>
                  <a:fillRect t="-15" r="-1909" b="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QB_6_AN.25_1#6ecead950.blank?vbadefaultcenterpage=1&amp;parentnodeid=000fea01d&amp;vbapositionanswer=16&amp;vbahtmlprocessed=1"/>
          <p:cNvSpPr/>
          <p:nvPr/>
        </p:nvSpPr>
        <p:spPr>
          <a:xfrm>
            <a:off x="7512241" y="2197766"/>
            <a:ext cx="525463" cy="430975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algn="ctr" latinLnBrk="1">
              <a:lnSpc>
                <a:spcPts val="3700"/>
              </a:lnSpc>
            </a:pPr>
            <a:r>
              <a:rPr lang="en-US" altLang="zh-CN" sz="2400" b="0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10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QB_6_AN.26_1#6ecead950.blank?vbadefaultcenterpage=1&amp;parentnodeid=000fea01d&amp;vbapositionanswer=17&amp;vbahtmlprocessed=1"/>
              <p:cNvSpPr/>
              <p:nvPr/>
            </p:nvSpPr>
            <p:spPr>
              <a:xfrm>
                <a:off x="1911033" y="2770409"/>
                <a:ext cx="692277" cy="391541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ctr" latinLnBrk="1">
                  <a:lnSpc>
                    <a:spcPts val="3400"/>
                  </a:lnSpc>
                </a:pP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85</m:t>
                        </m:r>
                      </m:e>
                    </m:ra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 xmlns="">
          <p:sp>
            <p:nvSpPr>
              <p:cNvPr id="6" name="QB_6_AN.26_1#6ecead950.blank?vbadefaultcenterpage=1&amp;parentnodeid=000fea01d&amp;vbapositionanswer=17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1033" y="2770409"/>
                <a:ext cx="692277" cy="391541"/>
              </a:xfrm>
              <a:prstGeom prst="rect">
                <a:avLst/>
              </a:prstGeom>
              <a:blipFill rotWithShape="1">
                <a:blip r:embed="rId5"/>
                <a:stretch>
                  <a:fillRect l="-46" t="-138" r="64" b="-101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QB_6_AS.27_1#6ecead950?hastextimagelayout=1&amp;vbadefaultcenterpage=1&amp;parentnodeid=000fea01d&amp;vbahtmlprocessed=1&amp;bbb=1"/>
              <p:cNvSpPr/>
              <p:nvPr/>
            </p:nvSpPr>
            <p:spPr>
              <a:xfrm>
                <a:off x="502920" y="3248247"/>
                <a:ext cx="7818120" cy="111709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algn="l" latinLnBrk="1"/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𝐴𝐴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′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𝐴𝐵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acc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𝐴𝐴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′</m:t>
                            </m:r>
                          </m:e>
                        </m:acc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acc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𝐴𝐵</m:t>
                            </m:r>
                          </m:e>
                        </m:acc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60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∘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=5×4×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=10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ct val="13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因为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𝐴𝐶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′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𝐴𝐶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𝐶𝐶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′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𝐴𝐵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𝐴𝐷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𝐴𝐴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′</m:t>
                        </m:r>
                      </m:e>
                    </m:acc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100"/>
                  </a:lnSpc>
                </a:pPr>
                <a:endParaRPr lang="en-US" altLang="zh-CN" sz="2400" dirty="0"/>
              </a:p>
            </p:txBody>
          </p:sp>
        </mc:Choice>
        <mc:Fallback xmlns="">
          <p:sp>
            <p:nvSpPr>
              <p:cNvPr id="7" name="QB_6_AS.27_1#6ecead950?hastextimagelayout=1&amp;vbadefaultcenterpage=1&amp;parentnodeid=000fea01d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248247"/>
                <a:ext cx="7818120" cy="1117092"/>
              </a:xfrm>
              <a:prstGeom prst="rect">
                <a:avLst/>
              </a:prstGeom>
              <a:blipFill rotWithShape="1">
                <a:blip r:embed="rId6"/>
                <a:stretch>
                  <a:fillRect t="-20" b="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QB_6_AS.27_1#6ecead950?hastextimagelayout=1&amp;vbadefaultcenterpage=1&amp;parentnodeid=000fea01d&amp;vbahtmlprocessed=1&amp;bbb=1&amp;hasbroken=1"/>
              <p:cNvSpPr/>
              <p:nvPr/>
            </p:nvSpPr>
            <p:spPr>
              <a:xfrm>
                <a:off x="502920" y="4365720"/>
                <a:ext cx="11184010" cy="2196783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algn="l" latinLnBrk="1">
                  <a:lnSpc>
                    <a:spcPts val="29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所以</a:t>
                </a:r>
              </a:p>
              <a:p>
                <a:pPr latinLnBrk="1">
                  <a:lnSpc>
                    <a:spcPts val="46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acc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𝐴𝐶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′</m:t>
                            </m:r>
                          </m:e>
                        </m:acc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𝐴𝐵</m:t>
                                </m:r>
                              </m:e>
                            </m:acc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</m:t>
                            </m:r>
                            <m:acc>
                              <m:accPr>
                                <m:chr m:val="⃗"/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𝐴𝐷</m:t>
                                </m:r>
                              </m:e>
                            </m:acc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</m:t>
                            </m:r>
                            <m:acc>
                              <m:accPr>
                                <m:chr m:val="⃗"/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𝐴𝐴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′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acc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𝐴𝐵</m:t>
                            </m:r>
                          </m:e>
                        </m:acc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acc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𝐴𝐷</m:t>
                            </m:r>
                          </m:e>
                        </m:acc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acc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𝐴𝐴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′</m:t>
                            </m:r>
                          </m:e>
                        </m:acc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+2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acc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𝐴𝐵</m:t>
                            </m:r>
                          </m:e>
                        </m:acc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⋅</m:t>
                        </m:r>
                        <m:acc>
                          <m:accPr>
                            <m:chr m:val="⃗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acc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𝐴𝐷</m:t>
                            </m:r>
                          </m:e>
                        </m:acc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acc>
                          <m:accPr>
                            <m:chr m:val="⃗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acc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𝐴𝐵</m:t>
                            </m:r>
                          </m:e>
                        </m:acc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⋅</m:t>
                        </m:r>
                        <m:acc>
                          <m:accPr>
                            <m:chr m:val="⃗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acc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𝐴𝐴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′</m:t>
                            </m:r>
                          </m:e>
                        </m:acc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acc>
                          <m:accPr>
                            <m:chr m:val="⃗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acc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𝐴𝐷</m:t>
                            </m:r>
                          </m:e>
                        </m:acc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⋅</m:t>
                        </m:r>
                        <m:acc>
                          <m:accPr>
                            <m:chr m:val="⃗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acc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𝐴𝐴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′</m:t>
                            </m:r>
                          </m:e>
                        </m:acc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=16+9+25+2×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0+5×4×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+3×5×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=85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55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所以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acc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𝐴𝐶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′</m:t>
                            </m:r>
                          </m:e>
                        </m:acc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85</m:t>
                        </m:r>
                      </m:e>
                    </m:ra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，即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𝐴𝐶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′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的长为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85</m:t>
                        </m:r>
                      </m:e>
                    </m:ra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8" name="QB_6_AS.27_1#6ecead950?hastextimagelayout=1&amp;vbadefaultcenterpage=1&amp;parentnodeid=000fea01d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4365720"/>
                <a:ext cx="11184010" cy="2196783"/>
              </a:xfrm>
              <a:prstGeom prst="rect">
                <a:avLst/>
              </a:prstGeom>
              <a:blipFill rotWithShape="1">
                <a:blip r:embed="rId7"/>
                <a:stretch>
                  <a:fillRect t="-1103" r="3" b="-17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  <p:bldP spid="6" grpId="0" build="p" animBg="1"/>
      <p:bldP spid="7" grpId="0" build="p" animBg="1"/>
      <p:bldP spid="8" grpId="0" build="p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B_6_BD.28_1#53d212f11?vbadefaultcenterpage=1&amp;parentnodeid=000fea01d&amp;vbahtmlprocessed=1&amp;bbb=1&amp;hasbroken=1"/>
              <p:cNvSpPr/>
              <p:nvPr/>
            </p:nvSpPr>
            <p:spPr>
              <a:xfrm>
                <a:off x="502920" y="2695144"/>
                <a:ext cx="11183112" cy="103466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4.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（人教A版选修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①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P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21</m:t>
                    </m:r>
                    <m:r>
                      <a:rPr lang="en-US" altLang="zh-CN" sz="2400" b="1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</m:t>
                    </m:r>
                    <m:r>
                      <a:rPr lang="en-US" altLang="zh-CN" sz="2400" b="1" i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T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改编）已知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2,−1,3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−4,2,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，且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⊥</m:t>
                    </m:r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</a:t>
                </a:r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___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B_6_BD.28_1#53d212f11?vbadefaultcenterpage=1&amp;parentnodeid=000fea01d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695144"/>
                <a:ext cx="11183112" cy="1034669"/>
              </a:xfrm>
              <a:prstGeom prst="rect">
                <a:avLst/>
              </a:prstGeom>
              <a:blipFill rotWithShape="1">
                <a:blip r:embed="rId3"/>
                <a:stretch>
                  <a:fillRect t="-20" r="1" b="-255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QB_6_AN.29_1#53d212f11.blank?vbadefaultcenterpage=1&amp;parentnodeid=000fea01d&amp;vbapositionanswer=18&amp;vbahtmlprocessed=1&amp;rh=43.2"/>
              <p:cNvSpPr/>
              <p:nvPr/>
            </p:nvSpPr>
            <p:spPr>
              <a:xfrm>
                <a:off x="1011111" y="3289186"/>
                <a:ext cx="412750" cy="510731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marL="0" algn="ctr" latinLnBrk="1">
                  <a:lnSpc>
                    <a:spcPts val="4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10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 xmlns="">
          <p:sp>
            <p:nvSpPr>
              <p:cNvPr id="3" name="QB_6_AN.29_1#53d212f11.blank?vbadefaultcenterpage=1&amp;parentnodeid=000fea01d&amp;vbapositionanswer=18&amp;vbahtmlprocessed=1&amp;rh=43.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1" y="3289186"/>
                <a:ext cx="412750" cy="510731"/>
              </a:xfrm>
              <a:prstGeom prst="rect">
                <a:avLst/>
              </a:prstGeom>
              <a:blipFill rotWithShape="1">
                <a:blip r:embed="rId4"/>
                <a:stretch>
                  <a:fillRect l="-46" t="-102" r="46" b="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QB_6_AS.30_1#53d212f11?vbadefaultcenterpage=1&amp;parentnodeid=000fea01d&amp;vbahtmlprocessed=1"/>
              <p:cNvSpPr/>
              <p:nvPr/>
            </p:nvSpPr>
            <p:spPr>
              <a:xfrm>
                <a:off x="502920" y="3737051"/>
                <a:ext cx="11183112" cy="713804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因为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⊥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=−8−2+3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，解得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10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B_6_AS.30_1#53d212f11?vbadefaultcenterpage=1&amp;parentnodeid=000fea01d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737051"/>
                <a:ext cx="11183112" cy="713804"/>
              </a:xfrm>
              <a:prstGeom prst="rect">
                <a:avLst/>
              </a:prstGeom>
              <a:blipFill rotWithShape="1">
                <a:blip r:embed="rId5"/>
                <a:stretch>
                  <a:fillRect t="-11" r="1" b="-98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4" grpId="0" build="p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_5_BD#da80b2f01?vbadefaultcenterpage=1&amp;parentnodeid=fe1988c57&amp;vbahtmlprocessed=1"/>
          <p:cNvSpPr/>
          <p:nvPr/>
        </p:nvSpPr>
        <p:spPr>
          <a:xfrm>
            <a:off x="502920" y="756000"/>
            <a:ext cx="11183112" cy="94996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50000"/>
              </a:lnSpc>
            </a:pPr>
            <a:r>
              <a:rPr lang="en-US" altLang="zh-CN" sz="26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题组3</a:t>
            </a:r>
            <a:r>
              <a:rPr lang="en-US" altLang="zh-CN" sz="2600" b="1" i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6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走向高考</a:t>
            </a:r>
            <a:endParaRPr lang="en-US" altLang="zh-CN" sz="2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QB_6_BD.31_1#f5fb72c7c?vbadefaultcenterpage=1&amp;parentnodeid=da80b2f01&amp;vbahtmlprocessed=1&amp;bbb=1&amp;hasbroken=1"/>
              <p:cNvSpPr/>
              <p:nvPr/>
            </p:nvSpPr>
            <p:spPr>
              <a:xfrm>
                <a:off x="502920" y="1348391"/>
                <a:ext cx="11183112" cy="12588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5.</a:t>
                </a:r>
                <a:r>
                  <a:rPr lang="en-US" altLang="zh-CN" sz="2400" b="0" i="0" dirty="0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（2021 </a:t>
                </a:r>
                <a:r>
                  <a:rPr lang="en-US" altLang="zh-CN" sz="2400" b="1" i="0" dirty="0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· </a:t>
                </a:r>
                <a:r>
                  <a:rPr lang="en-US" altLang="zh-CN" sz="2400" b="0" i="0" dirty="0" err="1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新高考Ⅰ卷改编）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在正三棱柱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𝐴𝐵𝐶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𝐵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中，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𝐴𝐵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=1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满足</a:t>
                </a:r>
                <a:endParaRPr lang="en-US" altLang="zh-CN" sz="2400" b="0" i="0" dirty="0">
                  <a:solidFill>
                    <a:srgbClr val="00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𝐵𝑃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𝐵𝐶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𝑡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𝐵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，其中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𝑡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∈[0,1]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，则使得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𝐵𝑃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有</a:t>
                </a:r>
                <a:r>
                  <a:rPr lang="en-US" altLang="zh-CN" sz="2400" i="0" dirty="0" err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___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个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QB_6_BD.31_1#f5fb72c7c?vbadefaultcenterpage=1&amp;parentnodeid=da80b2f01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348391"/>
                <a:ext cx="11183112" cy="1258888"/>
              </a:xfrm>
              <a:prstGeom prst="rect">
                <a:avLst/>
              </a:prstGeom>
              <a:blipFill rotWithShape="1">
                <a:blip r:embed="rId3"/>
                <a:stretch>
                  <a:fillRect t="-23" r="1" b="-57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QB_6_AN.32_1#f5fb72c7c.blank?vbadefaultcenterpage=1&amp;parentnodeid=da80b2f01&amp;vbapositionanswer=19&amp;vbahtmlprocessed=1"/>
          <p:cNvSpPr/>
          <p:nvPr/>
        </p:nvSpPr>
        <p:spPr>
          <a:xfrm>
            <a:off x="8576247" y="2088484"/>
            <a:ext cx="373063" cy="354775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2900"/>
              </a:lnSpc>
            </a:pPr>
            <a:r>
              <a:rPr lang="en-US" altLang="zh-CN" sz="2400" b="0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2</a:t>
            </a:r>
            <a:endParaRPr lang="en-US" altLang="zh-CN" sz="2400" dirty="0"/>
          </a:p>
        </p:txBody>
      </p:sp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B_6_AS.33_1#f5fb72c7c?vbadefaultcenterpage=1&amp;parentnodeid=da80b2f01&amp;vbahtmlprocessed=1&amp;bbb=1&amp;hasbroken=1"/>
              <p:cNvSpPr/>
              <p:nvPr/>
            </p:nvSpPr>
            <p:spPr>
              <a:xfrm>
                <a:off x="502920" y="756000"/>
                <a:ext cx="11183112" cy="299415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32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如图，因为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𝐵𝑃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𝐵𝐶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𝑡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𝐵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𝑡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∈[0,1]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,取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𝐵𝐶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𝐵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的中点分别为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𝑄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𝐻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</a:t>
                </a:r>
              </a:p>
              <a:p>
                <a:pPr latinLnBrk="1">
                  <a:lnSpc>
                    <a:spcPct val="132000"/>
                  </a:lnSpc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𝐵𝑃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𝐵𝑄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𝑡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𝑄𝐻</m:t>
                        </m:r>
                      </m:e>
                    </m:acc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，所以点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轨迹为线段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𝑄𝐻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𝑄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为坐标原点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，建立空间直角坐标系</a:t>
                </a:r>
              </a:p>
              <a:p>
                <a:pPr latinLnBrk="1">
                  <a:lnSpc>
                    <a:spcPct val="132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如图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ad>
                              <m:radPr>
                                <m:degHide m:val="on"/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3</m:t>
                                </m:r>
                              </m:e>
                            </m:rad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,0,1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,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0,0,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𝑡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,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0,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,0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𝑃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ad>
                              <m:radPr>
                                <m:degHide m:val="on"/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3</m:t>
                                </m:r>
                              </m:e>
                            </m:rad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,0,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𝑡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−1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𝐵𝑃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0,−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</a:p>
              <a:p>
                <a:pPr latinLnBrk="1">
                  <a:lnSpc>
                    <a:spcPct val="132000"/>
                  </a:lnSpc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𝑃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𝐵𝑃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𝑡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𝑡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−1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𝑡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或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𝑡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.故点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𝐻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𝑄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均满足.故满足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𝐵𝑃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100" b="0" i="0" kern="0" spc="-99900">
                  <a:solidFill>
                    <a:srgbClr val="FFFFFF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32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有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2个.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B_6_AS.33_1#f5fb72c7c?vbadefaultcenterpage=1&amp;parentnodeid=da80b2f01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756000"/>
                <a:ext cx="11183112" cy="2994152"/>
              </a:xfrm>
              <a:prstGeom prst="rect">
                <a:avLst/>
              </a:prstGeom>
              <a:blipFill rotWithShape="1">
                <a:blip r:embed="rId3"/>
                <a:stretch>
                  <a:fillRect t="-12" r="1" b="-33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QB_6_AS.33_2#f5fb72c7c?vbadefaultcenterpage=1&amp;parentnodeid=da80b2f01&amp;vbahtmlprocessed=1" descr="preencoded.png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791456" y="3883248"/>
            <a:ext cx="2596896" cy="2523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>
                    <a:alpha val="0"/>
                  </a:scrgbClr>
                </a:solidFill>
              </a14:hiddenFill>
            </a:ext>
          </a:extLst>
        </p:spPr>
      </p:pic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split dir="in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_3_BD#0f7f44a64.fixed?vbadefaultcenterpage=1&amp;parentnodeid=f54ad78ae&amp;vbahtmlprocessed=1"/>
          <p:cNvSpPr/>
          <p:nvPr/>
        </p:nvSpPr>
        <p:spPr>
          <a:xfrm>
            <a:off x="283464" y="2779776"/>
            <a:ext cx="11594592" cy="72237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 latinLnBrk="1">
              <a:lnSpc>
                <a:spcPct val="100000"/>
              </a:lnSpc>
            </a:pPr>
            <a:r>
              <a:rPr lang="en-US" altLang="zh-CN" sz="44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考点聚焦·突破</a:t>
            </a:r>
            <a:endParaRPr lang="en-US" altLang="zh-CN" sz="4400" dirty="0"/>
          </a:p>
        </p:txBody>
      </p:sp>
      <p:pic>
        <p:nvPicPr>
          <p:cNvPr id="3" name="C_3#0f7f44a64.fixed?vbadefaultcenterpage=1&amp;parentnodeid=f54ad78ae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872" y="3575304"/>
            <a:ext cx="9756648" cy="82296"/>
          </a:xfrm>
          <a:prstGeom prst="rect">
            <a:avLst/>
          </a:prstGeom>
        </p:spPr>
      </p:pic>
    </p:spTree>
  </p:cSld>
  <p:clrMapOvr>
    <a:masterClrMapping/>
  </p:clrMapOvr>
  <p:transition>
    <p:split dir="in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_4_BD#13805417d?vbadefaultcenterpage=1&amp;parentnodeid=0f7f44a64&amp;vbahtmlprocessed=1"/>
          <p:cNvSpPr/>
          <p:nvPr/>
        </p:nvSpPr>
        <p:spPr>
          <a:xfrm>
            <a:off x="502920" y="756000"/>
            <a:ext cx="11183112" cy="99568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50000"/>
              </a:lnSpc>
            </a:pPr>
            <a:r>
              <a:rPr lang="en-US" altLang="zh-CN" sz="2800" b="1" i="0" dirty="0">
                <a:solidFill>
                  <a:srgbClr val="6E87B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考点一</a:t>
            </a:r>
            <a:r>
              <a:rPr lang="en-US" altLang="zh-CN" sz="2800" b="1" i="0" dirty="0">
                <a:solidFill>
                  <a:srgbClr val="6E87BD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800" b="1" i="0" dirty="0">
                <a:solidFill>
                  <a:srgbClr val="6E87B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空间向量的线性运算［自主练透］</a:t>
            </a:r>
            <a:endParaRPr lang="en-US" altLang="zh-CN" sz="2800" dirty="0"/>
          </a:p>
        </p:txBody>
      </p:sp>
      <p:pic>
        <p:nvPicPr>
          <p:cNvPr id="3" name="QC_5_BD.34_1#eb90d54d5?hastextimagelayout=1&amp;vbadefaultcenterpage=1&amp;parentnodeid=13805417d&amp;vbahtmlprocessed=1" descr="preencoded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904988" y="1434081"/>
            <a:ext cx="2606040" cy="2020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>
                    <a:alpha val="0"/>
                  </a:scrgbClr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QC_5_BD.34_2#eb90d54d5?hastextimagelayout=2&amp;segpoint=1&amp;vbadefaultcenterpage=1&amp;parentnodeid=13805417d&amp;vbahtmlprocessed=1&amp;bbb=1&amp;hasbroken=1"/>
              <p:cNvSpPr/>
              <p:nvPr/>
            </p:nvSpPr>
            <p:spPr>
              <a:xfrm>
                <a:off x="502920" y="1388362"/>
                <a:ext cx="8439912" cy="108807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1.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如图所示，在长方体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𝐴𝐵𝐶𝐷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𝐵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𝐷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中，下列各式运算结</a:t>
                </a:r>
                <a:endParaRPr lang="en-US" altLang="zh-CN" sz="2400" b="0" i="0" dirty="0">
                  <a:solidFill>
                    <a:srgbClr val="00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果为向量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𝐷</m:t>
                        </m:r>
                      </m:e>
                    </m:acc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的是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(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1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  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)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C_5_BD.34_2#eb90d54d5?hastextimagelayout=2&amp;segpoint=1&amp;vbadefaultcenterpage=1&amp;parentnodeid=13805417d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388362"/>
                <a:ext cx="8439912" cy="1088073"/>
              </a:xfrm>
              <a:prstGeom prst="rect">
                <a:avLst/>
              </a:prstGeom>
              <a:blipFill rotWithShape="1">
                <a:blip r:embed="rId4"/>
                <a:stretch>
                  <a:fillRect t="-23" r="2" b="-99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QC_5_AN.35_1#eb90d54d5.bracket?vbadefaultcenterpage=1&amp;parentnodeid=13805417d&amp;vbapositionanswer=20&amp;vbahtmlprocessed=1"/>
          <p:cNvSpPr/>
          <p:nvPr/>
        </p:nvSpPr>
        <p:spPr>
          <a:xfrm>
            <a:off x="3152013" y="1997835"/>
            <a:ext cx="423863" cy="47860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B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QC_5_BD.36_1#eb90d54d5.choices?hastextimagelayout=2&amp;vbadefaultcenterpage=1&amp;parentnodeid=13805417d&amp;vbahtmlprocessed=1"/>
              <p:cNvSpPr/>
              <p:nvPr/>
            </p:nvSpPr>
            <p:spPr>
              <a:xfrm>
                <a:off x="502920" y="2486248"/>
                <a:ext cx="8439912" cy="132549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latinLnBrk="1">
                  <a:lnSpc>
                    <a:spcPct val="150000"/>
                  </a:lnSpc>
                  <a:tabLst>
                    <a:tab pos="4308475" algn="l"/>
                  </a:tabLst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①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acc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𝐴</m:t>
                            </m:r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acc>
                          <m:accPr>
                            <m:chr m:val="⃗"/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acc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𝐴</m:t>
                            </m:r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𝐵</m:t>
                        </m:r>
                      </m:e>
                    </m:acc>
                  </m:oMath>
                </a14:m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；</a:t>
                </a:r>
                <a:r>
                  <a:rPr lang="en-US" altLang="zh-CN" sz="2400" b="0" i="0" spc="-103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②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acc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𝐵𝐶</m:t>
                            </m:r>
                          </m:e>
                        </m:acc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acc>
                          <m:accPr>
                            <m:chr m:val="⃗"/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acc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𝐵</m:t>
                            </m:r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；</a:t>
                </a:r>
                <a:endParaRPr lang="en-US" altLang="zh-CN" sz="100" dirty="0"/>
              </a:p>
              <a:p>
                <a:pPr latinLnBrk="1">
                  <a:lnSpc>
                    <a:spcPct val="150000"/>
                  </a:lnSpc>
                  <a:tabLst>
                    <a:tab pos="4308475" algn="l"/>
                  </a:tabLst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③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acc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𝐴𝐷</m:t>
                            </m:r>
                          </m:e>
                        </m:acc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acc>
                          <m:accPr>
                            <m:chr m:val="⃗"/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acc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𝐴𝐵</m:t>
                            </m:r>
                          </m:e>
                        </m:acc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𝐷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；</a:t>
                </a:r>
                <a:r>
                  <a:rPr lang="en-US" altLang="zh-CN" sz="2400" b="0" i="0" spc="-103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④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acc>
                          <m:accPr>
                            <m:chr m:val="⃗"/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acc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𝐴</m:t>
                            </m:r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𝐷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100" dirty="0"/>
              </a:p>
              <a:p>
                <a:pPr latinLnBrk="1">
                  <a:lnSpc>
                    <a:spcPct val="150000"/>
                  </a:lnSpc>
                  <a:tabLst>
                    <a:tab pos="4308475" algn="l"/>
                  </a:tabLst>
                </a:pPr>
                <a:endParaRPr lang="en-US" altLang="zh-CN" sz="100" dirty="0"/>
              </a:p>
            </p:txBody>
          </p:sp>
        </mc:Choice>
        <mc:Fallback xmlns="">
          <p:sp>
            <p:nvSpPr>
              <p:cNvPr id="6" name="QC_5_BD.36_1#eb90d54d5.choices?hastextimagelayout=2&amp;vbadefaultcenterpage=1&amp;parentnodeid=13805417d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486248"/>
                <a:ext cx="8439912" cy="1325499"/>
              </a:xfrm>
              <a:prstGeom prst="rect">
                <a:avLst/>
              </a:prstGeom>
              <a:blipFill rotWithShape="1">
                <a:blip r:embed="rId5"/>
                <a:stretch>
                  <a:fillRect t="-17" r="2" b="-156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QC_5_BD.36_1#eb90d54d5.choices?hastextimagelayout=2&amp;vbadefaultcenterpage=1&amp;parentnodeid=13805417d&amp;vbahtmlprocessed=1"/>
          <p:cNvSpPr/>
          <p:nvPr/>
        </p:nvSpPr>
        <p:spPr>
          <a:xfrm>
            <a:off x="503995" y="3819748"/>
            <a:ext cx="11184010" cy="48602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latinLnBrk="1">
              <a:lnSpc>
                <a:spcPct val="150000"/>
              </a:lnSpc>
              <a:tabLst>
                <a:tab pos="2176145" algn="l"/>
                <a:tab pos="4327525" algn="l"/>
                <a:tab pos="6478905" algn="l"/>
              </a:tabLst>
            </a:pPr>
            <a:r>
              <a:rPr lang="en-US" altLang="zh-CN" sz="2400" b="0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A.①②</a:t>
            </a:r>
            <a:r>
              <a:rPr lang="en-US" altLang="zh-CN" sz="2400" b="0" i="0" spc="-103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B.②③</a:t>
            </a:r>
            <a:r>
              <a:rPr lang="en-US" altLang="zh-CN" sz="2400" b="0" i="0" spc="-103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C.③④</a:t>
            </a:r>
            <a:r>
              <a:rPr lang="en-US" altLang="zh-CN" sz="2400" b="0" i="0" spc="-103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D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.①④</a:t>
            </a:r>
            <a:endParaRPr lang="en-US" altLang="zh-CN" sz="100" dirty="0"/>
          </a:p>
        </p:txBody>
      </p:sp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AS.37_1#eb90d54d5?vbadefaultcenterpage=1&amp;parentnodeid=13805417d&amp;vbahtmlprocessed=1"/>
              <p:cNvSpPr/>
              <p:nvPr/>
            </p:nvSpPr>
            <p:spPr>
              <a:xfrm>
                <a:off x="502920" y="2281823"/>
                <a:ext cx="11183112" cy="2582355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①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acc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𝐴</m:t>
                            </m:r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acc>
                          <m:accPr>
                            <m:chr m:val="⃗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acc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𝐴</m:t>
                            </m:r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𝐵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𝐵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𝐵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，错误；</a:t>
                </a:r>
                <a:endParaRPr lang="en-US" altLang="zh-CN" sz="2400" dirty="0"/>
              </a:p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②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acc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𝐵𝐶</m:t>
                            </m:r>
                          </m:e>
                        </m:acc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acc>
                          <m:accPr>
                            <m:chr m:val="⃗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acc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𝐵</m:t>
                            </m:r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𝐶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𝐶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𝐶𝐷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𝐷</m:t>
                        </m:r>
                      </m:e>
                    </m:acc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，正确；</a:t>
                </a:r>
                <a:endParaRPr lang="en-US" altLang="zh-CN" sz="2400" dirty="0"/>
              </a:p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③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acc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𝐴𝐷</m:t>
                            </m:r>
                          </m:e>
                        </m:acc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acc>
                          <m:accPr>
                            <m:chr m:val="⃗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acc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𝐴𝐵</m:t>
                            </m:r>
                          </m:e>
                        </m:acc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𝐷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𝐵𝐷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𝐷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=−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acc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𝐷𝐵</m:t>
                            </m:r>
                          </m:e>
                        </m:acc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acc>
                          <m:accPr>
                            <m:chr m:val="⃗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acc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𝐵</m:t>
                            </m:r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=−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𝐷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𝐷</m:t>
                        </m:r>
                      </m:e>
                    </m:acc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，正确；</a:t>
                </a:r>
                <a:endParaRPr lang="en-US" altLang="zh-CN" sz="2400" dirty="0"/>
              </a:p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④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acc>
                          <m:accPr>
                            <m:chr m:val="⃗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acc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𝐴</m:t>
                            </m:r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𝐷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acc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𝐵𝐷</m:t>
                            </m:r>
                          </m:e>
                        </m:acc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acc>
                          <m:accPr>
                            <m:chr m:val="⃗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acc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𝐵</m:t>
                            </m:r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𝐷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𝐷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𝐷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≠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𝐷</m:t>
                        </m:r>
                      </m:e>
                    </m:acc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，错误.故选B.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AS.37_1#eb90d54d5?vbadefaultcenterpage=1&amp;parentnodeid=13805417d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281823"/>
                <a:ext cx="11183112" cy="2582355"/>
              </a:xfrm>
              <a:prstGeom prst="rect">
                <a:avLst/>
              </a:prstGeom>
              <a:blipFill rotWithShape="1">
                <a:blip r:embed="rId3"/>
                <a:stretch>
                  <a:fillRect t="-10" r="1" b="-169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BD.38_1#e00a673c9?vbadefaultcenterpage=1&amp;parentnodeid=13805417d&amp;vbahtmlprocessed=1&amp;bbb=1&amp;hasbroken=1"/>
              <p:cNvSpPr/>
              <p:nvPr/>
            </p:nvSpPr>
            <p:spPr>
              <a:xfrm>
                <a:off x="502920" y="756000"/>
                <a:ext cx="11183112" cy="95573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3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2.</a:t>
                </a:r>
                <a:r>
                  <a:rPr lang="en-US" altLang="zh-CN" sz="2400" b="0" i="0" dirty="0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（2024</a:t>
                </a:r>
                <a:r>
                  <a:rPr lang="en-US" altLang="zh-CN" sz="2400" b="1" i="0" dirty="0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· </a:t>
                </a:r>
                <a:r>
                  <a:rPr lang="en-US" altLang="zh-CN" sz="2400" b="0" i="0" dirty="0" err="1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浙江模拟）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在平行六面体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𝐴𝐵𝐶𝐷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𝐵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𝐷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中，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𝐸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𝐷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的中点，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𝐹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𝐵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</a:p>
              <a:p>
                <a:pPr latinLnBrk="1">
                  <a:lnSpc>
                    <a:spcPct val="130000"/>
                  </a:lnSpc>
                </a:pP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的中点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𝐴𝐸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𝐴𝐹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𝐴𝐷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acc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𝐴𝐴</m:t>
                            </m:r>
                          </m:e>
                        </m:acc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(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1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  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)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BD.38_1#e00a673c9?vbadefaultcenterpage=1&amp;parentnodeid=13805417d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756000"/>
                <a:ext cx="11183112" cy="955739"/>
              </a:xfrm>
              <a:prstGeom prst="rect">
                <a:avLst/>
              </a:prstGeom>
              <a:blipFill rotWithShape="1">
                <a:blip r:embed="rId3"/>
                <a:stretch>
                  <a:fillRect t="-37" r="-902" b="-98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C_5_AN.39_1#e00a673c9.bracket?vbadefaultcenterpage=1&amp;parentnodeid=13805417d&amp;vbapositionanswer=21&amp;vbahtmlprocessed=1"/>
          <p:cNvSpPr/>
          <p:nvPr/>
        </p:nvSpPr>
        <p:spPr>
          <a:xfrm>
            <a:off x="6502781" y="1231488"/>
            <a:ext cx="441325" cy="430975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37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C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QC_5_BD.40_1#e00a673c9.choices?vbadefaultcenterpage=1&amp;parentnodeid=13805417d&amp;vbahtmlprocessed=1"/>
              <p:cNvSpPr/>
              <p:nvPr/>
            </p:nvSpPr>
            <p:spPr>
              <a:xfrm>
                <a:off x="502920" y="1721707"/>
                <a:ext cx="11183112" cy="635953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latinLnBrk="1">
                  <a:lnSpc>
                    <a:spcPct val="130000"/>
                  </a:lnSpc>
                  <a:tabLst>
                    <a:tab pos="2820670" algn="l"/>
                    <a:tab pos="5603875" algn="l"/>
                    <a:tab pos="8577580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A.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C_5_BD.40_1#e00a673c9.choices?vbadefaultcenterpage=1&amp;parentnodeid=13805417d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721707"/>
                <a:ext cx="11183112" cy="635953"/>
              </a:xfrm>
              <a:prstGeom prst="rect">
                <a:avLst/>
              </a:prstGeom>
              <a:blipFill rotWithShape="1">
                <a:blip r:embed="rId4"/>
                <a:stretch>
                  <a:fillRect t="-35" r="1" b="-68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QC_5_AS.41_1#e00a673c9?vbadefaultcenterpage=1&amp;parentnodeid=13805417d&amp;vbahtmlprocessed=1"/>
              <p:cNvSpPr/>
              <p:nvPr/>
            </p:nvSpPr>
            <p:spPr>
              <a:xfrm>
                <a:off x="502920" y="2369407"/>
                <a:ext cx="11183112" cy="632714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algn="l" latinLnBrk="1">
                  <a:lnSpc>
                    <a:spcPct val="13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如图，设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𝐴𝐵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𝐴𝐸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𝐴𝐹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C_5_AS.41_1#e00a673c9?vbadefaultcenterpage=1&amp;parentnodeid=13805417d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369407"/>
                <a:ext cx="11183112" cy="632714"/>
              </a:xfrm>
              <a:prstGeom prst="rect">
                <a:avLst/>
              </a:prstGeom>
              <a:blipFill rotWithShape="1">
                <a:blip r:embed="rId5"/>
                <a:stretch>
                  <a:fillRect t="-35" r="1" b="-70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QC_5_AS.41_2#e00a673c9?vbadefaultcenterpage=1&amp;parentnodeid=13805417d&amp;vbahtmlprocessed=1" descr="preencoded.png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718304" y="3131407"/>
            <a:ext cx="2761488" cy="2432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>
                    <a:alpha val="0"/>
                  </a:scrgbClr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QC_5_AS.41_3#e00a673c9?vbadefaultcenterpage=1&amp;parentnodeid=13805417d&amp;vbahtmlprocessed=1"/>
              <p:cNvSpPr/>
              <p:nvPr/>
            </p:nvSpPr>
            <p:spPr>
              <a:xfrm>
                <a:off x="502920" y="5696807"/>
                <a:ext cx="11183112" cy="978535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algn="l" latinLnBrk="1"/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所以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  <a:p>
                <a:pPr algn="l" latinLnBrk="1">
                  <a:lnSpc>
                    <a:spcPct val="13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故选C.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7" name="QC_5_AS.41_3#e00a673c9?vbadefaultcenterpage=1&amp;parentnodeid=13805417d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5696807"/>
                <a:ext cx="11183112" cy="978535"/>
              </a:xfrm>
              <a:prstGeom prst="rect">
                <a:avLst/>
              </a:prstGeom>
              <a:blipFill rotWithShape="1">
                <a:blip r:embed="rId7"/>
                <a:stretch>
                  <a:fillRect t="-23" r="1" b="-38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5" grpId="0" build="p" animBg="1"/>
      <p:bldP spid="7" grpId="0" build="p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QO_5_BD.42_1#ca218f963?hastextimagelayout=1&amp;vbadefaultcenterpage=1&amp;parentnodeid=13805417d&amp;vbahtmlprocessed=1" descr="preencoded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415562" y="2410664"/>
            <a:ext cx="3227832" cy="2368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>
                    <a:alpha val="0"/>
                  </a:scrgbClr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QO_5_BD.42_2#ca218f963?hastextimagelayout=3&amp;segpoint=1&amp;vbadefaultcenterpage=1&amp;parentnodeid=13805417d&amp;vbahtmlprocessed=1&amp;bbb=1&amp;hasbroken=1"/>
              <p:cNvSpPr/>
              <p:nvPr/>
            </p:nvSpPr>
            <p:spPr>
              <a:xfrm>
                <a:off x="502920" y="2364944"/>
                <a:ext cx="7818120" cy="109074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3.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如图所示，在平行六面体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𝐴𝐵𝐶𝐷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𝐵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𝐷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中，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𝑂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𝐴𝐶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的中点.设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𝐴𝐵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𝐴𝐷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QO_5_BD.42_2#ca218f963?hastextimagelayout=3&amp;segpoint=1&amp;vbadefaultcenterpage=1&amp;parentnodeid=13805417d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364944"/>
                <a:ext cx="7818120" cy="1090740"/>
              </a:xfrm>
              <a:prstGeom prst="rect">
                <a:avLst/>
              </a:prstGeom>
              <a:blipFill rotWithShape="1">
                <a:blip r:embed="rId4"/>
                <a:stretch>
                  <a:fillRect t="-19" b="-111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QO_5_BD.42_3#ca218f963?hastextimagelayout=3&amp;segpoint=1&amp;vbadefaultcenterpage=1&amp;parentnodeid=13805417d&amp;vbahtmlprocessed=1"/>
              <p:cNvSpPr/>
              <p:nvPr/>
            </p:nvSpPr>
            <p:spPr>
              <a:xfrm>
                <a:off x="502920" y="3513595"/>
                <a:ext cx="7818120" cy="5421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marL="0"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（1）用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表示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𝑂</m:t>
                        </m:r>
                      </m:e>
                    </m:acc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；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O_5_BD.42_3#ca218f963?hastextimagelayout=3&amp;segpoint=1&amp;vbadefaultcenterpage=1&amp;parentnodeid=13805417d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513595"/>
                <a:ext cx="7818120" cy="542100"/>
              </a:xfrm>
              <a:prstGeom prst="rect">
                <a:avLst/>
              </a:prstGeom>
              <a:blipFill rotWithShape="1">
                <a:blip r:embed="rId5"/>
                <a:stretch>
                  <a:fillRect t="-26" b="-205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QO_5_BD.42_4#ca218f963?hastextimagelayout=3&amp;segpoint=1&amp;vbadefaultcenterpage=1&amp;parentnodeid=13805417d&amp;vbahtmlprocessed=1"/>
              <p:cNvSpPr/>
              <p:nvPr/>
            </p:nvSpPr>
            <p:spPr>
              <a:xfrm>
                <a:off x="502920" y="4067252"/>
                <a:ext cx="8037513" cy="713804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marL="0"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（2）设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𝐸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是棱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𝐷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𝐷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上的点，且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𝐷𝐸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𝐷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，用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表示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𝐸𝑂</m:t>
                        </m:r>
                      </m:e>
                    </m:acc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O_5_BD.42_4#ca218f963?hastextimagelayout=3&amp;segpoint=1&amp;vbadefaultcenterpage=1&amp;parentnodeid=13805417d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4067252"/>
                <a:ext cx="8037513" cy="713804"/>
              </a:xfrm>
              <a:prstGeom prst="rect">
                <a:avLst/>
              </a:prstGeom>
              <a:blipFill rotWithShape="1">
                <a:blip r:embed="rId6"/>
                <a:stretch>
                  <a:fillRect t="-11" r="4" b="-98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QO_5_AS.43_1#ca218f963?vbadefaultcenterpage=1&amp;parentnodeid=13805417d&amp;vbahtmlprocessed=1&amp;bbb=1&amp;hasbroken=1"/>
              <p:cNvSpPr/>
              <p:nvPr/>
            </p:nvSpPr>
            <p:spPr>
              <a:xfrm>
                <a:off x="318281" y="1381346"/>
                <a:ext cx="11183112" cy="4209415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（1）因为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𝑂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𝐴𝐶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的中点，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𝐴𝐵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𝐴𝐷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所以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𝐴𝑂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𝐴𝐶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acc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𝐴𝐵</m:t>
                            </m:r>
                          </m:e>
                        </m:acc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acc>
                          <m:accPr>
                            <m:chr m:val="⃗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acc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𝐴𝐷</m:t>
                            </m:r>
                          </m:e>
                        </m:acc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所以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𝑂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𝐴𝑂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=−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（2）因为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𝐷𝐸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𝐷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所以</a:t>
                </a:r>
                <a:endParaRPr lang="en-US" altLang="zh-CN" sz="2400" b="0" i="0" dirty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𝐸𝑂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𝐸𝐷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𝐷𝐴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𝐴𝑂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𝐷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𝐴𝐷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2" name="QO_5_AS.43_1#ca218f963?vbadefaultcenterpage=1&amp;parentnodeid=13805417d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281" y="1381346"/>
                <a:ext cx="11183112" cy="4209415"/>
              </a:xfrm>
              <a:prstGeom prst="rect">
                <a:avLst/>
              </a:prstGeom>
              <a:blipFill>
                <a:blip r:embed="rId3"/>
                <a:stretch>
                  <a:fillRect l="-1635" r="-7302" b="-24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_5_BD#e52a158e2?vbadefaultcenterpage=1&amp;parentnodeid=13805417d&amp;vbahtmlprocessed=1" descr="preencoded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480560" y="2241881"/>
            <a:ext cx="3236976" cy="393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>
                    <a:alpha val="0"/>
                  </a:scrgbClr>
                </a:solidFill>
              </a14:hiddenFill>
            </a:ext>
          </a:extLst>
        </p:spPr>
      </p:pic>
      <p:sp>
        <p:nvSpPr>
          <p:cNvPr id="3" name="P_5_BD#e52a158e2?vbadefaultcenterpage=1&amp;parentnodeid=13805417d&amp;vbahtmlprocessed=1"/>
          <p:cNvSpPr/>
          <p:nvPr/>
        </p:nvSpPr>
        <p:spPr>
          <a:xfrm>
            <a:off x="502920" y="2768169"/>
            <a:ext cx="11183112" cy="213595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 latinLnBrk="1">
              <a:lnSpc>
                <a:spcPct val="150000"/>
              </a:lnSpc>
            </a:pPr>
            <a:r>
              <a:rPr lang="en-US" altLang="zh-CN" sz="24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空间向量的线性运算的三个关键点</a:t>
            </a:r>
            <a:endParaRPr lang="en-US" altLang="zh-CN" sz="2400" dirty="0"/>
          </a:p>
          <a:p>
            <a:pPr algn="l" latinLnBrk="1">
              <a:lnSpc>
                <a:spcPct val="150000"/>
              </a:lnSpc>
            </a:pPr>
            <a:r>
              <a:rPr lang="en-US" altLang="zh-CN" sz="24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1. </a:t>
            </a:r>
            <a:r>
              <a:rPr lang="en-US" altLang="zh-CN" sz="2400" b="0" i="0" dirty="0" err="1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结合图形，明确图形中各线段的几何关系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；</a:t>
            </a:r>
            <a:endParaRPr lang="en-US" altLang="zh-CN" sz="2400" dirty="0"/>
          </a:p>
          <a:p>
            <a:pPr algn="l" latinLnBrk="1">
              <a:lnSpc>
                <a:spcPct val="150000"/>
              </a:lnSpc>
            </a:pPr>
            <a:r>
              <a:rPr lang="en-US" altLang="zh-CN" sz="24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2. </a:t>
            </a:r>
            <a:r>
              <a:rPr lang="en-US" altLang="zh-CN" sz="2400" b="0" i="0" dirty="0" err="1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正确运用向量加法、减法与数乘运算的几何意义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；</a:t>
            </a:r>
            <a:endParaRPr lang="en-US" altLang="zh-CN" sz="2400" dirty="0"/>
          </a:p>
          <a:p>
            <a:pPr algn="l" latinLnBrk="1">
              <a:lnSpc>
                <a:spcPct val="150000"/>
              </a:lnSpc>
            </a:pPr>
            <a:r>
              <a:rPr lang="en-US" altLang="zh-CN" sz="24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3. </a:t>
            </a:r>
            <a:r>
              <a:rPr lang="en-US" altLang="zh-CN" sz="2400" b="0" i="0" dirty="0" err="1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平面向量的三角形法则、平行四边形法则在空间中仍然成立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.</a:t>
            </a:r>
            <a:endParaRPr lang="en-US" altLang="zh-CN" sz="2400" dirty="0"/>
          </a:p>
        </p:txBody>
      </p:sp>
    </p:spTree>
  </p:cSld>
  <p:clrMapOvr>
    <a:masterClrMapping/>
  </p:clrMapOvr>
  <p:transition>
    <p:split dir="in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_4_BD#ce460ec75?vbadefaultcenterpage=1&amp;parentnodeid=0f7f44a64&amp;vbahtmlprocessed=1"/>
          <p:cNvSpPr/>
          <p:nvPr/>
        </p:nvSpPr>
        <p:spPr>
          <a:xfrm>
            <a:off x="502920" y="756000"/>
            <a:ext cx="11183112" cy="525399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37000"/>
              </a:lnSpc>
            </a:pPr>
            <a:r>
              <a:rPr lang="en-US" altLang="zh-CN" sz="2800" b="1" i="0" dirty="0">
                <a:solidFill>
                  <a:srgbClr val="6E87B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考点二</a:t>
            </a:r>
            <a:r>
              <a:rPr lang="en-US" altLang="zh-CN" sz="2800" b="1" i="0" dirty="0">
                <a:solidFill>
                  <a:srgbClr val="6E87BD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800" b="1" i="0" dirty="0">
                <a:solidFill>
                  <a:srgbClr val="6E87B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空间向量的基本定理及应用［师生共研］</a:t>
            </a:r>
            <a:endParaRPr lang="en-US" altLang="zh-CN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QO_5_BD.44_1#69589c893?vbadefaultcenterpage=1&amp;parentnodeid=ce460ec75&amp;vbahtmlprocessed=1&amp;bbb=1&amp;hasbroken=1"/>
              <p:cNvSpPr/>
              <p:nvPr/>
            </p:nvSpPr>
            <p:spPr>
              <a:xfrm>
                <a:off x="502920" y="1351108"/>
                <a:ext cx="11183112" cy="116389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37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典例1</a:t>
                </a:r>
                <a:r>
                  <a:rPr lang="en-US" altLang="zh-CN" sz="2400" b="1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已知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𝐶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三点不共线，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𝑂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为空间内任意一点，且空间内不与点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𝐶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重</a:t>
                </a:r>
              </a:p>
              <a:p>
                <a:pPr latinLnBrk="1">
                  <a:lnSpc>
                    <a:spcPct val="1370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合的一点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𝑀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满足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𝑂𝑀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𝑂𝐴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𝑂𝐵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6</m:t>
                        </m:r>
                      </m:den>
                    </m:f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𝑂𝐶</m:t>
                        </m:r>
                      </m:e>
                    </m:acc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．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QO_5_BD.44_1#69589c893?vbadefaultcenterpage=1&amp;parentnodeid=ce460ec75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351108"/>
                <a:ext cx="11183112" cy="1163892"/>
              </a:xfrm>
              <a:prstGeom prst="rect">
                <a:avLst/>
              </a:prstGeom>
              <a:blipFill rotWithShape="1">
                <a:blip r:embed="rId3"/>
                <a:stretch>
                  <a:fillRect t="-40" r="-107" b="-45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QO_5_BD.44_2#69589c893?segpoint=1&amp;vbadefaultcenterpage=1&amp;parentnodeid=ce460ec75&amp;vbahtmlprocessed=1"/>
              <p:cNvSpPr/>
              <p:nvPr/>
            </p:nvSpPr>
            <p:spPr>
              <a:xfrm>
                <a:off x="502920" y="2524350"/>
                <a:ext cx="11183112" cy="501904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marL="0" algn="l" latinLnBrk="1">
                  <a:lnSpc>
                    <a:spcPct val="137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（1）判断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𝑀𝐴</m:t>
                        </m:r>
                      </m:e>
                    </m:acc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𝑀𝐵</m:t>
                        </m:r>
                      </m:e>
                    </m:acc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𝑀𝐶</m:t>
                        </m:r>
                      </m:e>
                    </m:acc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三个向量是否共面；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O_5_BD.44_2#69589c893?segpoint=1&amp;vbadefaultcenterpage=1&amp;parentnodeid=ce460ec75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524350"/>
                <a:ext cx="11183112" cy="501904"/>
              </a:xfrm>
              <a:prstGeom prst="rect">
                <a:avLst/>
              </a:prstGeom>
              <a:blipFill rotWithShape="1">
                <a:blip r:embed="rId4"/>
                <a:stretch>
                  <a:fillRect t="-45" r="1" b="-211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QO_5_BD.44_3#69589c893?segpoint=1&amp;vbadefaultcenterpage=1&amp;parentnodeid=ce460ec75&amp;vbahtmlprocessed=1"/>
              <p:cNvSpPr/>
              <p:nvPr/>
            </p:nvSpPr>
            <p:spPr>
              <a:xfrm>
                <a:off x="502920" y="3032350"/>
                <a:ext cx="11183112" cy="454406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marL="0" algn="l" latinLnBrk="1">
                  <a:lnSpc>
                    <a:spcPct val="137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（2）判断点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𝑀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是否在平面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𝐴𝐵𝐶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内．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O_5_BD.44_3#69589c893?segpoint=1&amp;vbadefaultcenterpage=1&amp;parentnodeid=ce460ec75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032350"/>
                <a:ext cx="11183112" cy="454406"/>
              </a:xfrm>
              <a:prstGeom prst="rect">
                <a:avLst/>
              </a:prstGeom>
              <a:blipFill rotWithShape="1">
                <a:blip r:embed="rId5"/>
                <a:stretch>
                  <a:fillRect t="-50" r="1" b="-102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QO_5_AS.45_1#69589c893?vbadefaultcenterpage=1&amp;parentnodeid=ce460ec75&amp;vbahtmlprocessed=1&amp;bbb=1&amp;hasbroken=1"/>
              <p:cNvSpPr/>
              <p:nvPr/>
            </p:nvSpPr>
            <p:spPr>
              <a:xfrm>
                <a:off x="502920" y="3489550"/>
                <a:ext cx="11183112" cy="2900744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37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（1）因为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𝑂𝑀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𝑂𝐴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𝑂𝐵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6</m:t>
                        </m:r>
                      </m:den>
                    </m:f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𝑂𝐶</m:t>
                        </m:r>
                      </m:e>
                    </m:acc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6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𝑂𝑀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=3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𝑂𝐴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+2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𝑂𝐵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𝑂𝐶</m:t>
                        </m:r>
                      </m:e>
                    </m:acc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ct val="137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3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𝑂𝐴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−3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𝑂𝑀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  <m:acc>
                          <m:accPr>
                            <m:chr m:val="⃗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acc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𝑂𝑀</m:t>
                            </m:r>
                          </m:e>
                        </m:acc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−2</m:t>
                        </m:r>
                        <m:acc>
                          <m:accPr>
                            <m:chr m:val="⃗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acc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𝑂𝐵</m:t>
                            </m:r>
                          </m:e>
                        </m:acc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acc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𝑂𝑀</m:t>
                            </m:r>
                          </m:e>
                        </m:acc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acc>
                          <m:accPr>
                            <m:chr m:val="⃗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acc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𝑂𝐶</m:t>
                            </m:r>
                          </m:e>
                        </m:acc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ct val="137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即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3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𝑀𝐴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=2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𝐵𝑀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𝐶𝑀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=−2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𝑀𝐵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𝑀𝐶</m:t>
                        </m:r>
                      </m:e>
                    </m:acc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,故向量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𝑀𝐴</m:t>
                        </m:r>
                      </m:e>
                    </m:acc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𝑀𝐵</m:t>
                        </m:r>
                      </m:e>
                    </m:acc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𝑀𝐶</m:t>
                        </m:r>
                      </m:e>
                    </m:acc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共面.</a:t>
                </a:r>
                <a:endParaRPr lang="en-US" altLang="zh-CN" sz="2400" dirty="0"/>
              </a:p>
              <a:p>
                <a:pPr latinLnBrk="1">
                  <a:lnSpc>
                    <a:spcPct val="137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（2）由（1）知向量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𝑀𝐴</m:t>
                        </m:r>
                      </m:e>
                    </m:acc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𝑀𝐵</m:t>
                        </m:r>
                      </m:e>
                    </m:acc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𝑀𝐶</m:t>
                        </m:r>
                      </m:e>
                    </m:acc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共面，三个向量又有公共点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𝑀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，故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𝑀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𝐶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</a:p>
              <a:p>
                <a:pPr latinLnBrk="1">
                  <a:lnSpc>
                    <a:spcPct val="137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 </a:t>
                </a: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四点共面，即点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𝑀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在平面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𝐴𝐵𝐶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内.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6" name="QO_5_AS.45_1#69589c893?vbadefaultcenterpage=1&amp;parentnodeid=ce460ec75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489550"/>
                <a:ext cx="11183112" cy="2900744"/>
              </a:xfrm>
              <a:prstGeom prst="rect">
                <a:avLst/>
              </a:prstGeom>
              <a:blipFill rotWithShape="1">
                <a:blip r:embed="rId6"/>
                <a:stretch>
                  <a:fillRect t="-8" r="1" b="-65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_5_BD#4089f5939?vbadefaultcenterpage=1&amp;parentnodeid=ce460ec75&amp;vbahtmlprocessed=1" descr="preencoded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480560" y="1836370"/>
            <a:ext cx="3236976" cy="393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>
                    <a:alpha val="0"/>
                  </a:scrgbClr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P_5_BD#4089f5939?vbadefaultcenterpage=1&amp;parentnodeid=ce460ec75&amp;vbahtmlprocessed=1"/>
              <p:cNvSpPr/>
              <p:nvPr/>
            </p:nvSpPr>
            <p:spPr>
              <a:xfrm>
                <a:off x="502920" y="2362658"/>
                <a:ext cx="11183112" cy="294697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algn="ctr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证明空间四点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</m:t>
                    </m:r>
                  </m:oMath>
                </a14:m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𝑀</m:t>
                    </m:r>
                  </m:oMath>
                </a14:m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</m:t>
                    </m:r>
                  </m:oMath>
                </a14:m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共面的方法</a:t>
                </a:r>
                <a:endParaRPr lang="en-US" altLang="zh-CN" sz="2400" dirty="0"/>
              </a:p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1.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𝑀𝑃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𝑀𝐴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𝑦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𝑀𝐵</m:t>
                        </m:r>
                      </m:e>
                    </m:acc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；</a:t>
                </a:r>
                <a:endParaRPr lang="en-US" altLang="zh-CN" sz="2400" dirty="0"/>
              </a:p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2.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对空间任意一点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𝑂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𝑂𝑃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𝑂𝑀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𝑀𝐴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𝑦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𝑀𝐵</m:t>
                        </m:r>
                      </m:e>
                    </m:acc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；</a:t>
                </a:r>
                <a:endParaRPr lang="en-US" altLang="zh-CN" sz="2400" dirty="0"/>
              </a:p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3.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对空间任意一点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𝑂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𝑂𝑃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𝑂𝑀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𝑦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𝑂𝐴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𝑧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𝑂𝐵</m:t>
                        </m:r>
                      </m:e>
                    </m:acc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𝑦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𝑧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=1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；</a:t>
                </a:r>
                <a:endParaRPr lang="en-US" altLang="zh-CN" sz="2400" dirty="0"/>
              </a:p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4.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𝑃𝑀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//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𝐴𝐵</m:t>
                        </m:r>
                      </m:e>
                    </m:acc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（或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𝑃𝐴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//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𝑀𝐵</m:t>
                        </m:r>
                      </m:e>
                    </m:acc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或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𝑃𝐵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//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𝐴𝑀</m:t>
                        </m:r>
                      </m:e>
                    </m:acc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）.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P_5_BD#4089f5939?vbadefaultcenterpage=1&amp;parentnodeid=ce460ec75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362658"/>
                <a:ext cx="11183112" cy="2946972"/>
              </a:xfrm>
              <a:prstGeom prst="rect">
                <a:avLst/>
              </a:prstGeom>
              <a:blipFill rotWithShape="1">
                <a:blip r:embed="rId4"/>
                <a:stretch>
                  <a:fillRect t="-16" r="1" b="-80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5_BD#19f409df2?vbadefaultcenterpage=1&amp;parentnodeid=ce460ec75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3048" y="756000"/>
            <a:ext cx="4562856" cy="530352"/>
          </a:xfrm>
          <a:prstGeom prst="rect">
            <a:avLst/>
          </a:prstGeom>
        </p:spPr>
      </p:pic>
      <p:pic>
        <p:nvPicPr>
          <p:cNvPr id="3" name="QM_6_BD.46_1#fbe458bdf?hastextimagelayout=1&amp;vbadefaultcenterpage=1&amp;parentnodeid=19f409df2&amp;vbahtmlprocessed=1&amp;hassurround=1&amp;hassurround=1" descr="preencoded.png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695944" y="1406748"/>
            <a:ext cx="2360724" cy="2179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>
                    <a:alpha val="0"/>
                  </a:scrgbClr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QM_6_BD.46_2#fbe458bdf?hastextimagelayout=4&amp;vbadefaultcenterpage=1&amp;parentnodeid=19f409df2&amp;vbahtmlprocessed=1&amp;bbb=1&amp;hasbroken=1"/>
              <p:cNvSpPr/>
              <p:nvPr/>
            </p:nvSpPr>
            <p:spPr>
              <a:xfrm>
                <a:off x="502920" y="1419448"/>
                <a:ext cx="8074152" cy="1709484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已知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为空间的9个点（如图所示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），并且</a:t>
                </a:r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ambria Math" panose="02040503050406030204" pitchFamily="18" charset="0"/>
                          </a:rPr>
                          <m:t>𝑂𝐸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Cambria Math" panose="02040503050406030204" pitchFamily="18" charset="0"/>
                      </a:rPr>
                      <m:t>𝑘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ambria Math" panose="02040503050406030204" pitchFamily="18" charset="0"/>
                          </a:rPr>
                          <m:t>𝑂𝐴</m:t>
                        </m:r>
                      </m:e>
                    </m:acc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，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ambria Math" panose="02040503050406030204" pitchFamily="18" charset="0"/>
                          </a:rPr>
                          <m:t>𝑂𝐹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Cambria Math" panose="02040503050406030204" pitchFamily="18" charset="0"/>
                      </a:rPr>
                      <m:t>𝑘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ambria Math" panose="02040503050406030204" pitchFamily="18" charset="0"/>
                          </a:rPr>
                          <m:t>𝑂𝐵</m:t>
                        </m:r>
                      </m:e>
                    </m:acc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，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ambria Math" panose="02040503050406030204" pitchFamily="18" charset="0"/>
                          </a:rPr>
                          <m:t>𝑂𝐻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Cambria Math" panose="02040503050406030204" pitchFamily="18" charset="0"/>
                      </a:rPr>
                      <m:t>𝑘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ambria Math" panose="02040503050406030204" pitchFamily="18" charset="0"/>
                          </a:rPr>
                          <m:t>𝑂𝐷</m:t>
                        </m:r>
                      </m:e>
                    </m:acc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，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ambria Math" panose="02040503050406030204" pitchFamily="18" charset="0"/>
                          </a:rPr>
                          <m:t>𝐴𝐶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ambria Math" panose="02040503050406030204" pitchFamily="18" charset="0"/>
                          </a:rPr>
                          <m:t>𝐴𝐷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Cambria Math" panose="02040503050406030204" pitchFamily="18" charset="0"/>
                      </a:rPr>
                      <m:t>𝑚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ambria Math" panose="02040503050406030204" pitchFamily="18" charset="0"/>
                          </a:rPr>
                          <m:t>𝐴𝐵</m:t>
                        </m:r>
                      </m:e>
                    </m:acc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，</a:t>
                </a:r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ambria Math" panose="02040503050406030204" pitchFamily="18" charset="0"/>
                          </a:rPr>
                          <m:t>𝐸𝐺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ambria Math" panose="02040503050406030204" pitchFamily="18" charset="0"/>
                          </a:rPr>
                          <m:t>𝐸𝐻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Cambria Math" panose="02040503050406030204" pitchFamily="18" charset="0"/>
                      </a:rPr>
                      <m:t>𝑚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ambria Math" panose="02040503050406030204" pitchFamily="18" charset="0"/>
                          </a:rPr>
                          <m:t>𝐸𝐹</m:t>
                        </m:r>
                      </m:e>
                    </m:acc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.求证：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4" name="QM_6_BD.46_2#fbe458bdf?hastextimagelayout=4&amp;vbadefaultcenterpage=1&amp;parentnodeid=19f409df2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419448"/>
                <a:ext cx="8074152" cy="1709484"/>
              </a:xfrm>
              <a:prstGeom prst="rect">
                <a:avLst/>
              </a:prstGeom>
              <a:blipFill rotWithShape="1">
                <a:blip r:embed="rId5"/>
                <a:stretch>
                  <a:fillRect t="-13" r="2" b="-37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QO_7_BD.47_1#b25ec24da?hastextimagelayout=4&amp;vbadefaultcenterpage=1&amp;parentnodeid=fbe458bdf&amp;vbahtmlprocessed=1"/>
              <p:cNvSpPr/>
              <p:nvPr/>
            </p:nvSpPr>
            <p:spPr>
              <a:xfrm>
                <a:off x="502920" y="3133948"/>
                <a:ext cx="8074152" cy="49003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marL="0" algn="l" latinLnBrk="1">
                  <a:lnSpc>
                    <a:spcPct val="150000"/>
                  </a:lnSpc>
                </a:pPr>
                <a:r>
                  <a:rPr lang="en-US" altLang="zh-CN" sz="240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（1）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𝐶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𝐷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四点共面，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𝐸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𝐹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𝐺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𝐻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四点共面；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O_7_BD.47_1#b25ec24da?hastextimagelayout=4&amp;vbadefaultcenterpage=1&amp;parentnodeid=fbe458bdf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133948"/>
                <a:ext cx="8074152" cy="490030"/>
              </a:xfrm>
              <a:prstGeom prst="rect">
                <a:avLst/>
              </a:prstGeom>
              <a:blipFill rotWithShape="1">
                <a:blip r:embed="rId6"/>
                <a:stretch>
                  <a:fillRect t="-46" r="2" b="-119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QO_7_AS.48_1#b25ec24da?hastextimagelayout=4&amp;vbadefaultcenterpage=1&amp;parentnodeid=fbe458bdf&amp;vbahtmlprocessed=1&amp;bbb=1&amp;hassurround=1"/>
              <p:cNvSpPr/>
              <p:nvPr/>
            </p:nvSpPr>
            <p:spPr>
              <a:xfrm>
                <a:off x="502920" y="3629248"/>
                <a:ext cx="8523288" cy="5421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因为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𝐴𝐶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𝐴𝐷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𝑚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𝐴𝐵</m:t>
                        </m:r>
                      </m:e>
                    </m:acc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，所以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𝐴𝐶</m:t>
                        </m:r>
                      </m:e>
                    </m:acc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𝐴𝐵</m:t>
                        </m:r>
                      </m:e>
                    </m:acc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𝐴𝐷</m:t>
                        </m:r>
                      </m:e>
                    </m:acc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为共面向量，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6" name="QO_7_AS.48_1#b25ec24da?hastextimagelayout=4&amp;vbadefaultcenterpage=1&amp;parentnodeid=fbe458bdf&amp;vbahtmlprocessed=1&amp;bbb=1&amp;hassurroun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629248"/>
                <a:ext cx="8523288" cy="542100"/>
              </a:xfrm>
              <a:prstGeom prst="rect">
                <a:avLst/>
              </a:prstGeom>
              <a:blipFill rotWithShape="1">
                <a:blip r:embed="rId7"/>
                <a:stretch>
                  <a:fillRect t="-41" r="4" b="-22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QO_7_AS.48_1#b25ec24da?hastextimagelayout=4&amp;vbadefaultcenterpage=1&amp;parentnodeid=fbe458bdf&amp;vbahtmlprocessed=1&amp;bbb=1&amp;hassurround=1"/>
              <p:cNvSpPr/>
              <p:nvPr/>
            </p:nvSpPr>
            <p:spPr>
              <a:xfrm>
                <a:off x="502920" y="4340448"/>
                <a:ext cx="11184010" cy="1653413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因为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𝐴𝐶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𝐴𝐵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𝐴𝐷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有公共点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𝐶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𝐷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四点共面，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因为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𝐸𝐺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𝐸𝐻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𝑚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𝐸𝐹</m:t>
                        </m:r>
                      </m:e>
                    </m:acc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，所以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𝐸𝐺</m:t>
                        </m:r>
                      </m:e>
                    </m:acc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𝐸𝐻</m:t>
                        </m:r>
                      </m:e>
                    </m:acc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𝐸𝐹</m:t>
                        </m:r>
                      </m:e>
                    </m:acc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为共面向量，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因为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𝐸𝐺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𝐸𝐻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𝐸𝐹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有公共点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𝐸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𝐸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𝐹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𝐺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𝐻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四点共面.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7" name="QO_7_AS.48_1#b25ec24da?hastextimagelayout=4&amp;vbadefaultcenterpage=1&amp;parentnodeid=fbe458bdf&amp;vbahtmlprocessed=1&amp;bbb=1&amp;hassurroun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4340448"/>
                <a:ext cx="11184010" cy="1653413"/>
              </a:xfrm>
              <a:prstGeom prst="rect">
                <a:avLst/>
              </a:prstGeom>
              <a:blipFill rotWithShape="1">
                <a:blip r:embed="rId8"/>
                <a:stretch>
                  <a:fillRect t="-13" r="3" b="-66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/>
      <p:bldP spid="7" grpId="0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_2_BD#f54ad78ae.fixed?vbadefaultcenterpage=1&amp;parentnodeid=76c46d7cc&amp;vbahtmlprocessed=1"/>
          <p:cNvSpPr/>
          <p:nvPr/>
        </p:nvSpPr>
        <p:spPr>
          <a:xfrm>
            <a:off x="621792" y="932688"/>
            <a:ext cx="10981944" cy="1152144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 latinLnBrk="1">
              <a:lnSpc>
                <a:spcPct val="100000"/>
              </a:lnSpc>
            </a:pPr>
            <a:r>
              <a:rPr lang="en-US" altLang="zh-CN" sz="4000" b="1" i="0" dirty="0">
                <a:solidFill>
                  <a:srgbClr val="01448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基础课40</a:t>
            </a:r>
            <a:r>
              <a:rPr lang="en-US" altLang="zh-CN" sz="4000" b="1" i="0" dirty="0">
                <a:solidFill>
                  <a:srgbClr val="01448D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4000" b="1" i="0" dirty="0">
                <a:solidFill>
                  <a:srgbClr val="01448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空间向量及其运算和空间位置关系</a:t>
            </a:r>
            <a:endParaRPr lang="en-US" altLang="zh-CN" sz="4000" dirty="0"/>
          </a:p>
        </p:txBody>
      </p:sp>
      <p:pic>
        <p:nvPicPr>
          <p:cNvPr id="3" name="C_0#f54ad78ae?linknodeid=a27588feb&amp;catalogrefid=a27588feb&amp;parentnodeid=76c46d7cc&amp;vbahtmlprocessed=1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3712" y="2642616"/>
            <a:ext cx="502920" cy="502920"/>
          </a:xfrm>
          <a:prstGeom prst="rect">
            <a:avLst/>
          </a:prstGeom>
        </p:spPr>
      </p:pic>
      <p:sp>
        <p:nvSpPr>
          <p:cNvPr id="4" name="C_0#f54ad78ae?linknodeid=a27588feb&amp;catalogrefid=a27588feb&amp;parentnodeid=76c46d7cc&amp;vbahtmlprocessed=1">
            <a:hlinkClick r:id="rId3" action="ppaction://hlinksldjump"/>
          </p:cNvPr>
          <p:cNvSpPr/>
          <p:nvPr/>
        </p:nvSpPr>
        <p:spPr>
          <a:xfrm>
            <a:off x="5202936" y="2615184"/>
            <a:ext cx="3639312" cy="557784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144145" algn="l" latinLnBrk="1">
              <a:lnSpc>
                <a:spcPct val="1000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基础知识·诊断</a:t>
            </a:r>
            <a:endParaRPr lang="en-US" altLang="zh-CN" sz="3050" dirty="0"/>
          </a:p>
        </p:txBody>
      </p:sp>
      <p:pic>
        <p:nvPicPr>
          <p:cNvPr id="5" name="C_0#f54ad78ae?linknodeid=0f7f44a64&amp;catalogrefid=0f7f44a64&amp;parentnodeid=76c46d7cc&amp;vbahtmlprocessed=1" descr="preencoded.png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3712" y="3557016"/>
            <a:ext cx="502920" cy="502920"/>
          </a:xfrm>
          <a:prstGeom prst="rect">
            <a:avLst/>
          </a:prstGeom>
        </p:spPr>
      </p:pic>
      <p:sp>
        <p:nvSpPr>
          <p:cNvPr id="6" name="C_0#f54ad78ae?linknodeid=0f7f44a64&amp;catalogrefid=0f7f44a64&amp;parentnodeid=76c46d7cc&amp;vbahtmlprocessed=1">
            <a:hlinkClick r:id="rId5" action="ppaction://hlinksldjump"/>
          </p:cNvPr>
          <p:cNvSpPr/>
          <p:nvPr/>
        </p:nvSpPr>
        <p:spPr>
          <a:xfrm>
            <a:off x="5202936" y="3529584"/>
            <a:ext cx="3639312" cy="557784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144145" algn="l" latinLnBrk="1">
              <a:lnSpc>
                <a:spcPct val="1000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考点聚焦·突破</a:t>
            </a:r>
            <a:endParaRPr lang="en-US" altLang="zh-CN" sz="3050" dirty="0"/>
          </a:p>
        </p:txBody>
      </p:sp>
    </p:spTree>
  </p:cSld>
  <p:clrMapOvr>
    <a:masterClrMapping/>
  </p:clrMapOvr>
  <p:transition>
    <p:split dir="in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O_7_BD.49_1#7e3091a11?vbadefaultcenterpage=1&amp;parentnodeid=fbe458bdf&amp;vbahtmlprocessed=1"/>
              <p:cNvSpPr/>
              <p:nvPr/>
            </p:nvSpPr>
            <p:spPr>
              <a:xfrm>
                <a:off x="502920" y="2069225"/>
                <a:ext cx="11183112" cy="49003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marL="0" algn="l" latinLnBrk="1">
                  <a:lnSpc>
                    <a:spcPct val="150000"/>
                  </a:lnSpc>
                </a:pPr>
                <a:r>
                  <a:rPr lang="en-US" altLang="zh-CN" sz="240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（2）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𝐴𝐶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//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𝐸𝐺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O_7_BD.49_1#7e3091a11?vbadefaultcenterpage=1&amp;parentnodeid=fbe458bdf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069225"/>
                <a:ext cx="11183112" cy="490030"/>
              </a:xfrm>
              <a:prstGeom prst="rect">
                <a:avLst/>
              </a:prstGeom>
              <a:blipFill rotWithShape="1">
                <a:blip r:embed="rId3"/>
                <a:stretch>
                  <a:fillRect t="-81" r="1" b="-118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QO_7_AS.50_1#7e3091a11?vbadefaultcenterpage=1&amp;parentnodeid=fbe458bdf&amp;vbahtmlprocessed=1&amp;bbb=1&amp;hasbroken=1"/>
              <p:cNvSpPr/>
              <p:nvPr/>
            </p:nvSpPr>
            <p:spPr>
              <a:xfrm>
                <a:off x="502920" y="2565033"/>
                <a:ext cx="11183112" cy="2494217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algn="l" latinLnBrk="1">
                  <a:lnSpc>
                    <a:spcPts val="49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因为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𝑂𝐸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𝑘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𝑂𝐴</m:t>
                        </m:r>
                      </m:e>
                    </m:acc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𝑂𝐹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𝑘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𝑂𝐵</m:t>
                        </m:r>
                      </m:e>
                    </m:acc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𝑂𝐻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𝑘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𝑂𝐷</m:t>
                        </m:r>
                      </m:e>
                    </m:acc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5300"/>
                  </a:lnSpc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𝐸𝐺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𝐸𝐻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𝑚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𝐸𝐹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𝑂𝐻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𝑂𝐸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𝑚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acc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𝑂𝐹</m:t>
                            </m:r>
                          </m:e>
                        </m:acc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acc>
                          <m:accPr>
                            <m:chr m:val="⃗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acc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𝑂𝐸</m:t>
                            </m:r>
                          </m:e>
                        </m:acc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𝑘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acc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𝑂𝐷</m:t>
                            </m:r>
                          </m:e>
                        </m:acc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acc>
                          <m:accPr>
                            <m:chr m:val="⃗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acc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𝑂𝐴</m:t>
                            </m:r>
                          </m:e>
                        </m:acc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𝑘𝑚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acc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𝑂𝐵</m:t>
                            </m:r>
                          </m:e>
                        </m:acc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acc>
                          <m:accPr>
                            <m:chr m:val="⃗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acc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𝑂𝐴</m:t>
                            </m:r>
                          </m:e>
                        </m:acc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𝑘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𝐴𝐷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𝑘𝑚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𝐴𝐵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𝑘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acc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𝐴𝐷</m:t>
                            </m:r>
                          </m:e>
                        </m:acc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𝑚</m:t>
                        </m:r>
                        <m:acc>
                          <m:accPr>
                            <m:chr m:val="⃗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acc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𝐴𝐵</m:t>
                            </m:r>
                          </m:e>
                        </m:acc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𝑘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𝐴𝐶</m:t>
                        </m:r>
                      </m:e>
                    </m:acc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7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所以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𝐴𝐶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//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𝐸𝐺</m:t>
                        </m:r>
                      </m:e>
                    </m:acc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，因为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𝐴𝐶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𝐸𝐺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无公共点，所以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𝐴𝐶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//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𝐸𝐺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QO_7_AS.50_1#7e3091a11?vbadefaultcenterpage=1&amp;parentnodeid=fbe458bdf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565033"/>
                <a:ext cx="11183112" cy="2494217"/>
              </a:xfrm>
              <a:prstGeom prst="rect">
                <a:avLst/>
              </a:prstGeom>
              <a:blipFill rotWithShape="1">
                <a:blip r:embed="rId4"/>
                <a:stretch>
                  <a:fillRect t="-11" r="1" b="-28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_4_BD#8766a78bd?vbadefaultcenterpage=1&amp;parentnodeid=0f7f44a64&amp;vbahtmlprocessed=1"/>
          <p:cNvSpPr/>
          <p:nvPr/>
        </p:nvSpPr>
        <p:spPr>
          <a:xfrm>
            <a:off x="502920" y="756000"/>
            <a:ext cx="11183112" cy="99568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50000"/>
              </a:lnSpc>
            </a:pPr>
            <a:r>
              <a:rPr lang="en-US" altLang="zh-CN" sz="2800" b="1" i="0" dirty="0">
                <a:solidFill>
                  <a:srgbClr val="6E87B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考点三</a:t>
            </a:r>
            <a:r>
              <a:rPr lang="en-US" altLang="zh-CN" sz="2800" b="1" i="0" dirty="0">
                <a:solidFill>
                  <a:srgbClr val="6E87BD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800" b="1" i="0" dirty="0">
                <a:solidFill>
                  <a:srgbClr val="6E87B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空间向量的数量积及应用［师生共研］</a:t>
            </a:r>
            <a:endParaRPr lang="en-US" altLang="zh-CN" sz="2800" dirty="0"/>
          </a:p>
        </p:txBody>
      </p:sp>
      <p:pic>
        <p:nvPicPr>
          <p:cNvPr id="3" name="QO_5_BD.51_1#d2b89e6c6?hastextimagelayout=1&amp;vbadefaultcenterpage=1&amp;parentnodeid=8766a78bd&amp;vbahtmlprocessed=1" descr="preencoded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119555" y="1434082"/>
            <a:ext cx="2441448" cy="3246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>
                    <a:alpha val="0"/>
                  </a:scrgbClr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QO_5_BD.51_2#d2b89e6c6?hastextimagelayout=5&amp;vbadefaultcenterpage=1&amp;parentnodeid=8766a78bd&amp;vbahtmlprocessed=1&amp;bbb=1&amp;hasbroken=1"/>
              <p:cNvSpPr/>
              <p:nvPr/>
            </p:nvSpPr>
            <p:spPr>
              <a:xfrm>
                <a:off x="502920" y="1388362"/>
                <a:ext cx="8613648" cy="103466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典例2</a:t>
                </a:r>
                <a:r>
                  <a:rPr lang="en-US" altLang="zh-CN" sz="2400" b="1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如图，在平行六面体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𝐴𝐵𝐶𝐷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𝐵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𝐷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中，底面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𝐴𝐵𝐶𝐷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是</a:t>
                </a: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边长为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1的正方形，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=2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∠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𝐴𝐵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=∠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𝐴𝐷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120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∘</m:t>
                        </m:r>
                      </m:sup>
                    </m:s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O_5_BD.51_2#d2b89e6c6?hastextimagelayout=5&amp;vbadefaultcenterpage=1&amp;parentnodeid=8766a78bd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388362"/>
                <a:ext cx="8613648" cy="1034669"/>
              </a:xfrm>
              <a:prstGeom prst="rect">
                <a:avLst/>
              </a:prstGeom>
              <a:blipFill rotWithShape="1">
                <a:blip r:embed="rId4"/>
                <a:stretch>
                  <a:fillRect t="-24" r="6" b="-60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QO_5_BD.51_3#d2b89e6c6?hastextimagelayout=5&amp;segpoint=1&amp;vbadefaultcenterpage=1&amp;parentnodeid=8766a78bd&amp;vbahtmlprocessed=1"/>
              <p:cNvSpPr/>
              <p:nvPr/>
            </p:nvSpPr>
            <p:spPr>
              <a:xfrm>
                <a:off x="502920" y="2491391"/>
                <a:ext cx="8613648" cy="49003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marL="0"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（1）求线段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的长；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O_5_BD.51_3#d2b89e6c6?hastextimagelayout=5&amp;segpoint=1&amp;vbadefaultcenterpage=1&amp;parentnodeid=8766a78bd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491391"/>
                <a:ext cx="8613648" cy="490030"/>
              </a:xfrm>
              <a:prstGeom prst="rect">
                <a:avLst/>
              </a:prstGeom>
              <a:blipFill rotWithShape="1">
                <a:blip r:embed="rId5"/>
                <a:stretch>
                  <a:fillRect t="-58" r="6" b="-119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QO_5_BD.51_4#d2b89e6c6?hastextimagelayout=5&amp;segpoint=1&amp;vbadefaultcenterpage=1&amp;parentnodeid=8766a78bd&amp;vbahtmlprocessed=1"/>
              <p:cNvSpPr/>
              <p:nvPr/>
            </p:nvSpPr>
            <p:spPr>
              <a:xfrm>
                <a:off x="502920" y="3037491"/>
                <a:ext cx="8613648" cy="49003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marL="0"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（2）求异面直线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𝐷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所成角的余弦值；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6" name="QO_5_BD.51_4#d2b89e6c6?hastextimagelayout=5&amp;segpoint=1&amp;vbadefaultcenterpage=1&amp;parentnodeid=8766a78bd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037491"/>
                <a:ext cx="8613648" cy="490030"/>
              </a:xfrm>
              <a:prstGeom prst="rect">
                <a:avLst/>
              </a:prstGeom>
              <a:blipFill rotWithShape="1">
                <a:blip r:embed="rId6"/>
                <a:stretch>
                  <a:fillRect t="-58" r="6" b="-119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QO_5_BD.51_5#d2b89e6c6?hastextimagelayout=5&amp;segpoint=1&amp;vbadefaultcenterpage=1&amp;parentnodeid=8766a78bd&amp;vbahtmlprocessed=1"/>
              <p:cNvSpPr/>
              <p:nvPr/>
            </p:nvSpPr>
            <p:spPr>
              <a:xfrm>
                <a:off x="502920" y="3583591"/>
                <a:ext cx="8613648" cy="49003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marL="0"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（3）求证：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𝐵𝐷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7" name="QO_5_BD.51_5#d2b89e6c6?hastextimagelayout=5&amp;segpoint=1&amp;vbadefaultcenterpage=1&amp;parentnodeid=8766a78bd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583591"/>
                <a:ext cx="8613648" cy="490030"/>
              </a:xfrm>
              <a:prstGeom prst="rect">
                <a:avLst/>
              </a:prstGeom>
              <a:blipFill rotWithShape="1">
                <a:blip r:embed="rId7"/>
                <a:stretch>
                  <a:fillRect t="-58" r="6" b="-119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O_5_AS.52_1#d2b89e6c6?vbadefaultcenterpage=1&amp;parentnodeid=8766a78bd&amp;vbahtmlprocessed=1&amp;bbb=1&amp;hasbroken=1"/>
              <p:cNvSpPr/>
              <p:nvPr/>
            </p:nvSpPr>
            <p:spPr>
              <a:xfrm>
                <a:off x="502920" y="1438542"/>
                <a:ext cx="11183112" cy="4249928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algn="l" latinLnBrk="1">
                  <a:lnSpc>
                    <a:spcPts val="49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（1）设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𝐴𝐵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𝐴𝐷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则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=2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=2×1×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120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∘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=−1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ts val="49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因为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𝐴𝐵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𝐴𝐷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所以</a:t>
                </a:r>
              </a:p>
              <a:p>
                <a:pPr latinLnBrk="1">
                  <a:lnSpc>
                    <a:spcPts val="5400"/>
                  </a:lnSpc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acc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𝐴</m:t>
                            </m:r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1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+</m:t>
                                </m:r>
                                <m:r>
                                  <a:rPr lang="en-US" altLang="zh-CN" sz="2400" b="1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+</m:t>
                                </m:r>
                                <m:r>
                                  <a:rPr lang="en-US" altLang="zh-CN" sz="2400" b="1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1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1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1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+2</m:t>
                        </m:r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⋅</m:t>
                        </m:r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+2</m:t>
                        </m:r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⋅</m:t>
                        </m:r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+2</m:t>
                        </m:r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⋅</m:t>
                        </m:r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1+1+4+0−2−2</m:t>
                        </m:r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6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所以线段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的长为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O_5_AS.52_1#d2b89e6c6?vbadefaultcenterpage=1&amp;parentnodeid=8766a78bd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438542"/>
                <a:ext cx="11183112" cy="4249928"/>
              </a:xfrm>
              <a:prstGeom prst="rect">
                <a:avLst/>
              </a:prstGeom>
              <a:blipFill rotWithShape="1">
                <a:blip r:embed="rId3"/>
                <a:stretch>
                  <a:fillRect t="-6" r="1" b="-15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O_5_AS.52_2#d2b89e6c6?vbadefaultcenterpage=1&amp;parentnodeid=8766a78bd&amp;vbahtmlprocessed=1&amp;bbb=1&amp;hasbroken=1"/>
              <p:cNvSpPr/>
              <p:nvPr/>
            </p:nvSpPr>
            <p:spPr>
              <a:xfrm>
                <a:off x="502920" y="756000"/>
                <a:ext cx="11183112" cy="556564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（2）设异面直线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𝐷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所成的角为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𝜃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因为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𝐷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所以</a:t>
                </a:r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𝐷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=0+1+1−4=−2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𝐷</m:t>
                            </m:r>
                          </m:e>
                        </m:acc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1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−</m:t>
                                </m:r>
                                <m:r>
                                  <a:rPr lang="en-US" altLang="zh-CN" sz="2400" b="1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1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1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−2</m:t>
                        </m:r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⋅</m:t>
                        </m:r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1+4+2</m:t>
                        </m:r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7</m:t>
                        </m:r>
                      </m:e>
                    </m:ra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ct val="11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则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𝜃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cos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⟨</m:t>
                        </m:r>
                        <m:acc>
                          <m:accPr>
                            <m:chr m:val="⃗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acc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𝐴</m:t>
                            </m:r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𝐷</m:t>
                            </m:r>
                          </m:e>
                        </m:acc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⟩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𝐴</m:t>
                                </m:r>
                                <m:sSub>
                                  <m:sSubPr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⋅</m:t>
                            </m:r>
                            <m:acc>
                              <m:accPr>
                                <m:chr m:val="⃗"/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𝐷</m:t>
                                </m:r>
                              </m:e>
                            </m:acc>
                          </m:e>
                        </m:d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𝐴</m:t>
                                </m:r>
                                <m:sSub>
                                  <m:sSubPr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e>
                        </m:d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⋅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𝐷</m:t>
                                </m:r>
                              </m:e>
                            </m:acc>
                          </m:e>
                        </m:d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−2</m:t>
                            </m:r>
                          </m:e>
                        </m:d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e>
                        </m:rad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×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7</m:t>
                            </m:r>
                          </m:e>
                        </m:rad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14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7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ct val="11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即异面直线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𝐷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所成的角的余弦值为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14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7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3）因为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𝐵𝐷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，所以</a:t>
                </a:r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𝐵𝐷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=−1+1=0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，所以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⊥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𝐵𝐷</m:t>
                        </m:r>
                      </m:e>
                    </m:acc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，即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𝐵𝐷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O_5_AS.52_2#d2b89e6c6?vbadefaultcenterpage=1&amp;parentnodeid=8766a78bd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756000"/>
                <a:ext cx="11183112" cy="5565648"/>
              </a:xfrm>
              <a:prstGeom prst="rect">
                <a:avLst/>
              </a:prstGeom>
              <a:blipFill rotWithShape="1">
                <a:blip r:embed="rId3"/>
                <a:stretch>
                  <a:fillRect t="-6" r="1" b="-53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_5_BD#bcc765368?vbadefaultcenterpage=1&amp;parentnodeid=8766a78bd&amp;vbahtmlprocessed=1" descr="preencoded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480560" y="1499852"/>
            <a:ext cx="3236976" cy="393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>
                    <a:alpha val="0"/>
                  </a:scrgbClr>
                </a:solidFill>
              </a14:hiddenFill>
            </a:ext>
          </a:extLst>
        </p:spPr>
      </p:pic>
      <p:sp>
        <p:nvSpPr>
          <p:cNvPr id="3" name="P_5_BD#bcc765368?vbadefaultcenterpage=1&amp;parentnodeid=8766a78bd&amp;vbahtmlprocessed=1"/>
          <p:cNvSpPr/>
          <p:nvPr/>
        </p:nvSpPr>
        <p:spPr>
          <a:xfrm>
            <a:off x="502920" y="2026140"/>
            <a:ext cx="11183112" cy="49022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 latinLnBrk="1">
              <a:lnSpc>
                <a:spcPct val="150000"/>
              </a:lnSpc>
            </a:pPr>
            <a:r>
              <a:rPr lang="en-US" altLang="zh-CN" sz="24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空间向量数量积的应用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5" name="P_5_BD#bcc765368?colgroup=5,29&amp;vbadefaultcenterpage=1&amp;parentnodeid=8766a78bd&amp;vbahtmlprocessed=1&amp;bbb=1&amp;hasbroken=1"/>
              <p:cNvGraphicFramePr>
                <a:graphicFrameLocks noGrp="1"/>
              </p:cNvGraphicFramePr>
              <p:nvPr/>
            </p:nvGraphicFramePr>
            <p:xfrm>
              <a:off x="502920" y="2648440"/>
              <a:ext cx="11155680" cy="3118104"/>
            </p:xfrm>
            <a:graphic>
              <a:graphicData uri="http://schemas.openxmlformats.org/drawingml/2006/table">
                <a:tbl>
                  <a:tblPr/>
                  <a:tblGrid>
                    <a:gridCol w="188366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927201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1176020"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求夹角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设向量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1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oMath>
                          </a14:m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,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1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oMath>
                          </a14:m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的夹角为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𝜃</m:t>
                              </m:r>
                            </m:oMath>
                          </a14:m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宋体" panose="02010600030101010101" pitchFamily="34" charset="-120"/>
                            </a:rPr>
                            <a:t> </a:t>
                          </a: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，则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cos</m:t>
                              </m:r>
                              <m:r>
                                <m:rPr>
                                  <m:nor/>
                                </m:rP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Times New Roman" panose="02020603050405020304" pitchFamily="34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 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𝜃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zh-CN" sz="2400" b="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b="1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⋅</m:t>
                                  </m:r>
                                  <m:r>
                                    <a:rPr lang="en-US" altLang="zh-CN" sz="2400" b="1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num>
                                <m:den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altLang="zh-CN" sz="2400" b="0" i="1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400" b="1" i="1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𝒂</m:t>
                                      </m:r>
                                    </m:e>
                                  </m:d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altLang="zh-CN" sz="2400" b="0" i="1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400" b="1" i="1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𝒃</m:t>
                                      </m:r>
                                    </m:e>
                                  </m:d>
                                </m:den>
                              </m:f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，进而可求两异面直线所成的</a:t>
                          </a:r>
                        </a:p>
                        <a:p>
                          <a:pPr marL="0" lvl="0" indent="0"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角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910844">
                    <a:tc>
                      <a:txBody>
                        <a:bodyPr/>
                        <a:lstStyle/>
                        <a:p>
                          <a:pPr mar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求长度</a:t>
                          </a: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（距</a:t>
                          </a:r>
                        </a:p>
                        <a:p>
                          <a:pPr marL="0" lv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离</a:t>
                          </a: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）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利用公式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CN" sz="2400" b="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altLang="zh-CN" sz="2400" b="0" i="1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400" b="1" i="1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𝒂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=</m:t>
                              </m:r>
                              <m:r>
                                <a:rPr lang="en-US" altLang="zh-CN" sz="2400" b="1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⋅</m:t>
                              </m:r>
                              <m:r>
                                <a:rPr lang="en-US" altLang="zh-CN" sz="2400" b="1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，可将线段长度的计算问题转化为向量数量积</a:t>
                          </a:r>
                        </a:p>
                        <a:p>
                          <a:pPr marL="0" lvl="0" indent="0"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的计算问题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910844">
                    <a:tc>
                      <a:txBody>
                        <a:bodyPr/>
                        <a:lstStyle/>
                        <a:p>
                          <a:pPr mar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解决垂直问</a:t>
                          </a:r>
                        </a:p>
                        <a:p>
                          <a:pPr marL="0" lv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题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利用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"/>
                                  <m:endChr m:val=""/>
                                  <m:ctrlPr>
                                    <a:rPr lang="en-US" altLang="zh-CN" sz="2400" b="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1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⊥</m:t>
                                  </m:r>
                                  <m:r>
                                    <a:rPr lang="en-US" altLang="zh-CN" sz="2400" b="1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⇔</m:t>
                                  </m:r>
                                  <m:r>
                                    <a:rPr lang="en-US" altLang="zh-CN" sz="2400" b="1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⋅</m:t>
                                  </m:r>
                                  <m:r>
                                    <a:rPr lang="en-US" altLang="zh-CN" sz="2400" b="1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=0(</m:t>
                                  </m:r>
                                  <m:r>
                                    <a:rPr lang="en-US" altLang="zh-CN" sz="2400" b="1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≠0</m:t>
                                  </m:r>
                                </m:e>
                              </m:d>
                            </m:oMath>
                          </a14:m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,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1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≠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𝟎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，可将垂直问题转化为向量数量</a:t>
                          </a:r>
                        </a:p>
                        <a:p>
                          <a:pPr marL="0" lvl="0" indent="0"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积的计算问题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5" name="P_5_BD#bcc765368?colgroup=5,29&amp;vbadefaultcenterpage=1&amp;parentnodeid=8766a78bd&amp;vbahtmlprocessed=1&amp;bbb=1&amp;hasbroken=1"/>
              <p:cNvGraphicFramePr>
                <a:graphicFrameLocks noGrp="1"/>
              </p:cNvGraphicFramePr>
              <p:nvPr/>
            </p:nvGraphicFramePr>
            <p:xfrm>
              <a:off x="502920" y="2648440"/>
              <a:ext cx="11155680" cy="2997708"/>
            </p:xfrm>
            <a:graphic>
              <a:graphicData uri="http://schemas.openxmlformats.org/drawingml/2006/table">
                <a:tbl>
                  <a:tblPr/>
                  <a:tblGrid>
                    <a:gridCol w="1883664"/>
                    <a:gridCol w="9272016"/>
                  </a:tblGrid>
                  <a:tr h="1209040"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求夹角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</a:blipFill>
                      </a:tcPr>
                    </a:tc>
                  </a:tr>
                  <a:tr h="972820">
                    <a:tc>
                      <a:txBody>
                        <a:bodyPr/>
                        <a:lstStyle/>
                        <a:p>
                          <a:pPr mar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求长度</a:t>
                          </a: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（距</a:t>
                          </a:r>
                          <a:endParaRPr lang="en-US" altLang="zh-CN" sz="2400" b="0" i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endParaRPr>
                        </a:p>
                        <a:p>
                          <a:pPr marL="0" lv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离</a:t>
                          </a: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）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</a:blipFill>
                      </a:tcPr>
                    </a:tc>
                  </a:tr>
                  <a:tr h="949960">
                    <a:tc>
                      <a:txBody>
                        <a:bodyPr/>
                        <a:lstStyle/>
                        <a:p>
                          <a:pPr mar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解决垂直问</a:t>
                          </a:r>
                          <a:endParaRPr lang="en-US" altLang="zh-CN" sz="2400" b="0" i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endParaRPr>
                        </a:p>
                        <a:p>
                          <a:pPr marL="0" lv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题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</p:cSld>
  <p:clrMapOvr>
    <a:masterClrMapping/>
  </p:clrMapOvr>
  <p:transition>
    <p:split dir="in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5_BD#064f40d4e?vbadefaultcenterpage=1&amp;parentnodeid=8766a78bd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3048" y="756000"/>
            <a:ext cx="4562856" cy="530352"/>
          </a:xfrm>
          <a:prstGeom prst="rect">
            <a:avLst/>
          </a:prstGeom>
        </p:spPr>
      </p:pic>
      <p:pic>
        <p:nvPicPr>
          <p:cNvPr id="3" name="QO_6_BD.53_1#5464071d1?hastextimagelayout=1&amp;vbadefaultcenterpage=1&amp;parentnodeid=064f40d4e&amp;vbahtmlprocessed=1" descr="preencoded.png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785735" y="1465168"/>
            <a:ext cx="2807208" cy="2907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>
                    <a:alpha val="0"/>
                  </a:scrgbClr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QO_6_BD.53_2#5464071d1?hastextimagelayout=6&amp;vbadefaultcenterpage=1&amp;parentnodeid=064f40d4e&amp;vbahtmlprocessed=1&amp;bbb=1&amp;hasbroken=1"/>
              <p:cNvSpPr/>
              <p:nvPr/>
            </p:nvSpPr>
            <p:spPr>
              <a:xfrm>
                <a:off x="502920" y="1419448"/>
                <a:ext cx="8247888" cy="103867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如图所示，已知空间四边形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𝐴𝐵𝐶𝐷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的每条边和对角线长都等于</a:t>
                </a:r>
                <a:endParaRPr lang="en-US" altLang="zh-CN" sz="2400" b="0" i="0" dirty="0">
                  <a:solidFill>
                    <a:srgbClr val="00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1，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𝐸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𝐺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分别是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𝐴𝐵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𝐶𝐷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的中点，计算：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O_6_BD.53_2#5464071d1?hastextimagelayout=6&amp;vbadefaultcenterpage=1&amp;parentnodeid=064f40d4e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419448"/>
                <a:ext cx="8247888" cy="1038670"/>
              </a:xfrm>
              <a:prstGeom prst="rect">
                <a:avLst/>
              </a:prstGeom>
              <a:blipFill rotWithShape="1">
                <a:blip r:embed="rId5"/>
                <a:stretch>
                  <a:fillRect t="-21" r="6" b="-56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QO_6_BD.53_3#5464071d1?hastextimagelayout=6&amp;segpoint=1&amp;vbadefaultcenterpage=1&amp;parentnodeid=064f40d4e&amp;vbahtmlprocessed=1"/>
              <p:cNvSpPr/>
              <p:nvPr/>
            </p:nvSpPr>
            <p:spPr>
              <a:xfrm>
                <a:off x="502920" y="2516791"/>
                <a:ext cx="8247888" cy="49003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marL="0"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（1）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𝐸𝐺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的长；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O_6_BD.53_3#5464071d1?hastextimagelayout=6&amp;segpoint=1&amp;vbadefaultcenterpage=1&amp;parentnodeid=064f40d4e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516791"/>
                <a:ext cx="8247888" cy="490030"/>
              </a:xfrm>
              <a:prstGeom prst="rect">
                <a:avLst/>
              </a:prstGeom>
              <a:blipFill rotWithShape="1">
                <a:blip r:embed="rId6"/>
                <a:stretch>
                  <a:fillRect t="-58" r="6" b="-119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QO_6_BD.53_4#5464071d1?hastextimagelayout=6&amp;segpoint=1&amp;vbadefaultcenterpage=1&amp;parentnodeid=064f40d4e&amp;vbahtmlprocessed=1"/>
              <p:cNvSpPr/>
              <p:nvPr/>
            </p:nvSpPr>
            <p:spPr>
              <a:xfrm>
                <a:off x="502920" y="3062891"/>
                <a:ext cx="8247888" cy="49003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marL="0"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（2）异面直线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𝐴𝐺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与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𝐶𝐸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所成角的余弦值．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6" name="QO_6_BD.53_4#5464071d1?hastextimagelayout=6&amp;segpoint=1&amp;vbadefaultcenterpage=1&amp;parentnodeid=064f40d4e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062891"/>
                <a:ext cx="8247888" cy="490030"/>
              </a:xfrm>
              <a:prstGeom prst="rect">
                <a:avLst/>
              </a:prstGeom>
              <a:blipFill rotWithShape="1">
                <a:blip r:embed="rId7"/>
                <a:stretch>
                  <a:fillRect t="-58" r="6" b="-119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O_6_AS.54_1#5464071d1?vbadefaultcenterpage=1&amp;parentnodeid=064f40d4e&amp;vbahtmlprocessed=1&amp;bbb=1&amp;hasbroken=1"/>
              <p:cNvSpPr/>
              <p:nvPr/>
            </p:nvSpPr>
            <p:spPr>
              <a:xfrm>
                <a:off x="502920" y="905809"/>
                <a:ext cx="11183112" cy="530047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algn="l" latinLnBrk="1">
                  <a:lnSpc>
                    <a:spcPts val="49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设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𝐴𝐵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𝐴𝐶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𝐴𝐷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则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⟨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,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⟩=⟨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,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⟩=⟨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,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⟩=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60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∘</m:t>
                        </m:r>
                      </m:sup>
                    </m:s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ts val="45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1）因为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𝐸𝐺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𝐸𝐵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𝐵𝐶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𝐶𝐺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，所以</a:t>
                </a:r>
              </a:p>
              <a:p>
                <a:pPr latinLnBrk="1">
                  <a:lnSpc>
                    <a:spcPts val="51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𝐸𝐺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den>
                    </m:f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den>
                    </m:f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den>
                    </m:f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acc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𝐸𝐺</m:t>
                            </m:r>
                          </m:e>
                        </m:acc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ts val="45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2）因为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𝐴𝐺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𝐶𝐸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𝐶𝐴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𝐴𝐸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=−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，所以</a:t>
                </a:r>
              </a:p>
              <a:p>
                <a:pPr latinLnBrk="1">
                  <a:lnSpc>
                    <a:spcPct val="110000"/>
                  </a:lnSpc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𝐴𝐺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𝐶𝐸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den>
                    </m:f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den>
                    </m:f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8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8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acc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𝐴𝐺</m:t>
                            </m:r>
                          </m:e>
                        </m:acc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altLang="zh-CN" sz="2400" b="1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altLang="zh-CN" sz="2400" b="1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4</m:t>
                            </m:r>
                          </m:den>
                        </m:f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1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⋅</m:t>
                        </m:r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4</m:t>
                            </m:r>
                          </m:den>
                        </m:f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1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4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4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4</m:t>
                            </m:r>
                          </m:den>
                        </m:f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</a:p>
              <a:p>
                <a:pPr latinLnBrk="1">
                  <a:lnSpc>
                    <a:spcPct val="110000"/>
                  </a:lnSpc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acc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𝐶𝐸</m:t>
                            </m:r>
                          </m:e>
                        </m:acc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−</m:t>
                                </m:r>
                                <m:r>
                                  <a:rPr lang="en-US" altLang="zh-CN" sz="2400" b="1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altLang="zh-CN" sz="2400" b="1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1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⋅</m:t>
                        </m:r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4</m:t>
                            </m:r>
                          </m:den>
                        </m:f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1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1−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4</m:t>
                            </m:r>
                          </m:den>
                        </m:f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:endParaRPr lang="en-US" altLang="zh-CN" sz="2400" dirty="0"/>
              </a:p>
              <a:p>
                <a:pPr latinLnBrk="1">
                  <a:lnSpc>
                    <a:spcPct val="110000"/>
                  </a:lnSpc>
                </a:pPr>
                <a:endParaRPr lang="en-US" altLang="zh-CN" sz="2400" dirty="0"/>
              </a:p>
            </p:txBody>
          </p:sp>
        </mc:Choice>
        <mc:Fallback xmlns="">
          <p:sp>
            <p:nvSpPr>
              <p:cNvPr id="2" name="QO_6_AS.54_1#5464071d1?vbadefaultcenterpage=1&amp;parentnodeid=064f40d4e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905809"/>
                <a:ext cx="11183112" cy="5300472"/>
              </a:xfrm>
              <a:prstGeom prst="rect">
                <a:avLst/>
              </a:prstGeom>
              <a:blipFill rotWithShape="1">
                <a:blip r:embed="rId3"/>
                <a:stretch>
                  <a:fillRect t="-6" r="1" b="-70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O_6_AS.54_1#5464071d1?vbadefaultcenterpage=1&amp;parentnodeid=064f40d4e&amp;vbahtmlprocessed=1&amp;bbb=1&amp;hasbroken=1"/>
              <p:cNvSpPr/>
              <p:nvPr/>
            </p:nvSpPr>
            <p:spPr>
              <a:xfrm>
                <a:off x="502920" y="2369358"/>
                <a:ext cx="11183112" cy="2392045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algn="l" latinLnBrk="1">
                  <a:lnSpc>
                    <a:spcPct val="11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所以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cos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⟨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𝐴𝐺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,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𝐶𝐸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⟩=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acc>
                          <m:accPr>
                            <m:chr m:val="⃗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acc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𝐴𝐺</m:t>
                            </m:r>
                          </m:e>
                        </m:acc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⋅</m:t>
                        </m:r>
                        <m:acc>
                          <m:accPr>
                            <m:chr m:val="⃗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acc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𝐶𝐸</m:t>
                            </m:r>
                          </m:e>
                        </m:acc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𝐴𝐺</m:t>
                                </m:r>
                              </m:e>
                            </m:acc>
                          </m:e>
                        </m:d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𝐶𝐸</m:t>
                                </m:r>
                              </m:e>
                            </m:acc>
                          </m:e>
                        </m:d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den>
                        </m:f>
                      </m:num>
                      <m:den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ad>
                              <m:radPr>
                                <m:degHide m:val="on"/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3</m:t>
                                </m:r>
                              </m:e>
                            </m:rad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×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ad>
                              <m:radPr>
                                <m:degHide m:val="on"/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3</m:t>
                                </m:r>
                              </m:e>
                            </m:rad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den>
                        </m:f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algn="l" latinLnBrk="1">
                  <a:lnSpc>
                    <a:spcPct val="110000"/>
                  </a:lnSpc>
                </a:pP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因为异面直线所成角的取值范围是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(0,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]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，所以异面直线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𝐴𝐺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与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𝐶𝐸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所成角的余弦值为</a:t>
                </a:r>
                <a:endParaRPr lang="en-US" altLang="zh-CN" sz="2400" b="0" i="0" dirty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O_6_AS.54_1#5464071d1?vbadefaultcenterpage=1&amp;parentnodeid=064f40d4e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369358"/>
                <a:ext cx="11183112" cy="2392045"/>
              </a:xfrm>
              <a:prstGeom prst="rect">
                <a:avLst/>
              </a:prstGeom>
              <a:blipFill rotWithShape="1">
                <a:blip r:embed="rId2"/>
                <a:stretch>
                  <a:fillRect t="-7" r="1"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_4_BD#ae2e54f2c?vbadefaultcenterpage=1&amp;parentnodeid=0f7f44a64&amp;vbahtmlprocessed=1"/>
          <p:cNvSpPr/>
          <p:nvPr/>
        </p:nvSpPr>
        <p:spPr>
          <a:xfrm>
            <a:off x="502920" y="756000"/>
            <a:ext cx="11183112" cy="99568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50000"/>
              </a:lnSpc>
            </a:pPr>
            <a:r>
              <a:rPr lang="en-US" altLang="zh-CN" sz="2800" b="1" i="0" dirty="0">
                <a:solidFill>
                  <a:srgbClr val="6E87B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考点四</a:t>
            </a:r>
            <a:r>
              <a:rPr lang="en-US" altLang="zh-CN" sz="2800" b="1" i="0" dirty="0">
                <a:solidFill>
                  <a:srgbClr val="6E87BD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800" b="1" i="0" dirty="0">
                <a:solidFill>
                  <a:srgbClr val="6E87B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利用空间向量证明空间位置关系［师生共研］</a:t>
            </a:r>
            <a:endParaRPr lang="en-US" altLang="zh-CN" sz="2800" dirty="0"/>
          </a:p>
        </p:txBody>
      </p:sp>
      <p:pic>
        <p:nvPicPr>
          <p:cNvPr id="3" name="QO_5_BD.55_1#50d7fc388?hastextimagelayout=1&amp;vbadefaultcenterpage=1&amp;parentnodeid=ae2e54f2c&amp;vbahtmlprocessed=1" descr="preencoded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987792" y="1434082"/>
            <a:ext cx="2624328" cy="3867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>
                    <a:alpha val="0"/>
                  </a:scrgbClr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QO_5_BD.55_2#50d7fc388?hastextimagelayout=7&amp;vbadefaultcenterpage=1&amp;parentnodeid=ae2e54f2c&amp;vbahtmlprocessed=1&amp;bbb=1&amp;hasbroken=1"/>
              <p:cNvSpPr/>
              <p:nvPr/>
            </p:nvSpPr>
            <p:spPr>
              <a:xfrm>
                <a:off x="502920" y="1388362"/>
                <a:ext cx="8430768" cy="158731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典例3</a:t>
                </a:r>
                <a:r>
                  <a:rPr lang="en-US" altLang="zh-CN" sz="2400" b="1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（一题多解）</a:t>
                </a:r>
                <a:r>
                  <a:rPr lang="en-US" altLang="zh-CN" sz="2400" b="0" i="0" dirty="0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（2023 · </a:t>
                </a:r>
                <a:r>
                  <a:rPr lang="en-US" altLang="zh-CN" sz="2400" b="0" i="0" dirty="0" err="1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新高考Ⅰ卷节选）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如图，在正四棱</a:t>
                </a:r>
                <a:endParaRPr lang="en-US" altLang="zh-CN" sz="2400" b="0" i="0" dirty="0">
                  <a:solidFill>
                    <a:srgbClr val="00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柱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𝐴𝐵𝐶𝐷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𝐵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𝐷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中，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𝐴𝐵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=2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=4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𝐵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𝐷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分别在</a:t>
                </a:r>
                <a:endParaRPr lang="en-US" altLang="zh-CN" sz="2400" b="0" i="0" dirty="0">
                  <a:solidFill>
                    <a:srgbClr val="00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棱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𝐵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𝐶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𝐷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𝐷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上，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=1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𝐵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𝐷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𝐷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=2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𝐶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=3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O_5_BD.55_2#50d7fc388?hastextimagelayout=7&amp;vbadefaultcenterpage=1&amp;parentnodeid=ae2e54f2c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388362"/>
                <a:ext cx="8430768" cy="1587310"/>
              </a:xfrm>
              <a:prstGeom prst="rect">
                <a:avLst/>
              </a:prstGeom>
              <a:blipFill rotWithShape="1">
                <a:blip r:embed="rId4"/>
                <a:stretch>
                  <a:fillRect t="-16" r="-853" b="-36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QO_5_BD.55_3#50d7fc388?hastextimagelayout=7&amp;vbadefaultcenterpage=1&amp;parentnodeid=ae2e54f2c&amp;vbahtmlprocessed=1"/>
              <p:cNvSpPr/>
              <p:nvPr/>
            </p:nvSpPr>
            <p:spPr>
              <a:xfrm>
                <a:off x="804672" y="3037491"/>
                <a:ext cx="8430768" cy="48602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marL="0"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  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求证：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𝐵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//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𝐷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O_5_BD.55_3#50d7fc388?hastextimagelayout=7&amp;vbadefaultcenterpage=1&amp;parentnodeid=ae2e54f2c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672" y="3037491"/>
                <a:ext cx="8430768" cy="486029"/>
              </a:xfrm>
              <a:prstGeom prst="rect">
                <a:avLst/>
              </a:prstGeom>
              <a:blipFill rotWithShape="1">
                <a:blip r:embed="rId5"/>
                <a:stretch>
                  <a:fillRect l="-2" t="-59" b="-128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O_5_AS.56_1#50d7fc388?vbadefaultcenterpage=1&amp;parentnodeid=ae2e54f2c&amp;vbahtmlprocessed=1&amp;bbb=1&amp;hasbroken=1"/>
              <p:cNvSpPr/>
              <p:nvPr/>
            </p:nvSpPr>
            <p:spPr>
              <a:xfrm>
                <a:off x="502920" y="1365486"/>
                <a:ext cx="11183112" cy="103886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（法一：建系法）以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𝐶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为坐标原点，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𝐶𝐷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𝐶𝐵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𝐶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所在直线分别为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轴,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𝑦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轴,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𝑧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轴建</a:t>
                </a: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立空间直角坐标系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，如图，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O_5_AS.56_1#50d7fc388?vbadefaultcenterpage=1&amp;parentnodeid=ae2e54f2c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365486"/>
                <a:ext cx="11183112" cy="1038860"/>
              </a:xfrm>
              <a:prstGeom prst="rect">
                <a:avLst/>
              </a:prstGeom>
              <a:blipFill rotWithShape="1">
                <a:blip r:embed="rId3"/>
                <a:stretch>
                  <a:fillRect t="-23" r="1" b="-56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QO_5_AS.56_2#50d7fc388?vbadefaultcenterpage=1&amp;parentnodeid=ae2e54f2c&amp;vbahtmlprocessed=1" descr="preencoded.png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01184" y="2534394"/>
            <a:ext cx="2386584" cy="3246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>
                    <a:alpha val="0"/>
                  </a:scrgbClr>
                </a:solidFill>
              </a14:hiddenFill>
            </a:ext>
          </a:extLst>
        </p:spPr>
      </p:pic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P_3_BD#b38a68527?colgroup=4,5,12,4,7&amp;vbadefaultcenterpage=1&amp;parentnodeid=f54ad78ae&amp;vbahtmlprocessed=1&amp;bbb=1&amp;hasbroken=1"/>
              <p:cNvGraphicFramePr>
                <a:graphicFrameLocks noGrp="1"/>
              </p:cNvGraphicFramePr>
              <p:nvPr/>
            </p:nvGraphicFramePr>
            <p:xfrm>
              <a:off x="502920" y="2209846"/>
              <a:ext cx="11137392" cy="3328416"/>
            </p:xfrm>
            <a:graphic>
              <a:graphicData uri="http://schemas.openxmlformats.org/drawingml/2006/table">
                <a:tbl>
                  <a:tblPr/>
                  <a:tblGrid>
                    <a:gridCol w="145389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5564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8862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636776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2404872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429133"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1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考点考向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1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课标要求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1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真题印证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1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考频热度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1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核心素养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910844">
                    <a:tc>
                      <a:txBody>
                        <a:bodyPr/>
                        <a:lstStyle/>
                        <a:p>
                          <a:pPr mar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空间向量</a:t>
                          </a:r>
                        </a:p>
                        <a:p>
                          <a:pPr marL="0" lv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及其运算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掌握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2023年全国乙卷（文）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T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19</m:t>
                              </m:r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endParaRPr lang="en-US" altLang="zh-CN" sz="1200" dirty="0"/>
                        </a:p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2021年新高考Ⅰ卷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T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12</m:t>
                              </m:r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★★☆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直观想象</a:t>
                          </a:r>
                        </a:p>
                        <a:p>
                          <a:pPr mar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逻辑推理</a:t>
                          </a:r>
                        </a:p>
                        <a:p>
                          <a:pPr marL="0" lv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数学运算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1386332">
                    <a:tc>
                      <a:txBody>
                        <a:bodyPr/>
                        <a:lstStyle/>
                        <a:p>
                          <a:pPr mar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命题分析</a:t>
                          </a:r>
                        </a:p>
                        <a:p>
                          <a:pPr marL="0" lv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预测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4">
                      <a:txBody>
                        <a:bodyPr/>
                        <a:lstStyle/>
                        <a:p>
                          <a:pPr marL="0" indent="0"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从近几年高考的情况来看</a:t>
                          </a: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，空间向量的线性运算在立体几何大题的地位</a:t>
                          </a:r>
                        </a:p>
                        <a:p>
                          <a:pPr marL="0" indent="0"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在慢慢提升</a:t>
                          </a: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，对考生的要求也在逐渐提高，在2025届的高考备考中</a:t>
                          </a: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，需</a:t>
                          </a:r>
                        </a:p>
                        <a:p>
                          <a:pPr marL="0" lvl="0" indent="0"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要着重训练不建系的方法去求解立体几何大题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P_3_BD#b38a68527?colgroup=4,5,12,4,7&amp;vbadefaultcenterpage=1&amp;parentnodeid=f54ad78ae&amp;vbahtmlprocessed=1&amp;bbb=1&amp;hasbroken=1"/>
              <p:cNvGraphicFramePr>
                <a:graphicFrameLocks noGrp="1"/>
              </p:cNvGraphicFramePr>
              <p:nvPr/>
            </p:nvGraphicFramePr>
            <p:xfrm>
              <a:off x="502920" y="2209846"/>
              <a:ext cx="11137392" cy="2732532"/>
            </p:xfrm>
            <a:graphic>
              <a:graphicData uri="http://schemas.openxmlformats.org/drawingml/2006/table">
                <a:tbl>
                  <a:tblPr/>
                  <a:tblGrid>
                    <a:gridCol w="1453896"/>
                    <a:gridCol w="1755648"/>
                    <a:gridCol w="3886200"/>
                    <a:gridCol w="1636776"/>
                    <a:gridCol w="2404872"/>
                  </a:tblGrid>
                  <a:tr h="429133"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1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考点考向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1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课标要求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1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真题印证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1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考频热度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1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核心素养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1424940">
                    <a:tc>
                      <a:txBody>
                        <a:bodyPr/>
                        <a:lstStyle/>
                        <a:p>
                          <a:pPr mar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空间向量</a:t>
                          </a:r>
                          <a:endParaRPr lang="en-US" altLang="zh-CN" sz="2400" b="0" i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endParaRPr>
                        </a:p>
                        <a:p>
                          <a:pPr marL="0" lv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及其运算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掌握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★★☆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直观想象</a:t>
                          </a:r>
                          <a:endParaRPr lang="en-US" altLang="zh-CN" sz="2400" b="0" i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endParaRPr>
                        </a:p>
                        <a:p>
                          <a:pPr mar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逻辑推理</a:t>
                          </a:r>
                          <a:endParaRPr lang="en-US" altLang="zh-CN" sz="2400" b="0" i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endParaRPr>
                        </a:p>
                        <a:p>
                          <a:pPr marL="0" lv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数学运算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1386332">
                    <a:tc>
                      <a:txBody>
                        <a:bodyPr/>
                        <a:lstStyle/>
                        <a:p>
                          <a:pPr mar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命题分析</a:t>
                          </a:r>
                          <a:endParaRPr lang="en-US" altLang="zh-CN" sz="2400" b="0" i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endParaRPr>
                        </a:p>
                        <a:p>
                          <a:pPr marL="0" lv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预测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4">
                      <a:txBody>
                        <a:bodyPr/>
                        <a:lstStyle/>
                        <a:p>
                          <a:pPr marL="0" indent="0"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从近几年高考的情况来看</a:t>
                          </a: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，空间向量的线性运算在立体几何大题的地位</a:t>
                          </a:r>
                          <a:endParaRPr lang="en-US" altLang="zh-CN" sz="2400" b="0" i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endParaRPr>
                        </a:p>
                        <a:p>
                          <a:pPr marL="0" indent="0"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在慢慢提升</a:t>
                          </a: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，对考生的要求也在逐渐提高，在2025届的高考备考中</a:t>
                          </a: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，需</a:t>
                          </a:r>
                          <a:endParaRPr lang="en-US" altLang="zh-CN" sz="2400" b="0" i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endParaRPr>
                        </a:p>
                        <a:p>
                          <a:pPr marL="0" lvl="0" indent="0"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要着重训练不建系的方法去求解立体几何大题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cPr/>
                    </a:tc>
                    <a:tc hMerge="1">
                      <a:tcPr/>
                    </a:tc>
                    <a:tc hMerge="1">
                      <a:tcPr/>
                    </a:tc>
                  </a:tr>
                </a:tbl>
              </a:graphicData>
            </a:graphic>
          </p:graphicFrame>
        </mc:Fallback>
      </mc:AlternateContent>
    </p:spTree>
  </p:cSld>
  <p:clrMapOvr>
    <a:masterClrMapping/>
  </p:clrMapOvr>
  <p:transition>
    <p:split dir="in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O_5_AS.56_3#50d7fc388?vbadefaultcenterpage=1&amp;parentnodeid=ae2e54f2c&amp;vbahtmlprocessed=1"/>
              <p:cNvSpPr/>
              <p:nvPr/>
            </p:nvSpPr>
            <p:spPr>
              <a:xfrm>
                <a:off x="502920" y="1206450"/>
                <a:ext cx="11183112" cy="47331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𝐶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0,0,0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0,0,3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𝐵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0,2,2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𝐷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2,0,2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2,2,1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algn="l"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∴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b>
                        </m:sSub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0,−2,1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b>
                        </m:sSub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0,−2,1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algn="l"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∴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b>
                        </m:sSub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//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𝐵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𝐷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不在同一条直线上，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∴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𝐵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//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𝐷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（法二：基底法）由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b>
                        </m:sSub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而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𝐷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𝐴𝐷</m:t>
                        </m:r>
                      </m:e>
                    </m:acc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b>
                        </m:sSub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</m:t>
                        </m:r>
                      </m:e>
                    </m:acc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所以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b>
                        </m:sSub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b>
                        </m:sSub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𝐷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b>
                        </m:sSub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𝐴𝐷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:endParaRPr lang="en-US" altLang="zh-CN" sz="2400" dirty="0"/>
              </a:p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即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b>
                        </m:sSub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，所以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𝐵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//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𝐷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O_5_AS.56_3#50d7fc388?vbadefaultcenterpage=1&amp;parentnodeid=ae2e54f2c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206450"/>
                <a:ext cx="11183112" cy="4733100"/>
              </a:xfrm>
              <a:prstGeom prst="rect">
                <a:avLst/>
              </a:prstGeom>
              <a:blipFill rotWithShape="1">
                <a:blip r:embed="rId2"/>
                <a:stretch>
                  <a:fillRect t="-12" r="1" b="-60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_5_BD#0c552f5e0?vbadefaultcenterpage=1&amp;parentnodeid=ae2e54f2c&amp;vbahtmlprocessed=1" descr="preencoded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480560" y="1850118"/>
            <a:ext cx="3236976" cy="393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>
                    <a:alpha val="0"/>
                  </a:scrgbClr>
                </a:solidFill>
              </a14:hiddenFill>
            </a:ext>
          </a:extLst>
        </p:spPr>
      </p:pic>
      <p:sp>
        <p:nvSpPr>
          <p:cNvPr id="3" name="P_5_BD#0c552f5e0?vbadefaultcenterpage=1&amp;parentnodeid=ae2e54f2c&amp;vbahtmlprocessed=1"/>
          <p:cNvSpPr/>
          <p:nvPr/>
        </p:nvSpPr>
        <p:spPr>
          <a:xfrm>
            <a:off x="502920" y="2376406"/>
            <a:ext cx="11183112" cy="49022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 latinLnBrk="1">
              <a:lnSpc>
                <a:spcPct val="150000"/>
              </a:lnSpc>
            </a:pPr>
            <a:r>
              <a:rPr lang="en-US" altLang="zh-CN" sz="24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利用空间向量法证明空间位置关系的两种方法</a:t>
            </a:r>
            <a:endParaRPr lang="en-US" altLang="zh-CN" sz="2400" dirty="0"/>
          </a:p>
        </p:txBody>
      </p:sp>
      <p:graphicFrame>
        <p:nvGraphicFramePr>
          <p:cNvPr id="40" name="P_5_BD#0c552f5e0?colgroup=3,32&amp;vbadefaultcenterpage=1&amp;parentnodeid=ae2e54f2c&amp;vbahtmlprocessed=1&amp;bbb=1&amp;hasbroken=1"/>
          <p:cNvGraphicFramePr>
            <a:graphicFrameLocks noGrp="1"/>
          </p:cNvGraphicFramePr>
          <p:nvPr/>
        </p:nvGraphicFramePr>
        <p:xfrm>
          <a:off x="502920" y="2998706"/>
          <a:ext cx="11155680" cy="2377440"/>
        </p:xfrm>
        <a:graphic>
          <a:graphicData uri="http://schemas.openxmlformats.org/drawingml/2006/table">
            <a:tbl>
              <a:tblPr/>
              <a:tblGrid>
                <a:gridCol w="1097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5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10844">
                <a:tc>
                  <a:txBody>
                    <a:bodyPr/>
                    <a:lstStyle/>
                    <a:p>
                      <a:pPr algn="ctr" latinLnBrk="1" hangingPunct="0">
                        <a:lnSpc>
                          <a:spcPct val="130000"/>
                        </a:lnSpc>
                      </a:pPr>
                      <a:r>
                        <a:rPr lang="en-US" altLang="zh-CN" sz="2400" b="0" i="0" dirty="0">
                          <a:solidFill>
                            <a:srgbClr val="000000"/>
                          </a:solidFill>
                          <a:latin typeface="Times New Roman" panose="02020603050405020304" pitchFamily="34" charset="0"/>
                          <a:ea typeface="微软雅黑" panose="020B0503020204020204" pitchFamily="34" charset="-122"/>
                          <a:cs typeface="Times New Roman" panose="02020603050405020304" pitchFamily="34" charset="-120"/>
                        </a:rPr>
                        <a:t>建系法</a:t>
                      </a:r>
                      <a:endParaRPr lang="en-US" altLang="zh-CN" sz="1200" dirty="0"/>
                    </a:p>
                  </a:txBody>
                  <a:tcPr marL="72000" marR="7200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latinLnBrk="1" hangingPunct="0">
                        <a:lnSpc>
                          <a:spcPct val="130000"/>
                        </a:lnSpc>
                      </a:pPr>
                      <a:r>
                        <a:rPr lang="en-US" altLang="zh-CN" sz="2400" b="0" i="0" dirty="0">
                          <a:solidFill>
                            <a:srgbClr val="000000"/>
                          </a:solidFill>
                          <a:latin typeface="Times New Roman" panose="02020603050405020304" pitchFamily="34" charset="0"/>
                          <a:ea typeface="微软雅黑" panose="020B0503020204020204" pitchFamily="34" charset="-122"/>
                          <a:cs typeface="Times New Roman" panose="02020603050405020304" pitchFamily="34" charset="-120"/>
                        </a:rPr>
                        <a:t>利用建系法证明平行、垂直关系，关键是建立恰当的坐标系</a:t>
                      </a:r>
                      <a:r>
                        <a:rPr lang="en-US" altLang="zh-CN" sz="2400" b="0" i="0">
                          <a:solidFill>
                            <a:srgbClr val="000000"/>
                          </a:solidFill>
                          <a:latin typeface="Times New Roman" panose="02020603050405020304" pitchFamily="34" charset="0"/>
                          <a:ea typeface="微软雅黑" panose="020B0503020204020204" pitchFamily="34" charset="-122"/>
                          <a:cs typeface="Times New Roman" panose="02020603050405020304" pitchFamily="34" charset="-120"/>
                        </a:rPr>
                        <a:t>，其核心是利</a:t>
                      </a:r>
                    </a:p>
                    <a:p>
                      <a:pPr marL="0" lvl="0" indent="0" algn="l" latinLnBrk="1" hangingPunct="0">
                        <a:lnSpc>
                          <a:spcPct val="130000"/>
                        </a:lnSpc>
                      </a:pPr>
                      <a:r>
                        <a:rPr lang="en-US" altLang="zh-CN" sz="2400" b="0" i="0">
                          <a:solidFill>
                            <a:srgbClr val="000000"/>
                          </a:solidFill>
                          <a:latin typeface="Times New Roman" panose="02020603050405020304" pitchFamily="34" charset="0"/>
                          <a:ea typeface="微软雅黑" panose="020B0503020204020204" pitchFamily="34" charset="-122"/>
                          <a:cs typeface="Times New Roman" panose="02020603050405020304" pitchFamily="34" charset="-120"/>
                        </a:rPr>
                        <a:t>用向量的数量积和线性运算的坐标运算</a:t>
                      </a:r>
                      <a:endParaRPr lang="en-US" altLang="zh-CN" sz="1200" dirty="0"/>
                    </a:p>
                  </a:txBody>
                  <a:tcPr marL="72000" marR="7200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86332">
                <a:tc>
                  <a:txBody>
                    <a:bodyPr/>
                    <a:lstStyle/>
                    <a:p>
                      <a:pPr algn="ctr" latinLnBrk="1" hangingPunct="0">
                        <a:lnSpc>
                          <a:spcPct val="130000"/>
                        </a:lnSpc>
                      </a:pPr>
                      <a:r>
                        <a:rPr lang="en-US" altLang="zh-CN" sz="2400" b="0" i="0" dirty="0">
                          <a:solidFill>
                            <a:srgbClr val="000000"/>
                          </a:solidFill>
                          <a:latin typeface="Times New Roman" panose="02020603050405020304" pitchFamily="34" charset="0"/>
                          <a:ea typeface="微软雅黑" panose="020B0503020204020204" pitchFamily="34" charset="-122"/>
                          <a:cs typeface="Times New Roman" panose="02020603050405020304" pitchFamily="34" charset="-120"/>
                        </a:rPr>
                        <a:t>基底法</a:t>
                      </a:r>
                      <a:endParaRPr lang="en-US" altLang="zh-CN" sz="1200" dirty="0"/>
                    </a:p>
                  </a:txBody>
                  <a:tcPr marL="72000" marR="7200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latinLnBrk="1" hangingPunct="0">
                        <a:lnSpc>
                          <a:spcPct val="130000"/>
                        </a:lnSpc>
                      </a:pPr>
                      <a:r>
                        <a:rPr lang="en-US" altLang="zh-CN" sz="2400" b="0" i="0" dirty="0">
                          <a:solidFill>
                            <a:srgbClr val="000000"/>
                          </a:solidFill>
                          <a:latin typeface="Times New Roman" panose="02020603050405020304" pitchFamily="34" charset="0"/>
                          <a:ea typeface="微软雅黑" panose="020B0503020204020204" pitchFamily="34" charset="-122"/>
                          <a:cs typeface="Times New Roman" panose="02020603050405020304" pitchFamily="34" charset="-120"/>
                        </a:rPr>
                        <a:t>利用基底法证明平行、垂直关系，关键是选择恰当的基底（不建系</a:t>
                      </a:r>
                      <a:r>
                        <a:rPr lang="en-US" altLang="zh-CN" sz="2400" b="0" i="0">
                          <a:solidFill>
                            <a:srgbClr val="000000"/>
                          </a:solidFill>
                          <a:latin typeface="Times New Roman" panose="02020603050405020304" pitchFamily="34" charset="0"/>
                          <a:ea typeface="微软雅黑" panose="020B0503020204020204" pitchFamily="34" charset="-122"/>
                          <a:cs typeface="Times New Roman" panose="02020603050405020304" pitchFamily="34" charset="-120"/>
                        </a:rPr>
                        <a:t>），其</a:t>
                      </a:r>
                    </a:p>
                    <a:p>
                      <a:pPr marL="0" indent="0" algn="l" latinLnBrk="1" hangingPunct="0">
                        <a:lnSpc>
                          <a:spcPct val="130000"/>
                        </a:lnSpc>
                      </a:pPr>
                      <a:r>
                        <a:rPr lang="en-US" altLang="zh-CN" sz="2400" b="0" i="0">
                          <a:solidFill>
                            <a:srgbClr val="000000"/>
                          </a:solidFill>
                          <a:latin typeface="Times New Roman" panose="02020603050405020304" pitchFamily="34" charset="0"/>
                          <a:ea typeface="微软雅黑" panose="020B0503020204020204" pitchFamily="34" charset="-122"/>
                          <a:cs typeface="Times New Roman" panose="02020603050405020304" pitchFamily="34" charset="-120"/>
                        </a:rPr>
                        <a:t>核心是利用空间向量的线性运算及基本定理，结合向量的数量积和线性运</a:t>
                      </a:r>
                    </a:p>
                    <a:p>
                      <a:pPr marL="0" lvl="0" indent="0" algn="l" latinLnBrk="1" hangingPunct="0">
                        <a:lnSpc>
                          <a:spcPct val="130000"/>
                        </a:lnSpc>
                      </a:pPr>
                      <a:r>
                        <a:rPr lang="en-US" altLang="zh-CN" sz="2400" b="0" i="0">
                          <a:solidFill>
                            <a:srgbClr val="000000"/>
                          </a:solidFill>
                          <a:latin typeface="Times New Roman" panose="02020603050405020304" pitchFamily="34" charset="0"/>
                          <a:ea typeface="微软雅黑" panose="020B0503020204020204" pitchFamily="34" charset="-122"/>
                          <a:cs typeface="Times New Roman" panose="02020603050405020304" pitchFamily="34" charset="-120"/>
                        </a:rPr>
                        <a:t>算转化证明</a:t>
                      </a:r>
                      <a:endParaRPr lang="en-US" altLang="zh-CN" sz="1200" dirty="0"/>
                    </a:p>
                  </a:txBody>
                  <a:tcPr marL="72000" marR="7200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split dir="in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5_BD#2595bb108?vbadefaultcenterpage=1&amp;parentnodeid=ae2e54f2c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3048" y="756000"/>
            <a:ext cx="4562856" cy="530352"/>
          </a:xfrm>
          <a:prstGeom prst="rect">
            <a:avLst/>
          </a:prstGeom>
        </p:spPr>
      </p:pic>
      <p:pic>
        <p:nvPicPr>
          <p:cNvPr id="3" name="QO_6_BD.57_1#81920adc0?hastextimagelayout=1&amp;vbadefaultcenterpage=1&amp;parentnodeid=2595bb108&amp;vbahtmlprocessed=1" descr="preencoded.png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735380" y="1465168"/>
            <a:ext cx="2779776" cy="2807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>
                    <a:alpha val="0"/>
                  </a:scrgbClr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QO_6_BD.57_2#81920adc0?hastextimagelayout=8&amp;vbadefaultcenterpage=1&amp;parentnodeid=2595bb108&amp;vbahtmlprocessed=1&amp;bbb=1&amp;hasbroken=1"/>
              <p:cNvSpPr/>
              <p:nvPr/>
            </p:nvSpPr>
            <p:spPr>
              <a:xfrm>
                <a:off x="502920" y="1419448"/>
                <a:ext cx="8266176" cy="158330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（一题多解）如图，在三棱柱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𝐴𝐵𝐶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𝐵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中，</a:t>
                </a:r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𝐵𝐴𝐶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90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∘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𝐴𝐵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𝐴𝐶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=2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=4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在底面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𝐴𝐵𝐶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的射</a:t>
                </a: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影为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𝐵𝐶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的中点，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𝐷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𝐵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的中点.求证：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𝐷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⊥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平面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𝐵𝐶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O_6_BD.57_2#81920adc0?hastextimagelayout=8&amp;vbadefaultcenterpage=1&amp;parentnodeid=2595bb108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419448"/>
                <a:ext cx="8266176" cy="1583309"/>
              </a:xfrm>
              <a:prstGeom prst="rect">
                <a:avLst/>
              </a:prstGeom>
              <a:blipFill rotWithShape="1">
                <a:blip r:embed="rId5"/>
                <a:stretch>
                  <a:fillRect t="-14" r="5" b="-39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O_6_AS.58_1#81920adc0?vbadefaultcenterpage=1&amp;parentnodeid=2595bb108&amp;vbahtmlprocessed=1&amp;bbb=1&amp;hasbroken=1"/>
              <p:cNvSpPr/>
              <p:nvPr/>
            </p:nvSpPr>
            <p:spPr>
              <a:xfrm>
                <a:off x="502920" y="817640"/>
                <a:ext cx="11183112" cy="172935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（法一：建系法）如图，取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𝐵𝐶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的中点为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𝑂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𝑂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为坐标原点，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𝑂𝐴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𝑂𝐵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𝑂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所</a:t>
                </a: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在直线分别为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𝑦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𝑧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轴建立空间直角坐标系，则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𝐵𝐶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𝐴𝐶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=2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𝑂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</m:t>
                        </m:r>
                        <m:sSubSup>
                          <m:sSub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𝑂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14</m:t>
                        </m:r>
                      </m:e>
                    </m:ra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O_6_AS.58_1#81920adc0?vbadefaultcenterpage=1&amp;parentnodeid=2595bb108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817640"/>
                <a:ext cx="11183112" cy="1729359"/>
              </a:xfrm>
              <a:prstGeom prst="rect">
                <a:avLst/>
              </a:prstGeom>
              <a:blipFill rotWithShape="1">
                <a:blip r:embed="rId3"/>
                <a:stretch>
                  <a:fillRect t="-23" r="-311" b="-55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QO_6_AS.58_2#81920adc0?vbadefaultcenterpage=1&amp;parentnodeid=2595bb108&amp;vbahtmlprocessed=1" descr="preencoded.png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855464" y="2685048"/>
            <a:ext cx="2487168" cy="2852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>
                    <a:alpha val="0"/>
                  </a:scrgbClr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QO_6_AS.58_3#81920adc0?vbadefaultcenterpage=1&amp;parentnodeid=2595bb108&amp;vbahtmlprocessed=1&amp;bbb=1&amp;hasbroken=1"/>
              <p:cNvSpPr/>
              <p:nvPr/>
            </p:nvSpPr>
            <p:spPr>
              <a:xfrm>
                <a:off x="502920" y="5669548"/>
                <a:ext cx="11183112" cy="64611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0,0,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14</m:t>
                            </m:r>
                          </m:e>
                        </m:rad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0,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e>
                        </m:rad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,0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𝐶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0,−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e>
                        </m:rad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,0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𝐷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e>
                        </m:rad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,0,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14</m:t>
                            </m:r>
                          </m:e>
                        </m:rad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endParaRPr lang="en-US" altLang="zh-CN" sz="2400" dirty="0"/>
              </a:p>
            </p:txBody>
          </p:sp>
        </mc:Choice>
        <mc:Fallback xmlns="">
          <p:sp>
            <p:nvSpPr>
              <p:cNvPr id="4" name="QO_6_AS.58_3#81920adc0?vbadefaultcenterpage=1&amp;parentnodeid=2595bb108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5669548"/>
                <a:ext cx="11183112" cy="646113"/>
              </a:xfrm>
              <a:prstGeom prst="rect">
                <a:avLst/>
              </a:prstGeom>
              <a:blipFill rotWithShape="1">
                <a:blip r:embed="rId5"/>
                <a:stretch>
                  <a:fillRect t="-41" r="1" b="-928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  <p:bldP spid="4" grpId="0" build="p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O_6_AS.58_3#81920adc0?vbadefaultcenterpage=1&amp;parentnodeid=2595bb108&amp;vbahtmlprocessed=1&amp;bbb=1&amp;hasbroken=1"/>
              <p:cNvSpPr/>
              <p:nvPr/>
            </p:nvSpPr>
            <p:spPr>
              <a:xfrm>
                <a:off x="502920" y="756000"/>
                <a:ext cx="11183112" cy="580701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𝐷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e>
                        </m:rad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,0,0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𝐵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0,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e>
                        </m:rad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,−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14</m:t>
                            </m:r>
                          </m:e>
                        </m:rad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𝐵𝐶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0,−2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e>
                        </m:rad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,0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ct val="11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则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eqArr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&amp;</m:t>
                            </m:r>
                            <m:limUpp>
                              <m:limUp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limUppPr>
                              <m:e>
                                <m:sSub>
                                  <m:sSubPr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𝐷</m:t>
                                </m:r>
                              </m:e>
                              <m:li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→</m:t>
                                </m:r>
                              </m:lim>
                            </m:limUp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⋅</m:t>
                            </m:r>
                            <m:limUpp>
                              <m:limUp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limUppPr>
                              <m:e>
                                <m:sSub>
                                  <m:sSubPr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𝐵</m:t>
                                </m:r>
                              </m:e>
                              <m:li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→</m:t>
                                </m:r>
                              </m:lim>
                            </m:limUp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=0,</m:t>
                            </m:r>
                          </m:e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&amp;</m:t>
                            </m:r>
                            <m:limUpp>
                              <m:limUp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limUppPr>
                              <m:e>
                                <m:sSub>
                                  <m:sSubPr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𝐷</m:t>
                                </m:r>
                              </m:e>
                              <m:li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→</m:t>
                                </m:r>
                              </m:lim>
                            </m:limUp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⋅</m:t>
                            </m:r>
                            <m:limUpp>
                              <m:limUp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limUp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𝐵𝐶</m:t>
                                </m:r>
                              </m:e>
                              <m:li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→</m:t>
                                </m:r>
                              </m:lim>
                            </m:limUp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=0,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所以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𝐷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⊥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𝐷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𝐵𝐶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∩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𝐵𝐶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⊂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平面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𝐵𝐶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</a:p>
              <a:p>
                <a:pPr latinLnBrk="1">
                  <a:lnSpc>
                    <a:spcPct val="11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𝐵𝐶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⊂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平面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𝐵𝐶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,所以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𝐷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⊥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平面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𝐵𝐶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法二：基底法）设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在底面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𝐴𝐵𝐶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上的射影为点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𝐸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𝐸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𝐵𝐶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的中点，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因为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𝐷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𝐸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acc>
                          <m:accPr>
                            <m:chr m:val="⃗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𝐷</m:t>
                            </m:r>
                          </m:e>
                        </m:acc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𝐸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acc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𝐴𝐶</m:t>
                            </m:r>
                          </m:e>
                        </m:acc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acc>
                          <m:accPr>
                            <m:chr m:val="⃗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acc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𝐶𝐸</m:t>
                            </m:r>
                          </m:e>
                        </m:acc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𝐸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𝐴𝐸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𝐸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,所以</a:t>
                </a:r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𝐷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⊥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𝐸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因为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𝐷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𝐵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acc>
                          <m:accPr>
                            <m:chr m:val="⃗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𝐷</m:t>
                            </m:r>
                          </m:e>
                        </m:acc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𝐸</m:t>
                            </m:r>
                          </m:e>
                        </m:acc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acc>
                          <m:accPr>
                            <m:chr m:val="⃗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acc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𝐸𝐵</m:t>
                            </m:r>
                          </m:e>
                        </m:acc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𝐴𝐶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𝐸𝐵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𝐶𝐸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𝐸𝐵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𝐴𝐸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𝐸𝐵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,所</a:t>
                </a: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𝐷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⊥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𝐸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∩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,所以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𝐷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⊥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平面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𝐵𝐶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O_6_AS.58_3#81920adc0?vbadefaultcenterpage=1&amp;parentnodeid=2595bb108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756000"/>
                <a:ext cx="11183112" cy="5807012"/>
              </a:xfrm>
              <a:prstGeom prst="rect">
                <a:avLst/>
              </a:prstGeom>
              <a:blipFill rotWithShape="1">
                <a:blip r:embed="rId2"/>
                <a:stretch>
                  <a:fillRect t="-6" r="-436" b="-14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split dir="in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_3_BD#a27588feb.fixed?vbadefaultcenterpage=1&amp;parentnodeid=f54ad78ae&amp;vbahtmlprocessed=1"/>
          <p:cNvSpPr/>
          <p:nvPr/>
        </p:nvSpPr>
        <p:spPr>
          <a:xfrm>
            <a:off x="283464" y="2779776"/>
            <a:ext cx="11594592" cy="72237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 latinLnBrk="1">
              <a:lnSpc>
                <a:spcPct val="100000"/>
              </a:lnSpc>
            </a:pPr>
            <a:r>
              <a:rPr lang="en-US" altLang="zh-CN" sz="44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基础知识·诊断</a:t>
            </a:r>
            <a:endParaRPr lang="en-US" altLang="zh-CN" sz="4400" dirty="0"/>
          </a:p>
        </p:txBody>
      </p:sp>
      <p:pic>
        <p:nvPicPr>
          <p:cNvPr id="3" name="C_3#a27588feb.fixed?vbadefaultcenterpage=1&amp;parentnodeid=f54ad78ae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872" y="3575304"/>
            <a:ext cx="9756648" cy="82296"/>
          </a:xfrm>
          <a:prstGeom prst="rect">
            <a:avLst/>
          </a:prstGeom>
        </p:spPr>
      </p:pic>
    </p:spTree>
  </p:cSld>
  <p:clrMapOvr>
    <a:masterClrMapping/>
  </p:clrMapOvr>
  <p:transition>
    <p:split dir="in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4_BD#4d4f0023a?vbadefaultcenterpage=1&amp;parentnodeid=a27588feb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3048" y="756000"/>
            <a:ext cx="4562856" cy="530352"/>
          </a:xfrm>
          <a:prstGeom prst="rect">
            <a:avLst/>
          </a:prstGeom>
        </p:spPr>
      </p:pic>
      <p:sp>
        <p:nvSpPr>
          <p:cNvPr id="3" name="C_5_BD#e3d676bd6?segpoint=1&amp;vbadefaultcenterpage=1&amp;parentnodeid=4d4f0023a&amp;vbahtmlprocessed=1"/>
          <p:cNvSpPr/>
          <p:nvPr/>
        </p:nvSpPr>
        <p:spPr>
          <a:xfrm>
            <a:off x="502920" y="1419448"/>
            <a:ext cx="11183112" cy="94996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50000"/>
              </a:lnSpc>
            </a:pPr>
            <a:r>
              <a:rPr lang="en-US" altLang="zh-CN" sz="26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一、空间向量的有关概念</a:t>
            </a:r>
            <a:endParaRPr lang="en-US" altLang="zh-CN" sz="2600" dirty="0"/>
          </a:p>
        </p:txBody>
      </p:sp>
      <p:graphicFrame>
        <p:nvGraphicFramePr>
          <p:cNvPr id="7" name="P_6_BD#8c13de449?colgroup=12,22&amp;vbadefaultcenterpage=1&amp;parentnodeid=e3d676bd6&amp;vbahtmlprocessed=1&amp;bbb=1&amp;hasbroken=1"/>
          <p:cNvGraphicFramePr>
            <a:graphicFrameLocks noGrp="1"/>
          </p:cNvGraphicFramePr>
          <p:nvPr/>
        </p:nvGraphicFramePr>
        <p:xfrm>
          <a:off x="502920" y="2079848"/>
          <a:ext cx="11155680" cy="3328416"/>
        </p:xfrm>
        <a:graphic>
          <a:graphicData uri="http://schemas.openxmlformats.org/drawingml/2006/table">
            <a:tbl>
              <a:tblPr/>
              <a:tblGrid>
                <a:gridCol w="40142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41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5356">
                <a:tc>
                  <a:txBody>
                    <a:bodyPr/>
                    <a:lstStyle/>
                    <a:p>
                      <a:pPr algn="ctr" latinLnBrk="1" hangingPunct="0">
                        <a:lnSpc>
                          <a:spcPct val="130000"/>
                        </a:lnSpc>
                      </a:pPr>
                      <a:r>
                        <a:rPr lang="en-US" altLang="zh-CN" sz="2400" b="0" i="0" dirty="0">
                          <a:solidFill>
                            <a:srgbClr val="000000"/>
                          </a:solidFill>
                          <a:latin typeface="Times New Roman" panose="02020603050405020304" pitchFamily="34" charset="0"/>
                          <a:ea typeface="微软雅黑" panose="020B0503020204020204" pitchFamily="34" charset="-122"/>
                          <a:cs typeface="Times New Roman" panose="02020603050405020304" pitchFamily="34" charset="-120"/>
                        </a:rPr>
                        <a:t>名称</a:t>
                      </a:r>
                      <a:endParaRPr lang="en-US" altLang="zh-CN" sz="1200" dirty="0"/>
                    </a:p>
                  </a:txBody>
                  <a:tcPr marL="72000" marR="7200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 hangingPunct="0">
                        <a:lnSpc>
                          <a:spcPct val="130000"/>
                        </a:lnSpc>
                      </a:pPr>
                      <a:r>
                        <a:rPr lang="en-US" altLang="zh-CN" sz="2400" b="0" i="0" dirty="0">
                          <a:solidFill>
                            <a:srgbClr val="000000"/>
                          </a:solidFill>
                          <a:latin typeface="Times New Roman" panose="02020603050405020304" pitchFamily="34" charset="0"/>
                          <a:ea typeface="微软雅黑" panose="020B0503020204020204" pitchFamily="34" charset="-122"/>
                          <a:cs typeface="Times New Roman" panose="02020603050405020304" pitchFamily="34" charset="-120"/>
                        </a:rPr>
                        <a:t>定义</a:t>
                      </a:r>
                      <a:endParaRPr lang="en-US" altLang="zh-CN" sz="1200" dirty="0"/>
                    </a:p>
                  </a:txBody>
                  <a:tcPr marL="72000" marR="7200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5356">
                <a:tc>
                  <a:txBody>
                    <a:bodyPr/>
                    <a:lstStyle/>
                    <a:p>
                      <a:pPr algn="ctr" latinLnBrk="1" hangingPunct="0">
                        <a:lnSpc>
                          <a:spcPct val="130000"/>
                        </a:lnSpc>
                      </a:pPr>
                      <a:r>
                        <a:rPr lang="en-US" altLang="zh-CN" sz="2400" b="0" i="0" dirty="0">
                          <a:solidFill>
                            <a:srgbClr val="000000"/>
                          </a:solidFill>
                          <a:latin typeface="Times New Roman" panose="02020603050405020304" pitchFamily="34" charset="0"/>
                          <a:ea typeface="微软雅黑" panose="020B0503020204020204" pitchFamily="34" charset="-122"/>
                          <a:cs typeface="Times New Roman" panose="02020603050405020304" pitchFamily="34" charset="-120"/>
                        </a:rPr>
                        <a:t>空间向量</a:t>
                      </a:r>
                      <a:endParaRPr lang="en-US" altLang="zh-CN" sz="1200" dirty="0"/>
                    </a:p>
                  </a:txBody>
                  <a:tcPr marL="72000" marR="7200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 hangingPunct="0">
                        <a:lnSpc>
                          <a:spcPct val="130000"/>
                        </a:lnSpc>
                      </a:pPr>
                      <a:r>
                        <a:rPr lang="en-US" altLang="zh-CN" sz="2400" b="0" i="0" dirty="0">
                          <a:solidFill>
                            <a:srgbClr val="000000"/>
                          </a:solidFill>
                          <a:latin typeface="Times New Roman" panose="02020603050405020304" pitchFamily="34" charset="0"/>
                          <a:ea typeface="微软雅黑" panose="020B0503020204020204" pitchFamily="34" charset="-122"/>
                          <a:cs typeface="Times New Roman" panose="02020603050405020304" pitchFamily="34" charset="-120"/>
                        </a:rPr>
                        <a:t>在空间中，具有大小和方向的量</a:t>
                      </a:r>
                      <a:endParaRPr lang="en-US" altLang="zh-CN" sz="1200" dirty="0"/>
                    </a:p>
                  </a:txBody>
                  <a:tcPr marL="72000" marR="7200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5356">
                <a:tc>
                  <a:txBody>
                    <a:bodyPr/>
                    <a:lstStyle/>
                    <a:p>
                      <a:pPr algn="ctr" latinLnBrk="1" hangingPunct="0">
                        <a:lnSpc>
                          <a:spcPct val="130000"/>
                        </a:lnSpc>
                      </a:pPr>
                      <a:r>
                        <a:rPr lang="en-US" altLang="zh-CN" sz="2400" b="0" i="0" dirty="0">
                          <a:solidFill>
                            <a:srgbClr val="000000"/>
                          </a:solidFill>
                          <a:latin typeface="Times New Roman" panose="02020603050405020304" pitchFamily="34" charset="0"/>
                          <a:ea typeface="微软雅黑" panose="020B0503020204020204" pitchFamily="34" charset="-122"/>
                          <a:cs typeface="Times New Roman" panose="02020603050405020304" pitchFamily="34" charset="-120"/>
                        </a:rPr>
                        <a:t>相等向量</a:t>
                      </a:r>
                      <a:endParaRPr lang="en-US" altLang="zh-CN" sz="1200" dirty="0"/>
                    </a:p>
                  </a:txBody>
                  <a:tcPr marL="72000" marR="7200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 hangingPunct="0">
                        <a:lnSpc>
                          <a:spcPct val="130000"/>
                        </a:lnSpc>
                      </a:pPr>
                      <a:r>
                        <a:rPr lang="en-US" altLang="zh-CN" sz="2400" b="0" i="0" dirty="0">
                          <a:solidFill>
                            <a:srgbClr val="000000"/>
                          </a:solidFill>
                          <a:latin typeface="Times New Roman" panose="02020603050405020304" pitchFamily="34" charset="0"/>
                          <a:ea typeface="微软雅黑" panose="020B0503020204020204" pitchFamily="34" charset="-122"/>
                          <a:cs typeface="Times New Roman" panose="02020603050405020304" pitchFamily="34" charset="-120"/>
                        </a:rPr>
                        <a:t>方向相同且模相等的向量</a:t>
                      </a:r>
                      <a:endParaRPr lang="en-US" altLang="zh-CN" sz="1200" dirty="0"/>
                    </a:p>
                  </a:txBody>
                  <a:tcPr marL="72000" marR="7200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5356">
                <a:tc>
                  <a:txBody>
                    <a:bodyPr/>
                    <a:lstStyle/>
                    <a:p>
                      <a:pPr algn="ctr" latinLnBrk="1" hangingPunct="0">
                        <a:lnSpc>
                          <a:spcPct val="130000"/>
                        </a:lnSpc>
                      </a:pPr>
                      <a:r>
                        <a:rPr lang="en-US" altLang="zh-CN" sz="2400" b="0" i="0" dirty="0">
                          <a:solidFill>
                            <a:srgbClr val="000000"/>
                          </a:solidFill>
                          <a:latin typeface="Times New Roman" panose="02020603050405020304" pitchFamily="34" charset="0"/>
                          <a:ea typeface="微软雅黑" panose="020B0503020204020204" pitchFamily="34" charset="-122"/>
                          <a:cs typeface="Times New Roman" panose="02020603050405020304" pitchFamily="34" charset="-120"/>
                        </a:rPr>
                        <a:t>相反向量</a:t>
                      </a:r>
                      <a:endParaRPr lang="en-US" altLang="zh-CN" sz="1200" dirty="0"/>
                    </a:p>
                  </a:txBody>
                  <a:tcPr marL="72000" marR="7200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 hangingPunct="0">
                        <a:lnSpc>
                          <a:spcPct val="130000"/>
                        </a:lnSpc>
                      </a:pPr>
                      <a:r>
                        <a:rPr lang="en-US" altLang="zh-CN" sz="2400" b="0" i="0" dirty="0">
                          <a:solidFill>
                            <a:srgbClr val="000000"/>
                          </a:solidFill>
                          <a:latin typeface="Times New Roman" panose="02020603050405020304" pitchFamily="34" charset="0"/>
                          <a:ea typeface="微软雅黑" panose="020B0503020204020204" pitchFamily="34" charset="-122"/>
                          <a:cs typeface="Times New Roman" panose="02020603050405020304" pitchFamily="34" charset="-120"/>
                        </a:rPr>
                        <a:t>方向相反但模相等的向量</a:t>
                      </a:r>
                      <a:endParaRPr lang="en-US" altLang="zh-CN" sz="1200" dirty="0"/>
                    </a:p>
                  </a:txBody>
                  <a:tcPr marL="72000" marR="7200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0844">
                <a:tc>
                  <a:txBody>
                    <a:bodyPr/>
                    <a:lstStyle/>
                    <a:p>
                      <a:pPr algn="ctr" latinLnBrk="1" hangingPunct="0">
                        <a:lnSpc>
                          <a:spcPct val="130000"/>
                        </a:lnSpc>
                      </a:pPr>
                      <a:r>
                        <a:rPr lang="en-US" altLang="zh-CN" sz="2400" b="0" i="0" dirty="0">
                          <a:solidFill>
                            <a:srgbClr val="000000"/>
                          </a:solidFill>
                          <a:latin typeface="Times New Roman" panose="02020603050405020304" pitchFamily="34" charset="0"/>
                          <a:ea typeface="微软雅黑" panose="020B0503020204020204" pitchFamily="34" charset="-122"/>
                          <a:cs typeface="Times New Roman" panose="02020603050405020304" pitchFamily="34" charset="-120"/>
                        </a:rPr>
                        <a:t>共线向量（或平行向量）</a:t>
                      </a:r>
                      <a:endParaRPr lang="en-US" altLang="zh-CN" sz="1200" dirty="0"/>
                    </a:p>
                  </a:txBody>
                  <a:tcPr marL="72000" marR="7200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latinLnBrk="1" hangingPunct="0">
                        <a:lnSpc>
                          <a:spcPct val="130000"/>
                        </a:lnSpc>
                      </a:pPr>
                      <a:r>
                        <a:rPr lang="en-US" altLang="zh-CN" sz="2400" b="0" i="0">
                          <a:solidFill>
                            <a:srgbClr val="000000"/>
                          </a:solidFill>
                          <a:latin typeface="Times New Roman" panose="02020603050405020304" pitchFamily="34" charset="0"/>
                          <a:ea typeface="微软雅黑" panose="020B0503020204020204" pitchFamily="34" charset="-122"/>
                          <a:cs typeface="Times New Roman" panose="02020603050405020304" pitchFamily="34" charset="-120"/>
                        </a:rPr>
                        <a:t>表示空间向量的有向线段所在的直线互相平行或重</a:t>
                      </a:r>
                    </a:p>
                    <a:p>
                      <a:pPr marL="0" lvl="0" indent="0" algn="l" latinLnBrk="1" hangingPunct="0">
                        <a:lnSpc>
                          <a:spcPct val="130000"/>
                        </a:lnSpc>
                      </a:pPr>
                      <a:r>
                        <a:rPr lang="en-US" altLang="zh-CN" sz="2400" b="0" i="0">
                          <a:solidFill>
                            <a:srgbClr val="000000"/>
                          </a:solidFill>
                          <a:latin typeface="Times New Roman" panose="02020603050405020304" pitchFamily="34" charset="0"/>
                          <a:ea typeface="微软雅黑" panose="020B0503020204020204" pitchFamily="34" charset="-122"/>
                          <a:cs typeface="Times New Roman" panose="02020603050405020304" pitchFamily="34" charset="-120"/>
                        </a:rPr>
                        <a:t>合的向量</a:t>
                      </a:r>
                      <a:endParaRPr lang="en-US" altLang="zh-CN" sz="1200" dirty="0"/>
                    </a:p>
                  </a:txBody>
                  <a:tcPr marL="72000" marR="7200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5356">
                <a:tc>
                  <a:txBody>
                    <a:bodyPr/>
                    <a:lstStyle/>
                    <a:p>
                      <a:pPr algn="ctr" latinLnBrk="1" hangingPunct="0">
                        <a:lnSpc>
                          <a:spcPct val="130000"/>
                        </a:lnSpc>
                      </a:pPr>
                      <a:r>
                        <a:rPr lang="en-US" altLang="zh-CN" sz="2400" b="0" i="0" dirty="0">
                          <a:solidFill>
                            <a:srgbClr val="000000"/>
                          </a:solidFill>
                          <a:latin typeface="Times New Roman" panose="02020603050405020304" pitchFamily="34" charset="0"/>
                          <a:ea typeface="微软雅黑" panose="020B0503020204020204" pitchFamily="34" charset="-122"/>
                          <a:cs typeface="Times New Roman" panose="02020603050405020304" pitchFamily="34" charset="-120"/>
                        </a:rPr>
                        <a:t>共面向量</a:t>
                      </a:r>
                      <a:endParaRPr lang="en-US" altLang="zh-CN" sz="1200" dirty="0"/>
                    </a:p>
                  </a:txBody>
                  <a:tcPr marL="72000" marR="7200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 hangingPunct="0">
                        <a:lnSpc>
                          <a:spcPct val="130000"/>
                        </a:lnSpc>
                      </a:pPr>
                      <a:r>
                        <a:rPr lang="en-US" altLang="zh-CN" sz="2400" b="0" i="0" dirty="0">
                          <a:solidFill>
                            <a:srgbClr val="000000"/>
                          </a:solidFill>
                          <a:latin typeface="Times New Roman" panose="02020603050405020304" pitchFamily="34" charset="0"/>
                          <a:ea typeface="微软雅黑" panose="020B0503020204020204" pitchFamily="34" charset="-122"/>
                          <a:cs typeface="Times New Roman" panose="02020603050405020304" pitchFamily="34" charset="-120"/>
                        </a:rPr>
                        <a:t>平行于同一个平面的向量</a:t>
                      </a:r>
                      <a:endParaRPr lang="en-US" altLang="zh-CN" sz="1200" dirty="0"/>
                    </a:p>
                  </a:txBody>
                  <a:tcPr marL="72000" marR="7200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split dir="in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_5_BD#154b7a948?segpoint=1&amp;vbadefaultcenterpage=1&amp;parentnodeid=4d4f0023a&amp;vbahtmlprocessed=1"/>
          <p:cNvSpPr/>
          <p:nvPr/>
        </p:nvSpPr>
        <p:spPr>
          <a:xfrm>
            <a:off x="502920" y="756000"/>
            <a:ext cx="11183112" cy="94996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50000"/>
              </a:lnSpc>
            </a:pPr>
            <a:r>
              <a:rPr lang="en-US" altLang="zh-CN" sz="26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二、空间向量的有关定理</a:t>
            </a:r>
            <a:endParaRPr lang="en-US" altLang="zh-CN" sz="2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_6_BD#ef795bdb5?segpoint=1&amp;vbadefaultcenterpage=1&amp;parentnodeid=154b7a948&amp;vbahtmlprocessed=1&amp;bbb=1&amp;hasbroken=1"/>
              <p:cNvSpPr/>
              <p:nvPr/>
            </p:nvSpPr>
            <p:spPr>
              <a:xfrm>
                <a:off x="502920" y="1348105"/>
                <a:ext cx="11182985" cy="5221605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1.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共线向量定理</a:t>
                </a:r>
                <a:r>
                  <a:rPr lang="zh-CN" altLang="en-US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（一维向量基本定理）：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空间</a:t>
                </a:r>
                <a:r>
                  <a:rPr lang="en-US" altLang="zh-CN" sz="240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  <a:sym typeface="+mn-ea"/>
                  </a:rPr>
                  <a:t>两个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向量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1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≠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𝟎</m:t>
                        </m:r>
                      </m:e>
                    </m:d>
                  </m:oMath>
                </a14:m>
                <a:r>
                  <a:rPr lang="zh-CN" altLang="en-US" sz="24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共线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的充要条件</a:t>
                </a:r>
              </a:p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   是存在实数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𝜆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使得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①</a:t>
                </a:r>
                <a:r>
                  <a:rPr lang="en-US" altLang="zh-CN" sz="240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________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</a:p>
              <a:p>
                <a:pPr lvl="0" algn="l" latinLnBrk="1">
                  <a:lnSpc>
                    <a:spcPct val="150000"/>
                  </a:lnSpc>
                </a:pPr>
                <a:r>
                  <a:rPr lang="en-US" altLang="zh-CN" sz="2400" b="1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2. </a:t>
                </a:r>
                <a:r>
                  <a:rPr lang="en-US" altLang="zh-CN" sz="240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共面向量定理：如果两个向量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不共线，那么向量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与向量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altLang="zh-CN" sz="10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共面的充要条</a:t>
                </a:r>
                <a:endParaRPr lang="en-US" altLang="zh-CN" sz="2400" dirty="0">
                  <a:solidFill>
                    <a:srgbClr val="00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vl="0" algn="l" latinLnBrk="1">
                  <a:lnSpc>
                    <a:spcPct val="150000"/>
                  </a:lnSpc>
                </a:pPr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   </a:t>
                </a:r>
                <a:r>
                  <a:rPr lang="en-US" altLang="zh-CN" sz="240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件是存在唯一的有序实数对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</m:t>
                        </m:r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，使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②</m:t>
                    </m:r>
                  </m:oMath>
                </a14:m>
                <a:r>
                  <a:rPr lang="en-US" altLang="zh-CN" sz="10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_________</a:t>
                </a:r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>
                  <a:solidFill>
                    <a:prstClr val="black"/>
                  </a:solidFill>
                </a:endParaRPr>
              </a:p>
              <a:p>
                <a:pPr lvl="0" algn="l" latinLnBrk="1">
                  <a:lnSpc>
                    <a:spcPct val="150000"/>
                  </a:lnSpc>
                </a:pPr>
                <a:r>
                  <a:rPr lang="en-US" altLang="zh-CN" sz="2400" b="1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3. </a:t>
                </a:r>
                <a:r>
                  <a:rPr lang="en-US" altLang="zh-CN" sz="240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空间向量基本定理：如果</a:t>
                </a:r>
                <a14:m>
                  <m:oMath xmlns:m="http://schemas.openxmlformats.org/officeDocument/2006/math">
                    <m:r>
                      <a:rPr lang="en-US" altLang="zh-CN" sz="2400" dirty="0" err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  <a:sym typeface="+mn-ea"/>
                      </a:rPr>
                      <m:t>向量</m:t>
                    </m:r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zh-CN" altLang="en-US" sz="240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是空间</a:t>
                </a:r>
                <a:r>
                  <a:rPr lang="en-US" altLang="zh-CN" sz="240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  <a:sym typeface="+mn-ea"/>
                  </a:rPr>
                  <a:t>三个</a:t>
                </a:r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不共面</a:t>
                </a:r>
                <a:r>
                  <a:rPr lang="zh-CN" altLang="en-US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向量</a:t>
                </a:r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zh-CN" altLang="en-US" sz="240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是空间任意一个</a:t>
                </a:r>
              </a:p>
              <a:p>
                <a:pPr lvl="0" algn="l" latinLnBrk="1">
                  <a:lnSpc>
                    <a:spcPct val="150000"/>
                  </a:lnSpc>
                </a:pPr>
                <a:r>
                  <a:rPr lang="en-US" altLang="zh-CN" sz="240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   </a:t>
                </a:r>
                <a:r>
                  <a:rPr lang="zh-CN" altLang="en-US" sz="240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向量，</a:t>
                </a:r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那么</a:t>
                </a:r>
                <a:r>
                  <a:rPr lang="en-US" altLang="zh-CN" sz="240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存在唯一的</a:t>
                </a:r>
                <a:r>
                  <a:rPr lang="zh-CN" altLang="en-US" sz="240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三元</a:t>
                </a:r>
                <a:r>
                  <a:rPr lang="en-US" altLang="zh-CN" sz="240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有序实数组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</m:t>
                        </m:r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𝑦</m:t>
                        </m:r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</m:t>
                        </m:r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𝑧</m:t>
                        </m:r>
                      </m:e>
                    </m:d>
                  </m:oMath>
                </a14:m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，使得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③</m:t>
                    </m:r>
                  </m:oMath>
                </a14:m>
                <a:r>
                  <a:rPr lang="en-US" altLang="zh-CN" sz="240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_____________</a:t>
                </a:r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r>
                  <a:rPr lang="zh-CN" altLang="en-US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这时</a:t>
                </a:r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</a:p>
              <a:p>
                <a:pPr lvl="0" algn="l"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   {</m:t>
                    </m:r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}</m:t>
                    </m:r>
                  </m:oMath>
                </a14:m>
                <a:r>
                  <a:rPr lang="en-US" altLang="zh-CN" sz="10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叫</a:t>
                </a:r>
                <a:r>
                  <a:rPr lang="en-US" altLang="zh-CN" sz="240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作空间的一</a:t>
                </a:r>
                <a:r>
                  <a:rPr lang="zh-CN" altLang="en-US" sz="240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组</a:t>
                </a:r>
                <a:r>
                  <a:rPr lang="en-US" altLang="zh-CN" sz="240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基</a:t>
                </a:r>
                <a:r>
                  <a:rPr lang="zh-CN" altLang="en-US" sz="240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r>
                  <a:rPr lang="zh-CN" altLang="en-US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其中，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zh-CN" altLang="en-US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  <a:sym typeface="+mn-ea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zh-CN" altLang="en-US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  <a:sym typeface="+mn-ea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zh-CN" altLang="en-US" sz="240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都叫作基向量</a:t>
                </a:r>
                <a:r>
                  <a:rPr lang="en-US" altLang="zh-CN" sz="240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.</a:t>
                </a:r>
              </a:p>
            </p:txBody>
          </p:sp>
        </mc:Choice>
        <mc:Fallback xmlns="">
          <p:sp>
            <p:nvSpPr>
              <p:cNvPr id="3" name="P_6_BD#ef795bdb5?segpoint=1&amp;vbadefaultcenterpage=1&amp;parentnodeid=154b7a948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348105"/>
                <a:ext cx="11182985" cy="5221605"/>
              </a:xfrm>
              <a:prstGeom prst="rect">
                <a:avLst/>
              </a:prstGeom>
              <a:blipFill rotWithShape="1">
                <a:blip r:embed="rId3"/>
                <a:stretch>
                  <a:fillRect r="-8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P_6_AN.1_1#ef795bdb5.blank?vbadefaultcenterpage=1&amp;parentnodeid=154b7a948&amp;vbapositionanswer=1&amp;vbahtmlprocessed=1"/>
              <p:cNvSpPr/>
              <p:nvPr/>
            </p:nvSpPr>
            <p:spPr>
              <a:xfrm>
                <a:off x="3834619" y="2016665"/>
                <a:ext cx="1083691" cy="353441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ctr" latinLnBrk="1">
                  <a:lnSpc>
                    <a:spcPts val="3000"/>
                  </a:lnSpc>
                </a:pP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𝜆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 xmlns="">
          <p:sp>
            <p:nvSpPr>
              <p:cNvPr id="6" name="P_6_AN.1_1#ef795bdb5.blank?vbadefaultcenterpage=1&amp;parentnodeid=154b7a948&amp;vbapositionanswer=1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4619" y="2016665"/>
                <a:ext cx="1083691" cy="353441"/>
              </a:xfrm>
              <a:prstGeom prst="rect">
                <a:avLst/>
              </a:prstGeom>
              <a:blipFill rotWithShape="1">
                <a:blip r:embed="rId4"/>
                <a:stretch>
                  <a:fillRect l="-45" t="-153" r="22" b="-76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P_6_AN.2_1#ef795bdb5.blank?vbadefaultcenterpage=1&amp;parentnodeid=154b7a948&amp;vbapositionanswer=2&amp;vbahtmlprocessed=1&amp;bbb=1"/>
              <p:cNvSpPr/>
              <p:nvPr/>
            </p:nvSpPr>
            <p:spPr>
              <a:xfrm>
                <a:off x="6715665" y="3050191"/>
                <a:ext cx="1224534" cy="353441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ctr" latinLnBrk="1">
                  <a:lnSpc>
                    <a:spcPts val="3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𝑦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 xmlns="">
          <p:sp>
            <p:nvSpPr>
              <p:cNvPr id="7" name="P_6_AN.2_1#ef795bdb5.blank?vbadefaultcenterpage=1&amp;parentnodeid=154b7a948&amp;vbapositionanswer=2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5665" y="3050191"/>
                <a:ext cx="1224534" cy="353441"/>
              </a:xfrm>
              <a:prstGeom prst="rect">
                <a:avLst/>
              </a:prstGeom>
              <a:blipFill rotWithShape="1">
                <a:blip r:embed="rId5"/>
                <a:stretch>
                  <a:fillRect l="-44" t="-81" r="13" b="-77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P_6_AN.3_1#ef795bdb5.blank?vbadefaultcenterpage=1&amp;parentnodeid=154b7a948&amp;vbapositionanswer=3&amp;vbahtmlprocessed=1"/>
              <p:cNvSpPr/>
              <p:nvPr/>
            </p:nvSpPr>
            <p:spPr>
              <a:xfrm>
                <a:off x="8856250" y="4178681"/>
                <a:ext cx="1888681" cy="353441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ctr" latinLnBrk="1">
                  <a:lnSpc>
                    <a:spcPts val="3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𝑦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𝑧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 xmlns="">
          <p:sp>
            <p:nvSpPr>
              <p:cNvPr id="8" name="P_6_AN.3_1#ef795bdb5.blank?vbadefaultcenterpage=1&amp;parentnodeid=154b7a948&amp;vbapositionanswer=3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6250" y="4178681"/>
                <a:ext cx="1888681" cy="353441"/>
              </a:xfrm>
              <a:prstGeom prst="rect">
                <a:avLst/>
              </a:prstGeom>
              <a:blipFill>
                <a:blip r:embed="rId6"/>
                <a:stretch>
                  <a:fillRect b="-310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/>
      <p:bldP spid="7" grpId="0" build="p" animBg="1"/>
      <p:bldP spid="8" grpId="0" build="p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P_6_BD#ef795bdb5?segpoint=1&amp;vbadefaultcenterpage=1&amp;parentnodeid=154b7a948&amp;vbahtmlprocessed=1&amp;bbb=1&amp;hasbroken=1"/>
              <p:cNvSpPr/>
              <p:nvPr/>
            </p:nvSpPr>
            <p:spPr>
              <a:xfrm>
                <a:off x="502920" y="1348105"/>
                <a:ext cx="11182985" cy="5221605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i="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4.</a:t>
                </a:r>
                <a:r>
                  <a:rPr lang="zh-CN" altLang="en-US" sz="2400" i="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投影向量与投影数量</a:t>
                </a:r>
              </a:p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i="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   </a:t>
                </a:r>
                <a:r>
                  <a:rPr lang="zh-CN" altLang="en-US" sz="2400" i="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由于任意两个空间向量一定是共面向量，故可以把投影向量及投影数量的概念</a:t>
                </a:r>
              </a:p>
              <a:p>
                <a:pPr algn="l" latinLnBrk="1">
                  <a:lnSpc>
                    <a:spcPct val="150000"/>
                  </a:lnSpc>
                </a:pPr>
                <a:r>
                  <a:rPr lang="zh-CN" altLang="en-US" sz="2400" i="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 </a:t>
                </a:r>
                <a:r>
                  <a:rPr lang="en-US" altLang="zh-CN" sz="2400" i="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  </a:t>
                </a:r>
                <a:r>
                  <a:rPr lang="zh-CN" altLang="en-US" sz="2400" i="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直接推广到空间向量中</a:t>
                </a:r>
                <a:r>
                  <a:rPr lang="en-US" altLang="zh-CN" sz="2400" i="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.</a:t>
                </a:r>
              </a:p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i="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   </a:t>
                </a:r>
                <a:r>
                  <a:rPr lang="zh-CN" altLang="en-US" sz="2400" i="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（</a:t>
                </a:r>
                <a:r>
                  <a:rPr lang="en-US" altLang="zh-CN" sz="2400" i="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1</a:t>
                </a:r>
                <a:r>
                  <a:rPr lang="zh-CN" altLang="en-US" sz="2400" i="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）若用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US" altLang="zh-CN" sz="2400" baseline="-25000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0</a:t>
                </a:r>
                <a:r>
                  <a:rPr lang="zh-CN" altLang="en-US" sz="240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表示与向量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zh-CN" altLang="en-US" sz="2400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（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US" altLang="zh-CN" sz="2400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≠</a:t>
                </a:r>
                <a:r>
                  <a:rPr lang="en-US" altLang="zh-CN" sz="2400" b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0</a:t>
                </a:r>
                <a:r>
                  <a:rPr lang="zh-CN" altLang="en-US" sz="2400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）</a:t>
                </a:r>
                <a:r>
                  <a:rPr lang="zh-CN" altLang="en-US" sz="240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同方向的单位向量，则向量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zh-CN" altLang="en-US" sz="240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在向量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zh-CN" altLang="en-US" sz="240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方向上</a:t>
                </a:r>
                <a:endParaRPr lang="zh-CN" altLang="en-US" sz="2400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     </a:t>
                </a:r>
                <a:r>
                  <a:rPr lang="zh-CN" altLang="en-US" sz="24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的投影向量为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chemeClr val="tx1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⟨</m:t>
                    </m:r>
                    <m:r>
                      <a:rPr lang="en-US" altLang="zh-CN" sz="24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  <a:sym typeface="+mn-ea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2400" b="0" i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⟩</m:t>
                    </m:r>
                  </m:oMath>
                </a14:m>
                <a:r>
                  <a:rPr lang="en-US" altLang="zh-CN" sz="2400" kern="0" spc="-99900" dirty="0">
                    <a:solidFill>
                      <a:schemeClr val="tx1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US" altLang="zh-CN" sz="2400" baseline="-2500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0</a:t>
                </a:r>
                <a:r>
                  <a:rPr lang="zh-CN" altLang="en-US" sz="240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，称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chemeClr val="tx1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⟨</m:t>
                    </m:r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400" dirty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  <a:sym typeface="+mn-ea"/>
                      </a:rPr>
                      <m:t>,</m:t>
                    </m:r>
                    <m:r>
                      <a:rPr lang="en-US" altLang="zh-CN" sz="24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2400" b="0" i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⟩</m:t>
                    </m:r>
                    <m:r>
                      <a:rPr lang="en-US" altLang="zh-CN" sz="2400" kern="0" spc="-99900" dirty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  <a:sym typeface="+mn-ea"/>
                      </a:rPr>
                      <m:t> </m:t>
                    </m:r>
                  </m:oMath>
                </a14:m>
                <a:r>
                  <a:rPr lang="zh-CN" altLang="en-US" sz="240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为向量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zh-CN" altLang="en-US" sz="240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在向量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zh-CN" altLang="en-US" sz="240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方向上的投影数量</a:t>
                </a:r>
                <a:r>
                  <a:rPr lang="en-US" altLang="zh-CN" sz="240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.</a:t>
                </a:r>
              </a:p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kern="0" spc="-99900" baseline="-2500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34" charset="-120"/>
                    <a:sym typeface="+mn-ea"/>
                  </a:rPr>
                  <a:t>         </a:t>
                </a:r>
                <a:r>
                  <a:rPr lang="zh-CN" altLang="en-US" sz="240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  <a:sym typeface="+mn-ea"/>
                  </a:rPr>
                  <a:t>（</a:t>
                </a:r>
                <a:r>
                  <a:rPr lang="en-US" altLang="zh-CN" sz="240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  <a:sym typeface="+mn-ea"/>
                  </a:rPr>
                  <a:t>2</a:t>
                </a:r>
                <a:r>
                  <a:rPr lang="zh-CN" altLang="en-US" sz="240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  <a:sym typeface="+mn-ea"/>
                  </a:rPr>
                  <a:t>）结合空间向量数量积的定义可知，向量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zh-CN" altLang="en-US" sz="240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在向量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zh-CN" altLang="en-US" sz="240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方向上的投影数量为</a:t>
                </a:r>
              </a:p>
              <a:p>
                <a:pPr algn="l" latinLnBrk="1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4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</m:ctrlPr>
                        </m:dPr>
                        <m:e>
                          <m:r>
                            <a:rPr lang="en-US" altLang="zh-CN" sz="24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altLang="zh-CN" sz="2400" b="0" i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34" charset="-120"/>
                        </a:rPr>
                        <m:t>cos</m:t>
                      </m:r>
                      <m:r>
                        <m:rPr>
                          <m:nor/>
                        </m:rPr>
                        <a:rPr lang="en-US" altLang="zh-CN" sz="2400" b="0" i="0" dirty="0">
                          <a:solidFill>
                            <a:schemeClr val="tx1"/>
                          </a:solidFill>
                          <a:latin typeface="Times New Roman" panose="02020603050405020304" pitchFamily="34" charset="0"/>
                          <a:ea typeface="微软雅黑" panose="020B0503020204020204" pitchFamily="34" charset="-122"/>
                          <a:cs typeface="Times New Roman" panose="02020603050405020304" pitchFamily="34" charset="-120"/>
                        </a:rPr>
                        <m:t> </m:t>
                      </m:r>
                      <m:r>
                        <a:rPr lang="en-US" altLang="zh-CN" sz="2400" b="0" i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34" charset="-120"/>
                        </a:rPr>
                        <m:t>⟨</m:t>
                      </m:r>
                      <m:r>
                        <a:rPr lang="en-US" altLang="zh-CN" sz="2400" b="1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altLang="zh-CN" sz="2400" dirty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34" charset="-120"/>
                          <a:sym typeface="+mn-ea"/>
                        </a:rPr>
                        <m:t>,</m:t>
                      </m:r>
                      <m:r>
                        <a:rPr lang="en-US" altLang="zh-CN" sz="2400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altLang="zh-CN" sz="2400" b="0" i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Times New Roman" panose="02020603050405020304" pitchFamily="34" charset="-120"/>
                        </a:rPr>
                        <m:t>⟩</m:t>
                      </m:r>
                      <m:r>
                        <a:rPr lang="en-US" altLang="zh-CN" sz="24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1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en-US" altLang="zh-CN" sz="2400" b="1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zh-CN" sz="2400" b="1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2400" b="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</m:ctrlPr>
                            </m:dPr>
                            <m:e>
                              <m:r>
                                <a:rPr lang="en-US" altLang="zh-CN" sz="2400" b="1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</m:den>
                      </m:f>
                      <m:r>
                        <a:rPr lang="en-US" altLang="zh-CN" sz="24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1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altLang="zh-CN" sz="2400" baseline="-25000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sym typeface="+mn-ea"/>
                        </a:rPr>
                        <m:t>0</m:t>
                      </m:r>
                      <m:r>
                        <a:rPr lang="en-US" altLang="zh-CN" sz="2400" b="1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∙</m:t>
                      </m:r>
                      <m:r>
                        <a:rPr lang="en-US" altLang="zh-CN" sz="2400" b="1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altLang="zh-CN" sz="2400" b="1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zh-CN" altLang="en-US" sz="2400" kern="0" spc="-99900" baseline="-25000" dirty="0">
                  <a:solidFill>
                    <a:srgbClr val="000000"/>
                  </a:solidFill>
                  <a:latin typeface="Cambria Math" panose="02040503050406030204" pitchFamily="18" charset="0"/>
                  <a:ea typeface="微软雅黑" panose="020B0503020204020204" pitchFamily="34" charset="-122"/>
                  <a:cs typeface="Times New Roman" panose="02020603050405020304" pitchFamily="34" charset="-120"/>
                  <a:sym typeface="+mn-ea"/>
                </a:endParaRPr>
              </a:p>
            </p:txBody>
          </p:sp>
        </mc:Choice>
        <mc:Fallback xmlns="">
          <p:sp>
            <p:nvSpPr>
              <p:cNvPr id="3" name="P_6_BD#ef795bdb5?segpoint=1&amp;vbadefaultcenterpage=1&amp;parentnodeid=154b7a948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348105"/>
                <a:ext cx="11182985" cy="522160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_5_BD#e00710d6b?segpoint=1&amp;vbadefaultcenterpage=1&amp;parentnodeid=4d4f0023a&amp;vbahtmlprocessed=1"/>
          <p:cNvSpPr/>
          <p:nvPr/>
        </p:nvSpPr>
        <p:spPr>
          <a:xfrm>
            <a:off x="502920" y="756000"/>
            <a:ext cx="11183112" cy="486474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35000"/>
              </a:lnSpc>
            </a:pPr>
            <a:r>
              <a:rPr lang="en-US" altLang="zh-CN" sz="26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三、空间向量的数量积</a:t>
            </a:r>
            <a:endParaRPr lang="en-US" altLang="zh-CN" sz="2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_6_BD#5b764548d?segpoint=1&amp;vbadefaultcenterpage=1&amp;parentnodeid=e00710d6b&amp;vbahtmlprocessed=1&amp;bbb=1&amp;hasbroken=1"/>
              <p:cNvSpPr/>
              <p:nvPr/>
            </p:nvSpPr>
            <p:spPr>
              <a:xfrm>
                <a:off x="502920" y="1310292"/>
                <a:ext cx="11183112" cy="313810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35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1.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两个向量的夹角：已知两个非零向量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，在空间任取一点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𝑂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，作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𝑂𝐴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</a:p>
              <a:p>
                <a:pPr latinLnBrk="1">
                  <a:lnSpc>
                    <a:spcPct val="135000"/>
                  </a:lnSpc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𝑂𝐵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𝐴𝑂𝐵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叫作向量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与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的夹角，记作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⟨</m:t>
                    </m:r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⟩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其范围是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④</a:t>
                </a:r>
                <a:r>
                  <a:rPr lang="en-US" altLang="zh-CN" sz="240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______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⟨</m:t>
                    </m:r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⟩=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</a:p>
              <a:p>
                <a:pPr latinLnBrk="1">
                  <a:lnSpc>
                    <a:spcPct val="135000"/>
                  </a:lnSpc>
                </a:pP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则称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与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互相垂直，记作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⊥</m:t>
                    </m:r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；若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⟨</m:t>
                    </m:r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⟩=0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或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⟨</m:t>
                    </m:r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⟩=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π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,则称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与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互相平行或共</a:t>
                </a:r>
                <a:endParaRPr lang="en-US" altLang="zh-CN" sz="2400" b="0" i="0" dirty="0">
                  <a:solidFill>
                    <a:srgbClr val="00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35000"/>
                  </a:lnSpc>
                </a:pP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线，记作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𝜆</m:t>
                    </m:r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1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≠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𝟎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𝜆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∈</m:t>
                        </m:r>
                        <m:r>
                          <a:rPr lang="en-US" altLang="zh-CN" sz="2400" b="1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𝐑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</a:p>
              <a:p>
                <a:pPr lvl="0" latinLnBrk="1">
                  <a:lnSpc>
                    <a:spcPct val="135000"/>
                  </a:lnSpc>
                </a:pPr>
                <a:r>
                  <a:rPr lang="en-US" altLang="zh-CN" sz="2400" b="1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2. </a:t>
                </a:r>
                <a:r>
                  <a:rPr lang="en-US" altLang="zh-CN" sz="240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两个向量的数量积：已知两个非零向量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1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  <m:d>
                      <m:dPr>
                        <m:begChr m:val="|"/>
                        <m:endChr m:val="|"/>
                        <m:ctrl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1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  <m:r>
                      <m:rPr>
                        <m:sty m:val="p"/>
                      </m:rP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rgbClr val="00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⟨</m:t>
                    </m:r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⟩</m:t>
                    </m:r>
                  </m:oMath>
                </a14:m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叫作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与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altLang="zh-CN" sz="10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的数量积</a:t>
                </a:r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</a:p>
              <a:p>
                <a:pPr lvl="0" latinLnBrk="1">
                  <a:lnSpc>
                    <a:spcPct val="135000"/>
                  </a:lnSpc>
                </a:pPr>
                <a:r>
                  <a:rPr lang="en-US" altLang="zh-CN" sz="240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记作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</m:t>
                    </m:r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，即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</m:t>
                    </m:r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⑤</m:t>
                    </m:r>
                  </m:oMath>
                </a14:m>
                <a:r>
                  <a:rPr lang="en-US" altLang="zh-CN" sz="10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______________</a:t>
                </a:r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P_6_BD#5b764548d?segpoint=1&amp;vbadefaultcenterpage=1&amp;parentnodeid=e00710d6b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310292"/>
                <a:ext cx="11183112" cy="3138107"/>
              </a:xfrm>
              <a:prstGeom prst="rect">
                <a:avLst/>
              </a:prstGeom>
              <a:blipFill rotWithShape="1">
                <a:blip r:embed="rId3"/>
                <a:stretch>
                  <a:fillRect t="-9" r="-3764" b="-44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P_6_BD#5b764548d?segpoint=1&amp;vbadefaultcenterpage=1&amp;parentnodeid=e00710d6b&amp;vbahtmlprocessed=1"/>
              <p:cNvSpPr/>
              <p:nvPr/>
            </p:nvSpPr>
            <p:spPr>
              <a:xfrm>
                <a:off x="502920" y="4454749"/>
                <a:ext cx="11183112" cy="193021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algn="l" latinLnBrk="1">
                  <a:lnSpc>
                    <a:spcPct val="135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3.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空间向量数量积的运算律</a:t>
                </a:r>
                <a:endParaRPr lang="en-US" altLang="zh-CN" sz="2400" b="0" i="0" dirty="0">
                  <a:solidFill>
                    <a:srgbClr val="00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vl="0" latinLnBrk="1">
                  <a:lnSpc>
                    <a:spcPct val="135000"/>
                  </a:lnSpc>
                </a:pPr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（1）结合律：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𝜆</m:t>
                        </m:r>
                        <m:r>
                          <a:rPr lang="en-US" altLang="zh-CN" sz="2400" b="1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</m:t>
                    </m:r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𝜆</m:t>
                    </m:r>
                    <m:d>
                      <m:dPr>
                        <m:ctrl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1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⋅</m:t>
                        </m:r>
                        <m:r>
                          <a:rPr lang="en-US" altLang="zh-CN" sz="2400" b="1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</m:t>
                    </m:r>
                    <m:d>
                      <m:dPr>
                        <m:ctrl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𝜆</m:t>
                        </m:r>
                        <m:r>
                          <a:rPr lang="en-US" altLang="zh-CN" sz="2400" b="1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</m:oMath>
                </a14:m>
                <a:r>
                  <a:rPr lang="en-US" altLang="zh-CN" sz="10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>
                  <a:solidFill>
                    <a:prstClr val="black"/>
                  </a:solidFill>
                </a:endParaRPr>
              </a:p>
              <a:p>
                <a:pPr lvl="0" latinLnBrk="1">
                  <a:lnSpc>
                    <a:spcPct val="135000"/>
                  </a:lnSpc>
                </a:pPr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（2）交换律：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</m:t>
                    </m:r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</m:t>
                    </m:r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US" altLang="zh-CN" sz="10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>
                  <a:solidFill>
                    <a:prstClr val="black"/>
                  </a:solidFill>
                </a:endParaRPr>
              </a:p>
              <a:p>
                <a:pPr lvl="0" latinLnBrk="1">
                  <a:lnSpc>
                    <a:spcPct val="135000"/>
                  </a:lnSpc>
                </a:pPr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（3）分配律：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</m:t>
                    </m:r>
                    <m:d>
                      <m:dPr>
                        <m:ctrl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1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1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</m:d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</m:t>
                    </m:r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</m:t>
                    </m:r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en-US" altLang="zh-CN" sz="10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P_6_BD#5b764548d?segpoint=1&amp;vbadefaultcenterpage=1&amp;parentnodeid=e00710d6b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4454749"/>
                <a:ext cx="11183112" cy="1930210"/>
              </a:xfrm>
              <a:prstGeom prst="rect">
                <a:avLst/>
              </a:prstGeom>
              <a:blipFill rotWithShape="1">
                <a:blip r:embed="rId4"/>
                <a:stretch>
                  <a:fillRect t="-12" r="1" b="-22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P_6_AN.4_1#5b764548d.blank?vbadefaultcenterpage=1&amp;parentnodeid=e00710d6b&amp;vbapositionanswer=4&amp;vbahtmlprocessed=1&amp;bbb=1"/>
              <p:cNvSpPr/>
              <p:nvPr/>
            </p:nvSpPr>
            <p:spPr>
              <a:xfrm>
                <a:off x="9194419" y="1972978"/>
                <a:ext cx="833438" cy="35394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ctr" latinLnBrk="1">
                  <a:lnSpc>
                    <a:spcPts val="3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[0,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π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]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 xmlns="">
          <p:sp>
            <p:nvSpPr>
              <p:cNvPr id="9" name="P_6_AN.4_1#5b764548d.blank?vbadefaultcenterpage=1&amp;parentnodeid=e00710d6b&amp;vbapositionanswer=4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4419" y="1972978"/>
                <a:ext cx="833438" cy="353949"/>
              </a:xfrm>
              <a:prstGeom prst="rect">
                <a:avLst/>
              </a:prstGeom>
              <a:blipFill rotWithShape="1">
                <a:blip r:embed="rId5"/>
                <a:stretch>
                  <a:fillRect l="-30" t="-9" r="69" b="-76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P_6_AN.5_1#5b764548d.blank?vbadefaultcenterpage=1&amp;parentnodeid=e00710d6b&amp;vbapositionanswer=5&amp;vbahtmlprocessed=1"/>
              <p:cNvSpPr/>
              <p:nvPr/>
            </p:nvSpPr>
            <p:spPr>
              <a:xfrm>
                <a:off x="3640392" y="4015583"/>
                <a:ext cx="2090801" cy="34766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ctr" latinLnBrk="1">
                  <a:lnSpc>
                    <a:spcPts val="2900"/>
                  </a:lnSpc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⟨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⟩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 xmlns="">
          <p:sp>
            <p:nvSpPr>
              <p:cNvPr id="10" name="P_6_AN.5_1#5b764548d.blank?vbadefaultcenterpage=1&amp;parentnodeid=e00710d6b&amp;vbapositionanswer=5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0392" y="4015583"/>
                <a:ext cx="2090801" cy="347663"/>
              </a:xfrm>
              <a:prstGeom prst="rect">
                <a:avLst/>
              </a:prstGeom>
              <a:blipFill rotWithShape="1">
                <a:blip r:embed="rId6"/>
                <a:stretch>
                  <a:fillRect l="-27" t="-137" r="15" b="-57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 animBg="1"/>
      <p:bldP spid="10" grpId="0" build="p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MDZiMTU1MDljNDlhODY1MWYwNDk4MjYwNjJlNDA3ZTQifQ=="/>
</p:tagLst>
</file>

<file path=ppt/theme/theme1.xml><?xml version="1.0" encoding="utf-8"?>
<a:theme xmlns:a="http://schemas.openxmlformats.org/drawingml/2006/mai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1071</Words>
  <Application>Microsoft Office PowerPoint</Application>
  <PresentationFormat>宽屏</PresentationFormat>
  <Paragraphs>354</Paragraphs>
  <Slides>45</Slides>
  <Notes>42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45</vt:i4>
      </vt:variant>
    </vt:vector>
  </HeadingPairs>
  <TitlesOfParts>
    <vt:vector size="54" baseType="lpstr">
      <vt:lpstr>MS Mincho</vt:lpstr>
      <vt:lpstr>等线</vt:lpstr>
      <vt:lpstr>宋体</vt:lpstr>
      <vt:lpstr>微软雅黑</vt:lpstr>
      <vt:lpstr>Arial</vt:lpstr>
      <vt:lpstr>Calibri</vt:lpstr>
      <vt:lpstr>Cambria Math</vt:lpstr>
      <vt:lpstr>Times New Roman</vt:lpstr>
      <vt:lpstr/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微软用户</cp:lastModifiedBy>
  <cp:revision>8</cp:revision>
  <dcterms:created xsi:type="dcterms:W3CDTF">2023-12-21T11:44:00Z</dcterms:created>
  <dcterms:modified xsi:type="dcterms:W3CDTF">2024-01-19T06:01:22Z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C457FBD963554599AC7FC3A53A8C688C_12</vt:lpwstr>
  </property>
  <property fmtid="{D5CDD505-2E9C-101B-9397-08002B2CF9AE}" pid="3" name="KSOProductBuildVer">
    <vt:lpwstr>2052-12.1.0.15990</vt:lpwstr>
  </property>
</Properties>
</file>