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  <p:sldId id="278" r:id="rId28"/>
    <p:sldId id="279" r:id="rId29"/>
    <p:sldId id="280" r:id="rId30"/>
  </p:sldIdLst>
  <p:sldSz cx="12192000" cy="6858000"/>
  <p:notesSz cx="6858000" cy="12192000"/>
  <p:custDataLst>
    <p:tags r:id="rId3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cd96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培优课04 函数中的构造问题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888F597-F535-4B31-9398-F6C2D727708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cd96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培优课04 函数中的构造问题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5E5A1EE-D000-46F5-9D72-C5833044D4D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cd96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培优课04 函数中的构造问题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CD99D8E-5422-40F3-A266-470F760470F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cd96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培优课04 函数中的构造问题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05816EA-AB44-48E0-B313-37947A74C41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cd96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培优课04 函数中的构造问题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A3FBC4F-3DF1-4847-8F3A-319656EF5EF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9c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F2E1C10-1041-4610-8E4B-9A5F7697E8F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4cd96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培优课04 函数中的构造问题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8BD3E24-976E-457F-81C5-15B418BF8A0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1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23.jpe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jpeg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23.jpeg"/><Relationship Id="rId1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slide" Target="slide21.xml"/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733ecd658?vbadefaultcenterpage=1&amp;parentnodeid=6c6480744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733ecd658?vbadefaultcenterpage=1&amp;parentnodeid=6c6480744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由构造一次变为构造两次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11_1#f760a0846?vbadefaultcenterpage=1&amp;parentnodeid=733ecd658&amp;vbahtmlprocessed=1"/>
              <p:cNvSpPr/>
              <p:nvPr/>
            </p:nvSpPr>
            <p:spPr>
              <a:xfrm>
                <a:off x="502920" y="1289908"/>
                <a:ext cx="11183112" cy="758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2024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2025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521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2025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1314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11_1#f760a0846?vbadefaultcenterpage=1&amp;parentnodeid=733ecd65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758127"/>
              </a:xfrm>
              <a:prstGeom prst="rect">
                <a:avLst/>
              </a:prstGeom>
              <a:blipFill rotWithShape="1">
                <a:blip r:embed="rId2"/>
                <a:stretch>
                  <a:fillRect t="-29" r="1" b="-4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12_1#f760a0846.blank?vbadefaultcenterpage=1&amp;parentnodeid=733ecd658&amp;vbapositionanswer=4&amp;vbahtmlprocessed=1"/>
              <p:cNvSpPr/>
              <p:nvPr/>
            </p:nvSpPr>
            <p:spPr>
              <a:xfrm>
                <a:off x="9142476" y="1509093"/>
                <a:ext cx="1449769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12_1#f760a0846.blank?vbadefaultcenterpage=1&amp;parentnodeid=733ecd658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476" y="1509093"/>
                <a:ext cx="1449769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26" t="-94" r="31" b="-7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3_1#f760a0846?vbadefaultcenterpage=1&amp;parentnodeid=733ecd658&amp;vbahtmlprocessed=1&amp;bbb=1&amp;hasbroken=1"/>
              <p:cNvSpPr/>
              <p:nvPr/>
            </p:nvSpPr>
            <p:spPr>
              <a:xfrm>
                <a:off x="502920" y="1139236"/>
                <a:ext cx="11183112" cy="47786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取得极小值，也为最小值，且最小值为0，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2024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2025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6_AS.13_1#f760a0846?vbadefaultcenterpage=1&amp;parentnodeid=733ecd6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39236"/>
                <a:ext cx="11183112" cy="4778629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8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3_1#f760a0846?vbadefaultcenterpage=1&amp;parentnodeid=733ecd658&amp;vbahtmlprocessed=1&amp;bbb=1&amp;hasbroken=1"/>
              <p:cNvSpPr/>
              <p:nvPr/>
            </p:nvSpPr>
            <p:spPr>
              <a:xfrm>
                <a:off x="502920" y="1048240"/>
                <a:ext cx="11183112" cy="5019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521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2025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1314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1314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1314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1314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1314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极小值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，也为最小值，且最小值为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521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521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2025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13_1#f760a0846?vbadefaultcenterpage=1&amp;parentnodeid=733ecd6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48240"/>
                <a:ext cx="11183112" cy="5019040"/>
              </a:xfrm>
              <a:prstGeom prst="rect">
                <a:avLst/>
              </a:prstGeom>
              <a:blipFill rotWithShape="1">
                <a:blip r:embed="rId1"/>
                <a:stretch>
                  <a:fillRect t="-10" r="1" b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09fb3416.fixed?vbadefaultcenterpage=1&amp;parentnodeid=24cd96e8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构造抽象函数</a:t>
            </a:r>
            <a:endParaRPr lang="en-US" altLang="zh-CN" sz="4400" dirty="0"/>
          </a:p>
        </p:txBody>
      </p:sp>
      <p:pic>
        <p:nvPicPr>
          <p:cNvPr id="3" name="C_3#f09fb3416.fixed?vbadefaultcenterpage=1&amp;parentnodeid=24cd96e8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a09aab72?vbadefaultcenterpage=1&amp;parentnodeid=f09fb341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4_1#7ecaf7049?vbadefaultcenterpage=1&amp;parentnodeid=1a09aab72&amp;vbahtmlprocessed=1&amp;bbb=1&amp;hasbroken=1"/>
              <p:cNvSpPr/>
              <p:nvPr/>
            </p:nvSpPr>
            <p:spPr>
              <a:xfrm>
                <a:off x="502920" y="1241425"/>
                <a:ext cx="11182985" cy="21875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审题①出现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的形式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,构造函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②由导数的正负情况判断新构造函数的单调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性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14_1#7ecaf7049?vbadefaultcenterpage=1&amp;parentnodeid=1a09aab7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187575"/>
              </a:xfrm>
              <a:prstGeom prst="rect">
                <a:avLst/>
              </a:prstGeom>
              <a:blipFill rotWithShape="1">
                <a:blip r:embed="rId2"/>
                <a:stretch>
                  <a:fillRect b="-22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15_1#7ecaf7049.blank?vbadefaultcenterpage=1&amp;parentnodeid=1a09aab72&amp;vbapositionanswer=5&amp;vbahtmlprocessed=1"/>
              <p:cNvSpPr/>
              <p:nvPr/>
            </p:nvSpPr>
            <p:spPr>
              <a:xfrm>
                <a:off x="7009892" y="2755297"/>
                <a:ext cx="117532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15_1#7ecaf7049.blank?vbadefaultcenterpage=1&amp;parentnodeid=1a09aab72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92" y="2755297"/>
                <a:ext cx="1175322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11" t="-9" r="5" b="-7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16_1#7ecaf7049?vbadefaultcenterpage=1&amp;parentnodeid=1a09aab72&amp;vbahtmlprocessed=1&amp;bbb=1&amp;hasbroken=1"/>
              <p:cNvSpPr/>
              <p:nvPr/>
            </p:nvSpPr>
            <p:spPr>
              <a:xfrm>
                <a:off x="502920" y="1589450"/>
                <a:ext cx="11183112" cy="3928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设函数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在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上单调递增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，故原不等式的解集为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16_1#7ecaf7049?vbadefaultcenterpage=1&amp;parentnodeid=1a09aab7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89450"/>
                <a:ext cx="11183112" cy="3928999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70535" y="1083310"/>
            <a:ext cx="6321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7588b18b?vbadefaultcenterpage=1&amp;parentnodeid=f09fb341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98b2013bf?vbadefaultcenterpage=1&amp;parentnodeid=77588b18b&amp;vbahtmlprocessed=1"/>
              <p:cNvSpPr/>
              <p:nvPr/>
            </p:nvSpPr>
            <p:spPr>
              <a:xfrm>
                <a:off x="502920" y="1241648"/>
                <a:ext cx="11183112" cy="4762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基本规律1：对于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，构造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基本规律2：对于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，构造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基本规律3：对于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，构造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基本规律4：对于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，构造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基本规律5：对于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，构造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基本规律6：对于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，构造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基本规律7：对于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，构造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基本规律8：对于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，构造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98b2013bf?vbadefaultcenterpage=1&amp;parentnodeid=77588b18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4762183"/>
              </a:xfrm>
              <a:prstGeom prst="rect">
                <a:avLst/>
              </a:prstGeom>
              <a:blipFill rotWithShape="1">
                <a:blip r:embed="rId2"/>
                <a:stretch>
                  <a:fillRect t="-5" r="1" b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706c148c?vbadefaultcenterpage=1&amp;parentnodeid=f09fb341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7e22f1944?vbadefaultcenterpage=1&amp;parentnodeid=9706c148c&amp;inlineimagemarkindex=4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078"/>
            <a:ext cx="1856232" cy="384048"/>
          </a:xfrm>
          <a:prstGeom prst="rect">
            <a:avLst/>
          </a:prstGeom>
        </p:spPr>
      </p:pic>
      <p:sp>
        <p:nvSpPr>
          <p:cNvPr id="4" name="C_5_BD#7e22f1944?vbadefaultcenterpage=1&amp;parentnodeid=9706c148c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利用基本规律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2进行构造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17_1#d1cf9d165?vbadefaultcenterpage=1&amp;parentnodeid=7e22f1944&amp;vbahtmlprocessed=1"/>
              <p:cNvSpPr/>
              <p:nvPr/>
            </p:nvSpPr>
            <p:spPr>
              <a:xfrm>
                <a:off x="502920" y="1830991"/>
                <a:ext cx="11183112" cy="1298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上的偶函数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，其导函数为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zh-CN" altLang="en-US" sz="2400" b="0" i="0" kern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17_1#d1cf9d165?vbadefaultcenterpage=1&amp;parentnodeid=7e22f194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91"/>
                <a:ext cx="11183112" cy="1298131"/>
              </a:xfrm>
              <a:prstGeom prst="rect">
                <a:avLst/>
              </a:prstGeom>
              <a:blipFill rotWithShape="1">
                <a:blip r:embed="rId3"/>
                <a:stretch>
                  <a:fillRect t="-22" r="-1878" b="-4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18_1#d1cf9d165.blank?vbadefaultcenterpage=1&amp;parentnodeid=7e22f1944&amp;vbapositionanswer=6&amp;vbahtmlprocessed=1"/>
              <p:cNvSpPr/>
              <p:nvPr/>
            </p:nvSpPr>
            <p:spPr>
              <a:xfrm>
                <a:off x="5902452" y="2624995"/>
                <a:ext cx="239725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18_1#d1cf9d165.blank?vbadefaultcenterpage=1&amp;parentnodeid=7e22f1944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52" y="2624995"/>
                <a:ext cx="2397252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5" t="-153" r="11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9_1#d1cf9d165?vbadefaultcenterpage=1&amp;parentnodeid=7e22f1944&amp;vbahtmlprocessed=1&amp;bbb=1"/>
              <p:cNvSpPr/>
              <p:nvPr/>
            </p:nvSpPr>
            <p:spPr>
              <a:xfrm>
                <a:off x="502920" y="1409650"/>
                <a:ext cx="11183112" cy="4250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构造函数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为偶函数，所以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上单调递减.</a:t>
                </a:r>
                <a:endParaRPr lang="en-US" altLang="zh-CN" sz="2400" spc="-5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19_1#d1cf9d165?vbadefaultcenterpage=1&amp;parentnodeid=7e22f194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9650"/>
                <a:ext cx="11183112" cy="4250500"/>
              </a:xfrm>
              <a:prstGeom prst="rect">
                <a:avLst/>
              </a:prstGeom>
              <a:blipFill rotWithShape="1">
                <a:blip r:embed="rId1"/>
                <a:stretch>
                  <a:fillRect t="-14" r="1" b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b4b7791d8?vbadefaultcenterpage=1&amp;parentnodeid=9706c148c&amp;inlineimagemarkindex=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430"/>
            <a:ext cx="1856232" cy="384048"/>
          </a:xfrm>
          <a:prstGeom prst="rect">
            <a:avLst/>
          </a:prstGeom>
        </p:spPr>
      </p:pic>
      <p:sp>
        <p:nvSpPr>
          <p:cNvPr id="3" name="C_5_BD#b4b7791d8?vbadefaultcenterpage=1&amp;parentnodeid=9706c148c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利用基本规律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6进行构造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20_1#cfc62cf36?vbadefaultcenterpage=1&amp;parentnodeid=b4b7791d8&amp;vbahtmlprocessed=1"/>
              <p:cNvSpPr/>
              <p:nvPr/>
            </p:nvSpPr>
            <p:spPr>
              <a:xfrm>
                <a:off x="502920" y="1345851"/>
                <a:ext cx="11183112" cy="185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已知奇函数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，其导函数是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20_1#cfc62cf36?vbadefaultcenterpage=1&amp;parentnodeid=b4b7791d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855724"/>
              </a:xfrm>
              <a:prstGeom prst="rect">
                <a:avLst/>
              </a:prstGeom>
              <a:blipFill rotWithShape="1">
                <a:blip r:embed="rId2"/>
                <a:stretch>
                  <a:fillRect t="-15" r="-118" b="-2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21_1#cfc62cf36.blank?vbadefaultcenterpage=1&amp;parentnodeid=b4b7791d8&amp;vbapositionanswer=7&amp;vbahtmlprocessed=1&amp;rh=43.2"/>
              <p:cNvSpPr/>
              <p:nvPr/>
            </p:nvSpPr>
            <p:spPr>
              <a:xfrm>
                <a:off x="502920" y="1856391"/>
                <a:ext cx="11183112" cy="127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latinLnBrk="1">
                  <a:lnSpc>
                    <a:spcPts val="498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21_1#cfc62cf36.blank?vbadefaultcenterpage=1&amp;parentnodeid=b4b7791d8&amp;vbapositionanswer=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6391"/>
                <a:ext cx="11183112" cy="1270000"/>
              </a:xfrm>
              <a:prstGeom prst="rect">
                <a:avLst/>
              </a:prstGeom>
              <a:blipFill rotWithShape="1">
                <a:blip r:embed="rId3"/>
                <a:stretch>
                  <a:fillRect t="-23" r="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22_1#cfc62cf36?vbadefaultcenterpage=1&amp;parentnodeid=b4b7791d8&amp;vbahtmlprocessed=1&amp;bbb=1&amp;hasbroken=1"/>
              <p:cNvSpPr/>
              <p:nvPr/>
            </p:nvSpPr>
            <p:spPr>
              <a:xfrm>
                <a:off x="502920" y="803288"/>
                <a:ext cx="11183112" cy="55267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可化为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可化为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，也即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，原不等式的解集为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（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22_1#cfc62cf36?vbadefaultcenterpage=1&amp;parentnodeid=b4b7791d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03288"/>
                <a:ext cx="11183112" cy="5526723"/>
              </a:xfrm>
              <a:prstGeom prst="rect">
                <a:avLst/>
              </a:prstGeom>
              <a:blipFill rotWithShape="1">
                <a:blip r:embed="rId1"/>
                <a:stretch>
                  <a:fillRect r="1" b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7d1eda42.fixed?vbadefaultcenterpage=1&amp;parentnodeid=24cd96e8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*培优点三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指对同构</a:t>
            </a:r>
            <a:endParaRPr lang="en-US" altLang="zh-CN" sz="4400" dirty="0"/>
          </a:p>
        </p:txBody>
      </p:sp>
      <p:pic>
        <p:nvPicPr>
          <p:cNvPr id="3" name="C_3#a7d1eda42.fixed?vbadefaultcenterpage=1&amp;parentnodeid=24cd96e8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bf13f341?vbadefaultcenterpage=1&amp;parentnodeid=a7d1eda4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23_1#9c5eb8594?vbadefaultcenterpage=1&amp;parentnodeid=3bf13f341&amp;vbahtmlprocessed=1&amp;bbb=1&amp;hasbroken=1"/>
              <p:cNvSpPr/>
              <p:nvPr/>
            </p:nvSpPr>
            <p:spPr>
              <a:xfrm>
                <a:off x="502920" y="1241648"/>
                <a:ext cx="11183112" cy="26970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①对式子变形得到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𝑡𝑥</m:t>
                            </m:r>
                          </m:e>
                        </m:d>
                      </m:sup>
                    </m:sSup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,构造函数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    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②对式子变形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,构造函数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恒成立，则正实数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23_1#9c5eb8594?vbadefaultcenterpage=1&amp;parentnodeid=3bf13f34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697099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-10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24_1#9c5eb8594.blank?vbadefaultcenterpage=1&amp;parentnodeid=3bf13f341&amp;vbapositionanswer=8&amp;vbahtmlprocessed=1&amp;rh=43.2"/>
              <p:cNvSpPr/>
              <p:nvPr/>
            </p:nvSpPr>
            <p:spPr>
              <a:xfrm>
                <a:off x="10980230" y="2918619"/>
                <a:ext cx="284163" cy="5106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24_1#9c5eb8594.blank?vbadefaultcenterpage=1&amp;parentnodeid=3bf13f341&amp;vbapositionanswer=8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230" y="2918619"/>
                <a:ext cx="284163" cy="510604"/>
              </a:xfrm>
              <a:prstGeom prst="rect">
                <a:avLst/>
              </a:prstGeom>
              <a:blipFill rotWithShape="1">
                <a:blip r:embed="rId3"/>
                <a:stretch>
                  <a:fillRect l="-157" t="-31" r="4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25_1#9c5eb8594?vbadefaultcenterpage=1&amp;parentnodeid=3bf13f341&amp;vbahtmlprocessed=1&amp;bbb=1&amp;hasbroken=1"/>
              <p:cNvSpPr/>
              <p:nvPr/>
            </p:nvSpPr>
            <p:spPr>
              <a:xfrm>
                <a:off x="502920" y="1036905"/>
                <a:ext cx="11183112" cy="50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（法一：和差型）由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即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𝑡𝑥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为增函数.由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34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5_AS.25_1#9c5eb8594?vbadefaultcenterpage=1&amp;parentnodeid=3bf13f34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6905"/>
                <a:ext cx="11183112" cy="5011230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-1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70535" y="770255"/>
            <a:ext cx="6321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25_1#9c5eb8594?vbadefaultcenterpage=1&amp;parentnodeid=3bf13f341&amp;vbahtmlprocessed=1&amp;bbb=1&amp;hasbroken=1"/>
              <p:cNvSpPr/>
              <p:nvPr/>
            </p:nvSpPr>
            <p:spPr>
              <a:xfrm>
                <a:off x="502920" y="2313192"/>
                <a:ext cx="11183112" cy="24738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法二：乘积型）由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时，总有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，显然成立，故只需考虑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的情形，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即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，后同法一.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25_1#9c5eb8594?vbadefaultcenterpage=1&amp;parentnodeid=3bf13f34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13192"/>
                <a:ext cx="11183112" cy="2473897"/>
              </a:xfrm>
              <a:prstGeom prst="rect">
                <a:avLst/>
              </a:prstGeom>
              <a:blipFill rotWithShape="1">
                <a:blip r:embed="rId1"/>
                <a:stretch>
                  <a:fillRect t="-21" r="1" b="-8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a07f826a?vbadefaultcenterpage=1&amp;parentnodeid=a7d1eda4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P_5_BD#0803f5f3e?vbadefaultcenterpage=1&amp;parentnodeid=9a07f826a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1241648"/>
            <a:ext cx="11146536" cy="319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5d3b1694?vbadefaultcenterpage=1&amp;parentnodeid=a7d1eda4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50a6aca6f?vbadefaultcenterpage=1&amp;parentnodeid=e5d3b1694&amp;inlineimagemarkindex=6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50a6aca6f?vbadefaultcenterpage=1&amp;parentnodeid=e5d3b1694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朗博同构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26_1#93d9e7d86?vbadefaultcenterpage=1&amp;parentnodeid=50a6aca6f&amp;vbahtmlprocessed=1"/>
              <p:cNvSpPr/>
              <p:nvPr/>
            </p:nvSpPr>
            <p:spPr>
              <a:xfrm>
                <a:off x="502920" y="1775048"/>
                <a:ext cx="11183112" cy="1316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全国甲卷节选）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26_1#93d9e7d86?vbadefaultcenterpage=1&amp;parentnodeid=50a6aca6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316800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-3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27_1#93d9e7d86.blank?vbadefaultcenterpage=1&amp;parentnodeid=50a6aca6f&amp;vbapositionanswer=9&amp;vbahtmlprocessed=1"/>
              <p:cNvSpPr/>
              <p:nvPr/>
            </p:nvSpPr>
            <p:spPr>
              <a:xfrm>
                <a:off x="2031805" y="2658777"/>
                <a:ext cx="1667447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27_1#93d9e7d86.blank?vbadefaultcenterpage=1&amp;parentnodeid=50a6aca6f&amp;vbapositionanswer=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05" y="2658777"/>
                <a:ext cx="1667447" cy="353949"/>
              </a:xfrm>
              <a:prstGeom prst="rect">
                <a:avLst/>
              </a:prstGeom>
              <a:blipFill rotWithShape="1">
                <a:blip r:embed="rId4"/>
                <a:stretch>
                  <a:fillRect l="-26" t="-9" r="23"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28_1#93d9e7d86?vbadefaultcenterpage=1&amp;parentnodeid=50a6aca6f&amp;vbahtmlprocessed=1&amp;bbb=1&amp;hasbroken=1"/>
              <p:cNvSpPr/>
              <p:nvPr/>
            </p:nvSpPr>
            <p:spPr>
              <a:xfrm>
                <a:off x="502920" y="3095848"/>
                <a:ext cx="11183112" cy="216033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上是增函数，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28_1#93d9e7d86?vbadefaultcenterpage=1&amp;parentnodeid=50a6aca6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2160334"/>
              </a:xfrm>
              <a:prstGeom prst="rect">
                <a:avLst/>
              </a:prstGeom>
              <a:blipFill rotWithShape="1">
                <a:blip r:embed="rId5"/>
                <a:stretch>
                  <a:fillRect t="-10" r="-4314" b="-5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24cd96e80.fixed?vbadefaultcenterpage=1&amp;parentnodeid=7add027ad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培优课04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函数中的构造问题</a:t>
            </a:r>
            <a:endParaRPr lang="en-US" altLang="zh-CN" sz="4000" dirty="0"/>
          </a:p>
        </p:txBody>
      </p:sp>
      <p:pic>
        <p:nvPicPr>
          <p:cNvPr id="3" name="C_0#24cd96e80?linknodeid=de00fc85e&amp;catalogrefid=de00fc85e&amp;parentnodeid=7add027ad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2651760"/>
            <a:ext cx="502920" cy="502920"/>
          </a:xfrm>
          <a:prstGeom prst="rect">
            <a:avLst/>
          </a:prstGeom>
        </p:spPr>
      </p:pic>
      <p:sp>
        <p:nvSpPr>
          <p:cNvPr id="4" name="C_0#24cd96e80?linknodeid=de00fc85e&amp;catalogrefid=de00fc85e&amp;parentnodeid=7add027ad&amp;vbahtmlprocessed=1">
            <a:hlinkClick r:id="rId1" action="ppaction://hlinksldjump"/>
          </p:cNvPr>
          <p:cNvSpPr/>
          <p:nvPr/>
        </p:nvSpPr>
        <p:spPr>
          <a:xfrm>
            <a:off x="3703320" y="2624328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构造具体函数</a:t>
            </a:r>
            <a:endParaRPr lang="en-US" altLang="zh-CN" sz="3050" dirty="0"/>
          </a:p>
        </p:txBody>
      </p:sp>
      <p:pic>
        <p:nvPicPr>
          <p:cNvPr id="5" name="C_0#24cd96e80?linknodeid=f09fb3416&amp;catalogrefid=f09fb3416&amp;parentnodeid=7add027a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3429000"/>
            <a:ext cx="502920" cy="502920"/>
          </a:xfrm>
          <a:prstGeom prst="rect">
            <a:avLst/>
          </a:prstGeom>
        </p:spPr>
      </p:pic>
      <p:sp>
        <p:nvSpPr>
          <p:cNvPr id="6" name="C_0#24cd96e80?linknodeid=f09fb3416&amp;catalogrefid=f09fb3416&amp;parentnodeid=7add027ad&amp;vbahtmlprocessed=1">
            <a:hlinkClick r:id="rId3" action="ppaction://hlinksldjump"/>
          </p:cNvPr>
          <p:cNvSpPr/>
          <p:nvPr/>
        </p:nvSpPr>
        <p:spPr>
          <a:xfrm>
            <a:off x="3703320" y="3401568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构造抽象函数</a:t>
            </a:r>
            <a:endParaRPr lang="en-US" altLang="zh-CN" sz="3050" dirty="0"/>
          </a:p>
        </p:txBody>
      </p:sp>
      <p:pic>
        <p:nvPicPr>
          <p:cNvPr id="7" name="C_0#24cd96e80?linknodeid=a7d1eda42&amp;catalogrefid=a7d1eda42&amp;parentnodeid=7add027ad&amp;vbahtmlprocessed=1" descr="preencod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4206240"/>
            <a:ext cx="502920" cy="502920"/>
          </a:xfrm>
          <a:prstGeom prst="rect">
            <a:avLst/>
          </a:prstGeom>
        </p:spPr>
      </p:pic>
      <p:sp>
        <p:nvSpPr>
          <p:cNvPr id="8" name="C_0#24cd96e80?linknodeid=a7d1eda42&amp;catalogrefid=a7d1eda42&amp;parentnodeid=7add027ad&amp;vbahtmlprocessed=1">
            <a:hlinkClick r:id="rId4" action="ppaction://hlinksldjump"/>
          </p:cNvPr>
          <p:cNvSpPr/>
          <p:nvPr/>
        </p:nvSpPr>
        <p:spPr>
          <a:xfrm>
            <a:off x="3703320" y="4178808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*培优点三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指对同构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e00fc85e.fixed?vbadefaultcenterpage=1&amp;parentnodeid=24cd96e8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构造具体函数</a:t>
            </a:r>
            <a:endParaRPr lang="en-US" altLang="zh-CN" sz="4400" dirty="0"/>
          </a:p>
        </p:txBody>
      </p:sp>
      <p:pic>
        <p:nvPicPr>
          <p:cNvPr id="3" name="C_3#de00fc85e.fixed?vbadefaultcenterpage=1&amp;parentnodeid=24cd96e8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2062ea61?vbadefaultcenterpage=1&amp;parentnodeid=de00fc85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_1#5e002903e?vbadefaultcenterpage=1&amp;parentnodeid=72062ea61&amp;vbahtmlprocessed=1&amp;bbb=1&amp;hasbroken=1"/>
              <p:cNvSpPr/>
              <p:nvPr/>
            </p:nvSpPr>
            <p:spPr>
              <a:xfrm>
                <a:off x="502920" y="1241425"/>
                <a:ext cx="11182985" cy="19081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e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①等式两边同时取对数后构造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审题②利用导数研究其单调性，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再由单调性比较大小）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1_1#5e002903e?vbadefaultcenterpage=1&amp;parentnodeid=72062ea6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1908175"/>
              </a:xfrm>
              <a:prstGeom prst="rect">
                <a:avLst/>
              </a:prstGeom>
              <a:blipFill rotWithShape="1">
                <a:blip r:embed="rId2"/>
                <a:stretch>
                  <a:fillRect r="-2010" b="-2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2_1#5e002903e.blank?vbadefaultcenterpage=1&amp;parentnodeid=72062ea61&amp;vbapositionanswer=1&amp;vbahtmlprocessed=1"/>
              <p:cNvSpPr/>
              <p:nvPr/>
            </p:nvSpPr>
            <p:spPr>
              <a:xfrm>
                <a:off x="3325432" y="2624995"/>
                <a:ext cx="1449769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2_1#5e002903e.blank?vbadefaultcenterpage=1&amp;parentnodeid=72062ea61&amp;vbapositionanswer=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32" y="2624995"/>
                <a:ext cx="1449769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39" t="-153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3_1#5e002903e?vbadefaultcenterpage=1&amp;parentnodeid=72062ea61&amp;vbahtmlprocessed=1&amp;bbb=1&amp;hasbroken=1"/>
              <p:cNvSpPr/>
              <p:nvPr/>
            </p:nvSpPr>
            <p:spPr>
              <a:xfrm>
                <a:off x="502920" y="1415301"/>
                <a:ext cx="11183112" cy="42772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都取自然对数，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0" i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递减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在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,+∞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上单调递减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3_1#5e002903e?vbadefaultcenterpage=1&amp;parentnodeid=72062ea6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5301"/>
                <a:ext cx="11183112" cy="4277297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-2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70535" y="770255"/>
            <a:ext cx="6321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556c6f91?vbadefaultcenterpage=1&amp;parentnodeid=de00fc85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20ab866e9?vbadefaultcenterpage=1&amp;parentnodeid=0556c6f91&amp;vbahtmlprocessed=1"/>
          <p:cNvSpPr/>
          <p:nvPr/>
        </p:nvSpPr>
        <p:spPr>
          <a:xfrm>
            <a:off x="502920" y="1241648"/>
            <a:ext cx="11183112" cy="26845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学习和积累“构造函数比大小”，要从“结构同构”处入手，通过函数的相同结构，学习观察、归纳、总结“同构”规律，还要进一步总结“异构”规律，为后续更复杂的“构造函数”做训练.通常结构复杂的“构造函数”往往需要多次构造，并常常需要利用泰勒展开、切线放缩、帕德逼近等（详情见基础课18“拓展教材”栏目）技巧作为辅助手段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c6480744?vbadefaultcenterpage=1&amp;parentnodeid=de00fc85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7538c8aac?vbadefaultcenterpage=1&amp;parentnodeid=6c6480744&amp;inlineimagemarkindex=1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7538c8aac?vbadefaultcenterpage=1&amp;parentnodeid=6c6480744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通过变形构造具体函数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4_1#57336e7ac?vbadefaultcenterpage=1&amp;parentnodeid=7538c8aac&amp;vbahtmlprocessed=1"/>
              <p:cNvSpPr/>
              <p:nvPr/>
            </p:nvSpPr>
            <p:spPr>
              <a:xfrm>
                <a:off x="502920" y="183617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4_1#57336e7ac?vbadefaultcenterpage=1&amp;parentnodeid=7538c8aa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617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0" r="1" b="-12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5_1#57336e7ac.bracket?vbadefaultcenterpage=1&amp;parentnodeid=7538c8aac&amp;vbapositionanswer=2&amp;vbahtmlprocessed=1"/>
          <p:cNvSpPr/>
          <p:nvPr/>
        </p:nvSpPr>
        <p:spPr>
          <a:xfrm>
            <a:off x="4665980" y="183617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BD.6_1#57336e7ac.choices?vbadefaultcenterpage=1&amp;parentnodeid=7538c8aac&amp;vbahtmlprocessed=1"/>
              <p:cNvSpPr/>
              <p:nvPr/>
            </p:nvSpPr>
            <p:spPr>
              <a:xfrm>
                <a:off x="502920" y="238979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125470" algn="l"/>
                    <a:tab pos="6213475" algn="l"/>
                    <a:tab pos="87934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BD.6_1#57336e7ac.choices?vbadefaultcenterpage=1&amp;parentnodeid=7538c8aa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9791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QC_6_AS.7_1#57336e7ac?vbadefaultcenterpage=1&amp;parentnodeid=7538c8aac&amp;vbahtmlprocessed=1"/>
              <p:cNvSpPr/>
              <p:nvPr/>
            </p:nvSpPr>
            <p:spPr>
              <a:xfrm>
                <a:off x="502920" y="2879948"/>
                <a:ext cx="11183112" cy="2259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，由指数函数的性质易知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QC_6_AS.7_1#57336e7ac?vbadefaultcenterpage=1&amp;parentnodeid=7538c8aa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79948"/>
                <a:ext cx="11183112" cy="2259648"/>
              </a:xfrm>
              <a:prstGeom prst="rect">
                <a:avLst/>
              </a:prstGeom>
              <a:blipFill rotWithShape="1">
                <a:blip r:embed="rId5"/>
                <a:stretch>
                  <a:fillRect t="-10" r="1" b="-1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30ac7609e?vbadefaultcenterpage=1&amp;parentnodeid=6c6480744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30ac7609e?vbadefaultcenterpage=1&amp;parentnodeid=6c6480744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由整体构造变为部分构造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8_1#89527eaaf?vbadefaultcenterpage=1&amp;parentnodeid=30ac7609e&amp;vbahtmlprocessed=1"/>
              <p:cNvSpPr/>
              <p:nvPr/>
            </p:nvSpPr>
            <p:spPr>
              <a:xfrm>
                <a:off x="502920" y="135103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8_1#89527eaaf?vbadefaultcenterpage=1&amp;parentnodeid=30ac7609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1033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80" r="1" b="-12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9_1#89527eaaf.blank?vbadefaultcenterpage=1&amp;parentnodeid=30ac7609e&amp;vbapositionanswer=3&amp;vbahtmlprocessed=1"/>
              <p:cNvSpPr/>
              <p:nvPr/>
            </p:nvSpPr>
            <p:spPr>
              <a:xfrm>
                <a:off x="8650747" y="1408843"/>
                <a:ext cx="1449769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9_1#89527eaaf.blank?vbadefaultcenterpage=1&amp;parentnodeid=30ac7609e&amp;vbapositionanswer=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47" y="1408843"/>
                <a:ext cx="1449769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10" t="-117" r="14" b="-7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S.10_1#89527eaaf?vbadefaultcenterpage=1&amp;parentnodeid=30ac7609e&amp;vbahtmlprocessed=1&amp;bbb=1&amp;hasbroken=1"/>
              <p:cNvSpPr/>
              <p:nvPr/>
            </p:nvSpPr>
            <p:spPr>
              <a:xfrm>
                <a:off x="502920" y="1848708"/>
                <a:ext cx="11183112" cy="35726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由幂、指数函数性质知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，等号两边取对数得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eπ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B_6_AS.10_1#89527eaaf?vbadefaultcenterpage=1&amp;parentnodeid=30ac7609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8708"/>
                <a:ext cx="11183112" cy="3572637"/>
              </a:xfrm>
              <a:prstGeom prst="rect">
                <a:avLst/>
              </a:prstGeom>
              <a:blipFill rotWithShape="1">
                <a:blip r:embed="rId4"/>
                <a:stretch>
                  <a:fillRect t="-6" r="1" b="-6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6199</Words>
  <Application>WPS 演示</Application>
  <PresentationFormat>宽屏</PresentationFormat>
  <Paragraphs>168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Mr.Lee</cp:lastModifiedBy>
  <cp:revision>8</cp:revision>
  <dcterms:created xsi:type="dcterms:W3CDTF">2023-12-21T08:54:00Z</dcterms:created>
  <dcterms:modified xsi:type="dcterms:W3CDTF">2024-01-30T02:43:24Z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C87D4710E3D44B8CBE9F23B937C3B402_12</vt:lpwstr>
  </property>
  <property fmtid="{D5CDD505-2E9C-101B-9397-08002B2CF9AE}" pid="3" name="KSOProductBuildVer">
    <vt:lpwstr>2052-12.1.0.16250</vt:lpwstr>
  </property>
</Properties>
</file>