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75" r:id="rId10"/>
    <p:sldId id="262" r:id="rId11"/>
    <p:sldId id="263" r:id="rId12"/>
    <p:sldId id="264" r:id="rId13"/>
    <p:sldId id="265" r:id="rId14"/>
    <p:sldId id="276" r:id="rId15"/>
    <p:sldId id="266" r:id="rId16"/>
    <p:sldId id="267" r:id="rId17"/>
    <p:sldId id="277" r:id="rId18"/>
    <p:sldId id="268" r:id="rId19"/>
    <p:sldId id="269" r:id="rId20"/>
    <p:sldId id="270" r:id="rId21"/>
    <p:sldId id="278" r:id="rId22"/>
    <p:sldId id="271" r:id="rId23"/>
    <p:sldId id="272" r:id="rId24"/>
    <p:sldId id="273" r:id="rId25"/>
    <p:sldId id="274" r:id="rId26"/>
  </p:sldIdLst>
  <p:sldSz cx="12192000" cy="6858000"/>
  <p:notesSz cx="6858000" cy="12192000"/>
  <p:custDataLst>
    <p:tags r:id="rId3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7a77a10b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培优课05 利用导数研究恒（能）成立问题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FFC1CCD-CFA4-4217-B3C8-34A2521FCC6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7a77a10b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培优课05 利用导数研究恒（能）成立问题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E3834140-5B56-4C1B-9CFF-B0AB5EA4197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7a77a10b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培优课05 利用导数研究恒（能）成立问题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F49B6983-F421-411A-AC89-071839809DA4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7a77a10b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培优课05 利用导数研究恒（能）成立问题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EFEEB07-3FB0-4962-8DB5-7D41567F99D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7a77a10b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培优课05 利用导数研究恒（能）成立问题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4E56D4A-42D6-4247-9B83-309656AF5EC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3ecd4737efc0009ee51a4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A5FC81EE-60C1-4643-9C11-D7624B7F316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7a77a10b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培优课05 利用导数研究恒（能）成立问题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B45807AC-9248-4C6F-8047-2804A7DF790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5.png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1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8.png"/><Relationship Id="rId1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slide" Target="slide16.xml"/><Relationship Id="rId2" Type="http://schemas.openxmlformats.org/officeDocument/2006/relationships/image" Target="../media/image8.png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5ecebf6f?vbadefaultcenterpage=1&amp;parentnodeid=843755a7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8e3a5ea92?vbadefaultcenterpage=1&amp;parentnodeid=c5ecebf6f&amp;inlineimagemarkindex=1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8e3a5ea92?vbadefaultcenterpage=1&amp;parentnodeid=c5ecebf6f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引入三角函数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O_6_BD.3_1#b94d13d91?vbadefaultcenterpage=1&amp;parentnodeid=8e3a5ea92&amp;vbahtmlprocessed=1"/>
              <p:cNvSpPr/>
              <p:nvPr/>
            </p:nvSpPr>
            <p:spPr>
              <a:xfrm>
                <a:off x="502920" y="1775048"/>
                <a:ext cx="11183112" cy="130130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上恒成立，求实数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O_6_BD.3_1#b94d13d91?vbadefaultcenterpage=1&amp;parentnodeid=8e3a5ea9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5048"/>
                <a:ext cx="11183112" cy="1301306"/>
              </a:xfrm>
              <a:prstGeom prst="rect">
                <a:avLst/>
              </a:prstGeom>
              <a:blipFill rotWithShape="1">
                <a:blip r:embed="rId3"/>
                <a:stretch>
                  <a:fillRect t="-17" r="1" b="-4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4_1#b94d13d91?vbadefaultcenterpage=1&amp;parentnodeid=8e3a5ea92&amp;vbahtmlprocessed=1"/>
              <p:cNvSpPr/>
              <p:nvPr/>
            </p:nvSpPr>
            <p:spPr>
              <a:xfrm>
                <a:off x="502920" y="933750"/>
                <a:ext cx="11183112" cy="52785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上恒成立，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上恒成立，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6_AS.4_1#b94d13d91?vbadefaultcenterpage=1&amp;parentnodeid=8e3a5ea9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33750"/>
                <a:ext cx="11183112" cy="5278501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-11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4_1#b94d13d91?vbadefaultcenterpage=1&amp;parentnodeid=8e3a5ea92&amp;vbahtmlprocessed=1"/>
              <p:cNvSpPr/>
              <p:nvPr/>
            </p:nvSpPr>
            <p:spPr>
              <a:xfrm>
                <a:off x="502920" y="2312843"/>
                <a:ext cx="11183112" cy="2520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AS.4_1#b94d13d91?vbadefaultcenterpage=1&amp;parentnodeid=8e3a5ea9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12843"/>
                <a:ext cx="11183112" cy="2520315"/>
              </a:xfrm>
              <a:prstGeom prst="rect">
                <a:avLst/>
              </a:prstGeom>
              <a:blipFill rotWithShape="1">
                <a:blip r:embed="rId1"/>
                <a:stretch>
                  <a:fillRect t="-7" r="1" b="-2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4008f99a7?vbadefaultcenterpage=1&amp;parentnodeid=c5ecebf6f&amp;inlineimagemarkindex=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p:sp>
        <p:nvSpPr>
          <p:cNvPr id="3" name="C_5_BD#4008f99a7?vbadefaultcenterpage=1&amp;parentnodeid=c5ecebf6f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分类讨论法解决含参不等式恒成立问题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6_BD.5_1#00fb59cd2?vbadefaultcenterpage=1&amp;parentnodeid=4008f99a7&amp;vbahtmlprocessed=1"/>
              <p:cNvSpPr/>
              <p:nvPr/>
            </p:nvSpPr>
            <p:spPr>
              <a:xfrm>
                <a:off x="502920" y="1289908"/>
                <a:ext cx="11183112" cy="131108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全国甲卷）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6_BD.5_1#00fb59cd2?vbadefaultcenterpage=1&amp;parentnodeid=4008f99a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9908"/>
                <a:ext cx="11183112" cy="1311085"/>
              </a:xfrm>
              <a:prstGeom prst="rect">
                <a:avLst/>
              </a:prstGeom>
              <a:blipFill rotWithShape="1">
                <a:blip r:embed="rId2"/>
                <a:stretch>
                  <a:fillRect t="-17" r="1" b="-159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6_1#00fb59cd2?vbadefaultcenterpage=1&amp;parentnodeid=4008f99a7&amp;vbahtmlprocessed=1&amp;bbb=1&amp;hasbroken=1"/>
              <p:cNvSpPr/>
              <p:nvPr/>
            </p:nvSpPr>
            <p:spPr>
              <a:xfrm>
                <a:off x="502920" y="1010552"/>
                <a:ext cx="11183112" cy="51308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递增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6_AS.6_1#00fb59cd2?vbadefaultcenterpage=1&amp;parentnodeid=4008f99a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10552"/>
                <a:ext cx="11183112" cy="5130800"/>
              </a:xfrm>
              <a:prstGeom prst="rect">
                <a:avLst/>
              </a:prstGeom>
              <a:blipFill rotWithShape="1">
                <a:blip r:embed="rId1"/>
                <a:stretch>
                  <a:fillRect t="-5" r="1" b="-10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6_1#00fb59cd2?vbadefaultcenterpage=1&amp;parentnodeid=4008f99a7&amp;vbahtmlprocessed=1&amp;bbb=1&amp;hasbroken=1"/>
              <p:cNvSpPr/>
              <p:nvPr/>
            </p:nvSpPr>
            <p:spPr>
              <a:xfrm>
                <a:off x="502920" y="756285"/>
                <a:ext cx="11182985" cy="57772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∈(−∞,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8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∈(−∞,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,符合题意.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,则当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𝑡</m:t>
                                    </m:r>
                                  </m:den>
                                </m:f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→−∞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→−∞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单调递增，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,不合题意.</a:t>
                </a:r>
                <a:endParaRPr lang="en-US" altLang="zh-CN" sz="2400" dirty="0"/>
              </a:p>
              <a:p>
                <a:pPr latinLnBrk="1">
                  <a:lnSpc>
                    <a:spcPct val="138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(−∞,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  <a:sym typeface="+mn-ea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AS.6_1#00fb59cd2?vbadefaultcenterpage=1&amp;parentnodeid=4008f99a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285"/>
                <a:ext cx="11182985" cy="57772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348e4f8f.fixed?vbadefaultcenterpage=1&amp;parentnodeid=7a77a10b5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利用导数解决不等式的能成立问题</a:t>
            </a:r>
            <a:endParaRPr lang="en-US" altLang="zh-CN" sz="4400" dirty="0"/>
          </a:p>
        </p:txBody>
      </p:sp>
      <p:pic>
        <p:nvPicPr>
          <p:cNvPr id="3" name="C_3#f348e4f8f.fixed?vbadefaultcenterpage=1&amp;parentnodeid=7a77a10b5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6296c0f1?vbadefaultcenterpage=1&amp;parentnodeid=f348e4f8f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7_1#a8068fdc8?vbadefaultcenterpage=1&amp;parentnodeid=56296c0f1&amp;vbahtmlprocessed=1&amp;bbb=1&amp;hasbroken=1"/>
              <p:cNvSpPr/>
              <p:nvPr/>
            </p:nvSpPr>
            <p:spPr>
              <a:xfrm>
                <a:off x="502920" y="1241648"/>
                <a:ext cx="11183112" cy="315715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若存在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∈[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，使不等式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成立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①分离参数问题转化为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     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审题②构造新函数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，利用导数研究新函数的单调性与最值 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zh-CN" altLang="en-US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题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③结合能成立（存在性）的概念解题）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O_5_BD.7_1#a8068fdc8?vbadefaultcenterpage=1&amp;parentnodeid=56296c0f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3157157"/>
              </a:xfrm>
              <a:prstGeom prst="rect">
                <a:avLst/>
              </a:prstGeom>
              <a:blipFill rotWithShape="1">
                <a:blip r:embed="rId2"/>
                <a:stretch>
                  <a:fillRect t="-7" r="-129" b="-1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8_1#a8068fdc8?vbadefaultcenterpage=1&amp;parentnodeid=56296c0f1&amp;vbahtmlprocessed=1&amp;bbb=1&amp;hasbroken=1"/>
              <p:cNvSpPr/>
              <p:nvPr/>
            </p:nvSpPr>
            <p:spPr>
              <a:xfrm>
                <a:off x="502920" y="791540"/>
                <a:ext cx="11183112" cy="5456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，使得不等式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成立，即存在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，使不等式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所以只需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ln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anose="02020603050405020304" pitchFamily="34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max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∈[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审题①③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设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ℎ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∈[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∈[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时，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ℎ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单调递减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∈(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时，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ℎ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单调递增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5_AS.8_1#a8068fdc8?vbadefaultcenterpage=1&amp;parentnodeid=56296c0f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91540"/>
                <a:ext cx="11183112" cy="5456238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-6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00050" y="518160"/>
            <a:ext cx="5216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atinLnBrk="1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8_1#a8068fdc8?vbadefaultcenterpage=1&amp;parentnodeid=56296c0f1&amp;vbahtmlprocessed=1&amp;bbb=1&amp;hasbroken=1"/>
              <p:cNvSpPr/>
              <p:nvPr/>
            </p:nvSpPr>
            <p:spPr>
              <a:xfrm>
                <a:off x="502920" y="2515598"/>
                <a:ext cx="11183112" cy="209956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ℎ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max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ℎ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e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ℎ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max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(−∞,−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8_1#a8068fdc8?vbadefaultcenterpage=1&amp;parentnodeid=56296c0f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5598"/>
                <a:ext cx="11183112" cy="2099564"/>
              </a:xfrm>
              <a:prstGeom prst="rect">
                <a:avLst/>
              </a:prstGeom>
              <a:blipFill rotWithShape="1">
                <a:blip r:embed="rId1"/>
                <a:stretch>
                  <a:fillRect t="-17" r="1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9ee92525?vbadefaultcenterpage=1&amp;parentnodeid=f348e4f8f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0a2e0c35b?segpoint=1&amp;vbadefaultcenterpage=1&amp;parentnodeid=19ee92525&amp;vbahtmlprocessed=1"/>
              <p:cNvSpPr/>
              <p:nvPr/>
            </p:nvSpPr>
            <p:spPr>
              <a:xfrm>
                <a:off x="502920" y="1241648"/>
                <a:ext cx="11183112" cy="3229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1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含参数的能成立（存在性）问题的解题方法</a:t>
                </a:r>
                <a:endParaRPr lang="en-US" altLang="zh-CN" sz="2400" b="1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上能成立，则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上能成立，则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1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含全称量词、存在量词不等式能成立问题</a:t>
                </a:r>
                <a:endParaRPr lang="en-US" altLang="zh-CN" sz="2400" b="1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成立，则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5_BD#0a2e0c35b?segpoint=1&amp;vbadefaultcenterpage=1&amp;parentnodeid=19ee9252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3229229"/>
              </a:xfrm>
              <a:prstGeom prst="rect">
                <a:avLst/>
              </a:prstGeom>
              <a:blipFill rotWithShape="1">
                <a:blip r:embed="rId2"/>
                <a:stretch>
                  <a:fillRect t="-7" r="-112" b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60457cb4?vbadefaultcenterpage=1&amp;parentnodeid=f348e4f8f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1b6dbbe00?vbadefaultcenterpage=1&amp;parentnodeid=460457cb4&amp;inlineimagemarkindex=3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1b6dbbe00?vbadefaultcenterpage=1&amp;parentnodeid=460457cb4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双变量能成立问题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M_6_BD.9_1#c279e5052?vbadefaultcenterpage=1&amp;parentnodeid=1b6dbbe00&amp;vbahtmlprocessed=1"/>
              <p:cNvSpPr/>
              <p:nvPr/>
            </p:nvSpPr>
            <p:spPr>
              <a:xfrm>
                <a:off x="502920" y="1775048"/>
                <a:ext cx="11183112" cy="7844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（2024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广西模拟）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QM_6_BD.9_1#c279e5052?vbadefaultcenterpage=1&amp;parentnodeid=1b6dbbe0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5048"/>
                <a:ext cx="11183112" cy="784416"/>
              </a:xfrm>
              <a:prstGeom prst="rect">
                <a:avLst/>
              </a:prstGeom>
              <a:blipFill rotWithShape="1">
                <a:blip r:embed="rId3"/>
                <a:stretch>
                  <a:fillRect t="-28" r="1" b="-7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O_7_BD.10_1#98523e131?vbadefaultcenterpage=1&amp;parentnodeid=c279e5052&amp;vbahtmlprocessed=1"/>
              <p:cNvSpPr/>
              <p:nvPr/>
            </p:nvSpPr>
            <p:spPr>
              <a:xfrm>
                <a:off x="502920" y="2562448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讨论函数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的单调性；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O_7_BD.10_1#98523e131?vbadefaultcenterpage=1&amp;parentnodeid=c279e505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2448"/>
                <a:ext cx="11183112" cy="490030"/>
              </a:xfrm>
              <a:prstGeom prst="rect">
                <a:avLst/>
              </a:prstGeom>
              <a:blipFill rotWithShape="1">
                <a:blip r:embed="rId4"/>
                <a:stretch>
                  <a:fillRect t="-46" r="1" b="-119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O_7_AS.11_1#98523e131?vbadefaultcenterpage=1&amp;parentnodeid=c279e5052&amp;vbahtmlprocessed=1&amp;bbb=1&amp;hasbroken=1"/>
              <p:cNvSpPr/>
              <p:nvPr/>
            </p:nvSpPr>
            <p:spPr>
              <a:xfrm>
                <a:off x="502920" y="3057748"/>
                <a:ext cx="11183112" cy="331209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；由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O_7_AS.11_1#98523e131?vbadefaultcenterpage=1&amp;parentnodeid=c279e505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7748"/>
                <a:ext cx="11183112" cy="3312097"/>
              </a:xfrm>
              <a:prstGeom prst="rect">
                <a:avLst/>
              </a:prstGeom>
              <a:blipFill rotWithShape="1">
                <a:blip r:embed="rId5"/>
                <a:stretch>
                  <a:fillRect t="-7" r="1"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12_1#4fa6adacf?vbadefaultcenterpage=1&amp;parentnodeid=c279e5052&amp;vbahtmlprocessed=1"/>
              <p:cNvSpPr/>
              <p:nvPr/>
            </p:nvSpPr>
            <p:spPr>
              <a:xfrm>
                <a:off x="502920" y="756000"/>
                <a:ext cx="11183112" cy="1174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718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为自然对数的底数</a:t>
                </a: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12_1#4fa6adacf?vbadefaultcenterpage=1&amp;parentnodeid=c279e505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174242"/>
              </a:xfrm>
              <a:prstGeom prst="rect">
                <a:avLst/>
              </a:prstGeom>
              <a:blipFill rotWithShape="1">
                <a:blip r:embed="rId1"/>
                <a:stretch>
                  <a:fillRect t="-30" r="-1157" b="-9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7_AS.13_1#4fa6adacf?vbadefaultcenterpage=1&amp;parentnodeid=c279e5052&amp;vbahtmlprocessed=1&amp;bbb=1&amp;hasbroken=1"/>
              <p:cNvSpPr/>
              <p:nvPr/>
            </p:nvSpPr>
            <p:spPr>
              <a:xfrm>
                <a:off x="502920" y="1940148"/>
                <a:ext cx="11183112" cy="46276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时，由（1）知，函数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e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即等价为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7_AS.13_1#4fa6adacf?vbadefaultcenterpage=1&amp;parentnodeid=c279e505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40148"/>
                <a:ext cx="11183112" cy="4627690"/>
              </a:xfrm>
              <a:prstGeom prst="rect">
                <a:avLst/>
              </a:prstGeom>
              <a:blipFill rotWithShape="1">
                <a:blip r:embed="rId2"/>
                <a:stretch>
                  <a:fillRect t="-5" r="1" b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7a77a10b5.fixed?vbadefaultcenterpage=1&amp;parentnodeid=7add027ad&amp;vbahtmlprocessed=1"/>
          <p:cNvSpPr/>
          <p:nvPr/>
        </p:nvSpPr>
        <p:spPr>
          <a:xfrm>
            <a:off x="621792" y="932688"/>
            <a:ext cx="10981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培优课05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利用导数研究恒（能）成立问题</a:t>
            </a:r>
            <a:endParaRPr lang="en-US" altLang="zh-CN" sz="4000" dirty="0"/>
          </a:p>
        </p:txBody>
      </p:sp>
      <p:pic>
        <p:nvPicPr>
          <p:cNvPr id="3" name="C_0#7a77a10b5?linknodeid=843755a76&amp;catalogrefid=843755a76&amp;parentnodeid=7add027ad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32" y="2807208"/>
            <a:ext cx="502920" cy="502920"/>
          </a:xfrm>
          <a:prstGeom prst="rect">
            <a:avLst/>
          </a:prstGeom>
        </p:spPr>
      </p:pic>
      <p:sp>
        <p:nvSpPr>
          <p:cNvPr id="4" name="C_0#7a77a10b5?linknodeid=843755a76&amp;catalogrefid=843755a76&amp;parentnodeid=7add027ad&amp;vbahtmlprocessed=1">
            <a:hlinkClick r:id="rId1" action="ppaction://hlinksldjump"/>
          </p:cNvPr>
          <p:cNvSpPr/>
          <p:nvPr/>
        </p:nvSpPr>
        <p:spPr>
          <a:xfrm>
            <a:off x="3346704" y="2624328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利用导数解决不等式的恒成立问题</a:t>
            </a:r>
            <a:endParaRPr lang="en-US" altLang="zh-CN" sz="3050" dirty="0"/>
          </a:p>
        </p:txBody>
      </p:sp>
      <p:pic>
        <p:nvPicPr>
          <p:cNvPr id="5" name="C_0#7a77a10b5?linknodeid=f348e4f8f&amp;catalogrefid=f348e4f8f&amp;parentnodeid=7add027ad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32" y="4032504"/>
            <a:ext cx="502920" cy="502920"/>
          </a:xfrm>
          <a:prstGeom prst="rect">
            <a:avLst/>
          </a:prstGeom>
        </p:spPr>
      </p:pic>
      <p:sp>
        <p:nvSpPr>
          <p:cNvPr id="6" name="C_0#7a77a10b5?linknodeid=f348e4f8f&amp;catalogrefid=f348e4f8f&amp;parentnodeid=7add027ad&amp;vbahtmlprocessed=1">
            <a:hlinkClick r:id="rId3" action="ppaction://hlinksldjump"/>
          </p:cNvPr>
          <p:cNvSpPr/>
          <p:nvPr/>
        </p:nvSpPr>
        <p:spPr>
          <a:xfrm>
            <a:off x="3346704" y="3849624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利用导数解决不等式的能成立问题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843755a76.fixed?vbadefaultcenterpage=1&amp;parentnodeid=7a77a10b5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利用导数解决不等式的恒成立问题</a:t>
            </a:r>
            <a:endParaRPr lang="en-US" altLang="zh-CN" sz="4400" dirty="0"/>
          </a:p>
        </p:txBody>
      </p:sp>
      <p:pic>
        <p:nvPicPr>
          <p:cNvPr id="3" name="C_3#843755a76.fixed?vbadefaultcenterpage=1&amp;parentnodeid=7a77a10b5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5ddf1ef9?vbadefaultcenterpage=1&amp;parentnodeid=843755a7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1_1#d90fd434d?vbadefaultcenterpage=1&amp;parentnodeid=35ddf1ef9&amp;vbahtmlprocessed=1&amp;bbb=1&amp;hasbroken=1"/>
              <p:cNvSpPr/>
              <p:nvPr/>
            </p:nvSpPr>
            <p:spPr>
              <a:xfrm>
                <a:off x="502920" y="1241648"/>
                <a:ext cx="11183112" cy="27618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若当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时，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①分析当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时，分离参数可得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 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   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②利用导数分析右边函数的点调性求解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即可）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O_5_BD.1_1#d90fd434d?vbadefaultcenterpage=1&amp;parentnodeid=35ddf1ef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2761869"/>
              </a:xfrm>
              <a:prstGeom prst="rect">
                <a:avLst/>
              </a:prstGeom>
              <a:blipFill rotWithShape="1">
                <a:blip r:embed="rId2"/>
                <a:stretch>
                  <a:fillRect t="-8" r="-73" b="-7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2_1#d90fd434d?vbadefaultcenterpage=1&amp;parentnodeid=35ddf1ef9&amp;vbahtmlprocessed=1&amp;bbb=1&amp;hasbroken=1"/>
              <p:cNvSpPr/>
              <p:nvPr/>
            </p:nvSpPr>
            <p:spPr>
              <a:xfrm>
                <a:off x="502920" y="1015124"/>
                <a:ext cx="11183112" cy="503955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，不等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，显然成立，符合题意.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分离参数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得，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，则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𝑔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，再令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单调递增，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5_AS.2_1#d90fd434d?vbadefaultcenterpage=1&amp;parentnodeid=35ddf1ef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15124"/>
                <a:ext cx="11183112" cy="5039551"/>
              </a:xfrm>
              <a:prstGeom prst="rect">
                <a:avLst/>
              </a:prstGeom>
              <a:blipFill rotWithShape="1">
                <a:blip r:embed="rId1"/>
                <a:stretch>
                  <a:fillRect t="-8" r="1" b="-10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59410" y="660400"/>
            <a:ext cx="5216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atinLnBrk="1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2_1#d90fd434d?vbadefaultcenterpage=1&amp;parentnodeid=35ddf1ef9&amp;vbahtmlprocessed=1&amp;bbb=1&amp;hasbroken=1"/>
              <p:cNvSpPr/>
              <p:nvPr/>
            </p:nvSpPr>
            <p:spPr>
              <a:xfrm>
                <a:off x="502920" y="1948924"/>
                <a:ext cx="11183112" cy="320243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单调递增，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单调递增；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单调递减.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.综上可得，实数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2_1#d90fd434d?vbadefaultcenterpage=1&amp;parentnodeid=35ddf1ef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48924"/>
                <a:ext cx="11183112" cy="3202432"/>
              </a:xfrm>
              <a:prstGeom prst="rect">
                <a:avLst/>
              </a:prstGeom>
              <a:blipFill rotWithShape="1">
                <a:blip r:embed="rId1"/>
                <a:stretch>
                  <a:fillRect t="-3" r="1" b="-2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f9900678?vbadefaultcenterpage=1&amp;parentnodeid=843755a76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5c05c9e1f?segpoint=1&amp;vbadefaultcenterpage=1&amp;parentnodeid=3f9900678&amp;vbahtmlprocessed=1&amp;bbb=1&amp;hasbroken=1"/>
              <p:cNvSpPr/>
              <p:nvPr/>
            </p:nvSpPr>
            <p:spPr>
              <a:xfrm>
                <a:off x="502920" y="1241648"/>
                <a:ext cx="11790680" cy="48751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1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分离参数法解含参不等式恒成立的三个步骤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用分离参数法解含参不等式恒成立问题，可以根据不等式的性质将参数分离出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来，得到一个一端是参数，另一端是变量表达式的不等式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一般步骤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第一步：分离参数（注意分离参数时自变量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的取值范围是否影响不等式的方向）.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第二步：转化，若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恒成立，则只需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                   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恒成立，则只需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第三步：求最值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5_BD#5c05c9e1f?segpoint=1&amp;vbadefaultcenterpage=1&amp;parentnodeid=3f990067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790680" cy="4875149"/>
              </a:xfrm>
              <a:prstGeom prst="rect">
                <a:avLst/>
              </a:prstGeom>
              <a:blipFill rotWithShape="1">
                <a:blip r:embed="rId2"/>
                <a:stretch>
                  <a:fillRect t="-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_5_BD#5c05c9e1f?segpoint=1&amp;vbadefaultcenterpage=1&amp;parentnodeid=3f9900678&amp;vbahtmlprocessed=1&amp;bbb=1&amp;hasbroken=1"/>
          <p:cNvSpPr/>
          <p:nvPr/>
        </p:nvSpPr>
        <p:spPr>
          <a:xfrm>
            <a:off x="502920" y="2498675"/>
            <a:ext cx="11183112" cy="213595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1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分类讨论法求含参不等式恒成立的思路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根据不等式恒成立求参数范围,一般是将恒成立问题转化为最值问题，此类问题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关键是对参数分类讨论，在参数的每一段上求函数的最值，并判断是否满足题意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要证明不满足题意，只需找一个值或一段内的函数值不满足题意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4951</Words>
  <Application>WPS 演示</Application>
  <PresentationFormat>宽屏</PresentationFormat>
  <Paragraphs>143</Paragraphs>
  <Slides>23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Calibri</vt:lpstr>
      <vt:lpstr>等线</vt:lpstr>
      <vt:lpstr>MS Mincho</vt:lpstr>
      <vt:lpstr>Segoe Print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石蒙</dc:creator>
  <cp:lastModifiedBy>Mr.Lee</cp:lastModifiedBy>
  <cp:revision>6</cp:revision>
  <dcterms:created xsi:type="dcterms:W3CDTF">2023-12-21T08:56:00Z</dcterms:created>
  <dcterms:modified xsi:type="dcterms:W3CDTF">2024-01-08T06:49:00Z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0A4A10A28C3048B39DDC927E9A38FFE3_12</vt:lpwstr>
  </property>
  <property fmtid="{D5CDD505-2E9C-101B-9397-08002B2CF9AE}" pid="3" name="KSOProductBuildVer">
    <vt:lpwstr>2052-12.1.0.15990</vt:lpwstr>
  </property>
</Properties>
</file>