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8" r:id="rId16"/>
    <p:sldId id="279" r:id="rId17"/>
    <p:sldId id="280" r:id="rId18"/>
    <p:sldId id="268" r:id="rId19"/>
    <p:sldId id="269" r:id="rId20"/>
    <p:sldId id="270" r:id="rId21"/>
    <p:sldId id="271" r:id="rId22"/>
    <p:sldId id="272" r:id="rId23"/>
    <p:sldId id="281" r:id="rId24"/>
    <p:sldId id="273" r:id="rId25"/>
    <p:sldId id="274" r:id="rId26"/>
    <p:sldId id="275" r:id="rId27"/>
    <p:sldId id="276" r:id="rId28"/>
    <p:sldId id="282" r:id="rId29"/>
    <p:sldId id="283" r:id="rId30"/>
    <p:sldId id="277" r:id="rId31"/>
  </p:sldIdLst>
  <p:sldSz cx="12192000" cy="6858000"/>
  <p:notesSz cx="6858000" cy="12192000"/>
  <p:custDataLst>
    <p:tags r:id="rId3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620201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培优课06 利用导数研究函数的零点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5ED663A-7A30-4FA9-B2C7-4DE116B0DFA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620201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培优课06 利用导数研究函数的零点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9AEED5D-12DD-42B4-AD56-CFA178B84D1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620201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培优课06 利用导数研究函数的零点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8D9611B-8D9A-49C6-91B7-2E3C994A079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620201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培优课06 利用导数研究函数的零点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14E04CC-A1DA-456C-98C6-5842A7608F4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620201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培优课06 利用导数研究函数的零点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82AFBCD-8813-4B1E-9ECB-698A3DB7A94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5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DF95D77-8BC2-465D-9E68-E5A2198CC47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620201d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培优课06 利用导数研究函数的零点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6BD6088-4E5E-4E13-826F-D11CBBA4FA8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7.png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9.png"/><Relationship Id="rId1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3.png"/><Relationship Id="rId2" Type="http://schemas.openxmlformats.org/officeDocument/2006/relationships/image" Target="../media/image32.jpe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7.png"/><Relationship Id="rId1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8.pn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6.xml"/><Relationship Id="rId2" Type="http://schemas.openxmlformats.org/officeDocument/2006/relationships/image" Target="../media/image8.png"/><Relationship Id="rId1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00d4b009?vbadefaultcenterpage=1&amp;parentnodeid=e835e137b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e0d0b5e66?vbadefaultcenterpage=1&amp;parentnodeid=900d4b009&amp;inlineimagemarkindex=1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e0d0b5e66?vbadefaultcenterpage=1&amp;parentnodeid=900d4b009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由判断零点个数变为证明零点个数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3_1#dccdcd88a?vbadefaultcenterpage=1&amp;parentnodeid=e0d0b5e66&amp;vbahtmlprocessed=1"/>
              <p:cNvSpPr/>
              <p:nvPr/>
            </p:nvSpPr>
            <p:spPr>
              <a:xfrm>
                <a:off x="502920" y="183617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3_1#dccdcd88a?vbadefaultcenterpage=1&amp;parentnodeid=e0d0b5e6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617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0" r="1" b="-17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4_1#864420ac5?vbadefaultcenterpage=1&amp;parentnodeid=dccdcd88a&amp;vbahtmlprocessed=1"/>
              <p:cNvSpPr/>
              <p:nvPr/>
            </p:nvSpPr>
            <p:spPr>
              <a:xfrm>
                <a:off x="502920" y="1087102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讨论函数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的单调性.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4_1#864420ac5?vbadefaultcenterpage=1&amp;parentnodeid=dccdcd8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7102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126" r="1" b="-1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5_1#864420ac5?vbadefaultcenterpage=1&amp;parentnodeid=dccdcd88a&amp;vbahtmlprocessed=1&amp;bbb=1&amp;hasbroken=1"/>
              <p:cNvSpPr/>
              <p:nvPr/>
            </p:nvSpPr>
            <p:spPr>
              <a:xfrm>
                <a:off x="502920" y="1582910"/>
                <a:ext cx="11183112" cy="44124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根据题意得，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5_1#864420ac5?vbadefaultcenterpage=1&amp;parentnodeid=dccdcd88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82910"/>
                <a:ext cx="11183112" cy="4412488"/>
              </a:xfrm>
              <a:prstGeom prst="rect">
                <a:avLst/>
              </a:prstGeom>
              <a:blipFill rotWithShape="1">
                <a:blip r:embed="rId2"/>
                <a:stretch>
                  <a:fillRect t="-11" r="-156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6_1#b48bbf52c?vbadefaultcenterpage=1&amp;parentnodeid=dccdcd88a&amp;vbahtmlprocessed=1"/>
              <p:cNvSpPr/>
              <p:nvPr/>
            </p:nvSpPr>
            <p:spPr>
              <a:xfrm>
                <a:off x="502920" y="1347642"/>
                <a:ext cx="11183112" cy="48945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，求证：当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有三个零点.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6_1#b48bbf52c?vbadefaultcenterpage=1&amp;parentnodeid=dccdcd8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7642"/>
                <a:ext cx="11183112" cy="489458"/>
              </a:xfrm>
              <a:prstGeom prst="rect">
                <a:avLst/>
              </a:prstGeom>
              <a:blipFill rotWithShape="1">
                <a:blip r:embed="rId1"/>
                <a:stretch>
                  <a:fillRect t="-35" r="1" b="-17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7_1#b48bbf52c?vbadefaultcenterpage=1&amp;parentnodeid=dccdcd88a&amp;vbahtmlprocessed=1&amp;bbb=1&amp;hasbroken=1"/>
              <p:cNvSpPr/>
              <p:nvPr/>
            </p:nvSpPr>
            <p:spPr>
              <a:xfrm>
                <a:off x="502920" y="1843450"/>
                <a:ext cx="11183112" cy="38914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7_AS.7_1#b48bbf52c?vbadefaultcenterpage=1&amp;parentnodeid=dccdcd88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43450"/>
                <a:ext cx="11183112" cy="3891407"/>
              </a:xfrm>
              <a:prstGeom prst="rect">
                <a:avLst/>
              </a:prstGeom>
              <a:blipFill rotWithShape="1">
                <a:blip r:embed="rId2"/>
                <a:stretch>
                  <a:fillRect t="-1" r="1" b="-1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7_1#b48bbf52c?vbadefaultcenterpage=1&amp;parentnodeid=dccdcd88a&amp;vbahtmlprocessed=1&amp;bbb=1&amp;hasbroken=1"/>
              <p:cNvSpPr/>
              <p:nvPr/>
            </p:nvSpPr>
            <p:spPr>
              <a:xfrm>
                <a:off x="502920" y="912223"/>
                <a:ext cx="11183112" cy="52453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（负值已舍去），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17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单调递减；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17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17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由函数零点存在定理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17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7_1#b48bbf52c?vbadefaultcenterpage=1&amp;parentnodeid=dccdcd88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2223"/>
                <a:ext cx="11183112" cy="5245354"/>
              </a:xfrm>
              <a:prstGeom prst="rect">
                <a:avLst/>
              </a:prstGeom>
              <a:blipFill rotWithShape="1">
                <a:blip r:embed="rId1"/>
                <a:stretch>
                  <a:fillRect t="-7" r="1" b="-1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7_AS.7_2#b48bbf52c?vbadefaultcenterpage=1&amp;parentnodeid=dccdcd88a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73752" y="858709"/>
            <a:ext cx="2450592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7_3#b48bbf52c?vbadefaultcenterpage=1&amp;parentnodeid=dccdcd88a&amp;vbahtmlprocessed=1"/>
              <p:cNvSpPr/>
              <p:nvPr/>
            </p:nvSpPr>
            <p:spPr>
              <a:xfrm>
                <a:off x="502920" y="3988908"/>
                <a:ext cx="11183112" cy="22983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的图象，如图所示，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有一个根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17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7_AS.7_3#b48bbf52c?vbadefaultcenterpage=1&amp;parentnodeid=dccdcd8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88908"/>
                <a:ext cx="11183112" cy="2298383"/>
              </a:xfrm>
              <a:prstGeom prst="rect">
                <a:avLst/>
              </a:prstGeom>
              <a:blipFill rotWithShape="1">
                <a:blip r:embed="rId2"/>
                <a:stretch>
                  <a:fillRect t="-21" r="1" b="-17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7_3#b48bbf52c?vbadefaultcenterpage=1&amp;parentnodeid=dccdcd88a&amp;vbahtmlprocessed=1"/>
              <p:cNvSpPr/>
              <p:nvPr/>
            </p:nvSpPr>
            <p:spPr>
              <a:xfrm>
                <a:off x="502920" y="2735499"/>
                <a:ext cx="11183112" cy="16750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17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有两个不同的根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有三个零点.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7_3#b48bbf52c?vbadefaultcenterpage=1&amp;parentnodeid=dccdcd88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35499"/>
                <a:ext cx="11183112" cy="1675003"/>
              </a:xfrm>
              <a:prstGeom prst="rect">
                <a:avLst/>
              </a:prstGeom>
              <a:blipFill rotWithShape="1">
                <a:blip r:embed="rId1"/>
                <a:stretch>
                  <a:fillRect t="-33" r="1" b="-38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e45af1be.fixed?vbadefaultcenterpage=1&amp;parentnodeid=6620201dd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根据函数零点个数求参数的取值范围</a:t>
            </a:r>
            <a:endParaRPr lang="en-US" altLang="zh-CN" sz="4400" dirty="0"/>
          </a:p>
        </p:txBody>
      </p:sp>
      <p:pic>
        <p:nvPicPr>
          <p:cNvPr id="3" name="C_3#9e45af1be.fixed?vbadefaultcenterpage=1&amp;parentnodeid=6620201dd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f1717cf3?vbadefaultcenterpage=1&amp;parentnodeid=9e45af1b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8_1#3c6ade5fd?vbadefaultcenterpage=1&amp;parentnodeid=4f1717cf3&amp;vbahtmlprocessed=1&amp;bbb=1&amp;hasbroken=1"/>
              <p:cNvSpPr/>
              <p:nvPr/>
            </p:nvSpPr>
            <p:spPr>
              <a:xfrm>
                <a:off x="502920" y="1241648"/>
                <a:ext cx="11183112" cy="238036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恰有一个零点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①求导后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分类讨论,判断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的单调性及最值情况   审题②通过函数最值的正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、负并结合函</a:t>
                </a:r>
                <a:endParaRPr lang="en-US" altLang="zh-CN" sz="2400" b="0" i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数图象判断函数零点个数情况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5_BD.8_1#3c6ade5fd?vbadefaultcenterpage=1&amp;parentnodeid=4f1717cf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380361"/>
              </a:xfrm>
              <a:prstGeom prst="rect">
                <a:avLst/>
              </a:prstGeom>
              <a:blipFill rotWithShape="1">
                <a:blip r:embed="rId2"/>
                <a:stretch>
                  <a:fillRect t="-9" r="-146" b="-20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1#3c6ade5fd?vbadefaultcenterpage=1&amp;parentnodeid=4f1717cf3&amp;vbahtmlprocessed=1&amp;bbb=1&amp;hasbroken=1"/>
              <p:cNvSpPr/>
              <p:nvPr/>
            </p:nvSpPr>
            <p:spPr>
              <a:xfrm>
                <a:off x="502920" y="1688574"/>
                <a:ext cx="11183112" cy="37307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由题意得，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的最大值为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，此时函数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没有零点，舍去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①②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9_1#3c6ade5fd?vbadefaultcenterpage=1&amp;parentnodeid=4f1717cf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8574"/>
                <a:ext cx="11183112" cy="3730752"/>
              </a:xfrm>
              <a:prstGeom prst="rect">
                <a:avLst/>
              </a:prstGeom>
              <a:blipFill rotWithShape="1">
                <a:blip r:embed="rId1"/>
                <a:stretch>
                  <a:fillRect t="-3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02920" y="102743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 dirty="0" err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2#3c6ade5fd?vbadefaultcenterpage=1&amp;parentnodeid=4f1717cf3&amp;vbahtmlprocessed=1"/>
              <p:cNvSpPr/>
              <p:nvPr/>
            </p:nvSpPr>
            <p:spPr>
              <a:xfrm>
                <a:off x="502920" y="756000"/>
                <a:ext cx="11183112" cy="635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9_2#3c6ade5fd?vbadefaultcenterpage=1&amp;parentnodeid=4f1717cf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635191"/>
              </a:xfrm>
              <a:prstGeom prst="rect">
                <a:avLst/>
              </a:prstGeom>
              <a:blipFill rotWithShape="1">
                <a:blip r:embed="rId1"/>
                <a:stretch>
                  <a:fillRect t="-55" r="1" b="-6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9_3#3c6ade5fd?vbadefaultcenterpage=1&amp;parentnodeid=4f1717cf3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4880" y="1521047"/>
            <a:ext cx="2679192" cy="277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AS.9_4#3c6ade5fd?vbadefaultcenterpage=1&amp;parentnodeid=4f1717cf3&amp;vbahtmlprocessed=1&amp;bbb=1&amp;hasbroken=1"/>
              <p:cNvSpPr/>
              <p:nvPr/>
            </p:nvSpPr>
            <p:spPr>
              <a:xfrm>
                <a:off x="502920" y="4429347"/>
                <a:ext cx="11183112" cy="22944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的极大值为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/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极小值为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，如图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，此时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只有一个零点，满足题意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endParaRPr lang="en-US" altLang="zh-CN" sz="2400" b="0" i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①②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AS.9_4#3c6ade5fd?vbadefaultcenterpage=1&amp;parentnodeid=4f1717cf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429347"/>
                <a:ext cx="11183112" cy="2294446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4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9_5#3c6ade5fd?vbadefaultcenterpage=1&amp;parentnodeid=4f1717cf3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4024" y="1012108"/>
            <a:ext cx="2660904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AS.9_6#3c6ade5fd?vbadefaultcenterpage=1&amp;parentnodeid=4f1717cf3&amp;vbahtmlprocessed=1&amp;bbb=1&amp;hasbroken=1"/>
              <p:cNvSpPr/>
              <p:nvPr/>
            </p:nvSpPr>
            <p:spPr>
              <a:xfrm>
                <a:off x="502920" y="4167296"/>
                <a:ext cx="11183112" cy="19284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的极小值为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5_AS.9_6#3c6ade5fd?vbadefaultcenterpage=1&amp;parentnodeid=4f1717cf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67296"/>
                <a:ext cx="11183112" cy="1928495"/>
              </a:xfrm>
              <a:prstGeom prst="rect">
                <a:avLst/>
              </a:prstGeom>
              <a:blipFill rotWithShape="1">
                <a:blip r:embed="rId2"/>
                <a:stretch>
                  <a:fillRect t="-22" r="1" b="-20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9_6#3c6ade5fd?vbadefaultcenterpage=1&amp;parentnodeid=4f1717cf3&amp;vbahtmlprocessed=1&amp;bbb=1&amp;hasbroken=1"/>
              <p:cNvSpPr/>
              <p:nvPr/>
            </p:nvSpPr>
            <p:spPr>
              <a:xfrm>
                <a:off x="502920" y="1809636"/>
                <a:ext cx="11183112" cy="346576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极大值为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，如图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，此时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只有一个零点，满足题意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endParaRPr lang="en-US" altLang="zh-CN" sz="2400" b="0" i="0">
                  <a:solidFill>
                    <a:srgbClr val="FF0000"/>
                  </a:solidFill>
                  <a:latin typeface="宋体" panose="02010600030101010101" pitchFamily="2" charset="-122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单调递增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只有一个零点，满足题意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9_6#3c6ade5fd?vbadefaultcenterpage=1&amp;parentnodeid=4f1717cf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09636"/>
                <a:ext cx="11183112" cy="3465767"/>
              </a:xfrm>
              <a:prstGeom prst="rect">
                <a:avLst/>
              </a:prstGeom>
              <a:blipFill rotWithShape="1">
                <a:blip r:embed="rId1"/>
                <a:stretch>
                  <a:fillRect t="-15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25b56abf?vbadefaultcenterpage=1&amp;parentnodeid=9e45af1b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P_5_BD#7092664a0?segpoint=1&amp;vbadefaultcenterpage=1&amp;parentnodeid=725b56abf&amp;vbahtmlprocessed=1"/>
              <p:cNvSpPr/>
              <p:nvPr/>
            </p:nvSpPr>
            <p:spPr>
              <a:xfrm>
                <a:off x="502920" y="1241648"/>
                <a:ext cx="11183112" cy="2760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利用函数的零点求参数的取值范围的方法</a:t>
                </a:r>
                <a:endParaRPr lang="en-US" altLang="zh-CN" sz="2400" b="1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分离参数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后，将原问题转化为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的值域（最值）问题或直线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的图象的交点个数问题（优选分离、次选分类）求解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利用函数零点存在定理构建不等式求解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转化为两个熟悉的函数图象的位置关系问题，从而构建不等式求解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P_5_BD#7092664a0?segpoint=1&amp;vbadefaultcenterpage=1&amp;parentnodeid=725b56ab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760091"/>
              </a:xfrm>
              <a:prstGeom prst="rect">
                <a:avLst/>
              </a:prstGeom>
              <a:blipFill rotWithShape="1">
                <a:blip r:embed="rId2"/>
                <a:stretch>
                  <a:fillRect t="-8" r="1" b="-38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ae1d9236?vbadefaultcenterpage=1&amp;parentnodeid=9e45af1be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5cc83d62c?vbadefaultcenterpage=1&amp;parentnodeid=6ae1d9236&amp;inlineimagemarkindex=2&amp;vbahtmlprocessed=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5cc83d62c?vbadefaultcenterpage=1&amp;parentnodeid=6ae1d9236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求参数范围变为求参数的值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M_6_BD.10_1#fbaed03f0?vbadefaultcenterpage=1&amp;parentnodeid=5cc83d62c&amp;vbahtmlprocessed=1"/>
              <p:cNvSpPr/>
              <p:nvPr/>
            </p:nvSpPr>
            <p:spPr>
              <a:xfrm>
                <a:off x="502920" y="183617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MS Mincho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𝑎𝑥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，其中常数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rPr>
                  <a:t>是自然对数的底数.</a:t>
                </a:r>
                <a:endPara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QM_6_BD.10_1#fbaed03f0?vbadefaultcenterpage=1&amp;parentnodeid=5cc83d62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617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0" r="1" b="-175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11_1#c33107c09?vbadefaultcenterpage=1&amp;parentnodeid=fbaed03f0&amp;vbahtmlprocessed=1"/>
              <p:cNvSpPr/>
              <p:nvPr/>
            </p:nvSpPr>
            <p:spPr>
              <a:xfrm>
                <a:off x="502920" y="11407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11_1#c33107c09?vbadefaultcenterpage=1&amp;parentnodeid=fbaed03f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40791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68" r="1" b="-11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12_1#c33107c09?vbadefaultcenterpage=1&amp;parentnodeid=fbaed03f0&amp;vbahtmlprocessed=1&amp;bbb=1&amp;hasbroken=1"/>
              <p:cNvSpPr/>
              <p:nvPr/>
            </p:nvSpPr>
            <p:spPr>
              <a:xfrm>
                <a:off x="502920" y="1636599"/>
                <a:ext cx="11183112" cy="43305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单调递增.又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所以当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单调递减；当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单调递增.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7_AS.12_1#c33107c09?vbadefaultcenterpage=1&amp;parentnodeid=fbaed03f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36599"/>
                <a:ext cx="11183112" cy="4330510"/>
              </a:xfrm>
              <a:prstGeom prst="rect">
                <a:avLst/>
              </a:prstGeom>
              <a:blipFill rotWithShape="1">
                <a:blip r:embed="rId2"/>
                <a:stretch>
                  <a:fillRect t="-5" r="1" b="-1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BD.13_1#81d45cb53?vbadefaultcenterpage=1&amp;parentnodeid=fbaed03f0&amp;vbahtmlprocessed=1"/>
              <p:cNvSpPr/>
              <p:nvPr/>
            </p:nvSpPr>
            <p:spPr>
              <a:xfrm>
                <a:off x="502920" y="837166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恰有一个零点，求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BD.13_1#81d45cb53?vbadefaultcenterpage=1&amp;parentnodeid=fbaed03f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37166"/>
                <a:ext cx="11183112" cy="490030"/>
              </a:xfrm>
              <a:prstGeom prst="rect">
                <a:avLst/>
              </a:prstGeom>
              <a:blipFill rotWithShape="1">
                <a:blip r:embed="rId1"/>
                <a:stretch>
                  <a:fillRect t="-48" r="1" b="-11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7_AS.14_1#81d45cb53?vbadefaultcenterpage=1&amp;parentnodeid=fbaed03f0&amp;vbahtmlprocessed=1&amp;bbb=1&amp;hasbroken=1"/>
              <p:cNvSpPr/>
              <p:nvPr/>
            </p:nvSpPr>
            <p:spPr>
              <a:xfrm>
                <a:off x="502920" y="1332974"/>
                <a:ext cx="11183112" cy="493776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→−∞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恰有一个零点，且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，所以0是函数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的唯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一零点，可得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函数定义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递增，即函数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时，可得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此时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7_AS.14_1#81d45cb53?vbadefaultcenterpage=1&amp;parentnodeid=fbaed03f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2974"/>
                <a:ext cx="11183112" cy="4937761"/>
              </a:xfrm>
              <a:prstGeom prst="rect">
                <a:avLst/>
              </a:prstGeom>
              <a:blipFill rotWithShape="1">
                <a:blip r:embed="rId2"/>
                <a:stretch>
                  <a:fillRect t="-2" r="-1055" b="-1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1#81d45cb53?vbadefaultcenterpage=1&amp;parentnodeid=fbaed03f0&amp;vbahtmlprocessed=1&amp;bbb=1&amp;hasbroken=1"/>
              <p:cNvSpPr/>
              <p:nvPr/>
            </p:nvSpPr>
            <p:spPr>
              <a:xfrm>
                <a:off x="502920" y="768839"/>
                <a:ext cx="11183112" cy="54864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上为减函数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上为增函数，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上存在一个零点，则此时函数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至少存在两个零点，又因为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0是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的唯一零点，所以不符合题意.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所以在区间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上存在一点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上为增函数，在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上为减函数，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，而当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→−∞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→+∞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O_7_AS.14_1#81d45cb53?vbadefaultcenterpage=1&amp;parentnodeid=fbaed03f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68839"/>
                <a:ext cx="11183112" cy="5486401"/>
              </a:xfrm>
              <a:prstGeom prst="rect">
                <a:avLst/>
              </a:prstGeom>
              <a:blipFill rotWithShape="1">
                <a:blip r:embed="rId1"/>
                <a:stretch>
                  <a:fillRect t="-9" r="-459" b="-10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7_AS.14_1#81d45cb53?vbadefaultcenterpage=1&amp;parentnodeid=fbaed03f0&amp;vbahtmlprocessed=1&amp;bbb=1&amp;hasbroken=1"/>
              <p:cNvSpPr/>
              <p:nvPr/>
            </p:nvSpPr>
            <p:spPr>
              <a:xfrm>
                <a:off x="502920" y="1927906"/>
                <a:ext cx="11183112" cy="3229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故此时函数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上至少存在一个零点，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又因为0是函数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的唯一零点，所以不符合题意.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时，由（1）知，当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取得最小值，最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小值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，所以符合题意.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综上，满足条件的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7_AS.14_1#81d45cb53?vbadefaultcenterpage=1&amp;parentnodeid=fbaed03f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7906"/>
                <a:ext cx="11183112" cy="3229229"/>
              </a:xfrm>
              <a:prstGeom prst="rect">
                <a:avLst/>
              </a:prstGeom>
              <a:blipFill rotWithShape="1">
                <a:blip r:embed="rId1"/>
                <a:stretch>
                  <a:fillRect t="-1" r="1" b="-19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620201dd.fixed?vbadefaultcenterpage=1&amp;parentnodeid=7add027ad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培优课06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利用导数研究函数的零点</a:t>
            </a:r>
            <a:endParaRPr lang="en-US" altLang="zh-CN" sz="4000" dirty="0"/>
          </a:p>
        </p:txBody>
      </p:sp>
      <p:pic>
        <p:nvPicPr>
          <p:cNvPr id="3" name="C_0#6620201dd?linknodeid=e835e137b&amp;catalogrefid=e835e137b&amp;parentnodeid=7add027ad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6620201dd?linknodeid=e835e137b&amp;catalogrefid=e835e137b&amp;parentnodeid=7add027ad&amp;vbahtmlprocessed=1">
            <a:hlinkClick r:id="rId1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0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0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利用导数确定函数零点个数</a:t>
            </a:r>
            <a:endParaRPr lang="en-US" altLang="zh-CN" sz="3000" dirty="0"/>
          </a:p>
        </p:txBody>
      </p:sp>
      <p:pic>
        <p:nvPicPr>
          <p:cNvPr id="5" name="C_0#6620201dd?linknodeid=9e45af1be&amp;catalogrefid=9e45af1be&amp;parentnodeid=7add027a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6620201dd?linknodeid=9e45af1be&amp;catalogrefid=9e45af1be&amp;parentnodeid=7add027ad&amp;vbahtmlprocessed=1">
            <a:hlinkClick r:id="rId3" action="ppaction://hlinksldjump"/>
          </p:cNvPr>
          <p:cNvSpPr/>
          <p:nvPr/>
        </p:nvSpPr>
        <p:spPr>
          <a:xfrm>
            <a:off x="3346704" y="3822192"/>
            <a:ext cx="7845552" cy="914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000" b="0" i="0" spc="-5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000" b="0" i="0" spc="-5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000" b="0" i="0" spc="-5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根据函数零点个数求参数的取值范围</a:t>
            </a:r>
            <a:endParaRPr lang="en-US" altLang="zh-CN" sz="3000" spc="-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835e137b.fixed?vbadefaultcenterpage=1&amp;parentnodeid=6620201dd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利用导数确定函数零点个数</a:t>
            </a:r>
            <a:endParaRPr lang="en-US" altLang="zh-CN" sz="4400" dirty="0"/>
          </a:p>
        </p:txBody>
      </p:sp>
      <p:pic>
        <p:nvPicPr>
          <p:cNvPr id="3" name="C_3#e835e137b.fixed?vbadefaultcenterpage=1&amp;parentnodeid=6620201dd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a26958ac?vbadefaultcenterpage=1&amp;parentnodeid=e835e137b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1_1#0cf712815?vbadefaultcenterpage=1&amp;parentnodeid=ca26958ac&amp;vbahtmlprocessed=1&amp;bbb=1&amp;hasbroken=1"/>
              <p:cNvSpPr/>
              <p:nvPr/>
            </p:nvSpPr>
            <p:spPr>
              <a:xfrm>
                <a:off x="502920" y="1241648"/>
                <a:ext cx="11183112" cy="25647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讨论函数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零点的个数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,分离参数构造函数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审题②利用导数研究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的单调性及最值</a:t>
                </a:r>
                <a:endParaRPr lang="en-US" altLang="zh-CN" sz="2400" b="0" i="0" dirty="0">
                  <a:solidFill>
                    <a:srgbClr val="0070C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审题③根据最值情况数形结合判断零点个数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3" name="QO_5_BD.1_1#0cf712815?vbadefaultcenterpage=1&amp;parentnodeid=ca26958a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2564765"/>
              </a:xfrm>
              <a:prstGeom prst="rect">
                <a:avLst/>
              </a:prstGeom>
              <a:blipFill rotWithShape="1">
                <a:blip r:embed="rId2"/>
                <a:stretch>
                  <a:fillRect t="-9" r="1" b="-21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1#0cf712815?vbadefaultcenterpage=1&amp;parentnodeid=ca26958ac&amp;vbahtmlprocessed=1&amp;bbb=1&amp;hasbroken=1"/>
              <p:cNvSpPr/>
              <p:nvPr/>
            </p:nvSpPr>
            <p:spPr>
              <a:xfrm>
                <a:off x="502920" y="843706"/>
                <a:ext cx="11183112" cy="53950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设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在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上单调递增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,+∞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在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,+∞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上单调递减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的最大值为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1#0cf712815?vbadefaultcenterpage=1&amp;parentnodeid=ca26958a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3706"/>
                <a:ext cx="11183112" cy="5395087"/>
              </a:xfrm>
              <a:prstGeom prst="rect">
                <a:avLst/>
              </a:prstGeom>
              <a:blipFill rotWithShape="1">
                <a:blip r:embed="rId1"/>
                <a:stretch>
                  <a:fillRect t="-8" r="1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24180" y="713105"/>
            <a:ext cx="38684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  <a:endParaRPr lang="en-US" altLang="zh-CN" sz="2400" b="1" dirty="0" err="1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  <a:sym typeface="+mn-ea"/>
            </a:endParaRP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2#0cf712815?vbadefaultcenterpage=1&amp;parentnodeid=ca26958ac&amp;vbahtmlprocessed=1"/>
              <p:cNvSpPr/>
              <p:nvPr/>
            </p:nvSpPr>
            <p:spPr>
              <a:xfrm>
                <a:off x="502920" y="1616882"/>
                <a:ext cx="11183112" cy="490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，结合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的图象，如图，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2_2#0cf712815?vbadefaultcenterpage=1&amp;parentnodeid=ca26958a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6882"/>
                <a:ext cx="11183112" cy="490220"/>
              </a:xfrm>
              <a:prstGeom prst="rect">
                <a:avLst/>
              </a:prstGeom>
              <a:blipFill rotWithShape="1">
                <a:blip r:embed="rId1"/>
                <a:stretch>
                  <a:fillRect t="-35" r="1" b="-11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2_3#0cf712815?vbadefaultcenterpage=1&amp;parentnodeid=ca26958ac&amp;vbahtmlprocessed=1" descr="preencoded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7448" y="2239690"/>
            <a:ext cx="2743200" cy="240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AS.2_4#0cf712815?vbadefaultcenterpage=1&amp;parentnodeid=ca26958ac&amp;vbahtmlprocessed=1"/>
              <p:cNvSpPr/>
              <p:nvPr/>
            </p:nvSpPr>
            <p:spPr>
              <a:xfrm>
                <a:off x="502920" y="4779690"/>
                <a:ext cx="11183112" cy="749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①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时，函数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无零点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AS.2_4#0cf712815?vbadefaultcenterpage=1&amp;parentnodeid=ca26958a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779690"/>
                <a:ext cx="11183112" cy="749427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  <p:bldP spid="4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2_5#0cf712815?vbadefaultcenterpage=1&amp;parentnodeid=ca26958ac&amp;vbahtmlprocessed=1&amp;bbb=1&amp;hasbroken=1"/>
              <p:cNvSpPr/>
              <p:nvPr/>
            </p:nvSpPr>
            <p:spPr>
              <a:xfrm>
                <a:off x="502920" y="1767505"/>
                <a:ext cx="11183112" cy="357289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②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时，函数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有且只有一个零点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③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时，函数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有两个零点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④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当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时，函数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有且只有一个零点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无零点；当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有且只有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一个零点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有两个零点.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2" name="QO_5_AS.2_5#0cf712815?vbadefaultcenterpage=1&amp;parentnodeid=ca26958a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7505"/>
                <a:ext cx="11183112" cy="3572891"/>
              </a:xfrm>
              <a:prstGeom prst="rect">
                <a:avLst/>
              </a:prstGeom>
              <a:blipFill rotWithShape="1">
                <a:blip r:embed="rId1"/>
                <a:stretch>
                  <a:fillRect t="-8" r="1" b="-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b1f863d4?vbadefaultcenterpage=1&amp;parentnodeid=e835e137b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148a5428d?segpoint=1&amp;vbadefaultcenterpage=1&amp;parentnodeid=5b1f863d4&amp;vbahtmlprocessed=1"/>
          <p:cNvSpPr/>
          <p:nvPr/>
        </p:nvSpPr>
        <p:spPr>
          <a:xfrm>
            <a:off x="502920" y="1241648"/>
            <a:ext cx="11183112" cy="26894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利用导数研究函数零点（方程根）的一般方法</a:t>
            </a:r>
            <a:endParaRPr lang="en-US" altLang="zh-CN" sz="2400" b="1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通过导数研究函数的单调性、最大值、最小值、变化趋势等,进而研究函数零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点的情况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ts val="44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根据题目要求，画出函数图象的走势规律，标明函数极（最）值的位置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ts val="42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数形结合去分析问题，可以使问题的求解过程有一个清晰、直观的整体展现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5111</Words>
  <Application>WPS 演示</Application>
  <PresentationFormat>宽屏</PresentationFormat>
  <Paragraphs>171</Paragraphs>
  <Slides>28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楷体</vt:lpstr>
      <vt:lpstr>Arial Unicode MS</vt:lpstr>
      <vt:lpstr>等线</vt:lpstr>
      <vt:lpstr>Calibri</vt:lpstr>
      <vt:lpstr>MS Mincho</vt:lpstr>
      <vt:lpstr>Segoe Print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Mr.Lee</cp:lastModifiedBy>
  <cp:revision>5</cp:revision>
  <dcterms:created xsi:type="dcterms:W3CDTF">2023-12-21T10:13:00Z</dcterms:created>
  <dcterms:modified xsi:type="dcterms:W3CDTF">2024-01-08T06:50:29Z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D2E8492DF887414C8532CF88A0CC3D3C_12</vt:lpwstr>
  </property>
  <property fmtid="{D5CDD505-2E9C-101B-9397-08002B2CF9AE}" pid="3" name="KSOProductBuildVer">
    <vt:lpwstr>2052-12.1.0.15990</vt:lpwstr>
  </property>
</Properties>
</file>