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80" r:id="rId14"/>
    <p:sldId id="266" r:id="rId15"/>
    <p:sldId id="267" r:id="rId16"/>
    <p:sldId id="281" r:id="rId17"/>
    <p:sldId id="268" r:id="rId18"/>
    <p:sldId id="269" r:id="rId19"/>
    <p:sldId id="270" r:id="rId20"/>
    <p:sldId id="282" r:id="rId21"/>
    <p:sldId id="283" r:id="rId22"/>
    <p:sldId id="271" r:id="rId23"/>
    <p:sldId id="272" r:id="rId24"/>
    <p:sldId id="273" r:id="rId25"/>
    <p:sldId id="274" r:id="rId26"/>
    <p:sldId id="284" r:id="rId27"/>
    <p:sldId id="275" r:id="rId28"/>
    <p:sldId id="276" r:id="rId29"/>
    <p:sldId id="285" r:id="rId30"/>
    <p:sldId id="277" r:id="rId31"/>
    <p:sldId id="278" r:id="rId32"/>
    <p:sldId id="279" r:id="rId33"/>
  </p:sldIdLst>
  <p:sldSz cx="12192000" cy="6858000"/>
  <p:notesSz cx="6858000" cy="12192000"/>
  <p:custDataLst>
    <p:tags r:id="rId3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472b106f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培优课07 利用导数证明不等式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BBB5CE03-F1E9-45AB-BB86-72B52BA206A3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472b106f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培优课07 利用导数证明不等式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6D638D29-E93C-470A-A897-8E6F175E1F62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472b106f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培优课07 利用导数证明不等式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82F2ABED-ECF9-41E3-B1AF-FACD9AEA15B2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472b106f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培优课07 利用导数证明不等式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91984B66-C061-4572-AE0B-46746EBED59F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472b106f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培优课07 利用导数证明不等式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DCADEFF3-A0E6-4EAF-BD5D-912F3796D503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3ecd4737efc0009ee51a6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D11CA4C2-60B7-4C21-A06E-4353192C82FD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472b106f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培优课07 利用导数证明不等式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3A348E20-F388-479B-BFBC-2EE3247C9A28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4.png"/><Relationship Id="rId1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7.png"/><Relationship Id="rId1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1.png"/><Relationship Id="rId1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4.pn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7.png"/><Relationship Id="rId1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0.png"/><Relationship Id="rId1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slide" Target="slide15.xml"/><Relationship Id="rId2" Type="http://schemas.openxmlformats.org/officeDocument/2006/relationships/image" Target="../media/image8.png"/><Relationship Id="rId1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8.pn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6_AS.4_1#b9a98ddee?vbadefaultcenterpage=1&amp;parentnodeid=4a2fdfa0a&amp;vbahtmlprocessed=1&amp;bbb=1&amp;hasbroken=1"/>
              <p:cNvSpPr/>
              <p:nvPr/>
            </p:nvSpPr>
            <p:spPr>
              <a:xfrm>
                <a:off x="502920" y="810750"/>
                <a:ext cx="11183112" cy="540258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要证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，即证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时，等号成立.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O_6_AS.4_1#b9a98ddee?vbadefaultcenterpage=1&amp;parentnodeid=4a2fdfa0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10750"/>
                <a:ext cx="11183112" cy="5402580"/>
              </a:xfrm>
              <a:prstGeom prst="rect">
                <a:avLst/>
              </a:prstGeom>
              <a:blipFill rotWithShape="1">
                <a:blip r:embed="rId1"/>
                <a:stretch>
                  <a:fillRect t="-9" r="1" b="-123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6_AS.4_1#b9a98ddee?vbadefaultcenterpage=1&amp;parentnodeid=4a2fdfa0a&amp;vbahtmlprocessed=1&amp;bbb=1&amp;hasbroken=1"/>
              <p:cNvSpPr/>
              <p:nvPr/>
            </p:nvSpPr>
            <p:spPr>
              <a:xfrm>
                <a:off x="502920" y="2295539"/>
                <a:ext cx="11183112" cy="250920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时，等号成立.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等号成立的条件不同，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6_AS.4_1#b9a98ddee?vbadefaultcenterpage=1&amp;parentnodeid=4a2fdfa0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95539"/>
                <a:ext cx="11183112" cy="2509203"/>
              </a:xfrm>
              <a:prstGeom prst="rect">
                <a:avLst/>
              </a:prstGeom>
              <a:blipFill rotWithShape="1">
                <a:blip r:embed="rId1"/>
                <a:stretch>
                  <a:fillRect t="-1" r="1" b="-3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2f94c6bd5?vbadefaultcenterpage=1&amp;parentnodeid=204bd0670&amp;inlineimagemarkindex=2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811" y="886684"/>
            <a:ext cx="1856232" cy="384048"/>
          </a:xfrm>
          <a:prstGeom prst="rect">
            <a:avLst/>
          </a:prstGeom>
        </p:spPr>
      </p:pic>
      <p:sp>
        <p:nvSpPr>
          <p:cNvPr id="3" name="C_5_BD#2f94c6bd5?vbadefaultcenterpage=1&amp;parentnodeid=204bd0670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放缩后构建函数证明不等式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6_BD.5_1#c91b197aa?vbadefaultcenterpage=1&amp;parentnodeid=2f94c6bd5&amp;vbahtmlprocessed=1"/>
              <p:cNvSpPr/>
              <p:nvPr/>
            </p:nvSpPr>
            <p:spPr>
              <a:xfrm>
                <a:off x="502920" y="1289908"/>
                <a:ext cx="11183112" cy="7317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，求证：当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6_BD.5_1#c91b197aa?vbadefaultcenterpage=1&amp;parentnodeid=2f94c6bd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89908"/>
                <a:ext cx="11183112" cy="731711"/>
              </a:xfrm>
              <a:prstGeom prst="rect">
                <a:avLst/>
              </a:prstGeom>
              <a:blipFill rotWithShape="1">
                <a:blip r:embed="rId2"/>
                <a:stretch>
                  <a:fillRect t="-30" r="1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6_AS.6_1#c91b197aa?vbadefaultcenterpage=1&amp;parentnodeid=2f94c6bd5&amp;vbahtmlprocessed=1&amp;bbb=1&amp;hasbroken=1"/>
              <p:cNvSpPr/>
              <p:nvPr/>
            </p:nvSpPr>
            <p:spPr>
              <a:xfrm>
                <a:off x="502920" y="1021982"/>
                <a:ext cx="11183112" cy="498011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时，要证明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，即证明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，故只需要证明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先证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再证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cos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Times New Roman" panose="02020603050405020304" pitchFamily="34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 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cos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Times New Roman" panose="02020603050405020304" pitchFamily="34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 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cos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Times New Roman" panose="02020603050405020304" pitchFamily="34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 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O_6_AS.6_1#c91b197aa?vbadefaultcenterpage=1&amp;parentnodeid=2f94c6bd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21982"/>
                <a:ext cx="11183112" cy="4980115"/>
              </a:xfrm>
              <a:prstGeom prst="rect">
                <a:avLst/>
              </a:prstGeom>
              <a:blipFill rotWithShape="1">
                <a:blip r:embed="rId1"/>
                <a:stretch>
                  <a:fillRect t="-5" r="1" b="-13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6_AS.6_1#c91b197aa?vbadefaultcenterpage=1&amp;parentnodeid=2f94c6bd5&amp;vbahtmlprocessed=1&amp;bbb=1&amp;hasbroken=1"/>
              <p:cNvSpPr/>
              <p:nvPr/>
            </p:nvSpPr>
            <p:spPr>
              <a:xfrm>
                <a:off x="502920" y="2543379"/>
                <a:ext cx="11183112" cy="20440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故对于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，都有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，都有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，因此对于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，都有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成立，即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成立，故原不等式成立.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6_AS.6_1#c91b197aa?vbadefaultcenterpage=1&amp;parentnodeid=2f94c6bd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43379"/>
                <a:ext cx="11183112" cy="2044002"/>
              </a:xfrm>
              <a:prstGeom prst="rect">
                <a:avLst/>
              </a:prstGeom>
              <a:blipFill rotWithShape="1">
                <a:blip r:embed="rId1"/>
                <a:stretch>
                  <a:fillRect t="-10" r="1" b="-5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394175223.fixed?vbadefaultcenterpage=1&amp;parentnodeid=472b106f6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培优点二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双变量的不等式证明</a:t>
            </a:r>
            <a:endParaRPr lang="en-US" altLang="zh-CN" sz="4400" dirty="0"/>
          </a:p>
        </p:txBody>
      </p:sp>
      <p:pic>
        <p:nvPicPr>
          <p:cNvPr id="3" name="C_3#394175223.fixed?vbadefaultcenterpage=1&amp;parentnodeid=472b106f6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9e2f90ee8?vbadefaultcenterpage=1&amp;parentnodeid=394175223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5_BD.7_1#7e17938ab?vbadefaultcenterpage=1&amp;parentnodeid=9e2f90ee8&amp;vbahtmlprocessed=1&amp;bbb=1&amp;hasbroken=1"/>
              <p:cNvSpPr/>
              <p:nvPr/>
            </p:nvSpPr>
            <p:spPr>
              <a:xfrm>
                <a:off x="502920" y="1241425"/>
                <a:ext cx="11182985" cy="36309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已知函数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 err="1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审题①先求导分析函数的单调性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若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，求证：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（审题②由单调性确定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所在区间并结合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构造函数证明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   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审题③出现双变量且</a:t>
                </a:r>
                <a:endParaRPr lang="en-US" altLang="zh-CN" sz="2400" b="0" i="0" dirty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无法直接得到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的关系，可以考虑比值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，引入新元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实现减元   审题④用</a:t>
                </a:r>
                <a:endParaRPr lang="en-US" altLang="zh-CN" sz="2400" b="0" i="0" dirty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新元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，再构造函数通过导数证明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QO_5_BD.7_1#7e17938ab?vbadefaultcenterpage=1&amp;parentnodeid=9e2f90ee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425"/>
                <a:ext cx="11182985" cy="3630930"/>
              </a:xfrm>
              <a:prstGeom prst="rect">
                <a:avLst/>
              </a:prstGeom>
              <a:blipFill rotWithShape="1">
                <a:blip r:embed="rId2"/>
                <a:stretch>
                  <a:fillRect r="-613" b="-11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8_1#7e17938ab?vbadefaultcenterpage=1&amp;parentnodeid=9e2f90ee8&amp;vbahtmlprocessed=1&amp;bbb=1&amp;hasbroken=1"/>
              <p:cNvSpPr/>
              <p:nvPr/>
            </p:nvSpPr>
            <p:spPr>
              <a:xfrm>
                <a:off x="441325" y="1179241"/>
                <a:ext cx="11183112" cy="517105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所以当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时，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单调递增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当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,+∞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时，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单调递减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所以不妨令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，则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先证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即证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pc="-5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spc="-5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spc="-5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pc="-5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spc="-5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spc="-5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spc="-5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spc="-5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spc="-5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endParaRPr lang="en-US" altLang="zh-CN" sz="2400" spc="-5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设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ℎ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，其中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O_5_AS.8_1#7e17938ab?vbadefaultcenterpage=1&amp;parentnodeid=9e2f90ee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25" y="1179241"/>
                <a:ext cx="11183112" cy="5171059"/>
              </a:xfrm>
              <a:prstGeom prst="rect">
                <a:avLst/>
              </a:prstGeom>
              <a:blipFill rotWithShape="1">
                <a:blip r:embed="rId1"/>
                <a:stretch>
                  <a:fillRect t="-1" r="1" b="-8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370840" y="802005"/>
            <a:ext cx="6096000" cy="3619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解题观摩</a:t>
            </a:r>
            <a:endParaRPr lang="en-US" altLang="zh-CN" sz="2400" dirty="0"/>
          </a:p>
          <a:p>
            <a:endParaRPr lang="en-US" altLang="zh-CN" sz="240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  <a:sym typeface="+mn-ea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8_1#7e17938ab?vbadefaultcenterpage=1&amp;parentnodeid=9e2f90ee8&amp;vbahtmlprocessed=1&amp;bbb=1&amp;hasbroken=1"/>
              <p:cNvSpPr/>
              <p:nvPr/>
            </p:nvSpPr>
            <p:spPr>
              <a:xfrm>
                <a:off x="502920" y="821291"/>
                <a:ext cx="11183112" cy="544245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单调递增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,得证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再证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不妨设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，则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可得,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化简可得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den>
                        </m:f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等价于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,等价于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,等价于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,等价于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O_5_AS.8_1#7e17938ab?vbadefaultcenterpage=1&amp;parentnodeid=9e2f90ee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21291"/>
                <a:ext cx="11183112" cy="5442458"/>
              </a:xfrm>
              <a:prstGeom prst="rect">
                <a:avLst/>
              </a:prstGeom>
              <a:blipFill rotWithShape="1">
                <a:blip r:embed="rId1"/>
                <a:stretch>
                  <a:fillRect t="-4" r="1" b="-8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8_1#7e17938ab?vbadefaultcenterpage=1&amp;parentnodeid=9e2f90ee8&amp;vbahtmlprocessed=1&amp;bbb=1&amp;hasbroken=1"/>
              <p:cNvSpPr/>
              <p:nvPr/>
            </p:nvSpPr>
            <p:spPr>
              <a:xfrm>
                <a:off x="502920" y="1856087"/>
                <a:ext cx="11183112" cy="33728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，则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𝜑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𝑡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审题④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再令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𝜑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𝜑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𝜑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，得证.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8_1#7e17938ab?vbadefaultcenterpage=1&amp;parentnodeid=9e2f90ee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56087"/>
                <a:ext cx="11183112" cy="3372866"/>
              </a:xfrm>
              <a:prstGeom prst="rect">
                <a:avLst/>
              </a:prstGeom>
              <a:blipFill rotWithShape="1">
                <a:blip r:embed="rId1"/>
                <a:stretch>
                  <a:fillRect t="-18" r="-2310" b="-2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469fa8f78?vbadefaultcenterpage=1&amp;parentnodeid=394175223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5_BD#7e93e1b6d?segpoint=1&amp;vbadefaultcenterpage=1&amp;parentnodeid=469fa8f78&amp;vbahtmlprocessed=1"/>
              <p:cNvSpPr/>
              <p:nvPr/>
            </p:nvSpPr>
            <p:spPr>
              <a:xfrm>
                <a:off x="502920" y="1241648"/>
                <a:ext cx="11183112" cy="5226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1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双变量不等式证明的五种思路</a:t>
                </a:r>
                <a:endParaRPr lang="en-US" altLang="zh-CN" sz="2400" b="1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1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减元法：当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是函数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的两个不等的极值点时，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是方程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的两个不等实根，由根与系数的关系可得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之间的关系，由此可利用替换法将双变量化为单变量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1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构造法：先利用条件消去参数，把所证明的不等式化为仅含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的式子，通过运算，构造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等为变量的函数，利用这个新函数的性质解决问题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45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对称化构造法：对结论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型，构造函数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；对结论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</m:e>
                    </m:d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型，构造函数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sz="24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或两边同时取对数构造函数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，再通过研究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的单调性证明不等式.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5_BD#7e93e1b6d?segpoint=1&amp;vbadefaultcenterpage=1&amp;parentnodeid=469fa8f7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648"/>
                <a:ext cx="11183112" cy="5226622"/>
              </a:xfrm>
              <a:prstGeom prst="rect">
                <a:avLst/>
              </a:prstGeom>
              <a:blipFill rotWithShape="1">
                <a:blip r:embed="rId2"/>
                <a:stretch>
                  <a:fillRect t="-4" r="1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P_5_BD#7e93e1b6d?segpoint=1&amp;vbadefaultcenterpage=1&amp;parentnodeid=469fa8f78&amp;vbahtmlprocessed=1"/>
              <p:cNvSpPr/>
              <p:nvPr/>
            </p:nvSpPr>
            <p:spPr>
              <a:xfrm>
                <a:off x="502920" y="1567003"/>
                <a:ext cx="11183112" cy="1289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比值代换法：通过代数变形将所证双变量不等式通过代换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化为单变量的函数不等式，利用函数的单调性证明.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P_5_BD#7e93e1b6d?segpoint=1&amp;vbadefaultcenterpage=1&amp;parentnodeid=469fa8f7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67003"/>
                <a:ext cx="11183112" cy="1289304"/>
              </a:xfrm>
              <a:prstGeom prst="rect">
                <a:avLst/>
              </a:prstGeom>
              <a:blipFill rotWithShape="1">
                <a:blip r:embed="rId1"/>
                <a:stretch>
                  <a:fillRect t="-36" r="1" b="-10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5_BD#7e93e1b6d?segpoint=1&amp;vbadefaultcenterpage=1&amp;parentnodeid=469fa8f78&amp;vbahtmlprocessed=1&amp;bbb=1&amp;hasbroken=1"/>
              <p:cNvSpPr/>
              <p:nvPr/>
            </p:nvSpPr>
            <p:spPr>
              <a:xfrm>
                <a:off x="502920" y="2863419"/>
                <a:ext cx="11183112" cy="270287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对数与指数均值不等式法（需证明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对任意的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，有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𝑎𝑏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则可得到指数均值不等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式：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【注意】其中3，4，5通常被称为</a:t>
                </a:r>
                <a:r>
                  <a:rPr lang="en-US" altLang="zh-CN" sz="2400" b="0" i="0" u="wavy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极值点偏移问题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5_BD#7e93e1b6d?segpoint=1&amp;vbadefaultcenterpage=1&amp;parentnodeid=469fa8f7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63419"/>
                <a:ext cx="11183112" cy="2702878"/>
              </a:xfrm>
              <a:prstGeom prst="rect">
                <a:avLst/>
              </a:prstGeom>
              <a:blipFill rotWithShape="1">
                <a:blip r:embed="rId2"/>
                <a:stretch>
                  <a:fillRect t="-8" r="1" b="-9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0bee93b0d?vbadefaultcenterpage=1&amp;parentnodeid=394175223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56cb48509?vbadefaultcenterpage=1&amp;parentnodeid=0bee93b0d&amp;inlineimagemarkindex=3&amp;vbahtmlprocessed=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1" y="1372332"/>
            <a:ext cx="1856232" cy="384048"/>
          </a:xfrm>
          <a:prstGeom prst="rect">
            <a:avLst/>
          </a:prstGeom>
        </p:spPr>
      </p:pic>
      <p:sp>
        <p:nvSpPr>
          <p:cNvPr id="4" name="C_5_BD#56cb48509?vbadefaultcenterpage=1&amp;parentnodeid=0bee93b0d&amp;vbahtmlprocessed=1"/>
          <p:cNvSpPr/>
          <p:nvPr/>
        </p:nvSpPr>
        <p:spPr>
          <a:xfrm>
            <a:off x="502920" y="1241648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减元法证明不等式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O_6_BD.9_1#f2d39c2d5?vbadefaultcenterpage=1&amp;parentnodeid=56cb48509&amp;vbahtmlprocessed=1"/>
              <p:cNvSpPr/>
              <p:nvPr/>
            </p:nvSpPr>
            <p:spPr>
              <a:xfrm>
                <a:off x="502920" y="1775048"/>
                <a:ext cx="11183112" cy="71024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有两个极值点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，求证：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O_6_BD.9_1#f2d39c2d5?vbadefaultcenterpage=1&amp;parentnodeid=56cb4850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75048"/>
                <a:ext cx="11183112" cy="710248"/>
              </a:xfrm>
              <a:prstGeom prst="rect">
                <a:avLst/>
              </a:prstGeom>
              <a:blipFill rotWithShape="1">
                <a:blip r:embed="rId3"/>
                <a:stretch>
                  <a:fillRect t="-31" r="1" b="-10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6_AS.10_1#f2d39c2d5?vbadefaultcenterpage=1&amp;parentnodeid=56cb48509&amp;vbahtmlprocessed=1&amp;bbb=1&amp;hasbroken=1"/>
              <p:cNvSpPr/>
              <p:nvPr/>
            </p:nvSpPr>
            <p:spPr>
              <a:xfrm>
                <a:off x="502920" y="908000"/>
                <a:ext cx="11183112" cy="53467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有两个极值点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有两个不同的正实数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由题意得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5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O_6_AS.10_1#f2d39c2d5?vbadefaultcenterpage=1&amp;parentnodeid=56cb4850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08000"/>
                <a:ext cx="11183112" cy="5346700"/>
              </a:xfrm>
              <a:prstGeom prst="rect">
                <a:avLst/>
              </a:prstGeom>
              <a:blipFill rotWithShape="1">
                <a:blip r:embed="rId1"/>
                <a:stretch>
                  <a:fillRect t="-11" r="1" b="-7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6_AS.10_1#f2d39c2d5?vbadefaultcenterpage=1&amp;parentnodeid=56cb48509&amp;vbahtmlprocessed=1&amp;bbb=1&amp;hasbroken=1"/>
              <p:cNvSpPr/>
              <p:nvPr/>
            </p:nvSpPr>
            <p:spPr>
              <a:xfrm>
                <a:off x="502920" y="2712638"/>
                <a:ext cx="11183112" cy="16902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6_AS.10_1#f2d39c2d5?vbadefaultcenterpage=1&amp;parentnodeid=56cb4850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12638"/>
                <a:ext cx="11183112" cy="1690243"/>
              </a:xfrm>
              <a:prstGeom prst="rect">
                <a:avLst/>
              </a:prstGeom>
              <a:blipFill rotWithShape="1">
                <a:blip r:embed="rId1"/>
                <a:stretch>
                  <a:fillRect t="-33" r="1" b="-2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130d816ea?vbadefaultcenterpage=1&amp;parentnodeid=0bee93b0d&amp;inlineimagemarkindex=4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811" y="886684"/>
            <a:ext cx="1856232" cy="384048"/>
          </a:xfrm>
          <a:prstGeom prst="rect">
            <a:avLst/>
          </a:prstGeom>
        </p:spPr>
      </p:pic>
      <p:sp>
        <p:nvSpPr>
          <p:cNvPr id="3" name="C_5_BD#130d816ea?vbadefaultcenterpage=1&amp;parentnodeid=0bee93b0d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构造法证明不等式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（证明对数均值不等式）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6_BD.11_1#e97722635?vbadefaultcenterpage=1&amp;parentnodeid=130d816ea&amp;vbahtmlprocessed=1"/>
              <p:cNvSpPr/>
              <p:nvPr/>
            </p:nvSpPr>
            <p:spPr>
              <a:xfrm>
                <a:off x="502920" y="1289908"/>
                <a:ext cx="11183112" cy="757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对任意的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，求证：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6_BD.11_1#e97722635?vbadefaultcenterpage=1&amp;parentnodeid=130d816e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89908"/>
                <a:ext cx="11183112" cy="757682"/>
              </a:xfrm>
              <a:prstGeom prst="rect">
                <a:avLst/>
              </a:prstGeom>
              <a:blipFill rotWithShape="1">
                <a:blip r:embed="rId2"/>
                <a:stretch>
                  <a:fillRect t="-29" r="1" b="-21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6_AS.12_1#e97722635?vbadefaultcenterpage=1&amp;parentnodeid=130d816ea&amp;vbahtmlprocessed=1&amp;bbb=1&amp;hasbroken=1"/>
              <p:cNvSpPr/>
              <p:nvPr/>
            </p:nvSpPr>
            <p:spPr>
              <a:xfrm>
                <a:off x="502920" y="766395"/>
                <a:ext cx="11183112" cy="55243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不妨设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，先证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，即证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，只要证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，即证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O_6_AS.12_1#e97722635?vbadefaultcenterpage=1&amp;parentnodeid=130d816e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66395"/>
                <a:ext cx="11183112" cy="5524310"/>
              </a:xfrm>
              <a:prstGeom prst="rect">
                <a:avLst/>
              </a:prstGeom>
              <a:blipFill rotWithShape="1">
                <a:blip r:embed="rId1"/>
                <a:stretch>
                  <a:fillRect t="-11" r="1" b="-9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6_AS.12_1#e97722635?vbadefaultcenterpage=1&amp;parentnodeid=130d816ea&amp;vbahtmlprocessed=1&amp;bbb=1&amp;hasbroken=1"/>
              <p:cNvSpPr/>
              <p:nvPr/>
            </p:nvSpPr>
            <p:spPr>
              <a:xfrm>
                <a:off x="502920" y="1525951"/>
                <a:ext cx="11183112" cy="403313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再证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𝑢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，只要证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𝑢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𝑢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𝑢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𝑢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𝑢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𝑢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𝑢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𝑢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𝑢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𝑢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𝑢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,同理可证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，有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𝑢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𝑢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𝑢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𝑢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综上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，证毕.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6_AS.12_1#e97722635?vbadefaultcenterpage=1&amp;parentnodeid=130d816e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5951"/>
                <a:ext cx="11183112" cy="4033139"/>
              </a:xfrm>
              <a:prstGeom prst="rect">
                <a:avLst/>
              </a:prstGeom>
              <a:blipFill rotWithShape="1">
                <a:blip r:embed="rId1"/>
                <a:stretch>
                  <a:fillRect t="-1" r="1" b="-69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329362d51?vbadefaultcenterpage=1&amp;parentnodeid=0bee93b0d&amp;inlineimagemarkindex=5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811" y="886684"/>
            <a:ext cx="1856232" cy="384048"/>
          </a:xfrm>
          <a:prstGeom prst="rect">
            <a:avLst/>
          </a:prstGeom>
        </p:spPr>
      </p:pic>
      <p:sp>
        <p:nvSpPr>
          <p:cNvPr id="3" name="C_5_BD#329362d51?vbadefaultcenterpage=1&amp;parentnodeid=0bee93b0d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对数均值不等式法证明不等式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6_BD.13_1#48872594e?vbadefaultcenterpage=1&amp;parentnodeid=329362d51&amp;vbahtmlprocessed=1"/>
              <p:cNvSpPr/>
              <p:nvPr/>
            </p:nvSpPr>
            <p:spPr>
              <a:xfrm>
                <a:off x="502920" y="1289685"/>
                <a:ext cx="11325225" cy="1485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（2022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新高考Ⅱ卷节选）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，求证：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6_BD.13_1#48872594e?vbadefaultcenterpage=1&amp;parentnodeid=329362d5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89685"/>
                <a:ext cx="11325225" cy="14852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6_AS.14_1#48872594e?vbadefaultcenterpage=1&amp;parentnodeid=329362d51&amp;vbahtmlprocessed=1&amp;bbb=1&amp;hasbroken=1"/>
              <p:cNvSpPr/>
              <p:nvPr/>
            </p:nvSpPr>
            <p:spPr>
              <a:xfrm>
                <a:off x="502920" y="1205402"/>
                <a:ext cx="11183112" cy="472249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不等式左侧可看作数列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，其通项公式为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，右侧可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看作数列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故只需证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由对数均值不等式可得，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𝑎𝑏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，则有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6_AS.14_1#48872594e?vbadefaultcenterpage=1&amp;parentnodeid=329362d5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05402"/>
                <a:ext cx="11183112" cy="4722495"/>
              </a:xfrm>
              <a:prstGeom prst="rect">
                <a:avLst/>
              </a:prstGeom>
              <a:blipFill rotWithShape="1">
                <a:blip r:embed="rId1"/>
                <a:stretch>
                  <a:fillRect t="-4" r="1" b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472b106f6.fixed?vbadefaultcenterpage=1&amp;parentnodeid=7add027ad&amp;vbahtmlprocessed=1"/>
          <p:cNvSpPr/>
          <p:nvPr/>
        </p:nvSpPr>
        <p:spPr>
          <a:xfrm>
            <a:off x="621792" y="932688"/>
            <a:ext cx="10981944" cy="79552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培优课07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利用导数证明不等式</a:t>
            </a:r>
            <a:endParaRPr lang="en-US" altLang="zh-CN" sz="4000" dirty="0"/>
          </a:p>
        </p:txBody>
      </p:sp>
      <p:pic>
        <p:nvPicPr>
          <p:cNvPr id="3" name="C_0#472b106f6?linknodeid=f9707a619&amp;catalogrefid=f9707a619&amp;parentnodeid=7add027ad&amp;vbahtmlprocessed=1" descr="preencod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632" y="2807208"/>
            <a:ext cx="502920" cy="502920"/>
          </a:xfrm>
          <a:prstGeom prst="rect">
            <a:avLst/>
          </a:prstGeom>
        </p:spPr>
      </p:pic>
      <p:sp>
        <p:nvSpPr>
          <p:cNvPr id="4" name="C_0#472b106f6?linknodeid=f9707a619&amp;catalogrefid=f9707a619&amp;parentnodeid=7add027ad&amp;vbahtmlprocessed=1">
            <a:hlinkClick r:id="rId1" action="ppaction://hlinksldjump"/>
          </p:cNvPr>
          <p:cNvSpPr/>
          <p:nvPr/>
        </p:nvSpPr>
        <p:spPr>
          <a:xfrm>
            <a:off x="3346704" y="2624328"/>
            <a:ext cx="7845552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培优点一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单变量的不等式证明</a:t>
            </a:r>
            <a:endParaRPr lang="en-US" altLang="zh-CN" sz="3050" dirty="0"/>
          </a:p>
        </p:txBody>
      </p:sp>
      <p:pic>
        <p:nvPicPr>
          <p:cNvPr id="5" name="C_0#472b106f6?linknodeid=394175223&amp;catalogrefid=394175223&amp;parentnodeid=7add027ad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632" y="4032504"/>
            <a:ext cx="502920" cy="502920"/>
          </a:xfrm>
          <a:prstGeom prst="rect">
            <a:avLst/>
          </a:prstGeom>
        </p:spPr>
      </p:pic>
      <p:sp>
        <p:nvSpPr>
          <p:cNvPr id="6" name="C_0#472b106f6?linknodeid=394175223&amp;catalogrefid=394175223&amp;parentnodeid=7add027ad&amp;vbahtmlprocessed=1">
            <a:hlinkClick r:id="rId3" action="ppaction://hlinksldjump"/>
          </p:cNvPr>
          <p:cNvSpPr/>
          <p:nvPr/>
        </p:nvSpPr>
        <p:spPr>
          <a:xfrm>
            <a:off x="3346704" y="3849624"/>
            <a:ext cx="7845552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培优点二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双变量的不等式证明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f9707a619.fixed?vbadefaultcenterpage=1&amp;parentnodeid=472b106f6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培优点一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单变量的不等式证明</a:t>
            </a:r>
            <a:endParaRPr lang="en-US" altLang="zh-CN" sz="4400" dirty="0"/>
          </a:p>
        </p:txBody>
      </p:sp>
      <p:pic>
        <p:nvPicPr>
          <p:cNvPr id="3" name="C_3#f9707a619.fixed?vbadefaultcenterpage=1&amp;parentnodeid=472b106f6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1ef8404c9?vbadefaultcenterpage=1&amp;parentnodeid=f9707a619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5_BD.1_1#182f4b8a3?vbadefaultcenterpage=1&amp;parentnodeid=1ef8404c9&amp;vbahtmlprocessed=1&amp;bbb=1&amp;hasbroken=1"/>
              <p:cNvSpPr/>
              <p:nvPr/>
            </p:nvSpPr>
            <p:spPr>
              <a:xfrm>
                <a:off x="502920" y="1241425"/>
                <a:ext cx="11182985" cy="197104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新高考Ⅱ卷节选）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证明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当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时，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 err="1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</a:t>
                </a:r>
                <a:endParaRPr lang="en-US" altLang="zh-CN" sz="2400" b="0" i="0" dirty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①移项作差构造函数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70C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70C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   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审题②利用导数研究</a:t>
                </a:r>
                <a:endParaRPr lang="en-US" altLang="zh-CN" sz="2400" b="0" i="0" dirty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两函数的单调性,从而证明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QO_5_BD.1_1#182f4b8a3?vbadefaultcenterpage=1&amp;parentnodeid=1ef8404c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425"/>
                <a:ext cx="11182985" cy="1971040"/>
              </a:xfrm>
              <a:prstGeom prst="rect">
                <a:avLst/>
              </a:prstGeom>
              <a:blipFill rotWithShape="1">
                <a:blip r:embed="rId2"/>
                <a:stretch>
                  <a:fillRect b="-198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2_1#182f4b8a3?vbadefaultcenterpage=1&amp;parentnodeid=1ef8404c9&amp;vbahtmlprocessed=1&amp;bbb=1&amp;hasbroken=1"/>
              <p:cNvSpPr/>
              <p:nvPr/>
            </p:nvSpPr>
            <p:spPr>
              <a:xfrm>
                <a:off x="358775" y="1137000"/>
                <a:ext cx="11183112" cy="55341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1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构造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31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恒成立，</a:t>
                </a:r>
                <a:endParaRPr lang="en-US" altLang="zh-CN" sz="2400" dirty="0"/>
              </a:p>
              <a:p>
                <a:pPr latinLnBrk="1">
                  <a:lnSpc>
                    <a:spcPct val="131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则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在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上单调递增，可得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31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31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构造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31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1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1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恒成立，</a:t>
                </a:r>
                <a:endParaRPr lang="en-US" altLang="zh-CN" sz="2400" dirty="0"/>
              </a:p>
              <a:p>
                <a:pPr latinLnBrk="1">
                  <a:lnSpc>
                    <a:spcPct val="131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则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在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上单调递增，可得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1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.综上所述，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2_1#182f4b8a3?vbadefaultcenterpage=1&amp;parentnodeid=1ef8404c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5" y="1137000"/>
                <a:ext cx="11183112" cy="5534152"/>
              </a:xfrm>
              <a:prstGeom prst="rect">
                <a:avLst/>
              </a:prstGeom>
              <a:blipFill rotWithShape="1">
                <a:blip r:embed="rId1"/>
                <a:stretch>
                  <a:fillRect t="-6" r="1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66700" y="783590"/>
            <a:ext cx="3683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解题观摩</a:t>
            </a:r>
            <a:endParaRPr lang="en-US" altLang="zh-CN" sz="2400" b="1" dirty="0" err="1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  <a:sym typeface="+mn-ea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0d6fac04c?vbadefaultcenterpage=1&amp;parentnodeid=f9707a619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5_BD#b11bdfea8?segpoint=1&amp;vbadefaultcenterpage=1&amp;parentnodeid=0d6fac04c&amp;vbahtmlprocessed=1"/>
              <p:cNvSpPr/>
              <p:nvPr/>
            </p:nvSpPr>
            <p:spPr>
              <a:xfrm>
                <a:off x="502920" y="1241648"/>
                <a:ext cx="11183112" cy="269494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利用导数证明不等式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1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的基本方法</a:t>
                </a:r>
                <a:endParaRPr lang="en-US" altLang="zh-CN" sz="2400" b="1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的最值易求出，则可以直接转化为证明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，但有的时候为了证明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上恒成立，我们可以将其转化为证明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上恒成立，通过分别求出两个函数的最值证得，有以下三种情况：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5_BD#b11bdfea8?segpoint=1&amp;vbadefaultcenterpage=1&amp;parentnodeid=0d6fac04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648"/>
                <a:ext cx="11183112" cy="2694940"/>
              </a:xfrm>
              <a:prstGeom prst="rect">
                <a:avLst/>
              </a:prstGeom>
              <a:blipFill rotWithShape="1">
                <a:blip r:embed="rId2"/>
                <a:stretch>
                  <a:fillRect t="-8" r="1" b="-2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b11bdfea8?hastextimagelayout=1&amp;vbadefaultcenterpage=1&amp;parentnodeid=0d6fac04c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4712" y="756000"/>
            <a:ext cx="2478024" cy="260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3" name="P_5_BD#b11bdfea8?hastextimagelayout=1&amp;vbadefaultcenterpage=1&amp;parentnodeid=0d6fac04c&amp;vbahtmlprocesse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5464" y="820008"/>
            <a:ext cx="2478024" cy="255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4" name="P_5_BD#b11bdfea8?hastextimagelayout=1&amp;vbadefaultcenterpage=1&amp;parentnodeid=0d6fac04c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13648" y="829152"/>
            <a:ext cx="2414016" cy="253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P_5_BD#b11bdfea8?segpoint=1&amp;vbadefaultcenterpage=1&amp;parentnodeid=0d6fac04c&amp;vbahtmlprocessed=1"/>
              <p:cNvSpPr/>
              <p:nvPr/>
            </p:nvSpPr>
            <p:spPr>
              <a:xfrm>
                <a:off x="502920" y="3504788"/>
                <a:ext cx="11183112" cy="281857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（1）隔水相望型：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（2）一线之隔型：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（3）亲密无间型：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37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的最值不易求出，则可构造函数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上单调递增，同时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；若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上单调递减，同时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P_5_BD#b11bdfea8?segpoint=1&amp;vbadefaultcenterpage=1&amp;parentnodeid=0d6fac04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04788"/>
                <a:ext cx="11183112" cy="2818575"/>
              </a:xfrm>
              <a:prstGeom prst="rect">
                <a:avLst/>
              </a:prstGeom>
              <a:blipFill rotWithShape="1">
                <a:blip r:embed="rId4"/>
                <a:stretch>
                  <a:fillRect t="-8" r="-124" b="-1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204bd0670?vbadefaultcenterpage=1&amp;parentnodeid=f9707a619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4a2fdfa0a?vbadefaultcenterpage=1&amp;parentnodeid=204bd0670&amp;inlineimagemarkindex=1&amp;vbahtmlprocessed=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1" y="1372332"/>
            <a:ext cx="1856232" cy="384048"/>
          </a:xfrm>
          <a:prstGeom prst="rect">
            <a:avLst/>
          </a:prstGeom>
        </p:spPr>
      </p:pic>
      <p:sp>
        <p:nvSpPr>
          <p:cNvPr id="4" name="C_5_BD#4a2fdfa0a?vbadefaultcenterpage=1&amp;parentnodeid=204bd0670&amp;vbahtmlprocessed=1"/>
          <p:cNvSpPr/>
          <p:nvPr/>
        </p:nvSpPr>
        <p:spPr>
          <a:xfrm>
            <a:off x="502920" y="1241648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构造双函数证明不等式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（凹凸反转）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O_6_BD.3_1#b9a98ddee?vbadefaultcenterpage=1&amp;parentnodeid=4a2fdfa0a&amp;vbahtmlprocessed=1"/>
              <p:cNvSpPr/>
              <p:nvPr/>
            </p:nvSpPr>
            <p:spPr>
              <a:xfrm>
                <a:off x="502920" y="1835745"/>
                <a:ext cx="11183112" cy="48945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，求证：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O_6_BD.3_1#b9a98ddee?vbadefaultcenterpage=1&amp;parentnodeid=4a2fdfa0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35745"/>
                <a:ext cx="11183112" cy="489458"/>
              </a:xfrm>
              <a:prstGeom prst="rect">
                <a:avLst/>
              </a:prstGeom>
              <a:blipFill rotWithShape="1">
                <a:blip r:embed="rId3"/>
                <a:stretch>
                  <a:fillRect t="-122" r="1" b="-166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tags/tag1.xml><?xml version="1.0" encoding="utf-8"?>
<p:tagLst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7500</Words>
  <Application>WPS 演示</Application>
  <PresentationFormat>宽屏</PresentationFormat>
  <Paragraphs>171</Paragraphs>
  <Slides>30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宋体</vt:lpstr>
      <vt:lpstr>Wingdings</vt:lpstr>
      <vt:lpstr>Times New Roman</vt:lpstr>
      <vt:lpstr>微软雅黑</vt:lpstr>
      <vt:lpstr>Times New Roman</vt:lpstr>
      <vt:lpstr>宋体</vt:lpstr>
      <vt:lpstr>Cambria Math</vt:lpstr>
      <vt:lpstr>Arial Unicode MS</vt:lpstr>
      <vt:lpstr>等线</vt:lpstr>
      <vt:lpstr>Calibri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石蒙</dc:creator>
  <cp:lastModifiedBy>Mr.Lee</cp:lastModifiedBy>
  <cp:revision>6</cp:revision>
  <dcterms:created xsi:type="dcterms:W3CDTF">2023-12-21T09:04:00Z</dcterms:created>
  <dcterms:modified xsi:type="dcterms:W3CDTF">2024-01-10T08:20:26Z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D0FA49708BAA41B2A06A16C55D74ACA5_12</vt:lpwstr>
  </property>
  <property fmtid="{D5CDD505-2E9C-101B-9397-08002B2CF9AE}" pid="3" name="KSOProductBuildVer">
    <vt:lpwstr>2052-12.1.0.15990</vt:lpwstr>
  </property>
</Properties>
</file>