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12192000"/>
  <p:custDataLst>
    <p:tags r:id="rId37"/>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7" d="100"/>
          <a:sy n="87" d="100"/>
        </p:scale>
        <p:origin x="49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df=531e4cf63">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基础课17 导数与函数的单调性</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328AB7D0-F633-464B-81E8-47667BB522C5}"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内容#df=531e4cf63">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基础课17 导数与函数的单调性</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3BA9C584-F516-40C1-92C8-6AD7AF6407E6}"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内容#df=531e4cf63">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基础课17 导数与函数的单调性</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B8A16251-2B3A-4CB6-94F1-EF9F82D6ACC4}"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内容#df=531e4cf63">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基础课17 导数与函数的单调性</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55DD692B-EB53-441C-B848-036A3C9DDC7E}"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xin?subject=math#pid=657fab7460819df2225b41b1#tid=65825cdc41cd2100092ee9e4#sourcefr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1">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
        <p:nvSpPr>
          <p:cNvPr id="3" name="MasterShapeName"/>
          <p:cNvSpPr/>
          <p:nvPr/>
        </p:nvSpPr>
        <p:spPr>
          <a:xfrm>
            <a:off x="5577840" y="5907024"/>
            <a:ext cx="1801368" cy="859536"/>
          </a:xfrm>
          <a:prstGeom prst="rect">
            <a:avLst/>
          </a:prstGeom>
          <a:noFill/>
        </p:spPr>
        <p:txBody>
          <a:bodyPr wrap="square" lIns="0" tIns="0" rIns="0" bIns="0" rtlCol="0" anchor="ctr"/>
          <a:lstStyle/>
          <a:p>
            <a:pPr algn="ctr"/>
            <a:r>
              <a:rPr lang="en-US" sz="5200" b="1" i="0" dirty="0">
                <a:solidFill>
                  <a:srgbClr val="42ADE2"/>
                </a:solidFill>
                <a:latin typeface="Times New Roman" panose="02020603050405020304" pitchFamily="34" charset="0"/>
                <a:ea typeface="微软雅黑" panose="020B0503020204020204" pitchFamily="34" charset="-122"/>
                <a:cs typeface="Times New Roman" panose="02020603050405020304" pitchFamily="34" charset="-120"/>
              </a:rPr>
              <a:t>数 学</a:t>
            </a:r>
            <a:endParaRPr lang="en-US" sz="5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标题">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目录">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a:lstStyle/>
          <a:p>
            <a:endParaRPr lang="zh-CN" altLang="en-US"/>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DD30390F-1445-41E2-A6EA-24640F0AB6F0}"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ack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内容#df=531e4cf63">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基础课17 导数与函数的单调性</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2158A99A-9CFF-4BD3-AF88-6F70BD60A7BA}"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41.pn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44.pn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9.xml"/><Relationship Id="rId5" Type="http://schemas.openxmlformats.org/officeDocument/2006/relationships/image" Target="../media/image53.png"/><Relationship Id="rId4" Type="http://schemas.openxmlformats.org/officeDocument/2006/relationships/image" Target="../media/image52.png"/></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9.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9.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image" Target="../media/image62.png"/></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9.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9.xml"/><Relationship Id="rId1" Type="http://schemas.openxmlformats.org/officeDocument/2006/relationships/slideLayout" Target="../slideLayouts/slideLayout9.xml"/><Relationship Id="rId5" Type="http://schemas.openxmlformats.org/officeDocument/2006/relationships/image" Target="../media/image69.png"/><Relationship Id="rId4" Type="http://schemas.openxmlformats.org/officeDocument/2006/relationships/image" Target="../media/image68.png"/></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slide" Target="slide13.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70.png"/></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1.xml"/><Relationship Id="rId1" Type="http://schemas.openxmlformats.org/officeDocument/2006/relationships/slideLayout" Target="../slideLayouts/slideLayout9.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3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2.xml"/><Relationship Id="rId1" Type="http://schemas.openxmlformats.org/officeDocument/2006/relationships/slideLayout" Target="../slideLayouts/slideLayout9.xml"/><Relationship Id="rId5" Type="http://schemas.openxmlformats.org/officeDocument/2006/relationships/image" Target="../media/image77.png"/><Relationship Id="rId4" Type="http://schemas.openxmlformats.org/officeDocument/2006/relationships/image" Target="../media/image76.png"/></Relationships>
</file>

<file path=ppt/slides/_rels/slide3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3.xml"/><Relationship Id="rId1" Type="http://schemas.openxmlformats.org/officeDocument/2006/relationships/slideLayout" Target="../slideLayouts/slideLayout9.xml"/><Relationship Id="rId4" Type="http://schemas.openxmlformats.org/officeDocument/2006/relationships/image" Target="../media/image7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dac6c604d?vbadefaultcenterpage=1&amp;parentnodeid=1bb9ea272&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题组2</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走进教材</a:t>
            </a:r>
            <a:endParaRPr lang="en-US" altLang="zh-CN" sz="2600" dirty="0"/>
          </a:p>
        </p:txBody>
      </p:sp>
      <mc:AlternateContent xmlns:mc="http://schemas.openxmlformats.org/markup-compatibility/2006" xmlns:a14="http://schemas.microsoft.com/office/drawing/2010/main">
        <mc:Choice Requires="a14">
          <p:sp>
            <p:nvSpPr>
              <p:cNvPr id="3" name="QB_6_BD.17_1#00b4cb939?vbadefaultcenterpage=1&amp;parentnodeid=dac6c604d&amp;vbahtmlprocessed=1&amp;bbb=1&amp;hasbroken=1"/>
              <p:cNvSpPr/>
              <p:nvPr/>
            </p:nvSpPr>
            <p:spPr>
              <a:xfrm>
                <a:off x="502920" y="1348391"/>
                <a:ext cx="11183112" cy="1281621"/>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（人教A版选修②P97 </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T2改编）函数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的单调递增区间是</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a:t>
                </a:r>
                <a:r>
                  <a:rPr lang="en-US" altLang="zh-CN" sz="3800" b="0" i="0" u="sng" kern="0" spc="-99900" dirty="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B_6_BD.17_1#00b4cb939?vbadefaultcenterpage=1&amp;parentnodeid=dac6c604d&amp;vbahtmlprocessed=1&amp;bbb=1&amp;hasbroken=1"/>
              <p:cNvSpPr>
                <a:spLocks noRot="1" noChangeAspect="1" noMove="1" noResize="1" noEditPoints="1" noAdjustHandles="1" noChangeArrowheads="1" noChangeShapeType="1" noTextEdit="1"/>
              </p:cNvSpPr>
              <p:nvPr/>
            </p:nvSpPr>
            <p:spPr>
              <a:xfrm>
                <a:off x="502920" y="1348391"/>
                <a:ext cx="11183112" cy="1281621"/>
              </a:xfrm>
              <a:prstGeom prst="rect">
                <a:avLst/>
              </a:prstGeom>
              <a:blipFill rotWithShape="1">
                <a:blip r:embed="rId3"/>
                <a:stretch>
                  <a:fillRect t="-22" r="1" b="-1239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6_AN.18_1#00b4cb939.blank?vbadefaultcenterpage=1&amp;parentnodeid=dac6c604d&amp;vbapositionanswer=9&amp;vbahtmlprocessed=1&amp;rh=43.2"/>
              <p:cNvSpPr/>
              <p:nvPr/>
            </p:nvSpPr>
            <p:spPr>
              <a:xfrm>
                <a:off x="566420" y="2002886"/>
                <a:ext cx="2783840" cy="546418"/>
              </a:xfrm>
              <a:prstGeom prst="rect">
                <a:avLst/>
              </a:prstGeom>
              <a:noFill/>
            </p:spPr>
            <p:txBody>
              <a:bodyPr wrap="none" lIns="0" tIns="0" rIns="0" bIns="0" rtlCol="0" anchor="t"/>
              <a:lstStyle/>
              <a:p>
                <a:pPr marL="0" algn="ctr" latinLnBrk="1">
                  <a:lnSpc>
                    <a:spcPts val="43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4" name="QB_6_AN.18_1#00b4cb939.blank?vbadefaultcenterpage=1&amp;parentnodeid=dac6c604d&amp;vbapositionanswer=9&amp;vbahtmlprocessed=1&amp;rh=43.2"/>
              <p:cNvSpPr>
                <a:spLocks noRot="1" noChangeAspect="1" noMove="1" noResize="1" noEditPoints="1" noAdjustHandles="1" noChangeArrowheads="1" noChangeShapeType="1" noTextEdit="1"/>
              </p:cNvSpPr>
              <p:nvPr/>
            </p:nvSpPr>
            <p:spPr>
              <a:xfrm>
                <a:off x="566420" y="2002886"/>
                <a:ext cx="2783840" cy="546418"/>
              </a:xfrm>
              <a:prstGeom prst="rect">
                <a:avLst/>
              </a:prstGeom>
              <a:blipFill rotWithShape="1">
                <a:blip r:embed="rId4"/>
                <a:stretch>
                  <a:fillRect l="-297" t="-18" r="-411" b="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6_AS.19_1#00b4cb939?vbadefaultcenterpage=1&amp;parentnodeid=dac6c604d&amp;vbahtmlprocessed=1"/>
              <p:cNvSpPr/>
              <p:nvPr/>
            </p:nvSpPr>
            <p:spPr>
              <a:xfrm>
                <a:off x="502920" y="2638648"/>
                <a:ext cx="11183112" cy="2628646"/>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令</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的单调递增区间为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QB_6_AS.19_1#00b4cb939?vbadefaultcenterpage=1&amp;parentnodeid=dac6c604d&amp;vbahtmlprocessed=1"/>
              <p:cNvSpPr>
                <a:spLocks noRot="1" noChangeAspect="1" noMove="1" noResize="1" noEditPoints="1" noAdjustHandles="1" noChangeArrowheads="1" noChangeShapeType="1" noTextEdit="1"/>
              </p:cNvSpPr>
              <p:nvPr/>
            </p:nvSpPr>
            <p:spPr>
              <a:xfrm>
                <a:off x="502920" y="2638648"/>
                <a:ext cx="11183112" cy="2628646"/>
              </a:xfrm>
              <a:prstGeom prst="rect">
                <a:avLst/>
              </a:prstGeom>
              <a:blipFill rotWithShape="1">
                <a:blip r:embed="rId5"/>
                <a:stretch>
                  <a:fillRect t="-8" r="1" b="-425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left)">
                                      <p:cBhvr>
                                        <p:cTn id="24" dur="500"/>
                                        <p:tgtEl>
                                          <p:spTgt spid="5">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BD.20_1#38d4d5854?vbadefaultcenterpage=1&amp;parentnodeid=dac6c604d&amp;vbahtmlprocessed=1&amp;bbb=1&amp;hasbroken=1"/>
              <p:cNvSpPr/>
              <p:nvPr/>
            </p:nvSpPr>
            <p:spPr>
              <a:xfrm>
                <a:off x="502920" y="1530872"/>
                <a:ext cx="11183112" cy="1263587"/>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（人教A版选修②P87 </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例3改编）已知函数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1" i="1" dirty="0">
                        <a:solidFill>
                          <a:srgbClr val="000000"/>
                        </a:solidFill>
                        <a:latin typeface="Cambria Math" panose="02040503050406030204" pitchFamily="18" charset="0"/>
                      </a:rPr>
                      <m:t>𝐑</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上单调递</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增，则实数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的取值范围为</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6_BD.20_1#38d4d5854?vbadefaultcenterpage=1&amp;parentnodeid=dac6c604d&amp;vbahtmlprocessed=1&amp;bbb=1&amp;hasbroken=1"/>
              <p:cNvSpPr>
                <a:spLocks noRot="1" noChangeAspect="1" noMove="1" noResize="1" noEditPoints="1" noAdjustHandles="1" noChangeArrowheads="1" noChangeShapeType="1" noTextEdit="1"/>
              </p:cNvSpPr>
              <p:nvPr/>
            </p:nvSpPr>
            <p:spPr>
              <a:xfrm>
                <a:off x="502920" y="1530872"/>
                <a:ext cx="11183112" cy="1263587"/>
              </a:xfrm>
              <a:prstGeom prst="rect">
                <a:avLst/>
              </a:prstGeom>
              <a:blipFill rotWithShape="1">
                <a:blip r:embed="rId3"/>
                <a:stretch>
                  <a:fillRect t="-41" r="-578" b="-54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B_6_AN.21_1#38d4d5854.blank?vbadefaultcenterpage=1&amp;parentnodeid=dac6c604d&amp;vbapositionanswer=10&amp;vbahtmlprocessed=1&amp;rh=43.2"/>
              <p:cNvSpPr/>
              <p:nvPr/>
            </p:nvSpPr>
            <p:spPr>
              <a:xfrm>
                <a:off x="4109212" y="2211972"/>
                <a:ext cx="1393825" cy="510096"/>
              </a:xfrm>
              <a:prstGeom prst="rect">
                <a:avLst/>
              </a:prstGeom>
              <a:noFill/>
            </p:spPr>
            <p:txBody>
              <a:bodyPr wrap="none" lIns="0" tIns="0" rIns="0" bIns="0" rtlCol="0" anchor="t"/>
              <a:lstStyle/>
              <a:p>
                <a:pPr marL="0" algn="ctr" latinLnBrk="1">
                  <a:lnSpc>
                    <a:spcPts val="4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3" name="QB_6_AN.21_1#38d4d5854.blank?vbadefaultcenterpage=1&amp;parentnodeid=dac6c604d&amp;vbapositionanswer=10&amp;vbahtmlprocessed=1&amp;rh=43.2"/>
              <p:cNvSpPr>
                <a:spLocks noRot="1" noChangeAspect="1" noMove="1" noResize="1" noEditPoints="1" noAdjustHandles="1" noChangeArrowheads="1" noChangeShapeType="1" noTextEdit="1"/>
              </p:cNvSpPr>
              <p:nvPr/>
            </p:nvSpPr>
            <p:spPr>
              <a:xfrm>
                <a:off x="4109212" y="2211972"/>
                <a:ext cx="1393825" cy="510096"/>
              </a:xfrm>
              <a:prstGeom prst="rect">
                <a:avLst/>
              </a:prstGeom>
              <a:blipFill rotWithShape="1">
                <a:blip r:embed="rId4"/>
                <a:stretch>
                  <a:fillRect l="-9" t="-52" r="9" b="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6_AS.22_1#38d4d5854?vbadefaultcenterpage=1&amp;parentnodeid=dac6c604d&amp;vbahtmlprocessed=1"/>
              <p:cNvSpPr/>
              <p:nvPr/>
            </p:nvSpPr>
            <p:spPr>
              <a:xfrm>
                <a:off x="502920" y="2803919"/>
                <a:ext cx="11183112" cy="2811209"/>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1" i="1" dirty="0">
                        <a:solidFill>
                          <a:srgbClr val="FF0000"/>
                        </a:solidFill>
                        <a:latin typeface="Cambria Math" panose="02040503050406030204" pitchFamily="18" charset="0"/>
                      </a:rPr>
                      <m:t>𝐑</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上单调递增，</a:t>
                </a:r>
                <a:endParaRPr lang="en-US" altLang="zh-CN" sz="2400" dirty="0"/>
              </a:p>
              <a:p>
                <a:pPr algn="l"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恒成立，所以</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所以实数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的取值范围为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6_AS.22_1#38d4d5854?vbadefaultcenterpage=1&amp;parentnodeid=dac6c604d&amp;vbahtmlprocessed=1"/>
              <p:cNvSpPr>
                <a:spLocks noRot="1" noChangeAspect="1" noMove="1" noResize="1" noEditPoints="1" noAdjustHandles="1" noChangeArrowheads="1" noChangeShapeType="1" noTextEdit="1"/>
              </p:cNvSpPr>
              <p:nvPr/>
            </p:nvSpPr>
            <p:spPr>
              <a:xfrm>
                <a:off x="502920" y="2803919"/>
                <a:ext cx="11183112" cy="2811209"/>
              </a:xfrm>
              <a:prstGeom prst="rect">
                <a:avLst/>
              </a:prstGeom>
              <a:blipFill rotWithShape="1">
                <a:blip r:embed="rId5"/>
                <a:stretch>
                  <a:fillRect t="-14" r="1" b="-3869"/>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left)">
                                      <p:cBhvr>
                                        <p:cTn id="24" dur="500"/>
                                        <p:tgtEl>
                                          <p:spTgt spid="4">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left)">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5f92db2fd?vbadefaultcenterpage=1&amp;parentnodeid=1bb9ea272&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题组3</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走向高考</a:t>
            </a:r>
            <a:endParaRPr lang="en-US" altLang="zh-CN" sz="2600" dirty="0"/>
          </a:p>
        </p:txBody>
      </p:sp>
      <mc:AlternateContent xmlns:mc="http://schemas.openxmlformats.org/markup-compatibility/2006" xmlns:a14="http://schemas.microsoft.com/office/drawing/2010/main">
        <mc:Choice Requires="a14">
          <p:sp>
            <p:nvSpPr>
              <p:cNvPr id="3" name="QC_6_BD.23_1#cd44e7e3e?vbadefaultcenterpage=1&amp;parentnodeid=5f92db2fd&amp;vbahtmlprocessed=1&amp;bbb=1&amp;hasbroken=1"/>
              <p:cNvSpPr/>
              <p:nvPr/>
            </p:nvSpPr>
            <p:spPr>
              <a:xfrm>
                <a:off x="502920" y="1348391"/>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5.</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（2023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新高考Ⅱ卷）</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在区间</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1,2</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上单调递增，则实数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的最小值为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C_6_BD.23_1#cd44e7e3e?vbadefaultcenterpage=1&amp;parentnodeid=5f92db2fd&amp;vbahtmlprocessed=1&amp;bbb=1&amp;hasbroken=1"/>
              <p:cNvSpPr>
                <a:spLocks noRot="1" noChangeAspect="1" noMove="1" noResize="1" noEditPoints="1" noAdjustHandles="1" noChangeArrowheads="1" noChangeShapeType="1" noTextEdit="1"/>
              </p:cNvSpPr>
              <p:nvPr/>
            </p:nvSpPr>
            <p:spPr>
              <a:xfrm>
                <a:off x="502920" y="1348391"/>
                <a:ext cx="11183112" cy="1034669"/>
              </a:xfrm>
              <a:prstGeom prst="rect">
                <a:avLst/>
              </a:prstGeom>
              <a:blipFill rotWithShape="1">
                <a:blip r:embed="rId3"/>
                <a:stretch>
                  <a:fillRect t="-28" r="1" b="-6024"/>
                </a:stretch>
              </a:blipFill>
            </p:spPr>
            <p:txBody>
              <a:bodyPr/>
              <a:lstStyle/>
              <a:p>
                <a:r>
                  <a:rPr lang="zh-CN" altLang="en-US">
                    <a:noFill/>
                  </a:rPr>
                  <a:t> </a:t>
                </a:r>
              </a:p>
            </p:txBody>
          </p:sp>
        </mc:Fallback>
      </mc:AlternateContent>
      <p:sp>
        <p:nvSpPr>
          <p:cNvPr id="4" name="QC_6_AN.24_1#cd44e7e3e.bracket?vbadefaultcenterpage=1&amp;parentnodeid=5f92db2fd&amp;vbapositionanswer=11&amp;vbahtmlprocessed=1"/>
          <p:cNvSpPr/>
          <p:nvPr/>
        </p:nvSpPr>
        <p:spPr>
          <a:xfrm>
            <a:off x="2293620" y="1897031"/>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a:t>
            </a:r>
            <a:endParaRPr lang="en-US" altLang="zh-CN" sz="2400" dirty="0"/>
          </a:p>
        </p:txBody>
      </p:sp>
      <mc:AlternateContent xmlns:mc="http://schemas.openxmlformats.org/markup-compatibility/2006" xmlns:a14="http://schemas.microsoft.com/office/drawing/2010/main">
        <mc:Choice Requires="a14">
          <p:sp>
            <p:nvSpPr>
              <p:cNvPr id="5" name="QC_6_BD.25_1#cd44e7e3e.choices?vbadefaultcenterpage=1&amp;parentnodeid=5f92db2fd&amp;vbahtmlprocessed=1"/>
              <p:cNvSpPr/>
              <p:nvPr/>
            </p:nvSpPr>
            <p:spPr>
              <a:xfrm>
                <a:off x="502920" y="2440591"/>
                <a:ext cx="11183112" cy="479235"/>
              </a:xfrm>
              <a:prstGeom prst="rect">
                <a:avLst/>
              </a:prstGeom>
              <a:noFill/>
            </p:spPr>
            <p:txBody>
              <a:bodyPr wrap="square" lIns="0" tIns="0" rIns="0" bIns="0" rtlCol="0" anchor="t"/>
              <a:lstStyle/>
              <a:p>
                <a:pPr latinLnBrk="1">
                  <a:lnSpc>
                    <a:spcPct val="150000"/>
                  </a:lnSpc>
                  <a:tabLst>
                    <a:tab pos="2820670" algn="l"/>
                    <a:tab pos="5464175" algn="l"/>
                    <a:tab pos="8412480"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e</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p>
                    </m:sSup>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5" name="QC_6_BD.25_1#cd44e7e3e.choices?vbadefaultcenterpage=1&amp;parentnodeid=5f92db2fd&amp;vbahtmlprocessed=1"/>
              <p:cNvSpPr>
                <a:spLocks noRot="1" noChangeAspect="1" noMove="1" noResize="1" noEditPoints="1" noAdjustHandles="1" noChangeArrowheads="1" noChangeShapeType="1" noTextEdit="1"/>
              </p:cNvSpPr>
              <p:nvPr/>
            </p:nvSpPr>
            <p:spPr>
              <a:xfrm>
                <a:off x="502920" y="2440591"/>
                <a:ext cx="11183112" cy="479235"/>
              </a:xfrm>
              <a:prstGeom prst="rect">
                <a:avLst/>
              </a:prstGeom>
              <a:blipFill rotWithShape="1">
                <a:blip r:embed="rId4"/>
                <a:stretch>
                  <a:fillRect t="-60" r="1" b="-198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C_6_AS.26_1#cd44e7e3e?vbadefaultcenterpage=1&amp;parentnodeid=5f92db2fd&amp;vbahtmlprocessed=1&amp;bbb=1&amp;hasbroken=1"/>
              <p:cNvSpPr/>
              <p:nvPr/>
            </p:nvSpPr>
            <p:spPr>
              <a:xfrm>
                <a:off x="502920" y="2930748"/>
                <a:ext cx="11183112" cy="2593721"/>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依题可知，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上恒成立，显然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p>
              <a:p>
                <a:pPr latinLnBrk="1">
                  <a:lnSpc>
                    <a:spcPct val="15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上恒成立，设</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p>
              <a:p>
                <a:pPr latinLnBrk="1">
                  <a:lnSpc>
                    <a:spcPct val="15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上单调递增，所以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，故实数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的最小</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值为</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.故选C.</a:t>
                </a:r>
                <a:endParaRPr lang="en-US" altLang="zh-CN" sz="2400" dirty="0"/>
              </a:p>
            </p:txBody>
          </p:sp>
        </mc:Choice>
        <mc:Fallback xmlns="">
          <p:sp>
            <p:nvSpPr>
              <p:cNvPr id="6" name="QC_6_AS.26_1#cd44e7e3e?vbadefaultcenterpage=1&amp;parentnodeid=5f92db2fd&amp;vbahtmlprocessed=1&amp;bbb=1&amp;hasbroken=1"/>
              <p:cNvSpPr>
                <a:spLocks noRot="1" noChangeAspect="1" noMove="1" noResize="1" noEditPoints="1" noAdjustHandles="1" noChangeArrowheads="1" noChangeShapeType="1" noTextEdit="1"/>
              </p:cNvSpPr>
              <p:nvPr/>
            </p:nvSpPr>
            <p:spPr>
              <a:xfrm>
                <a:off x="502920" y="2930748"/>
                <a:ext cx="11183112" cy="2593721"/>
              </a:xfrm>
              <a:prstGeom prst="rect">
                <a:avLst/>
              </a:prstGeom>
              <a:blipFill rotWithShape="1">
                <a:blip r:embed="rId5"/>
                <a:stretch>
                  <a:fillRect t="-9" r="1" b="-3722"/>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500"/>
                                        <p:tgtEl>
                                          <p:spTgt spid="6">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f108de654.fixed?vbadefaultcenterpage=1&amp;parentnodeid=531e4cf63&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考点聚焦·突破</a:t>
            </a:r>
            <a:endParaRPr lang="en-US" altLang="zh-CN" sz="4400" dirty="0"/>
          </a:p>
        </p:txBody>
      </p:sp>
      <p:pic>
        <p:nvPicPr>
          <p:cNvPr id="3" name="C_3#f108de654.fixed?vbadefaultcenterpage=1&amp;parentnodeid=531e4cf63&amp;vbahtmlprocessed=1" descr="preencoded.png"/>
          <p:cNvPicPr>
            <a:picLocks noChangeAspect="1"/>
          </p:cNvPicPr>
          <p:nvPr/>
        </p:nvPicPr>
        <p:blipFill>
          <a:blip r:embed="rId3"/>
          <a:stretch>
            <a:fillRect/>
          </a:stretch>
        </p:blipFill>
        <p:spPr>
          <a:xfrm>
            <a:off x="1261872" y="3575304"/>
            <a:ext cx="9756648" cy="82296"/>
          </a:xfrm>
          <a:prstGeom prst="rect">
            <a:avLst/>
          </a:prstGeom>
        </p:spPr>
      </p:pic>
    </p:spTree>
  </p:cSld>
  <p:clrMapOvr>
    <a:masterClrMapping/>
  </p:clrMapOvr>
  <p:transition>
    <p:split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11e06eb5b?vbadefaultcenterpage=1&amp;parentnodeid=f108de654&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考点一</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具体函数的单调性［自主练透］</a:t>
            </a:r>
            <a:endParaRPr lang="en-US" altLang="zh-CN" sz="2800" dirty="0"/>
          </a:p>
        </p:txBody>
      </p:sp>
      <mc:AlternateContent xmlns:mc="http://schemas.openxmlformats.org/markup-compatibility/2006" xmlns:a14="http://schemas.microsoft.com/office/drawing/2010/main">
        <mc:Choice Requires="a14">
          <p:sp>
            <p:nvSpPr>
              <p:cNvPr id="3" name="QC_5_BD.27_1#84f1ba7f7?vbadefaultcenterpage=1&amp;parentnodeid=11e06eb5b&amp;vbahtmlprocessed=1"/>
              <p:cNvSpPr/>
              <p:nvPr/>
            </p:nvSpPr>
            <p:spPr>
              <a:xfrm>
                <a:off x="502920" y="1395810"/>
                <a:ext cx="11183112" cy="48602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d>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的单调递减区间是</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C_5_BD.27_1#84f1ba7f7?vbadefaultcenterpage=1&amp;parentnodeid=11e06eb5b&amp;vbahtmlprocessed=1"/>
              <p:cNvSpPr>
                <a:spLocks noRot="1" noChangeAspect="1" noMove="1" noResize="1" noEditPoints="1" noAdjustHandles="1" noChangeArrowheads="1" noChangeShapeType="1" noTextEdit="1"/>
              </p:cNvSpPr>
              <p:nvPr/>
            </p:nvSpPr>
            <p:spPr>
              <a:xfrm>
                <a:off x="502920" y="1395810"/>
                <a:ext cx="11183112" cy="486029"/>
              </a:xfrm>
              <a:prstGeom prst="rect">
                <a:avLst/>
              </a:prstGeom>
              <a:blipFill rotWithShape="1">
                <a:blip r:embed="rId3"/>
                <a:stretch>
                  <a:fillRect t="-16" r="1" b="-12866"/>
                </a:stretch>
              </a:blipFill>
            </p:spPr>
            <p:txBody>
              <a:bodyPr/>
              <a:lstStyle/>
              <a:p>
                <a:r>
                  <a:rPr lang="zh-CN" altLang="en-US">
                    <a:noFill/>
                  </a:rPr>
                  <a:t> </a:t>
                </a:r>
              </a:p>
            </p:txBody>
          </p:sp>
        </mc:Fallback>
      </mc:AlternateContent>
      <p:sp>
        <p:nvSpPr>
          <p:cNvPr id="4" name="QC_5_AN.28_1#84f1ba7f7.bracket?vbadefaultcenterpage=1&amp;parentnodeid=11e06eb5b&amp;vbapositionanswer=12&amp;vbahtmlprocessed=1"/>
          <p:cNvSpPr/>
          <p:nvPr/>
        </p:nvSpPr>
        <p:spPr>
          <a:xfrm>
            <a:off x="6305423" y="1395810"/>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a:t>
            </a:r>
            <a:endParaRPr lang="en-US" altLang="zh-CN" sz="2400" dirty="0"/>
          </a:p>
        </p:txBody>
      </p:sp>
      <mc:AlternateContent xmlns:mc="http://schemas.openxmlformats.org/markup-compatibility/2006" xmlns:a14="http://schemas.microsoft.com/office/drawing/2010/main">
        <mc:Choice Requires="a14">
          <p:sp>
            <p:nvSpPr>
              <p:cNvPr id="5" name="QC_5_BD.29_1#84f1ba7f7.choices?vbadefaultcenterpage=1&amp;parentnodeid=11e06eb5b&amp;vbahtmlprocessed=1"/>
              <p:cNvSpPr/>
              <p:nvPr/>
            </p:nvSpPr>
            <p:spPr>
              <a:xfrm>
                <a:off x="502920" y="1945291"/>
                <a:ext cx="11183112" cy="479235"/>
              </a:xfrm>
              <a:prstGeom prst="rect">
                <a:avLst/>
              </a:prstGeom>
              <a:noFill/>
            </p:spPr>
            <p:txBody>
              <a:bodyPr wrap="square" lIns="0" tIns="0" rIns="0" bIns="0" rtlCol="0" anchor="t"/>
              <a:lstStyle/>
              <a:p>
                <a:pPr latinLnBrk="1">
                  <a:lnSpc>
                    <a:spcPct val="150000"/>
                  </a:lnSpc>
                  <a:tabLst>
                    <a:tab pos="3046095" algn="l"/>
                    <a:tab pos="5699125" algn="l"/>
                    <a:tab pos="835215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0,3</m:t>
                        </m:r>
                      </m:e>
                    </m: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1,4</m:t>
                        </m:r>
                      </m:e>
                    </m: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5" name="QC_5_BD.29_1#84f1ba7f7.choices?vbadefaultcenterpage=1&amp;parentnodeid=11e06eb5b&amp;vbahtmlprocessed=1"/>
              <p:cNvSpPr>
                <a:spLocks noRot="1" noChangeAspect="1" noMove="1" noResize="1" noEditPoints="1" noAdjustHandles="1" noChangeArrowheads="1" noChangeShapeType="1" noTextEdit="1"/>
              </p:cNvSpPr>
              <p:nvPr/>
            </p:nvSpPr>
            <p:spPr>
              <a:xfrm>
                <a:off x="502920" y="1945291"/>
                <a:ext cx="11183112" cy="479235"/>
              </a:xfrm>
              <a:prstGeom prst="rect">
                <a:avLst/>
              </a:prstGeom>
              <a:blipFill rotWithShape="1">
                <a:blip r:embed="rId4"/>
                <a:stretch>
                  <a:fillRect t="-60" r="1" b="-144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C_5_AS.30_1#84f1ba7f7?vbadefaultcenterpage=1&amp;parentnodeid=11e06eb5b&amp;vbahtmlprocessed=1"/>
              <p:cNvSpPr/>
              <p:nvPr/>
            </p:nvSpPr>
            <p:spPr>
              <a:xfrm>
                <a:off x="502920" y="2435448"/>
                <a:ext cx="11183112" cy="1583309"/>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的单调递减区间是</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故选A.</a:t>
                </a:r>
                <a:endParaRPr lang="en-US" altLang="zh-CN" sz="2400" dirty="0"/>
              </a:p>
            </p:txBody>
          </p:sp>
        </mc:Choice>
        <mc:Fallback xmlns="">
          <p:sp>
            <p:nvSpPr>
              <p:cNvPr id="6" name="QC_5_AS.30_1#84f1ba7f7?vbadefaultcenterpage=1&amp;parentnodeid=11e06eb5b&amp;vbahtmlprocessed=1"/>
              <p:cNvSpPr>
                <a:spLocks noRot="1" noChangeAspect="1" noMove="1" noResize="1" noEditPoints="1" noAdjustHandles="1" noChangeArrowheads="1" noChangeShapeType="1" noTextEdit="1"/>
              </p:cNvSpPr>
              <p:nvPr/>
            </p:nvSpPr>
            <p:spPr>
              <a:xfrm>
                <a:off x="502920" y="2435448"/>
                <a:ext cx="11183112" cy="1583309"/>
              </a:xfrm>
              <a:prstGeom prst="rect">
                <a:avLst/>
              </a:prstGeom>
              <a:blipFill rotWithShape="1">
                <a:blip r:embed="rId5"/>
                <a:stretch>
                  <a:fillRect t="-14" r="1" b="-394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QC_5_BD.31_1#71cabaeba?hastextimagelayout=1&amp;vbadefaultcenterpage=1&amp;parentnodeid=11e06eb5b&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8576059" y="2302492"/>
            <a:ext cx="3017520" cy="1746504"/>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3" name="QC_5_BD.31_2#71cabaeba?hastextimagelayout=1&amp;segpoint=1&amp;vbadefaultcenterpage=1&amp;parentnodeid=11e06eb5b&amp;vbahtmlprocessed=1&amp;bbb=1&amp;hasbroken=1"/>
              <p:cNvSpPr/>
              <p:nvPr/>
            </p:nvSpPr>
            <p:spPr>
              <a:xfrm>
                <a:off x="502920" y="2256773"/>
                <a:ext cx="8037576" cy="1366965"/>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（多选题）已知函数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的部分图象如图所示</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C_5_BD.31_2#71cabaeba?hastextimagelayout=1&amp;segpoint=1&amp;vbadefaultcenterpage=1&amp;parentnodeid=11e06eb5b&amp;vbahtmlprocessed=1&amp;bbb=1&amp;hasbroken=1"/>
              <p:cNvSpPr>
                <a:spLocks noRot="1" noChangeAspect="1" noMove="1" noResize="1" noEditPoints="1" noAdjustHandles="1" noChangeArrowheads="1" noChangeShapeType="1" noTextEdit="1"/>
              </p:cNvSpPr>
              <p:nvPr/>
            </p:nvSpPr>
            <p:spPr>
              <a:xfrm>
                <a:off x="502920" y="2256773"/>
                <a:ext cx="8037576" cy="1366965"/>
              </a:xfrm>
              <a:prstGeom prst="rect">
                <a:avLst/>
              </a:prstGeom>
              <a:blipFill rotWithShape="1">
                <a:blip r:embed="rId4"/>
                <a:stretch>
                  <a:fillRect t="-45" r="5" b="-5125"/>
                </a:stretch>
              </a:blipFill>
            </p:spPr>
            <p:txBody>
              <a:bodyPr/>
              <a:lstStyle/>
              <a:p>
                <a:r>
                  <a:rPr lang="zh-CN" altLang="en-US">
                    <a:noFill/>
                  </a:rPr>
                  <a:t> </a:t>
                </a:r>
              </a:p>
            </p:txBody>
          </p:sp>
        </mc:Fallback>
      </mc:AlternateContent>
      <p:sp>
        <p:nvSpPr>
          <p:cNvPr id="4" name="QC_5_AN.32_1#71cabaeba.bracket?vbadefaultcenterpage=1&amp;parentnodeid=11e06eb5b&amp;vbapositionanswer=13&amp;vbahtmlprocessed=1"/>
          <p:cNvSpPr/>
          <p:nvPr/>
        </p:nvSpPr>
        <p:spPr>
          <a:xfrm>
            <a:off x="2293493" y="3154662"/>
            <a:ext cx="661988" cy="354775"/>
          </a:xfrm>
          <a:prstGeom prst="rect">
            <a:avLst/>
          </a:prstGeom>
          <a:noFill/>
        </p:spPr>
        <p:txBody>
          <a:bodyPr wrap="none" lIns="0" tIns="0" rIns="0" bIns="0" rtlCol="0" anchor="t"/>
          <a:lstStyle/>
          <a:p>
            <a:pPr algn="ctr" latinLnBrk="1">
              <a:lnSpc>
                <a:spcPts val="29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AC</a:t>
            </a:r>
            <a:endParaRPr lang="en-US" altLang="zh-CN" sz="2400" dirty="0"/>
          </a:p>
        </p:txBody>
      </p:sp>
      <mc:AlternateContent xmlns:mc="http://schemas.openxmlformats.org/markup-compatibility/2006" xmlns:a14="http://schemas.microsoft.com/office/drawing/2010/main">
        <mc:Choice Requires="a14">
          <p:sp>
            <p:nvSpPr>
              <p:cNvPr id="5" name="QC_5_BD.33_1#71cabaeba.choices?hastextimagelayout=1&amp;vbadefaultcenterpage=1&amp;parentnodeid=11e06eb5b&amp;vbahtmlprocessed=1"/>
              <p:cNvSpPr/>
              <p:nvPr/>
            </p:nvSpPr>
            <p:spPr>
              <a:xfrm>
                <a:off x="502920" y="3628880"/>
                <a:ext cx="8037576" cy="1260348"/>
              </a:xfrm>
              <a:prstGeom prst="rect">
                <a:avLst/>
              </a:prstGeom>
              <a:noFill/>
            </p:spPr>
            <p:txBody>
              <a:bodyPr wrap="square" lIns="0" tIns="0" rIns="0" bIns="0" rtlCol="0" anchor="t"/>
              <a:lstStyle/>
              <a:p>
                <a:pPr latinLnBrk="1">
                  <a:lnSpc>
                    <a:spcPct val="150000"/>
                  </a:lnSpc>
                  <a:tabLst>
                    <a:tab pos="4126230"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A.在区间</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0,1</m:t>
                        </m:r>
                      </m:e>
                    </m:d>
                  </m:oMath>
                </a14:m>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上单调递增</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.在区间</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1,4</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上单调递减</a:t>
                </a:r>
                <a:endParaRPr lang="en-US" altLang="zh-CN" sz="2400" dirty="0"/>
              </a:p>
              <a:p>
                <a:pPr latinLnBrk="1">
                  <a:lnSpc>
                    <a:spcPct val="150000"/>
                  </a:lnSpc>
                  <a:tabLst>
                    <a:tab pos="4126230"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C.在区间</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上单调递减</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.在区间</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上单调递减</a:t>
                </a:r>
                <a:endParaRPr lang="en-US" altLang="zh-CN" sz="2400" dirty="0"/>
              </a:p>
            </p:txBody>
          </p:sp>
        </mc:Choice>
        <mc:Fallback xmlns="">
          <p:sp>
            <p:nvSpPr>
              <p:cNvPr id="5" name="QC_5_BD.33_1#71cabaeba.choices?hastextimagelayout=1&amp;vbadefaultcenterpage=1&amp;parentnodeid=11e06eb5b&amp;vbahtmlprocessed=1"/>
              <p:cNvSpPr>
                <a:spLocks noRot="1" noChangeAspect="1" noMove="1" noResize="1" noEditPoints="1" noAdjustHandles="1" noChangeArrowheads="1" noChangeShapeType="1" noTextEdit="1"/>
              </p:cNvSpPr>
              <p:nvPr/>
            </p:nvSpPr>
            <p:spPr>
              <a:xfrm>
                <a:off x="502920" y="3628880"/>
                <a:ext cx="8037576" cy="1260348"/>
              </a:xfrm>
              <a:prstGeom prst="rect">
                <a:avLst/>
              </a:prstGeom>
              <a:blipFill rotWithShape="1">
                <a:blip r:embed="rId5"/>
                <a:stretch>
                  <a:fillRect t="-39" r="5" b="-556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AS.34_1#71cabaeba?vbadefaultcenterpage=1&amp;parentnodeid=11e06eb5b&amp;vbahtmlprocessed=1&amp;bbb=1&amp;hasbroken=1"/>
              <p:cNvSpPr/>
              <p:nvPr/>
            </p:nvSpPr>
            <p:spPr>
              <a:xfrm>
                <a:off x="502920" y="1663047"/>
                <a:ext cx="11183112" cy="3807206"/>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p>
              <a:p>
                <a:pPr latinLnBrk="1">
                  <a:lnSpc>
                    <a:spcPct val="15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，故B，D错误.</a:t>
                </a:r>
                <a:endParaRPr lang="en-US" altLang="zh-CN" sz="2400" dirty="0"/>
              </a:p>
              <a:p>
                <a:pPr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，由题图易得当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p>
              <a:p>
                <a:pPr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上单调递增；当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p>
              <a:p>
                <a:pPr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上单调递减，</a:t>
                </a:r>
              </a:p>
              <a:p>
                <a:pPr latinLnBrk="1">
                  <a:lnSpc>
                    <a:spcPct val="11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A,C正确.故选</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AC</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C_5_AS.34_1#71cabaeba?vbadefaultcenterpage=1&amp;parentnodeid=11e06eb5b&amp;vbahtmlprocessed=1&amp;bbb=1&amp;hasbroken=1"/>
              <p:cNvSpPr>
                <a:spLocks noRot="1" noChangeAspect="1" noMove="1" noResize="1" noEditPoints="1" noAdjustHandles="1" noChangeArrowheads="1" noChangeShapeType="1" noTextEdit="1"/>
              </p:cNvSpPr>
              <p:nvPr/>
            </p:nvSpPr>
            <p:spPr>
              <a:xfrm>
                <a:off x="502920" y="1663047"/>
                <a:ext cx="11183112" cy="3807206"/>
              </a:xfrm>
              <a:prstGeom prst="rect">
                <a:avLst/>
              </a:prstGeom>
              <a:blipFill rotWithShape="1">
                <a:blip r:embed="rId3"/>
                <a:stretch>
                  <a:fillRect t="-16" r="-209" b="1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BD.35_1#ba7f46f3f?vbadefaultcenterpage=1&amp;parentnodeid=11e06eb5b&amp;vbahtmlprocessed=1&amp;bbb=1&amp;hasbroken=1"/>
              <p:cNvSpPr/>
              <p:nvPr/>
            </p:nvSpPr>
            <p:spPr>
              <a:xfrm>
                <a:off x="502920" y="2186097"/>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（2023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北京卷改编）</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p>
                        </m:sSup>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的单调递减区间是</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___________________________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5_BD.35_1#ba7f46f3f?vbadefaultcenterpage=1&amp;parentnodeid=11e06eb5b&amp;vbahtmlprocessed=1&amp;bbb=1&amp;hasbroken=1"/>
              <p:cNvSpPr>
                <a:spLocks noRot="1" noChangeAspect="1" noMove="1" noResize="1" noEditPoints="1" noAdjustHandles="1" noChangeArrowheads="1" noChangeShapeType="1" noTextEdit="1"/>
              </p:cNvSpPr>
              <p:nvPr/>
            </p:nvSpPr>
            <p:spPr>
              <a:xfrm>
                <a:off x="502920" y="2186097"/>
                <a:ext cx="11183112" cy="1034669"/>
              </a:xfrm>
              <a:prstGeom prst="rect">
                <a:avLst/>
              </a:prstGeom>
              <a:blipFill rotWithShape="1">
                <a:blip r:embed="rId3"/>
                <a:stretch>
                  <a:fillRect t="-41" r="1" b="-82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B_5_AN.36_1#ba7f46f3f.blank?vbadefaultcenterpage=1&amp;parentnodeid=11e06eb5b&amp;vbapositionanswer=14&amp;vbahtmlprocessed=1&amp;rh=37.8"/>
              <p:cNvSpPr/>
              <p:nvPr/>
            </p:nvSpPr>
            <p:spPr>
              <a:xfrm>
                <a:off x="744220" y="2727814"/>
                <a:ext cx="3635121" cy="420878"/>
              </a:xfrm>
              <a:prstGeom prst="rect">
                <a:avLst/>
              </a:prstGeom>
              <a:noFill/>
            </p:spPr>
            <p:txBody>
              <a:bodyPr wrap="none" lIns="0" tIns="0" rIns="0" bIns="0" rtlCol="0" anchor="t"/>
              <a:lstStyle/>
              <a:p>
                <a:pPr marL="0" algn="ctr" latinLnBrk="1">
                  <a:lnSpc>
                    <a:spcPts val="34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0,3−</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和</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3" name="QB_5_AN.36_1#ba7f46f3f.blank?vbadefaultcenterpage=1&amp;parentnodeid=11e06eb5b&amp;vbapositionanswer=14&amp;vbahtmlprocessed=1&amp;rh=37.8"/>
              <p:cNvSpPr>
                <a:spLocks noRot="1" noChangeAspect="1" noMove="1" noResize="1" noEditPoints="1" noAdjustHandles="1" noChangeArrowheads="1" noChangeShapeType="1" noTextEdit="1"/>
              </p:cNvSpPr>
              <p:nvPr/>
            </p:nvSpPr>
            <p:spPr>
              <a:xfrm>
                <a:off x="744220" y="2727814"/>
                <a:ext cx="3635121" cy="420878"/>
              </a:xfrm>
              <a:prstGeom prst="rect">
                <a:avLst/>
              </a:prstGeom>
              <a:blipFill rotWithShape="1">
                <a:blip r:embed="rId4"/>
                <a:stretch>
                  <a:fillRect t="-1172" r="10" b="-24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5_AS.37_1#ba7f46f3f?vbadefaultcenterpage=1&amp;parentnodeid=11e06eb5b&amp;vbahtmlprocessed=1"/>
              <p:cNvSpPr/>
              <p:nvPr/>
            </p:nvSpPr>
            <p:spPr>
              <a:xfrm>
                <a:off x="502920" y="3230544"/>
                <a:ext cx="11183112" cy="1729359"/>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e>
                    </m:d>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令</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&lt;3−</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&gt;3+</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的单调递减区间为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0,3−</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和</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5_AS.37_1#ba7f46f3f?vbadefaultcenterpage=1&amp;parentnodeid=11e06eb5b&amp;vbahtmlprocessed=1"/>
              <p:cNvSpPr>
                <a:spLocks noRot="1" noChangeAspect="1" noMove="1" noResize="1" noEditPoints="1" noAdjustHandles="1" noChangeArrowheads="1" noChangeShapeType="1" noTextEdit="1"/>
              </p:cNvSpPr>
              <p:nvPr/>
            </p:nvSpPr>
            <p:spPr>
              <a:xfrm>
                <a:off x="502920" y="3230544"/>
                <a:ext cx="11183112" cy="1729359"/>
              </a:xfrm>
              <a:prstGeom prst="rect">
                <a:avLst/>
              </a:prstGeom>
              <a:blipFill rotWithShape="1">
                <a:blip r:embed="rId5"/>
                <a:stretch>
                  <a:fillRect t="-17" r="1" b="-588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left)">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BD.38_1#b9ce808bc?vbadefaultcenterpage=1&amp;parentnodeid=11e06eb5b&amp;vbahtmlprocessed=1&amp;bbb=1&amp;hasbroken=1"/>
              <p:cNvSpPr/>
              <p:nvPr/>
            </p:nvSpPr>
            <p:spPr>
              <a:xfrm>
                <a:off x="502920" y="1786618"/>
                <a:ext cx="11183112" cy="1554036"/>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（2023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全国甲卷改编）</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已知定义在区间</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上的函数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=8</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sin</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num>
                      <m:den>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cos</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的单调递增区间是</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a:t>
                </a:r>
                <a:r>
                  <a:rPr lang="en-US" altLang="zh-CN" sz="3800" b="0" i="0" u="sng" kern="0" spc="-99900" dirty="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5_BD.38_1#b9ce808bc?vbadefaultcenterpage=1&amp;parentnodeid=11e06eb5b&amp;vbahtmlprocessed=1&amp;bbb=1&amp;hasbroken=1"/>
              <p:cNvSpPr>
                <a:spLocks noRot="1" noChangeAspect="1" noMove="1" noResize="1" noEditPoints="1" noAdjustHandles="1" noChangeArrowheads="1" noChangeShapeType="1" noTextEdit="1"/>
              </p:cNvSpPr>
              <p:nvPr/>
            </p:nvSpPr>
            <p:spPr>
              <a:xfrm>
                <a:off x="502920" y="1786618"/>
                <a:ext cx="11183112" cy="1554036"/>
              </a:xfrm>
              <a:prstGeom prst="rect">
                <a:avLst/>
              </a:prstGeom>
              <a:blipFill rotWithShape="1">
                <a:blip r:embed="rId3"/>
                <a:stretch>
                  <a:fillRect t="-23" r="1" b="-184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B_5_AN.39_1#b9ce808bc.blank?vbadefaultcenterpage=1&amp;parentnodeid=11e06eb5b&amp;vbapositionanswer=15&amp;vbahtmlprocessed=1&amp;rh=43.2"/>
              <p:cNvSpPr/>
              <p:nvPr/>
            </p:nvSpPr>
            <p:spPr>
              <a:xfrm>
                <a:off x="2966720" y="2724894"/>
                <a:ext cx="886206" cy="546418"/>
              </a:xfrm>
              <a:prstGeom prst="rect">
                <a:avLst/>
              </a:prstGeom>
              <a:noFill/>
            </p:spPr>
            <p:txBody>
              <a:bodyPr wrap="none" lIns="0" tIns="0" rIns="0" bIns="0" rtlCol="0" anchor="t"/>
              <a:lstStyle/>
              <a:p>
                <a:pPr marL="0" algn="ctr" latinLnBrk="1">
                  <a:lnSpc>
                    <a:spcPts val="43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3" name="QB_5_AN.39_1#b9ce808bc.blank?vbadefaultcenterpage=1&amp;parentnodeid=11e06eb5b&amp;vbapositionanswer=15&amp;vbahtmlprocessed=1&amp;rh=43.2"/>
              <p:cNvSpPr>
                <a:spLocks noRot="1" noChangeAspect="1" noMove="1" noResize="1" noEditPoints="1" noAdjustHandles="1" noChangeArrowheads="1" noChangeShapeType="1" noTextEdit="1"/>
              </p:cNvSpPr>
              <p:nvPr/>
            </p:nvSpPr>
            <p:spPr>
              <a:xfrm>
                <a:off x="2966720" y="2724894"/>
                <a:ext cx="886206" cy="546418"/>
              </a:xfrm>
              <a:prstGeom prst="rect">
                <a:avLst/>
              </a:prstGeom>
              <a:blipFill rotWithShape="1">
                <a:blip r:embed="rId4"/>
                <a:stretch>
                  <a:fillRect t="-20" r="43" b="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5_AS.40_1#b9ce808bc?vbadefaultcenterpage=1&amp;parentnodeid=11e06eb5b&amp;vbahtmlprocessed=1"/>
              <p:cNvSpPr/>
              <p:nvPr/>
            </p:nvSpPr>
            <p:spPr>
              <a:xfrm>
                <a:off x="502920" y="3610846"/>
                <a:ext cx="11183112" cy="2007616"/>
              </a:xfrm>
              <a:prstGeom prst="rect">
                <a:avLst/>
              </a:prstGeom>
              <a:noFill/>
            </p:spPr>
            <p:txBody>
              <a:bodyPr wrap="squar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cos</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cos</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sin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cos</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sin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cos</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cos</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sin</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cos</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3−2</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cos</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cos</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1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令</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cos</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𝑡</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上单调递增.</a:t>
                </a:r>
                <a:endParaRPr lang="en-US" altLang="zh-CN" sz="2400" dirty="0"/>
              </a:p>
            </p:txBody>
          </p:sp>
        </mc:Choice>
        <mc:Fallback xmlns="">
          <p:sp>
            <p:nvSpPr>
              <p:cNvPr id="4" name="QB_5_AS.40_1#b9ce808bc?vbadefaultcenterpage=1&amp;parentnodeid=11e06eb5b&amp;vbahtmlprocessed=1"/>
              <p:cNvSpPr>
                <a:spLocks noRot="1" noChangeAspect="1" noMove="1" noResize="1" noEditPoints="1" noAdjustHandles="1" noChangeArrowheads="1" noChangeShapeType="1" noTextEdit="1"/>
              </p:cNvSpPr>
              <p:nvPr/>
            </p:nvSpPr>
            <p:spPr>
              <a:xfrm>
                <a:off x="502920" y="3610846"/>
                <a:ext cx="11183112" cy="2007616"/>
              </a:xfrm>
              <a:prstGeom prst="rect">
                <a:avLst/>
              </a:prstGeom>
              <a:blipFill rotWithShape="1">
                <a:blip r:embed="rId5"/>
                <a:stretch>
                  <a:fillRect t="-12" r="1" b="-300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left)">
                                      <p:cBhvr>
                                        <p:cTn id="15" dur="500"/>
                                        <p:tgtEl>
                                          <p:spTgt spid="4">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wipe(left)">
                                      <p:cBhvr>
                                        <p:cTn id="18" dur="500"/>
                                        <p:tgtEl>
                                          <p:spTgt spid="4">
                                            <p:txEl>
                                              <p:pRg st="1" end="1"/>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wipe(left)">
                                      <p:cBhvr>
                                        <p:cTn id="21"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5_BD#fa318f092?vbadefaultcenterpage=1&amp;parentnodeid=11e06eb5b&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1669841"/>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3" name="P_5_BD#fa318f092?vbadefaultcenterpage=1&amp;parentnodeid=11e06eb5b&amp;vbahtmlprocessed=1&amp;bbb=1&amp;hasbroken=1"/>
              <p:cNvSpPr/>
              <p:nvPr/>
            </p:nvSpPr>
            <p:spPr>
              <a:xfrm>
                <a:off x="502920" y="2196130"/>
                <a:ext cx="11183112" cy="3229229"/>
              </a:xfrm>
              <a:prstGeom prst="rect">
                <a:avLst/>
              </a:prstGeom>
              <a:noFill/>
            </p:spPr>
            <p:txBody>
              <a:bodyPr wrap="non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求函数单调区间的步骤</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确定函数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的定义域.</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在定义域内解不等式</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，得函数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的单调递增区间；在定义域内解不等</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式</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，得函数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的单调递减区间.</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书写相同类型单调区间之间用“逗号”或“和”隔开，切记不可用</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P_5_BD#fa318f092?vbadefaultcenterpage=1&amp;parentnodeid=11e06eb5b&amp;vbahtmlprocessed=1&amp;bbb=1&amp;hasbroken=1"/>
              <p:cNvSpPr>
                <a:spLocks noRot="1" noChangeAspect="1" noMove="1" noResize="1" noEditPoints="1" noAdjustHandles="1" noChangeArrowheads="1" noChangeShapeType="1" noTextEdit="1"/>
              </p:cNvSpPr>
              <p:nvPr/>
            </p:nvSpPr>
            <p:spPr>
              <a:xfrm>
                <a:off x="502920" y="2196130"/>
                <a:ext cx="11183112" cy="3229229"/>
              </a:xfrm>
              <a:prstGeom prst="rect">
                <a:avLst/>
              </a:prstGeom>
              <a:blipFill rotWithShape="1">
                <a:blip r:embed="rId4"/>
                <a:stretch>
                  <a:fillRect t="-9" r="1" b="-1930"/>
                </a:stretch>
              </a:blipFill>
            </p:spPr>
            <p:txBody>
              <a:bodyPr/>
              <a:lstStyle/>
              <a:p>
                <a:r>
                  <a:rPr lang="zh-CN" altLang="en-US">
                    <a:noFill/>
                  </a:rPr>
                  <a:t> </a:t>
                </a:r>
              </a:p>
            </p:txBody>
          </p:sp>
        </mc:Fallback>
      </mc:AlternateContent>
    </p:spTree>
  </p:cSld>
  <p:clrMapOvr>
    <a:masterClrMapping/>
  </p:clrMapOvr>
  <p:transition>
    <p:split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80f290ee4?vbadefaultcenterpage=1&amp;parentnodeid=f108de654&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考点二</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含参函数的单调性讨论［师生共研］</a:t>
            </a:r>
            <a:endParaRPr lang="en-US" altLang="zh-CN" sz="2800" dirty="0"/>
          </a:p>
        </p:txBody>
      </p:sp>
      <mc:AlternateContent xmlns:mc="http://schemas.openxmlformats.org/markup-compatibility/2006" xmlns:a14="http://schemas.microsoft.com/office/drawing/2010/main">
        <mc:Choice Requires="a14">
          <p:sp>
            <p:nvSpPr>
              <p:cNvPr id="3" name="QO_5_BD.41_1#29dec9d16?vbadefaultcenterpage=1&amp;parentnodeid=80f290ee4&amp;vbahtmlprocessed=1"/>
              <p:cNvSpPr/>
              <p:nvPr/>
            </p:nvSpPr>
            <p:spPr>
              <a:xfrm>
                <a:off x="502920" y="1395810"/>
                <a:ext cx="11403013" cy="48602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典例1</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（2023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新高考Ⅰ卷节选）</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，讨论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的单调性.</a:t>
                </a:r>
                <a:endParaRPr lang="en-US" altLang="zh-CN" sz="2400" dirty="0"/>
              </a:p>
            </p:txBody>
          </p:sp>
        </mc:Choice>
        <mc:Fallback xmlns="">
          <p:sp>
            <p:nvSpPr>
              <p:cNvPr id="3" name="QO_5_BD.41_1#29dec9d16?vbadefaultcenterpage=1&amp;parentnodeid=80f290ee4&amp;vbahtmlprocessed=1"/>
              <p:cNvSpPr>
                <a:spLocks noRot="1" noChangeAspect="1" noMove="1" noResize="1" noEditPoints="1" noAdjustHandles="1" noChangeArrowheads="1" noChangeShapeType="1" noTextEdit="1"/>
              </p:cNvSpPr>
              <p:nvPr/>
            </p:nvSpPr>
            <p:spPr>
              <a:xfrm>
                <a:off x="502920" y="1395810"/>
                <a:ext cx="11403013" cy="486029"/>
              </a:xfrm>
              <a:prstGeom prst="rect">
                <a:avLst/>
              </a:prstGeom>
              <a:blipFill rotWithShape="1">
                <a:blip r:embed="rId3"/>
                <a:stretch>
                  <a:fillRect t="-16" r="3" b="-128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O_5_AS.42_1#29dec9d16?vbadefaultcenterpage=1&amp;parentnodeid=80f290ee4&amp;vbahtmlprocessed=1"/>
              <p:cNvSpPr/>
              <p:nvPr/>
            </p:nvSpPr>
            <p:spPr>
              <a:xfrm>
                <a:off x="502920" y="1889348"/>
                <a:ext cx="11183112" cy="2131949"/>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，定义域为</a:t>
                </a:r>
                <a14:m>
                  <m:oMath xmlns:m="http://schemas.openxmlformats.org/officeDocument/2006/math">
                    <m:r>
                      <a:rPr lang="en-US" altLang="zh-CN" sz="2400" b="1" i="1" dirty="0">
                        <a:solidFill>
                          <a:srgbClr val="FF0000"/>
                        </a:solidFill>
                        <a:latin typeface="Cambria Math" panose="02040503050406030204" pitchFamily="18" charset="0"/>
                      </a:rPr>
                      <m:t>𝐑</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时，由于</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−1&lt;0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恒成立，</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1" i="1" dirty="0">
                        <a:solidFill>
                          <a:srgbClr val="FF0000"/>
                        </a:solidFill>
                        <a:latin typeface="Cambria Math" panose="02040503050406030204" pitchFamily="18" charset="0"/>
                      </a:rPr>
                      <m:t>𝐑</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上单调递减.</a:t>
                </a:r>
                <a:endParaRPr lang="en-US" altLang="zh-CN" sz="2400" dirty="0"/>
              </a:p>
            </p:txBody>
          </p:sp>
        </mc:Choice>
        <mc:Fallback xmlns="">
          <p:sp>
            <p:nvSpPr>
              <p:cNvPr id="4" name="QO_5_AS.42_1#29dec9d16?vbadefaultcenterpage=1&amp;parentnodeid=80f290ee4&amp;vbahtmlprocessed=1"/>
              <p:cNvSpPr>
                <a:spLocks noRot="1" noChangeAspect="1" noMove="1" noResize="1" noEditPoints="1" noAdjustHandles="1" noChangeArrowheads="1" noChangeShapeType="1" noTextEdit="1"/>
              </p:cNvSpPr>
              <p:nvPr/>
            </p:nvSpPr>
            <p:spPr>
              <a:xfrm>
                <a:off x="502920" y="1889348"/>
                <a:ext cx="11183112" cy="2131949"/>
              </a:xfrm>
              <a:prstGeom prst="rect">
                <a:avLst/>
              </a:prstGeom>
              <a:blipFill rotWithShape="1">
                <a:blip r:embed="rId4"/>
                <a:stretch>
                  <a:fillRect t="-10" r="1" b="-292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wipe(left)">
                                      <p:cBhvr>
                                        <p:cTn id="13" dur="500"/>
                                        <p:tgtEl>
                                          <p:spTgt spid="4">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500"/>
                                        <p:tgtEl>
                                          <p:spTgt spid="4">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wipe(left)">
                                      <p:cBhvr>
                                        <p:cTn id="1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O_5_AS.42_2#29dec9d16?vbadefaultcenterpage=1&amp;parentnodeid=80f290ee4&amp;vbahtmlprocessed=1"/>
              <p:cNvSpPr/>
              <p:nvPr/>
            </p:nvSpPr>
            <p:spPr>
              <a:xfrm>
                <a:off x="502920" y="2232706"/>
                <a:ext cx="11183112" cy="2680589"/>
              </a:xfrm>
              <a:prstGeom prst="rect">
                <a:avLst/>
              </a:prstGeom>
              <a:noFill/>
            </p:spPr>
            <p:txBody>
              <a:bodyPr wrap="square" lIns="0" tIns="0" rIns="0" bIns="0" rtlCol="0" anchor="t"/>
              <a:lstStyle/>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时，令</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上单调递减；</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上单调递增.</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综上，当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1" i="1" dirty="0">
                        <a:solidFill>
                          <a:srgbClr val="FF0000"/>
                        </a:solidFill>
                        <a:latin typeface="Cambria Math" panose="02040503050406030204" pitchFamily="18" charset="0"/>
                      </a:rPr>
                      <m:t>𝐑</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上单调递减；</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上单调递减，在</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上单调递增.</a:t>
                </a:r>
                <a:endParaRPr lang="en-US" altLang="zh-CN" sz="2400" dirty="0"/>
              </a:p>
            </p:txBody>
          </p:sp>
        </mc:Choice>
        <mc:Fallback xmlns="">
          <p:sp>
            <p:nvSpPr>
              <p:cNvPr id="2" name="QO_5_AS.42_2#29dec9d16?vbadefaultcenterpage=1&amp;parentnodeid=80f290ee4&amp;vbahtmlprocessed=1"/>
              <p:cNvSpPr>
                <a:spLocks noRot="1" noChangeAspect="1" noMove="1" noResize="1" noEditPoints="1" noAdjustHandles="1" noChangeArrowheads="1" noChangeShapeType="1" noTextEdit="1"/>
              </p:cNvSpPr>
              <p:nvPr/>
            </p:nvSpPr>
            <p:spPr>
              <a:xfrm>
                <a:off x="502920" y="2232706"/>
                <a:ext cx="11183112" cy="2680589"/>
              </a:xfrm>
              <a:prstGeom prst="rect">
                <a:avLst/>
              </a:prstGeom>
              <a:blipFill rotWithShape="1">
                <a:blip r:embed="rId3"/>
                <a:stretch>
                  <a:fillRect t="-2" r="1" b="-233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5_BD#158a0d2d9?vbadefaultcenterpage=1&amp;parentnodeid=80f290ee4&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1955147"/>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3" name="P_5_BD#158a0d2d9?vbadefaultcenterpage=1&amp;parentnodeid=80f290ee4&amp;vbahtmlprocessed=1&amp;bbb=1&amp;hasbroken=1"/>
              <p:cNvSpPr/>
              <p:nvPr/>
            </p:nvSpPr>
            <p:spPr>
              <a:xfrm>
                <a:off x="502920" y="2481435"/>
                <a:ext cx="11183112" cy="2684018"/>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研究含参数的函数的单调性，要考虑参数对不等式解集的影响，并进行分类讨论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在划分函数的单调区间时，要在函数定义域内讨论，还要确定导数为0的点和函数</a:t>
                </a: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的间断点</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个别导数为0的点不影响所在区间的单调性，如</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14:m>
                  <m:oMath xmlns:m="http://schemas.openxmlformats.org/officeDocument/2006/math">
                    <m:r>
                      <a:rPr lang="en-US" altLang="zh-CN" sz="2400" b="0" i="0"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     </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时取到），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1" i="1" dirty="0">
                        <a:solidFill>
                          <a:srgbClr val="000000"/>
                        </a:solidFill>
                        <a:latin typeface="Cambria Math" panose="02040503050406030204" pitchFamily="18" charset="0"/>
                      </a:rPr>
                      <m:t>𝐑</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上是增函数.</a:t>
                </a:r>
                <a:endParaRPr lang="en-US" altLang="zh-CN" sz="2400" dirty="0"/>
              </a:p>
            </p:txBody>
          </p:sp>
        </mc:Choice>
        <mc:Fallback xmlns="">
          <p:sp>
            <p:nvSpPr>
              <p:cNvPr id="3" name="P_5_BD#158a0d2d9?vbadefaultcenterpage=1&amp;parentnodeid=80f290ee4&amp;vbahtmlprocessed=1&amp;bbb=1&amp;hasbroken=1"/>
              <p:cNvSpPr>
                <a:spLocks noRot="1" noChangeAspect="1" noMove="1" noResize="1" noEditPoints="1" noAdjustHandles="1" noChangeArrowheads="1" noChangeShapeType="1" noTextEdit="1"/>
              </p:cNvSpPr>
              <p:nvPr/>
            </p:nvSpPr>
            <p:spPr>
              <a:xfrm>
                <a:off x="502920" y="2481435"/>
                <a:ext cx="11183112" cy="2684018"/>
              </a:xfrm>
              <a:prstGeom prst="rect">
                <a:avLst/>
              </a:prstGeom>
              <a:blipFill rotWithShape="1">
                <a:blip r:embed="rId4"/>
                <a:stretch>
                  <a:fillRect t="-18" r="-237" b="-3937"/>
                </a:stretch>
              </a:blipFill>
            </p:spPr>
            <p:txBody>
              <a:bodyPr/>
              <a:lstStyle/>
              <a:p>
                <a:r>
                  <a:rPr lang="zh-CN" altLang="en-US">
                    <a:noFill/>
                  </a:rPr>
                  <a:t> </a:t>
                </a:r>
              </a:p>
            </p:txBody>
          </p:sp>
        </mc:Fallback>
      </mc:AlternateContent>
    </p:spTree>
  </p:cSld>
  <p:clrMapOvr>
    <a:masterClrMapping/>
  </p:clrMapOvr>
  <p:transition>
    <p:split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90f51b5c2?vbadefaultcenterpage=1&amp;parentnodeid=80f290ee4&amp;vbahtmlprocessed=1" descr="preencoded.png"/>
          <p:cNvPicPr>
            <a:picLocks noChangeAspect="1"/>
          </p:cNvPicPr>
          <p:nvPr/>
        </p:nvPicPr>
        <p:blipFill>
          <a:blip r:embed="rId3"/>
          <a:stretch>
            <a:fillRect/>
          </a:stretch>
        </p:blipFill>
        <p:spPr>
          <a:xfrm>
            <a:off x="3813048" y="756000"/>
            <a:ext cx="4562856" cy="530352"/>
          </a:xfrm>
          <a:prstGeom prst="rect">
            <a:avLst/>
          </a:prstGeom>
        </p:spPr>
      </p:pic>
      <mc:AlternateContent xmlns:mc="http://schemas.openxmlformats.org/markup-compatibility/2006" xmlns:a14="http://schemas.microsoft.com/office/drawing/2010/main">
        <mc:Choice Requires="a14">
          <p:sp>
            <p:nvSpPr>
              <p:cNvPr id="3" name="QO_6_BD.43_1#75de171a2?vbadefaultcenterpage=1&amp;parentnodeid=90f51b5c2&amp;vbahtmlprocessed=1"/>
              <p:cNvSpPr/>
              <p:nvPr/>
            </p:nvSpPr>
            <p:spPr>
              <a:xfrm>
                <a:off x="502920" y="1419448"/>
                <a:ext cx="11183112" cy="78174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𝐑</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，讨论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的单调区间.</a:t>
                </a:r>
                <a:endParaRPr lang="en-US" altLang="zh-CN" sz="2400" dirty="0"/>
              </a:p>
            </p:txBody>
          </p:sp>
        </mc:Choice>
        <mc:Fallback xmlns="">
          <p:sp>
            <p:nvSpPr>
              <p:cNvPr id="3" name="QO_6_BD.43_1#75de171a2?vbadefaultcenterpage=1&amp;parentnodeid=90f51b5c2&amp;vbahtmlprocessed=1"/>
              <p:cNvSpPr>
                <a:spLocks noRot="1" noChangeAspect="1" noMove="1" noResize="1" noEditPoints="1" noAdjustHandles="1" noChangeArrowheads="1" noChangeShapeType="1" noTextEdit="1"/>
              </p:cNvSpPr>
              <p:nvPr/>
            </p:nvSpPr>
            <p:spPr>
              <a:xfrm>
                <a:off x="502920" y="1419448"/>
                <a:ext cx="11183112" cy="781749"/>
              </a:xfrm>
              <a:prstGeom prst="rect">
                <a:avLst/>
              </a:prstGeom>
              <a:blipFill rotWithShape="1">
                <a:blip r:embed="rId4"/>
                <a:stretch>
                  <a:fillRect t="-29" r="1" b="-74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O_6_AS.44_1#75de171a2?vbadefaultcenterpage=1&amp;parentnodeid=90f51b5c2&amp;vbahtmlprocessed=1"/>
              <p:cNvSpPr/>
              <p:nvPr/>
            </p:nvSpPr>
            <p:spPr>
              <a:xfrm>
                <a:off x="502920" y="2206848"/>
                <a:ext cx="11183112" cy="3969703"/>
              </a:xfrm>
              <a:prstGeom prst="rect">
                <a:avLst/>
              </a:prstGeom>
              <a:noFill/>
            </p:spPr>
            <p:txBody>
              <a:bodyPr wrap="squar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上单调递增.</a:t>
                </a:r>
                <a:endParaRPr lang="en-US" altLang="zh-CN" sz="2400" dirty="0"/>
              </a:p>
              <a:p>
                <a:pPr algn="l" latinLnBrk="1">
                  <a:lnSpc>
                    <a:spcPct val="11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rad>
                          </m:e>
                        </m:d>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rad>
                          </m:e>
                        </m: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①当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rad>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的单调递减区间为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rad>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②当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的单调递增区间为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综上所述，当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的单调递增区间为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，无单调递减区间；</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的单调递减区间为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rad>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，单调递增区间为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O_6_AS.44_1#75de171a2?vbadefaultcenterpage=1&amp;parentnodeid=90f51b5c2&amp;vbahtmlprocessed=1"/>
              <p:cNvSpPr>
                <a:spLocks noRot="1" noChangeAspect="1" noMove="1" noResize="1" noEditPoints="1" noAdjustHandles="1" noChangeArrowheads="1" noChangeShapeType="1" noTextEdit="1"/>
              </p:cNvSpPr>
              <p:nvPr/>
            </p:nvSpPr>
            <p:spPr>
              <a:xfrm>
                <a:off x="502920" y="2206848"/>
                <a:ext cx="11183112" cy="3969703"/>
              </a:xfrm>
              <a:prstGeom prst="rect">
                <a:avLst/>
              </a:prstGeom>
              <a:blipFill rotWithShape="1">
                <a:blip r:embed="rId5"/>
                <a:stretch>
                  <a:fillRect t="-6" r="1" b="-9232"/>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wipe(left)">
                                      <p:cBhvr>
                                        <p:cTn id="13" dur="500"/>
                                        <p:tgtEl>
                                          <p:spTgt spid="4">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500"/>
                                        <p:tgtEl>
                                          <p:spTgt spid="4">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wipe(left)">
                                      <p:cBhvr>
                                        <p:cTn id="19" dur="500"/>
                                        <p:tgtEl>
                                          <p:spTgt spid="4">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left)">
                                      <p:cBhvr>
                                        <p:cTn id="22" dur="500"/>
                                        <p:tgtEl>
                                          <p:spTgt spid="4">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wipe(left)">
                                      <p:cBhvr>
                                        <p:cTn id="25" dur="500"/>
                                        <p:tgtEl>
                                          <p:spTgt spid="4">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wipe(left)">
                                      <p:cBhvr>
                                        <p:cTn id="28"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c437cce08?vbadefaultcenterpage=1&amp;parentnodeid=f108de654&amp;vbahtmlprocessed=1"/>
          <p:cNvSpPr/>
          <p:nvPr/>
        </p:nvSpPr>
        <p:spPr>
          <a:xfrm>
            <a:off x="502920" y="756000"/>
            <a:ext cx="11183112" cy="512636"/>
          </a:xfrm>
          <a:prstGeom prst="rect">
            <a:avLst/>
          </a:prstGeom>
          <a:noFill/>
        </p:spPr>
        <p:txBody>
          <a:bodyPr wrap="square" lIns="0" tIns="0" rIns="0" bIns="0" rtlCol="0" anchor="t"/>
          <a:lstStyle/>
          <a:p>
            <a:pPr algn="l" latinLnBrk="1">
              <a:lnSpc>
                <a:spcPct val="133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考点三</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导数与函数单调性的应用［多维探究］</a:t>
            </a:r>
            <a:endParaRPr lang="en-US" altLang="zh-CN" sz="2800" dirty="0"/>
          </a:p>
        </p:txBody>
      </p:sp>
      <p:pic>
        <p:nvPicPr>
          <p:cNvPr id="3" name="C_5_BD#aca05d358?vbadefaultcenterpage=1&amp;parentnodeid=c437cce08&amp;inlineimagemarkindex=1&amp;vbahtmlprocessed=1" descr="preencoded.png"/>
          <p:cNvPicPr>
            <a:picLocks noChangeAspect="1"/>
          </p:cNvPicPr>
          <p:nvPr/>
        </p:nvPicPr>
        <p:blipFill>
          <a:blip r:embed="rId3"/>
          <a:stretch>
            <a:fillRect/>
          </a:stretch>
        </p:blipFill>
        <p:spPr>
          <a:xfrm>
            <a:off x="528098" y="1419626"/>
            <a:ext cx="1435608" cy="384048"/>
          </a:xfrm>
          <a:prstGeom prst="rect">
            <a:avLst/>
          </a:prstGeom>
        </p:spPr>
      </p:pic>
      <p:sp>
        <p:nvSpPr>
          <p:cNvPr id="4" name="C_5_BD#aca05d358?vbadefaultcenterpage=1&amp;parentnodeid=c437cce08&amp;vbahtmlprocessed=1"/>
          <p:cNvSpPr/>
          <p:nvPr/>
        </p:nvSpPr>
        <p:spPr>
          <a:xfrm>
            <a:off x="502920" y="1339425"/>
            <a:ext cx="11183112" cy="480568"/>
          </a:xfrm>
          <a:prstGeom prst="rect">
            <a:avLst/>
          </a:prstGeom>
          <a:noFill/>
        </p:spPr>
        <p:txBody>
          <a:bodyPr wrap="square" lIns="0" tIns="0" rIns="0" bIns="0" rtlCol="0" anchor="t"/>
          <a:lstStyle/>
          <a:p>
            <a:pPr algn="l" latinLnBrk="1">
              <a:lnSpc>
                <a:spcPct val="133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1&amp;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比较大小</a:t>
            </a:r>
            <a:endParaRPr lang="en-US" altLang="zh-CN" sz="100" dirty="0"/>
          </a:p>
        </p:txBody>
      </p:sp>
      <mc:AlternateContent xmlns:mc="http://schemas.openxmlformats.org/markup-compatibility/2006" xmlns:a14="http://schemas.microsoft.com/office/drawing/2010/main">
        <mc:Choice Requires="a14">
          <p:sp>
            <p:nvSpPr>
              <p:cNvPr id="5" name="QC_6_BD.45_1#2a09b032d?vbadefaultcenterpage=1&amp;parentnodeid=aca05d358&amp;vbahtmlprocessed=1&amp;bbb=1&amp;hasbroken=1"/>
              <p:cNvSpPr/>
              <p:nvPr/>
            </p:nvSpPr>
            <p:spPr>
              <a:xfrm>
                <a:off x="502920" y="1881792"/>
                <a:ext cx="11183112" cy="925894"/>
              </a:xfrm>
              <a:prstGeom prst="rect">
                <a:avLst/>
              </a:prstGeom>
              <a:noFill/>
            </p:spPr>
            <p:txBody>
              <a:bodyPr wrap="none" lIns="0" tIns="0" rIns="0" bIns="0" rtlCol="0" anchor="t"/>
              <a:lstStyle/>
              <a:p>
                <a:pPr algn="l" latinLnBrk="1">
                  <a:lnSpc>
                    <a:spcPct val="133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典例2</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福建模拟）</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sin</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cos</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e</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33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sin</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e</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的大小关系为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QC_6_BD.45_1#2a09b032d?vbadefaultcenterpage=1&amp;parentnodeid=aca05d358&amp;vbahtmlprocessed=1&amp;bbb=1&amp;hasbroken=1"/>
              <p:cNvSpPr>
                <a:spLocks noRot="1" noChangeAspect="1" noMove="1" noResize="1" noEditPoints="1" noAdjustHandles="1" noChangeArrowheads="1" noChangeShapeType="1" noTextEdit="1"/>
              </p:cNvSpPr>
              <p:nvPr/>
            </p:nvSpPr>
            <p:spPr>
              <a:xfrm>
                <a:off x="502920" y="1881792"/>
                <a:ext cx="11183112" cy="925894"/>
              </a:xfrm>
              <a:prstGeom prst="rect">
                <a:avLst/>
              </a:prstGeom>
              <a:blipFill rotWithShape="1">
                <a:blip r:embed="rId4"/>
                <a:stretch>
                  <a:fillRect t="-31" r="1" b="-5037"/>
                </a:stretch>
              </a:blipFill>
            </p:spPr>
            <p:txBody>
              <a:bodyPr/>
              <a:lstStyle/>
              <a:p>
                <a:r>
                  <a:rPr lang="zh-CN" altLang="en-US">
                    <a:noFill/>
                  </a:rPr>
                  <a:t> </a:t>
                </a:r>
              </a:p>
            </p:txBody>
          </p:sp>
        </mc:Fallback>
      </mc:AlternateContent>
      <p:sp>
        <p:nvSpPr>
          <p:cNvPr id="6" name="QC_6_AN.46_1#2a09b032d.bracket?vbadefaultcenterpage=1&amp;parentnodeid=aca05d358&amp;vbapositionanswer=16&amp;vbahtmlprocessed=1"/>
          <p:cNvSpPr/>
          <p:nvPr/>
        </p:nvSpPr>
        <p:spPr>
          <a:xfrm>
            <a:off x="7715758" y="2368266"/>
            <a:ext cx="423863" cy="430975"/>
          </a:xfrm>
          <a:prstGeom prst="rect">
            <a:avLst/>
          </a:prstGeom>
          <a:noFill/>
        </p:spPr>
        <p:txBody>
          <a:bodyPr wrap="none" lIns="0" tIns="0" rIns="0" bIns="0" rtlCol="0" anchor="t"/>
          <a:lstStyle/>
          <a:p>
            <a:pPr marL="0" algn="ctr" latinLnBrk="1">
              <a:lnSpc>
                <a:spcPts val="37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B</a:t>
            </a:r>
            <a:endParaRPr lang="en-US" altLang="zh-CN" sz="2400" dirty="0"/>
          </a:p>
        </p:txBody>
      </p:sp>
      <mc:AlternateContent xmlns:mc="http://schemas.openxmlformats.org/markup-compatibility/2006" xmlns:a14="http://schemas.microsoft.com/office/drawing/2010/main">
        <mc:Choice Requires="a14">
          <p:sp>
            <p:nvSpPr>
              <p:cNvPr id="7" name="QC_6_BD.47_1#2a09b032d.choices?vbadefaultcenterpage=1&amp;parentnodeid=aca05d358&amp;vbahtmlprocessed=1"/>
              <p:cNvSpPr/>
              <p:nvPr/>
            </p:nvSpPr>
            <p:spPr>
              <a:xfrm>
                <a:off x="502920" y="2872392"/>
                <a:ext cx="11183112" cy="432626"/>
              </a:xfrm>
              <a:prstGeom prst="rect">
                <a:avLst/>
              </a:prstGeom>
              <a:noFill/>
            </p:spPr>
            <p:txBody>
              <a:bodyPr wrap="square" lIns="0" tIns="0" rIns="0" bIns="0" rtlCol="0" anchor="t"/>
              <a:lstStyle/>
              <a:p>
                <a:pPr latinLnBrk="1">
                  <a:lnSpc>
                    <a:spcPct val="133000"/>
                  </a:lnSpc>
                  <a:tabLst>
                    <a:tab pos="2868295" algn="l"/>
                    <a:tab pos="5699125" algn="l"/>
                    <a:tab pos="852995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7" name="QC_6_BD.47_1#2a09b032d.choices?vbadefaultcenterpage=1&amp;parentnodeid=aca05d358&amp;vbahtmlprocessed=1"/>
              <p:cNvSpPr>
                <a:spLocks noRot="1" noChangeAspect="1" noMove="1" noResize="1" noEditPoints="1" noAdjustHandles="1" noChangeArrowheads="1" noChangeShapeType="1" noTextEdit="1"/>
              </p:cNvSpPr>
              <p:nvPr/>
            </p:nvSpPr>
            <p:spPr>
              <a:xfrm>
                <a:off x="502920" y="2872392"/>
                <a:ext cx="11183112" cy="432626"/>
              </a:xfrm>
              <a:prstGeom prst="rect">
                <a:avLst/>
              </a:prstGeom>
              <a:blipFill rotWithShape="1">
                <a:blip r:embed="rId5"/>
                <a:stretch>
                  <a:fillRect t="-66" r="1" b="-123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QC_6_AS.48_1#2a09b032d?vbadefaultcenterpage=1&amp;parentnodeid=aca05d358&amp;vbahtmlprocessed=1&amp;bbb=1&amp;hasbroken=1"/>
              <p:cNvSpPr/>
              <p:nvPr/>
            </p:nvSpPr>
            <p:spPr>
              <a:xfrm>
                <a:off x="502920" y="3311749"/>
                <a:ext cx="11183112" cy="3074543"/>
              </a:xfrm>
              <a:prstGeom prst="rect">
                <a:avLst/>
              </a:prstGeom>
              <a:noFill/>
            </p:spPr>
            <p:txBody>
              <a:bodyPr wrap="none" lIns="0" tIns="0" rIns="0" bIns="0" rtlCol="0" anchor="t"/>
              <a:lstStyle/>
              <a:p>
                <a:pPr algn="l" latinLnBrk="1">
                  <a:lnSpc>
                    <a:spcPct val="133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cos</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cos</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sin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sin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33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上单调递增，</a:t>
                </a:r>
                <a:endParaRPr lang="en-US" altLang="zh-CN" sz="2400" dirty="0"/>
              </a:p>
              <a:p>
                <a:pPr latinLnBrk="1">
                  <a:lnSpc>
                    <a:spcPct val="133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3&lt;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num>
                              <m:den>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1&lt;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3&lt;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den>
                        </m:f>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a:t>
                </a:r>
              </a:p>
              <a:p>
                <a:pPr latinLnBrk="1">
                  <a:lnSpc>
                    <a:spcPct val="133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0&lt;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sin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sin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3&lt;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a:t>
                </a:r>
              </a:p>
              <a:p>
                <a:pPr latinLnBrk="1">
                  <a:lnSpc>
                    <a:spcPct val="133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递增</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sin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.故选B.</a:t>
                </a:r>
                <a:endParaRPr lang="en-US" altLang="zh-CN" sz="2400" dirty="0"/>
              </a:p>
            </p:txBody>
          </p:sp>
        </mc:Choice>
        <mc:Fallback xmlns="">
          <p:sp>
            <p:nvSpPr>
              <p:cNvPr id="8" name="QC_6_AS.48_1#2a09b032d?vbadefaultcenterpage=1&amp;parentnodeid=aca05d358&amp;vbahtmlprocessed=1&amp;bbb=1&amp;hasbroken=1"/>
              <p:cNvSpPr>
                <a:spLocks noRot="1" noChangeAspect="1" noMove="1" noResize="1" noEditPoints="1" noAdjustHandles="1" noChangeArrowheads="1" noChangeShapeType="1" noTextEdit="1"/>
              </p:cNvSpPr>
              <p:nvPr/>
            </p:nvSpPr>
            <p:spPr>
              <a:xfrm>
                <a:off x="502920" y="3311749"/>
                <a:ext cx="11183112" cy="3074543"/>
              </a:xfrm>
              <a:prstGeom prst="rect">
                <a:avLst/>
              </a:prstGeom>
              <a:blipFill rotWithShape="1">
                <a:blip r:embed="rId6"/>
                <a:stretch>
                  <a:fillRect t="-7" r="1" b="-5718"/>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left)">
                                      <p:cBhvr>
                                        <p:cTn id="15" dur="500"/>
                                        <p:tgtEl>
                                          <p:spTgt spid="8">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wipe(left)">
                                      <p:cBhvr>
                                        <p:cTn id="21" dur="500"/>
                                        <p:tgtEl>
                                          <p:spTgt spid="8">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wipe(left)">
                                      <p:cBhvr>
                                        <p:cTn id="24" dur="500"/>
                                        <p:tgtEl>
                                          <p:spTgt spid="8">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wipe(left)">
                                      <p:cBhvr>
                                        <p:cTn id="27" dur="500"/>
                                        <p:tgtEl>
                                          <p:spTgt spid="8">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8">
                                            <p:txEl>
                                              <p:pRg st="4" end="4"/>
                                            </p:txEl>
                                          </p:spTgt>
                                        </p:tgtEl>
                                        <p:attrNameLst>
                                          <p:attrName>style.visibility</p:attrName>
                                        </p:attrNameLst>
                                      </p:cBhvr>
                                      <p:to>
                                        <p:strVal val="visible"/>
                                      </p:to>
                                    </p:set>
                                    <p:animEffect transition="in" filter="wipe(left)">
                                      <p:cBhvr>
                                        <p:cTn id="30"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6_BD#9b4694024?vbadefaultcenterpage=1&amp;parentnodeid=aca05d358&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2229181"/>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6_BD#9b4694024?vbadefaultcenterpage=1&amp;parentnodeid=aca05d358&amp;vbahtmlprocessed=1&amp;bbb=1&amp;hasbroken=1"/>
          <p:cNvSpPr/>
          <p:nvPr/>
        </p:nvSpPr>
        <p:spPr>
          <a:xfrm>
            <a:off x="502920" y="2755469"/>
            <a:ext cx="11183112" cy="2135950"/>
          </a:xfrm>
          <a:prstGeom prst="rect">
            <a:avLst/>
          </a:prstGeom>
          <a:noFill/>
        </p:spPr>
        <p:txBody>
          <a:bodyPr wrap="non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利用导数比较大小的方法</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若已知函数的解析式，则首先要判断已知函数的单调性，根据单调性比较大小</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若函数的解析式未知，则需要利用题目条件构造辅助函数，并根据构造的辅助函</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数的单调性比较大小</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Tree>
  </p:cSld>
  <p:clrMapOvr>
    <a:masterClrMapping/>
  </p:clrMapOvr>
  <p:transition>
    <p:split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5def6eac3?vbadefaultcenterpage=1&amp;parentnodeid=c437cce08&amp;inlineimagemarkindex=2&amp;vbahtmlprocessed=1" descr="preencoded.png"/>
          <p:cNvPicPr>
            <a:picLocks noChangeAspect="1"/>
          </p:cNvPicPr>
          <p:nvPr/>
        </p:nvPicPr>
        <p:blipFill>
          <a:blip r:embed="rId3"/>
          <a:stretch>
            <a:fillRect/>
          </a:stretch>
        </p:blipFill>
        <p:spPr>
          <a:xfrm>
            <a:off x="528098" y="886684"/>
            <a:ext cx="1435608" cy="384048"/>
          </a:xfrm>
          <a:prstGeom prst="rect">
            <a:avLst/>
          </a:prstGeom>
        </p:spPr>
      </p:pic>
      <p:sp>
        <p:nvSpPr>
          <p:cNvPr id="3" name="C_5_BD#5def6eac3?vbadefaultcenterpage=1&amp;parentnodeid=c437cce08&amp;vbahtmlprocessed=1"/>
          <p:cNvSpPr/>
          <p:nvPr/>
        </p:nvSpPr>
        <p:spPr>
          <a:xfrm>
            <a:off x="502920" y="756000"/>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2&amp;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解不等式</a:t>
            </a:r>
            <a:endParaRPr lang="en-US" altLang="zh-CN" sz="100" dirty="0"/>
          </a:p>
        </p:txBody>
      </p:sp>
      <mc:AlternateContent xmlns:mc="http://schemas.openxmlformats.org/markup-compatibility/2006" xmlns:a14="http://schemas.microsoft.com/office/drawing/2010/main">
        <mc:Choice Requires="a14">
          <p:sp>
            <p:nvSpPr>
              <p:cNvPr id="4" name="QC_6_BD.49_1#f3c42534b?vbadefaultcenterpage=1&amp;parentnodeid=5def6eac3&amp;vbahtmlprocessed=1&amp;bbb=1&amp;hasbroken=1"/>
              <p:cNvSpPr/>
              <p:nvPr/>
            </p:nvSpPr>
            <p:spPr>
              <a:xfrm>
                <a:off x="502920" y="1345851"/>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典例3</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，则不等式</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的解集为</a:t>
                </a: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C_6_BD.49_1#f3c42534b?vbadefaultcenterpage=1&amp;parentnodeid=5def6eac3&amp;vbahtmlprocessed=1&amp;bbb=1&amp;hasbroken=1"/>
              <p:cNvSpPr>
                <a:spLocks noRot="1" noChangeAspect="1" noMove="1" noResize="1" noEditPoints="1" noAdjustHandles="1" noChangeArrowheads="1" noChangeShapeType="1" noTextEdit="1"/>
              </p:cNvSpPr>
              <p:nvPr/>
            </p:nvSpPr>
            <p:spPr>
              <a:xfrm>
                <a:off x="502920" y="1345851"/>
                <a:ext cx="11183112" cy="1034669"/>
              </a:xfrm>
              <a:prstGeom prst="rect">
                <a:avLst/>
              </a:prstGeom>
              <a:blipFill rotWithShape="1">
                <a:blip r:embed="rId4"/>
                <a:stretch>
                  <a:fillRect t="-28" r="1" b="-8294"/>
                </a:stretch>
              </a:blipFill>
            </p:spPr>
            <p:txBody>
              <a:bodyPr/>
              <a:lstStyle/>
              <a:p>
                <a:r>
                  <a:rPr lang="zh-CN" altLang="en-US">
                    <a:noFill/>
                  </a:rPr>
                  <a:t> </a:t>
                </a:r>
              </a:p>
            </p:txBody>
          </p:sp>
        </mc:Fallback>
      </mc:AlternateContent>
      <p:sp>
        <p:nvSpPr>
          <p:cNvPr id="5" name="QC_6_AN.50_1#f3c42534b.bracket?vbadefaultcenterpage=1&amp;parentnodeid=5def6eac3&amp;vbapositionanswer=17&amp;vbahtmlprocessed=1"/>
          <p:cNvSpPr/>
          <p:nvPr/>
        </p:nvSpPr>
        <p:spPr>
          <a:xfrm>
            <a:off x="769620" y="1894491"/>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D</a:t>
            </a:r>
            <a:endParaRPr lang="en-US" altLang="zh-CN" sz="2400" dirty="0"/>
          </a:p>
        </p:txBody>
      </p:sp>
      <mc:AlternateContent xmlns:mc="http://schemas.openxmlformats.org/markup-compatibility/2006" xmlns:a14="http://schemas.microsoft.com/office/drawing/2010/main">
        <mc:Choice Requires="a14">
          <p:sp>
            <p:nvSpPr>
              <p:cNvPr id="6" name="QC_6_BD.51_1#f3c42534b.choices?vbadefaultcenterpage=1&amp;parentnodeid=5def6eac3&amp;vbahtmlprocessed=1"/>
              <p:cNvSpPr/>
              <p:nvPr/>
            </p:nvSpPr>
            <p:spPr>
              <a:xfrm>
                <a:off x="502920" y="2382108"/>
                <a:ext cx="11183112" cy="1027875"/>
              </a:xfrm>
              <a:prstGeom prst="rect">
                <a:avLst/>
              </a:prstGeom>
              <a:noFill/>
            </p:spPr>
            <p:txBody>
              <a:bodyPr wrap="square" lIns="0" tIns="0" rIns="0" bIns="0" rtlCol="0" anchor="t"/>
              <a:lstStyle/>
              <a:p>
                <a:pPr latinLnBrk="1">
                  <a:lnSpc>
                    <a:spcPct val="150000"/>
                  </a:lnSpc>
                  <a:tabLst>
                    <a:tab pos="569912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−4,2</m:t>
                        </m:r>
                      </m:e>
                    </m: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latinLnBrk="1">
                  <a:lnSpc>
                    <a:spcPct val="150000"/>
                  </a:lnSpc>
                  <a:tabLst>
                    <a:tab pos="569912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6" name="QC_6_BD.51_1#f3c42534b.choices?vbadefaultcenterpage=1&amp;parentnodeid=5def6eac3&amp;vbahtmlprocessed=1"/>
              <p:cNvSpPr>
                <a:spLocks noRot="1" noChangeAspect="1" noMove="1" noResize="1" noEditPoints="1" noAdjustHandles="1" noChangeArrowheads="1" noChangeShapeType="1" noTextEdit="1"/>
              </p:cNvSpPr>
              <p:nvPr/>
            </p:nvSpPr>
            <p:spPr>
              <a:xfrm>
                <a:off x="502920" y="2382108"/>
                <a:ext cx="11183112" cy="1027875"/>
              </a:xfrm>
              <a:prstGeom prst="rect">
                <a:avLst/>
              </a:prstGeom>
              <a:blipFill rotWithShape="1">
                <a:blip r:embed="rId5"/>
                <a:stretch>
                  <a:fillRect t="-22" r="1" b="-67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QC_6_AS.52_1#f3c42534b?vbadefaultcenterpage=1&amp;parentnodeid=5def6eac3&amp;vbahtmlprocessed=1"/>
              <p:cNvSpPr/>
              <p:nvPr/>
            </p:nvSpPr>
            <p:spPr>
              <a:xfrm>
                <a:off x="502920" y="3410808"/>
                <a:ext cx="11183112" cy="2680589"/>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r>
                      <a:rPr lang="en-US" altLang="zh-CN" sz="2400" b="1" i="1" dirty="0">
                        <a:solidFill>
                          <a:srgbClr val="FF0000"/>
                        </a:solidFill>
                        <a:latin typeface="Cambria Math" panose="02040503050406030204" pitchFamily="18" charset="0"/>
                      </a:rPr>
                      <m:t>𝐑</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2−3</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1" i="1" dirty="0">
                        <a:solidFill>
                          <a:srgbClr val="FF0000"/>
                        </a:solidFill>
                        <a:latin typeface="Cambria Math" panose="02040503050406030204" pitchFamily="18" charset="0"/>
                      </a:rPr>
                      <m:t>𝐑</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上单调递减，</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所以不等式</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等价于</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&lt;−4</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所以不等式</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的解集为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故选D.</a:t>
                </a:r>
                <a:endParaRPr lang="en-US" altLang="zh-CN" sz="2400" dirty="0"/>
              </a:p>
            </p:txBody>
          </p:sp>
        </mc:Choice>
        <mc:Fallback xmlns="">
          <p:sp>
            <p:nvSpPr>
              <p:cNvPr id="7" name="QC_6_AS.52_1#f3c42534b?vbadefaultcenterpage=1&amp;parentnodeid=5def6eac3&amp;vbahtmlprocessed=1"/>
              <p:cNvSpPr>
                <a:spLocks noRot="1" noChangeAspect="1" noMove="1" noResize="1" noEditPoints="1" noAdjustHandles="1" noChangeArrowheads="1" noChangeShapeType="1" noTextEdit="1"/>
              </p:cNvSpPr>
              <p:nvPr/>
            </p:nvSpPr>
            <p:spPr>
              <a:xfrm>
                <a:off x="502920" y="3410808"/>
                <a:ext cx="11183112" cy="2680589"/>
              </a:xfrm>
              <a:prstGeom prst="rect">
                <a:avLst/>
              </a:prstGeom>
              <a:blipFill rotWithShape="1">
                <a:blip r:embed="rId6"/>
                <a:stretch>
                  <a:fillRect t="-8" r="1" b="-500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bg/>
                                          </p:spTgt>
                                        </p:tgtEl>
                                        <p:attrNameLst>
                                          <p:attrName>style.visibility</p:attrName>
                                        </p:attrNameLst>
                                      </p:cBhvr>
                                      <p:to>
                                        <p:strVal val="visible"/>
                                      </p:to>
                                    </p:set>
                                    <p:animEffect transition="in" filter="wipe(left)">
                                      <p:cBhvr>
                                        <p:cTn id="15" dur="500"/>
                                        <p:tgtEl>
                                          <p:spTgt spid="7">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wipe(left)">
                                      <p:cBhvr>
                                        <p:cTn id="18" dur="500"/>
                                        <p:tgtEl>
                                          <p:spTgt spid="7">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wipe(left)">
                                      <p:cBhvr>
                                        <p:cTn id="21" dur="500"/>
                                        <p:tgtEl>
                                          <p:spTgt spid="7">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wipe(left)">
                                      <p:cBhvr>
                                        <p:cTn id="24" dur="500"/>
                                        <p:tgtEl>
                                          <p:spTgt spid="7">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wipe(left)">
                                      <p:cBhvr>
                                        <p:cTn id="27" dur="500"/>
                                        <p:tgtEl>
                                          <p:spTgt spid="7">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wipe(left)">
                                      <p:cBhvr>
                                        <p:cTn id="30"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7"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6_BD#de60472f0?vbadefaultcenterpage=1&amp;parentnodeid=5def6eac3&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2200225"/>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3" name="P_6_BD#de60472f0?vbadefaultcenterpage=1&amp;parentnodeid=5def6eac3&amp;vbahtmlprocessed=1&amp;bbb=1&amp;hasbroken=1"/>
              <p:cNvSpPr/>
              <p:nvPr/>
            </p:nvSpPr>
            <p:spPr>
              <a:xfrm>
                <a:off x="502920" y="2726513"/>
                <a:ext cx="11183112" cy="2206562"/>
              </a:xfrm>
              <a:prstGeom prst="rect">
                <a:avLst/>
              </a:prstGeom>
              <a:noFill/>
            </p:spPr>
            <p:txBody>
              <a:bodyPr wrap="non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利用导数解不等式的方法</a:t>
                </a:r>
                <a:endParaRPr lang="en-US" altLang="zh-CN" sz="2400" dirty="0"/>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利用导数解不等式的关键是用导数判断函数的单调性或者构造函数后使用导数，同</a:t>
                </a: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时根据奇偶性变换不等式为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h</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，利用单调性得出关于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h</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的不</a:t>
                </a: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等式</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，解此不等式得出范围.</a:t>
                </a:r>
                <a:endParaRPr lang="en-US" altLang="zh-CN" sz="2400" dirty="0"/>
              </a:p>
            </p:txBody>
          </p:sp>
        </mc:Choice>
        <mc:Fallback xmlns="">
          <p:sp>
            <p:nvSpPr>
              <p:cNvPr id="3" name="P_6_BD#de60472f0?vbadefaultcenterpage=1&amp;parentnodeid=5def6eac3&amp;vbahtmlprocessed=1&amp;bbb=1&amp;hasbroken=1"/>
              <p:cNvSpPr>
                <a:spLocks noRot="1" noChangeAspect="1" noMove="1" noResize="1" noEditPoints="1" noAdjustHandles="1" noChangeArrowheads="1" noChangeShapeType="1" noTextEdit="1"/>
              </p:cNvSpPr>
              <p:nvPr/>
            </p:nvSpPr>
            <p:spPr>
              <a:xfrm>
                <a:off x="502920" y="2726513"/>
                <a:ext cx="11183112" cy="2206562"/>
              </a:xfrm>
              <a:prstGeom prst="rect">
                <a:avLst/>
              </a:prstGeom>
              <a:blipFill rotWithShape="1">
                <a:blip r:embed="rId4"/>
                <a:stretch>
                  <a:fillRect t="-21" r="1" b="-4759"/>
                </a:stretch>
              </a:blipFill>
            </p:spPr>
            <p:txBody>
              <a:bodyPr/>
              <a:lstStyle/>
              <a:p>
                <a:r>
                  <a:rPr lang="zh-CN" altLang="en-US">
                    <a:noFill/>
                  </a:rPr>
                  <a:t> </a:t>
                </a:r>
              </a:p>
            </p:txBody>
          </p:sp>
        </mc:Fallback>
      </mc:AlternateContent>
    </p:spTree>
  </p:cSld>
  <p:clrMapOvr>
    <a:masterClrMapping/>
  </p:clrMapOvr>
  <p:transition>
    <p:split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1459420bb?vbadefaultcenterpage=1&amp;parentnodeid=c437cce08&amp;inlineimagemarkindex=3&amp;vbahtmlprocessed=1" descr="preencoded.png"/>
          <p:cNvPicPr>
            <a:picLocks noChangeAspect="1"/>
          </p:cNvPicPr>
          <p:nvPr/>
        </p:nvPicPr>
        <p:blipFill>
          <a:blip r:embed="rId3"/>
          <a:stretch>
            <a:fillRect/>
          </a:stretch>
        </p:blipFill>
        <p:spPr>
          <a:xfrm>
            <a:off x="525812" y="866427"/>
            <a:ext cx="1554480" cy="420624"/>
          </a:xfrm>
          <a:prstGeom prst="rect">
            <a:avLst/>
          </a:prstGeom>
        </p:spPr>
      </p:pic>
      <p:sp>
        <p:nvSpPr>
          <p:cNvPr id="3" name="C_5_BD#1459420bb?vbadefaultcenterpage=1&amp;parentnodeid=c437cce08&amp;vbahtmlprocessed=1"/>
          <p:cNvSpPr/>
          <p:nvPr/>
        </p:nvSpPr>
        <p:spPr>
          <a:xfrm>
            <a:off x="502920" y="756000"/>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3&amp;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根据函数单调性求参数的取值范围</a:t>
            </a:r>
            <a:endParaRPr lang="en-US" altLang="zh-CN" sz="100" dirty="0"/>
          </a:p>
        </p:txBody>
      </p:sp>
      <mc:AlternateContent xmlns:mc="http://schemas.openxmlformats.org/markup-compatibility/2006" xmlns:a14="http://schemas.microsoft.com/office/drawing/2010/main">
        <mc:Choice Requires="a14">
          <p:sp>
            <p:nvSpPr>
              <p:cNvPr id="4" name="QB_6_BD.53_1#b4d94af41?vbadefaultcenterpage=1&amp;parentnodeid=1459420bb&amp;vbahtmlprocessed=1&amp;bbb=1&amp;hasbroken=1"/>
              <p:cNvSpPr/>
              <p:nvPr/>
            </p:nvSpPr>
            <p:spPr>
              <a:xfrm>
                <a:off x="502920" y="1291432"/>
                <a:ext cx="11183112" cy="1260793"/>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典例4</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在区间</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内存在单调递增区间，则实数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a:t>
                </a: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值范围是</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6_BD.53_1#b4d94af41?vbadefaultcenterpage=1&amp;parentnodeid=1459420bb&amp;vbahtmlprocessed=1&amp;bbb=1&amp;hasbroken=1"/>
              <p:cNvSpPr>
                <a:spLocks noRot="1" noChangeAspect="1" noMove="1" noResize="1" noEditPoints="1" noAdjustHandles="1" noChangeArrowheads="1" noChangeShapeType="1" noTextEdit="1"/>
              </p:cNvSpPr>
              <p:nvPr/>
            </p:nvSpPr>
            <p:spPr>
              <a:xfrm>
                <a:off x="502920" y="1291432"/>
                <a:ext cx="11183112" cy="1260793"/>
              </a:xfrm>
              <a:prstGeom prst="rect">
                <a:avLst/>
              </a:prstGeom>
              <a:blipFill rotWithShape="1">
                <a:blip r:embed="rId4"/>
                <a:stretch>
                  <a:fillRect t="-38" r="1" b="-55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6_AN.54_1#b4d94af41.blank?vbadefaultcenterpage=1&amp;parentnodeid=1459420bb&amp;vbapositionanswer=18&amp;vbahtmlprocessed=1"/>
              <p:cNvSpPr/>
              <p:nvPr/>
            </p:nvSpPr>
            <p:spPr>
              <a:xfrm>
                <a:off x="1785620" y="2133505"/>
                <a:ext cx="1402334" cy="353441"/>
              </a:xfrm>
              <a:prstGeom prst="rect">
                <a:avLst/>
              </a:prstGeom>
              <a:noFill/>
            </p:spPr>
            <p:txBody>
              <a:bodyPr wrap="none" lIns="0" tIns="0" rIns="0" bIns="0" rtlCol="0" anchor="t"/>
              <a:lstStyle/>
              <a:p>
                <a:pPr marL="0" algn="ctr" latinLnBrk="1">
                  <a:lnSpc>
                    <a:spcPts val="3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5" name="QB_6_AN.54_1#b4d94af41.blank?vbadefaultcenterpage=1&amp;parentnodeid=1459420bb&amp;vbapositionanswer=18&amp;vbahtmlprocessed=1"/>
              <p:cNvSpPr>
                <a:spLocks noRot="1" noChangeAspect="1" noMove="1" noResize="1" noEditPoints="1" noAdjustHandles="1" noChangeArrowheads="1" noChangeShapeType="1" noTextEdit="1"/>
              </p:cNvSpPr>
              <p:nvPr/>
            </p:nvSpPr>
            <p:spPr>
              <a:xfrm>
                <a:off x="1785620" y="2133505"/>
                <a:ext cx="1402334" cy="353441"/>
              </a:xfrm>
              <a:prstGeom prst="rect">
                <a:avLst/>
              </a:prstGeom>
              <a:blipFill rotWithShape="1">
                <a:blip r:embed="rId5"/>
                <a:stretch>
                  <a:fillRect t="-153" r="18" b="-76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B_6_AS.55_1#b4d94af41?vbadefaultcenterpage=1&amp;parentnodeid=1459420bb&amp;vbahtmlprocessed=1"/>
              <p:cNvSpPr/>
              <p:nvPr/>
            </p:nvSpPr>
            <p:spPr>
              <a:xfrm>
                <a:off x="502920" y="2561590"/>
                <a:ext cx="11182985" cy="3701415"/>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在区间</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内存在单调递增区间</a:t>
                </a:r>
                <a:r>
                  <a:rPr lang="en-US" altLang="zh-CN"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sym typeface="+mn-ea"/>
                  </a:rPr>
                  <a:t>，</a:t>
                </a:r>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oMath>
                </a14:m>
                <a:r>
                  <a:rPr lang="en-US" altLang="zh-CN"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sym typeface="+mn-ea"/>
                  </a:rPr>
                  <a:t>在区间</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a:t/>
                </a:r>
                <a:b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a:b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sym typeface="+mn-ea"/>
                  </a:rPr>
                  <a:t>上有解，即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oMath>
                </a14:m>
                <a:r>
                  <a:rPr lang="en-US" altLang="zh-CN"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sym typeface="+mn-ea"/>
                  </a:rPr>
                  <a:t>在区间</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a:t/>
                </a:r>
                <a:b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a:b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kern="0" spc="-999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sym typeface="+mn-ea"/>
                  </a:rPr>
                  <a:t> </a:t>
                </a:r>
                <a:r>
                  <a:rPr lang="en-US" altLang="zh-CN" sz="24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sym typeface="+mn-ea"/>
                  </a:rPr>
                  <a:t>上有解，</a:t>
                </a:r>
                <a:endParaRPr lang="en-US" altLang="zh-CN" sz="2400" dirty="0">
                  <a:solidFill>
                    <a:srgbClr val="FF0000"/>
                  </a:solidFill>
                </a:endParaRPr>
              </a:p>
              <a:p>
                <a:pPr algn="l" latinLnBrk="1">
                  <a:lnSpc>
                    <a:spcPct val="11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在区间</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上单调递增，</a:t>
                </a:r>
                <a:endParaRPr lang="en-US" altLang="zh-CN" sz="2400" dirty="0"/>
              </a:p>
              <a:p>
                <a:pPr algn="l"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         ∴2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.故实数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的取值范围是</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6" name="QB_6_AS.55_1#b4d94af41?vbadefaultcenterpage=1&amp;parentnodeid=1459420bb&amp;vbahtmlprocessed=1"/>
              <p:cNvSpPr>
                <a:spLocks noRot="1" noChangeAspect="1" noMove="1" noResize="1" noEditPoints="1" noAdjustHandles="1" noChangeArrowheads="1" noChangeShapeType="1" noTextEdit="1"/>
              </p:cNvSpPr>
              <p:nvPr/>
            </p:nvSpPr>
            <p:spPr>
              <a:xfrm>
                <a:off x="502920" y="2561590"/>
                <a:ext cx="11182985" cy="3701415"/>
              </a:xfrm>
              <a:prstGeom prst="rect">
                <a:avLst/>
              </a:prstGeom>
              <a:blipFill rotWithShape="1">
                <a:blip r:embed="rId6"/>
                <a:stretch>
                  <a:fillRect r="-264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left)">
                                      <p:cBhvr>
                                        <p:cTn id="20" dur="500"/>
                                        <p:tgtEl>
                                          <p:spTgt spid="6">
                                            <p:txEl>
                                              <p:pRg st="1" end="1"/>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wipe(left)">
                                      <p:cBhvr>
                                        <p:cTn id="23" dur="500"/>
                                        <p:tgtEl>
                                          <p:spTgt spid="6">
                                            <p:txEl>
                                              <p:pRg st="2" end="2"/>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wipe(left)">
                                      <p:cBhvr>
                                        <p:cTn id="2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QB_6_BD.56_1#05c8f3d72?vbadefaultcenterpage=1&amp;parentnodeid=1459420bb&amp;vbahtmlprocessed=1&amp;bbb=1&amp;hasbroken=1"/>
              <p:cNvSpPr/>
              <p:nvPr/>
            </p:nvSpPr>
            <p:spPr>
              <a:xfrm>
                <a:off x="502920" y="1766901"/>
                <a:ext cx="11183112" cy="1573721"/>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变式设问</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在本例中，若把“</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在区间</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内存在单调递增区间”改为“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在区间</a:t>
                </a:r>
              </a:p>
              <a:p>
                <a:pPr latinLnBrk="1">
                  <a:lnSpc>
                    <a:spcPct val="150000"/>
                  </a:lnSpc>
                </a:pP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上单调递增”，则实数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的取值范围是</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B_6_BD.56_1#05c8f3d72?vbadefaultcenterpage=1&amp;parentnodeid=1459420bb&amp;vbahtmlprocessed=1&amp;bbb=1&amp;hasbroken=1"/>
              <p:cNvSpPr>
                <a:spLocks noRot="1" noChangeAspect="1" noMove="1" noResize="1" noEditPoints="1" noAdjustHandles="1" noChangeArrowheads="1" noChangeShapeType="1" noTextEdit="1"/>
              </p:cNvSpPr>
              <p:nvPr/>
            </p:nvSpPr>
            <p:spPr>
              <a:xfrm>
                <a:off x="502920" y="1766901"/>
                <a:ext cx="11183112" cy="1573721"/>
              </a:xfrm>
              <a:prstGeom prst="rect">
                <a:avLst/>
              </a:prstGeom>
              <a:blipFill rotWithShape="1">
                <a:blip r:embed="rId3"/>
                <a:stretch>
                  <a:fillRect t="-21" r="1" b="-32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6_AN.57_1#05c8f3d72.blank?vbadefaultcenterpage=1&amp;parentnodeid=1459420bb&amp;vbapositionanswer=19&amp;vbahtmlprocessed=1&amp;rh=43.2"/>
              <p:cNvSpPr/>
              <p:nvPr/>
            </p:nvSpPr>
            <p:spPr>
              <a:xfrm>
                <a:off x="6197156" y="2663965"/>
                <a:ext cx="1444625" cy="510731"/>
              </a:xfrm>
              <a:prstGeom prst="rect">
                <a:avLst/>
              </a:prstGeom>
              <a:noFill/>
            </p:spPr>
            <p:txBody>
              <a:bodyPr wrap="none" lIns="0" tIns="0" rIns="0" bIns="0" rtlCol="0" anchor="t"/>
              <a:lstStyle/>
              <a:p>
                <a:pPr marL="0" algn="ctr" latinLnBrk="1">
                  <a:lnSpc>
                    <a:spcPts val="4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4" name="QB_6_AN.57_1#05c8f3d72.blank?vbadefaultcenterpage=1&amp;parentnodeid=1459420bb&amp;vbapositionanswer=19&amp;vbahtmlprocessed=1&amp;rh=43.2"/>
              <p:cNvSpPr>
                <a:spLocks noRot="1" noChangeAspect="1" noMove="1" noResize="1" noEditPoints="1" noAdjustHandles="1" noChangeArrowheads="1" noChangeShapeType="1" noTextEdit="1"/>
              </p:cNvSpPr>
              <p:nvPr/>
            </p:nvSpPr>
            <p:spPr>
              <a:xfrm>
                <a:off x="6197156" y="2663965"/>
                <a:ext cx="1444625" cy="510731"/>
              </a:xfrm>
              <a:prstGeom prst="rect">
                <a:avLst/>
              </a:prstGeom>
              <a:blipFill rotWithShape="1">
                <a:blip r:embed="rId4"/>
                <a:stretch>
                  <a:fillRect l="-13" t="-27" r="13" b="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6_AS.58_1#05c8f3d72?vbadefaultcenterpage=1&amp;parentnodeid=1459420bb&amp;vbahtmlprocessed=1&amp;bbb=1&amp;hasbroken=1"/>
              <p:cNvSpPr/>
              <p:nvPr/>
            </p:nvSpPr>
            <p:spPr>
              <a:xfrm>
                <a:off x="502920" y="3341701"/>
                <a:ext cx="11183112" cy="2738946"/>
              </a:xfrm>
              <a:prstGeom prst="rect">
                <a:avLst/>
              </a:prstGeom>
              <a:noFill/>
            </p:spPr>
            <p:txBody>
              <a:bodyPr wrap="non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在区间</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上单调递增，</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在区间</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上恒</a:t>
                </a:r>
              </a:p>
              <a:p>
                <a:pPr latinLnBrk="1">
                  <a:lnSpc>
                    <a:spcPct val="11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成立</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在区间</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上恒成立，</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在区间</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上单调递增，</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.故实数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的取值范围是</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QB_6_AS.58_1#05c8f3d72?vbadefaultcenterpage=1&amp;parentnodeid=1459420bb&amp;vbahtmlprocessed=1&amp;bbb=1&amp;hasbroken=1"/>
              <p:cNvSpPr>
                <a:spLocks noRot="1" noChangeAspect="1" noMove="1" noResize="1" noEditPoints="1" noAdjustHandles="1" noChangeArrowheads="1" noChangeShapeType="1" noTextEdit="1"/>
              </p:cNvSpPr>
              <p:nvPr/>
            </p:nvSpPr>
            <p:spPr>
              <a:xfrm>
                <a:off x="502920" y="3341701"/>
                <a:ext cx="11183112" cy="2738946"/>
              </a:xfrm>
              <a:prstGeom prst="rect">
                <a:avLst/>
              </a:prstGeom>
              <a:blipFill rotWithShape="1">
                <a:blip r:embed="rId5"/>
                <a:stretch>
                  <a:fillRect t="-12" r="1" b="-1789"/>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left)">
                                      <p:cBhvr>
                                        <p:cTn id="24" dur="500"/>
                                        <p:tgtEl>
                                          <p:spTgt spid="5">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2_BD#531e4cf63.fixed?vbadefaultcenterpage=1&amp;parentnodeid=7add027ad&amp;vbahtmlprocessed=1"/>
          <p:cNvSpPr/>
          <p:nvPr/>
        </p:nvSpPr>
        <p:spPr>
          <a:xfrm>
            <a:off x="621792" y="932688"/>
            <a:ext cx="10981944" cy="1152144"/>
          </a:xfrm>
          <a:prstGeom prst="rect">
            <a:avLst/>
          </a:prstGeom>
          <a:noFill/>
        </p:spPr>
        <p:txBody>
          <a:bodyPr wrap="square" lIns="0" tIns="0" rIns="0" bIns="0" rtlCol="0" anchor="ctr"/>
          <a:lstStyle/>
          <a:p>
            <a:pPr algn="ctr" latinLnBrk="1">
              <a:lnSpc>
                <a:spcPct val="100000"/>
              </a:lnSpc>
            </a:pPr>
            <a:r>
              <a:rPr lang="en-US" altLang="zh-CN" sz="40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基础课17</a:t>
            </a:r>
            <a:r>
              <a:rPr lang="en-US" altLang="zh-CN" sz="4000" b="1" i="0" dirty="0">
                <a:solidFill>
                  <a:srgbClr val="01448D"/>
                </a:solidFill>
                <a:latin typeface="宋体" panose="02010600030101010101" pitchFamily="2" charset="-122"/>
                <a:ea typeface="宋体" panose="02010600030101010101" pitchFamily="2" charset="-122"/>
                <a:cs typeface="宋体" panose="02010600030101010101" pitchFamily="34" charset="-120"/>
              </a:rPr>
              <a:t> </a:t>
            </a:r>
            <a:r>
              <a:rPr lang="en-US" altLang="zh-CN" sz="40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导数与函数的单调性</a:t>
            </a:r>
            <a:endParaRPr lang="en-US" altLang="zh-CN" sz="4000" dirty="0"/>
          </a:p>
        </p:txBody>
      </p:sp>
      <p:pic>
        <p:nvPicPr>
          <p:cNvPr id="3" name="C_0#531e4cf63?linknodeid=a61f52c77&amp;catalogrefid=a61f52c77&amp;parentnodeid=7add027ad&amp;vbahtmlprocessed=1" descr="preencoded.png">
            <a:hlinkClick r:id="rId3" action="ppaction://hlinksldjump"/>
          </p:cNvPr>
          <p:cNvPicPr>
            <a:picLocks noChangeAspect="1"/>
          </p:cNvPicPr>
          <p:nvPr/>
        </p:nvPicPr>
        <p:blipFill>
          <a:blip r:embed="rId4"/>
          <a:stretch>
            <a:fillRect/>
          </a:stretch>
        </p:blipFill>
        <p:spPr>
          <a:xfrm>
            <a:off x="4553712" y="2642616"/>
            <a:ext cx="502920" cy="502920"/>
          </a:xfrm>
          <a:prstGeom prst="rect">
            <a:avLst/>
          </a:prstGeom>
        </p:spPr>
      </p:pic>
      <p:sp>
        <p:nvSpPr>
          <p:cNvPr id="4" name="C_0#531e4cf63?linknodeid=a61f52c77&amp;catalogrefid=a61f52c77&amp;parentnodeid=7add027ad&amp;vbahtmlprocessed=1">
            <a:hlinkClick r:id="rId3" action="ppaction://hlinksldjump"/>
          </p:cNvPr>
          <p:cNvSpPr/>
          <p:nvPr/>
        </p:nvSpPr>
        <p:spPr>
          <a:xfrm>
            <a:off x="5202936" y="2615184"/>
            <a:ext cx="3639312" cy="557784"/>
          </a:xfrm>
          <a:prstGeom prst="rect">
            <a:avLst/>
          </a:prstGeom>
          <a:noFill/>
        </p:spPr>
        <p:txBody>
          <a:bodyPr wrap="square" lIns="0" tIns="0" rIns="0" bIns="0" rtlCol="0" anchor="ctr"/>
          <a:lstStyle/>
          <a:p>
            <a:pPr marL="14414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基础知识·诊断</a:t>
            </a:r>
            <a:endParaRPr lang="en-US" altLang="zh-CN" sz="3050" dirty="0"/>
          </a:p>
        </p:txBody>
      </p:sp>
      <p:pic>
        <p:nvPicPr>
          <p:cNvPr id="5" name="C_0#531e4cf63?linknodeid=f108de654&amp;catalogrefid=f108de654&amp;parentnodeid=7add027ad&amp;vbahtmlprocessed=1" descr="preencoded.png">
            <a:hlinkClick r:id="rId5" action="ppaction://hlinksldjump"/>
          </p:cNvPr>
          <p:cNvPicPr>
            <a:picLocks noChangeAspect="1"/>
          </p:cNvPicPr>
          <p:nvPr/>
        </p:nvPicPr>
        <p:blipFill>
          <a:blip r:embed="rId4"/>
          <a:stretch>
            <a:fillRect/>
          </a:stretch>
        </p:blipFill>
        <p:spPr>
          <a:xfrm>
            <a:off x="4553712" y="3557016"/>
            <a:ext cx="502920" cy="502920"/>
          </a:xfrm>
          <a:prstGeom prst="rect">
            <a:avLst/>
          </a:prstGeom>
        </p:spPr>
      </p:pic>
      <p:sp>
        <p:nvSpPr>
          <p:cNvPr id="6" name="C_0#531e4cf63?linknodeid=f108de654&amp;catalogrefid=f108de654&amp;parentnodeid=7add027ad&amp;vbahtmlprocessed=1">
            <a:hlinkClick r:id="rId5" action="ppaction://hlinksldjump"/>
          </p:cNvPr>
          <p:cNvSpPr/>
          <p:nvPr/>
        </p:nvSpPr>
        <p:spPr>
          <a:xfrm>
            <a:off x="5202936" y="3529584"/>
            <a:ext cx="3639312" cy="557784"/>
          </a:xfrm>
          <a:prstGeom prst="rect">
            <a:avLst/>
          </a:prstGeom>
          <a:noFill/>
        </p:spPr>
        <p:txBody>
          <a:bodyPr wrap="square" lIns="0" tIns="0" rIns="0" bIns="0" rtlCol="0" anchor="ctr"/>
          <a:lstStyle/>
          <a:p>
            <a:pPr marL="14414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考点聚焦·突破</a:t>
            </a:r>
            <a:endParaRPr lang="en-US" altLang="zh-CN" sz="3050" dirty="0"/>
          </a:p>
        </p:txBody>
      </p:sp>
    </p:spTree>
  </p:cSld>
  <p:clrMapOvr>
    <a:masterClrMapping/>
  </p:clrMapOvr>
  <p:transition>
    <p:split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6_BD#df3bb04ba?vbadefaultcenterpage=1&amp;parentnodeid=1459420bb&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1177018"/>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6_BD#df3bb04ba?vbadefaultcenterpage=1&amp;parentnodeid=1459420bb&amp;vbahtmlprocessed=1"/>
          <p:cNvSpPr/>
          <p:nvPr/>
        </p:nvSpPr>
        <p:spPr>
          <a:xfrm>
            <a:off x="502920" y="1703306"/>
            <a:ext cx="11183112" cy="490220"/>
          </a:xfrm>
          <a:prstGeom prst="rect">
            <a:avLst/>
          </a:prstGeom>
          <a:noFill/>
        </p:spPr>
        <p:txBody>
          <a:bodyPr wrap="squar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求参数范围的常见类型和解题技巧</a:t>
            </a:r>
            <a:endParaRPr lang="en-US" altLang="zh-CN" sz="2400" dirty="0"/>
          </a:p>
        </p:txBody>
      </p:sp>
      <mc:AlternateContent xmlns:mc="http://schemas.openxmlformats.org/markup-compatibility/2006" xmlns:a14="http://schemas.microsoft.com/office/drawing/2010/main">
        <mc:Choice Requires="a14">
          <p:graphicFrame>
            <p:nvGraphicFramePr>
              <p:cNvPr id="31" name="P_6_BD#df3bb04ba?colgroup=13,22&amp;vbadefaultcenterpage=1&amp;parentnodeid=1459420bb&amp;vbahtmlprocessed=1&amp;bbb=1&amp;hasbroken=1"/>
              <p:cNvGraphicFramePr>
                <a:graphicFrameLocks noGrp="1"/>
              </p:cNvGraphicFramePr>
              <p:nvPr/>
            </p:nvGraphicFramePr>
            <p:xfrm>
              <a:off x="502920" y="2325606"/>
              <a:ext cx="11155680" cy="3803904"/>
            </p:xfrm>
            <a:graphic>
              <a:graphicData uri="http://schemas.openxmlformats.org/drawingml/2006/table">
                <a:tbl>
                  <a:tblPr/>
                  <a:tblGrid>
                    <a:gridCol w="4114800">
                      <a:extLst>
                        <a:ext uri="{9D8B030D-6E8A-4147-A177-3AD203B41FA5}">
                          <a16:colId xmlns:a16="http://schemas.microsoft.com/office/drawing/2014/main" val="20000"/>
                        </a:ext>
                      </a:extLst>
                    </a:gridCol>
                    <a:gridCol w="7040880">
                      <a:extLst>
                        <a:ext uri="{9D8B030D-6E8A-4147-A177-3AD203B41FA5}">
                          <a16:colId xmlns:a16="http://schemas.microsoft.com/office/drawing/2014/main" val="20001"/>
                        </a:ext>
                      </a:extLst>
                    </a:gridCol>
                  </a:tblGrid>
                  <a:tr h="910844">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已知可导函数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在区间</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单调递增</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（或递减）</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转化为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恒成立问题，</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要注意</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”是否取到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86332">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已知可导函数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在某一区间</a:t>
                          </a: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上存在单调递增</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（或递减</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）区</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间</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实际上就是</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在该区间上存在</a:t>
                          </a: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解集，这样就把函数的单调性问题转化为不等式问</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10844">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在区间</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上的单调</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性</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，区间</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中含有参数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先求出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的单调区间，令</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是其单调区间的子</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集</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，从而可求出参数的取值范围</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5356">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在区间</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上的不单调</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上有极值点，且极值点不是</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的端点</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Choice>
        <mc:Fallback xmlns="">
          <p:graphicFrame>
            <p:nvGraphicFramePr>
              <p:cNvPr id="31" name="P_6_BD#df3bb04ba?colgroup=13,22&amp;vbadefaultcenterpage=1&amp;parentnodeid=1459420bb&amp;vbahtmlprocessed=1&amp;bbb=1&amp;hasbroken=1"/>
              <p:cNvGraphicFramePr>
                <a:graphicFrameLocks noGrp="1"/>
              </p:cNvGraphicFramePr>
              <p:nvPr/>
            </p:nvGraphicFramePr>
            <p:xfrm>
              <a:off x="502920" y="2325606"/>
              <a:ext cx="11155680" cy="3643376"/>
            </p:xfrm>
            <a:graphic>
              <a:graphicData uri="http://schemas.openxmlformats.org/drawingml/2006/table">
                <a:tbl>
                  <a:tblPr/>
                  <a:tblGrid>
                    <a:gridCol w="4114800"/>
                    <a:gridCol w="7040880"/>
                  </a:tblGrid>
                  <a:tr h="94996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r h="142494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r h="94996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bl>
              </a:graphicData>
            </a:graphic>
          </p:graphicFrame>
        </mc:Fallback>
      </mc:AlternateContent>
    </p:spTree>
  </p:cSld>
  <p:clrMapOvr>
    <a:masterClrMapping/>
  </p:clrMapOvr>
  <p:transition>
    <p:split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989cc636d?vbadefaultcenterpage=1&amp;parentnodeid=c437cce08&amp;vbahtmlprocessed=1" descr="preencoded.png"/>
          <p:cNvPicPr>
            <a:picLocks noChangeAspect="1"/>
          </p:cNvPicPr>
          <p:nvPr/>
        </p:nvPicPr>
        <p:blipFill>
          <a:blip r:embed="rId3"/>
          <a:stretch>
            <a:fillRect/>
          </a:stretch>
        </p:blipFill>
        <p:spPr>
          <a:xfrm>
            <a:off x="3813048" y="756000"/>
            <a:ext cx="4562856" cy="530352"/>
          </a:xfrm>
          <a:prstGeom prst="rect">
            <a:avLst/>
          </a:prstGeom>
        </p:spPr>
      </p:pic>
      <mc:AlternateContent xmlns:mc="http://schemas.openxmlformats.org/markup-compatibility/2006" xmlns:a14="http://schemas.microsoft.com/office/drawing/2010/main">
        <mc:Choice Requires="a14">
          <p:sp>
            <p:nvSpPr>
              <p:cNvPr id="3" name="QB_6_BD.59_1#dcc9f379c?vbadefaultcenterpage=1&amp;parentnodeid=989cc636d&amp;vbahtmlprocessed=1&amp;bbb=1"/>
              <p:cNvSpPr/>
              <p:nvPr/>
            </p:nvSpPr>
            <p:spPr>
              <a:xfrm>
                <a:off x="502920" y="1419448"/>
                <a:ext cx="11183112" cy="712978"/>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，则不等式</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的解集为</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B_6_BD.59_1#dcc9f379c?vbadefaultcenterpage=1&amp;parentnodeid=989cc636d&amp;vbahtmlprocessed=1&amp;bbb=1"/>
              <p:cNvSpPr>
                <a:spLocks noRot="1" noChangeAspect="1" noMove="1" noResize="1" noEditPoints="1" noAdjustHandles="1" noChangeArrowheads="1" noChangeShapeType="1" noTextEdit="1"/>
              </p:cNvSpPr>
              <p:nvPr/>
            </p:nvSpPr>
            <p:spPr>
              <a:xfrm>
                <a:off x="502920" y="1419448"/>
                <a:ext cx="11183112" cy="712978"/>
              </a:xfrm>
              <a:prstGeom prst="rect">
                <a:avLst/>
              </a:prstGeom>
              <a:blipFill rotWithShape="1">
                <a:blip r:embed="rId4"/>
                <a:stretch>
                  <a:fillRect t="-31" r="1" b="-99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6_AN.60_1#dcc9f379c.blank?vbadefaultcenterpage=1&amp;parentnodeid=989cc636d&amp;vbapositionanswer=20&amp;vbahtmlprocessed=1&amp;rh=43.2"/>
              <p:cNvSpPr/>
              <p:nvPr/>
            </p:nvSpPr>
            <p:spPr>
              <a:xfrm>
                <a:off x="10223945" y="1440530"/>
                <a:ext cx="914781" cy="546418"/>
              </a:xfrm>
              <a:prstGeom prst="rect">
                <a:avLst/>
              </a:prstGeom>
              <a:noFill/>
            </p:spPr>
            <p:txBody>
              <a:bodyPr wrap="none" lIns="0" tIns="0" rIns="0" bIns="0" rtlCol="0" anchor="t"/>
              <a:lstStyle/>
              <a:p>
                <a:pPr marL="0" algn="ctr" latinLnBrk="1">
                  <a:lnSpc>
                    <a:spcPts val="43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4" name="QB_6_AN.60_1#dcc9f379c.blank?vbadefaultcenterpage=1&amp;parentnodeid=989cc636d&amp;vbapositionanswer=20&amp;vbahtmlprocessed=1&amp;rh=43.2"/>
              <p:cNvSpPr>
                <a:spLocks noRot="1" noChangeAspect="1" noMove="1" noResize="1" noEditPoints="1" noAdjustHandles="1" noChangeArrowheads="1" noChangeShapeType="1" noTextEdit="1"/>
              </p:cNvSpPr>
              <p:nvPr/>
            </p:nvSpPr>
            <p:spPr>
              <a:xfrm>
                <a:off x="10223945" y="1440530"/>
                <a:ext cx="914781" cy="546418"/>
              </a:xfrm>
              <a:prstGeom prst="rect">
                <a:avLst/>
              </a:prstGeom>
              <a:blipFill rotWithShape="1">
                <a:blip r:embed="rId5"/>
                <a:stretch>
                  <a:fillRect l="-49" t="-64" r="21" b="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6_AS.61_1#dcc9f379c?vbadefaultcenterpage=1&amp;parentnodeid=989cc636d&amp;vbahtmlprocessed=1&amp;bbb=1&amp;hasbroken=1"/>
              <p:cNvSpPr/>
              <p:nvPr/>
            </p:nvSpPr>
            <p:spPr>
              <a:xfrm>
                <a:off x="502920" y="2143348"/>
                <a:ext cx="11183112" cy="3345942"/>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由题意可知，函数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1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恒成立，所以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上单调递减.</a:t>
                </a:r>
                <a:endParaRPr lang="en-US" altLang="zh-CN" sz="2400" dirty="0"/>
              </a:p>
              <a:p>
                <a:pPr latinLnBrk="1">
                  <a:lnSpc>
                    <a:spcPct val="11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,可得</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−1&gt;0,</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−1&gt;1−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，即原不等式的解集</a:t>
                </a:r>
              </a:p>
              <a:p>
                <a:pPr latinLnBrk="1">
                  <a:lnSpc>
                    <a:spcPct val="11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QB_6_AS.61_1#dcc9f379c?vbadefaultcenterpage=1&amp;parentnodeid=989cc636d&amp;vbahtmlprocessed=1&amp;bbb=1&amp;hasbroken=1"/>
              <p:cNvSpPr>
                <a:spLocks noRot="1" noChangeAspect="1" noMove="1" noResize="1" noEditPoints="1" noAdjustHandles="1" noChangeArrowheads="1" noChangeShapeType="1" noTextEdit="1"/>
              </p:cNvSpPr>
              <p:nvPr/>
            </p:nvSpPr>
            <p:spPr>
              <a:xfrm>
                <a:off x="502920" y="2143348"/>
                <a:ext cx="11183112" cy="3345942"/>
              </a:xfrm>
              <a:prstGeom prst="rect">
                <a:avLst/>
              </a:prstGeom>
              <a:blipFill rotWithShape="1">
                <a:blip r:embed="rId6"/>
                <a:stretch>
                  <a:fillRect t="-7" r="1" b="1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left)">
                                      <p:cBhvr>
                                        <p:cTn id="24" dur="500"/>
                                        <p:tgtEl>
                                          <p:spTgt spid="5">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BD.62_1#d667a7498?vbadefaultcenterpage=1&amp;parentnodeid=989cc636d&amp;vbahtmlprocessed=1&amp;bbb=1&amp;hasbroken=1"/>
              <p:cNvSpPr/>
              <p:nvPr/>
            </p:nvSpPr>
            <p:spPr>
              <a:xfrm>
                <a:off x="502920" y="1610787"/>
                <a:ext cx="11183112" cy="1316800"/>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（改编）已知函数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是偶函数,当</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,设</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的大小关系为</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6_BD.62_1#d667a7498?vbadefaultcenterpage=1&amp;parentnodeid=989cc636d&amp;vbahtmlprocessed=1&amp;bbb=1&amp;hasbroken=1"/>
              <p:cNvSpPr>
                <a:spLocks noRot="1" noChangeAspect="1" noMove="1" noResize="1" noEditPoints="1" noAdjustHandles="1" noChangeArrowheads="1" noChangeShapeType="1" noTextEdit="1"/>
              </p:cNvSpPr>
              <p:nvPr/>
            </p:nvSpPr>
            <p:spPr>
              <a:xfrm>
                <a:off x="502920" y="1610787"/>
                <a:ext cx="11183112" cy="1316800"/>
              </a:xfrm>
              <a:prstGeom prst="rect">
                <a:avLst/>
              </a:prstGeom>
              <a:blipFill rotWithShape="1">
                <a:blip r:embed="rId3"/>
                <a:stretch>
                  <a:fillRect t="-32" r="1" b="-107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B_6_AN.63_1#d667a7498.blank?vbadefaultcenterpage=1&amp;parentnodeid=989cc636d&amp;vbapositionanswer=21&amp;vbahtmlprocessed=1"/>
              <p:cNvSpPr/>
              <p:nvPr/>
            </p:nvSpPr>
            <p:spPr>
              <a:xfrm>
                <a:off x="4545775" y="2499088"/>
                <a:ext cx="1449769" cy="353441"/>
              </a:xfrm>
              <a:prstGeom prst="rect">
                <a:avLst/>
              </a:prstGeom>
              <a:noFill/>
            </p:spPr>
            <p:txBody>
              <a:bodyPr wrap="none" lIns="0" tIns="0" rIns="0" bIns="0" rtlCol="0" anchor="t"/>
              <a:lstStyle/>
              <a:p>
                <a:pPr marL="0"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3" name="QB_6_AN.63_1#d667a7498.blank?vbadefaultcenterpage=1&amp;parentnodeid=989cc636d&amp;vbapositionanswer=21&amp;vbahtmlprocessed=1"/>
              <p:cNvSpPr>
                <a:spLocks noRot="1" noChangeAspect="1" noMove="1" noResize="1" noEditPoints="1" noAdjustHandles="1" noChangeArrowheads="1" noChangeShapeType="1" noTextEdit="1"/>
              </p:cNvSpPr>
              <p:nvPr/>
            </p:nvSpPr>
            <p:spPr>
              <a:xfrm>
                <a:off x="4545775" y="2499088"/>
                <a:ext cx="1449769" cy="353441"/>
              </a:xfrm>
              <a:prstGeom prst="rect">
                <a:avLst/>
              </a:prstGeom>
              <a:blipFill rotWithShape="1">
                <a:blip r:embed="rId4"/>
                <a:stretch>
                  <a:fillRect l="-31" t="-103" r="35" b="-7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6_AS.64_1#d667a7498?vbadefaultcenterpage=1&amp;parentnodeid=989cc636d&amp;vbahtmlprocessed=1&amp;bbb=1&amp;hasbroken=1"/>
              <p:cNvSpPr/>
              <p:nvPr/>
            </p:nvSpPr>
            <p:spPr>
              <a:xfrm>
                <a:off x="502920" y="3149265"/>
                <a:ext cx="11183112" cy="2587879"/>
              </a:xfrm>
              <a:prstGeom prst="rect">
                <a:avLst/>
              </a:prstGeom>
              <a:noFill/>
            </p:spPr>
            <p:txBody>
              <a:bodyPr wrap="non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是偶函数,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的图象关于直线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对称</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p>
              <a:p>
                <a:pPr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在区间</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上为增函数</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6_AS.64_1#d667a7498?vbadefaultcenterpage=1&amp;parentnodeid=989cc636d&amp;vbahtmlprocessed=1&amp;bbb=1&amp;hasbroken=1"/>
              <p:cNvSpPr>
                <a:spLocks noRot="1" noChangeAspect="1" noMove="1" noResize="1" noEditPoints="1" noAdjustHandles="1" noChangeArrowheads="1" noChangeShapeType="1" noTextEdit="1"/>
              </p:cNvSpPr>
              <p:nvPr/>
            </p:nvSpPr>
            <p:spPr>
              <a:xfrm>
                <a:off x="502920" y="3149265"/>
                <a:ext cx="11183112" cy="2587879"/>
              </a:xfrm>
              <a:prstGeom prst="rect">
                <a:avLst/>
              </a:prstGeom>
              <a:blipFill rotWithShape="1">
                <a:blip r:embed="rId5"/>
                <a:stretch>
                  <a:fillRect t="-12" r="1" b="-1598"/>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left)">
                                      <p:cBhvr>
                                        <p:cTn id="15" dur="500"/>
                                        <p:tgtEl>
                                          <p:spTgt spid="4">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wipe(left)">
                                      <p:cBhvr>
                                        <p:cTn id="18" dur="500"/>
                                        <p:tgtEl>
                                          <p:spTgt spid="4">
                                            <p:txEl>
                                              <p:pRg st="1" end="1"/>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wipe(left)">
                                      <p:cBhvr>
                                        <p:cTn id="21" dur="500"/>
                                        <p:tgtEl>
                                          <p:spTgt spid="4">
                                            <p:txEl>
                                              <p:pRg st="2" end="2"/>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wipe(left)">
                                      <p:cBhvr>
                                        <p:cTn id="24"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O_6_BD.65_1#8bae8862d?vbadefaultcenterpage=1&amp;parentnodeid=989cc636d&amp;vbahtmlprocessed=1"/>
              <p:cNvSpPr/>
              <p:nvPr/>
            </p:nvSpPr>
            <p:spPr>
              <a:xfrm>
                <a:off x="502920" y="1047573"/>
                <a:ext cx="11403013" cy="489776"/>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在区间</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[1,3]</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上不是单调函数，求实数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的取值范围.</a:t>
                </a:r>
                <a:endParaRPr lang="en-US" altLang="zh-CN" sz="2400" dirty="0"/>
              </a:p>
            </p:txBody>
          </p:sp>
        </mc:Choice>
        <mc:Fallback xmlns="">
          <p:sp>
            <p:nvSpPr>
              <p:cNvPr id="2" name="QO_6_BD.65_1#8bae8862d?vbadefaultcenterpage=1&amp;parentnodeid=989cc636d&amp;vbahtmlprocessed=1"/>
              <p:cNvSpPr>
                <a:spLocks noRot="1" noChangeAspect="1" noMove="1" noResize="1" noEditPoints="1" noAdjustHandles="1" noChangeArrowheads="1" noChangeShapeType="1" noTextEdit="1"/>
              </p:cNvSpPr>
              <p:nvPr/>
            </p:nvSpPr>
            <p:spPr>
              <a:xfrm>
                <a:off x="502920" y="1047573"/>
                <a:ext cx="11403013" cy="489776"/>
              </a:xfrm>
              <a:prstGeom prst="rect">
                <a:avLst/>
              </a:prstGeom>
              <a:blipFill rotWithShape="1">
                <a:blip r:embed="rId3"/>
                <a:stretch>
                  <a:fillRect t="-94" r="3" b="-158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O_6_AS.66_1#8bae8862d?vbadefaultcenterpage=1&amp;parentnodeid=989cc636d&amp;vbahtmlprocessed=1&amp;bbb=1&amp;hasbroken=1"/>
              <p:cNvSpPr/>
              <p:nvPr/>
            </p:nvSpPr>
            <p:spPr>
              <a:xfrm>
                <a:off x="502920" y="1543381"/>
                <a:ext cx="11183112" cy="4516946"/>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在区间</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上不是单调函数</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在区间</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上有解，即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在区间</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上有解.</a:t>
                </a:r>
                <a:endParaRPr lang="en-US" altLang="zh-CN" sz="2400" dirty="0"/>
              </a:p>
              <a:p>
                <a:pPr latinLnBrk="1">
                  <a:lnSpc>
                    <a:spcPct val="11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令</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2,3</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p>
              <a:p>
                <a:pPr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上单调递减，在</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2,3</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上单调递增.又因为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，且当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16</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1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在区间</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上单调递增，所以</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16</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1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故实数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的取值范围是</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16</m:t>
                            </m:r>
                          </m:den>
                        </m:f>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O_6_AS.66_1#8bae8862d?vbadefaultcenterpage=1&amp;parentnodeid=989cc636d&amp;vbahtmlprocessed=1&amp;bbb=1&amp;hasbroken=1"/>
              <p:cNvSpPr>
                <a:spLocks noRot="1" noChangeAspect="1" noMove="1" noResize="1" noEditPoints="1" noAdjustHandles="1" noChangeArrowheads="1" noChangeShapeType="1" noTextEdit="1"/>
              </p:cNvSpPr>
              <p:nvPr/>
            </p:nvSpPr>
            <p:spPr>
              <a:xfrm>
                <a:off x="502920" y="1543381"/>
                <a:ext cx="11183112" cy="4516946"/>
              </a:xfrm>
              <a:prstGeom prst="rect">
                <a:avLst/>
              </a:prstGeom>
              <a:blipFill rotWithShape="1">
                <a:blip r:embed="rId4"/>
                <a:stretch>
                  <a:fillRect t="-7" r="1" b="12"/>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left)">
                                      <p:cBhvr>
                                        <p:cTn id="13" dur="500"/>
                                        <p:tgtEl>
                                          <p:spTgt spid="3">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500"/>
                                        <p:tgtEl>
                                          <p:spTgt spid="3">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left)">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P_3_BD#13e822f37?colgroup=4,4,15,4,4&amp;vbadefaultcenterpage=1&amp;parentnodeid=531e4cf63&amp;vbahtmlprocessed=1&amp;bbb=1&amp;hasbroken=1"/>
              <p:cNvGraphicFramePr>
                <a:graphicFrameLocks noGrp="1"/>
              </p:cNvGraphicFramePr>
              <p:nvPr/>
            </p:nvGraphicFramePr>
            <p:xfrm>
              <a:off x="502920" y="1024427"/>
              <a:ext cx="11128248" cy="5230368"/>
            </p:xfrm>
            <a:graphic>
              <a:graphicData uri="http://schemas.openxmlformats.org/drawingml/2006/table">
                <a:tbl>
                  <a:tblPr/>
                  <a:tblGrid>
                    <a:gridCol w="1371600">
                      <a:extLst>
                        <a:ext uri="{9D8B030D-6E8A-4147-A177-3AD203B41FA5}">
                          <a16:colId xmlns:a16="http://schemas.microsoft.com/office/drawing/2014/main" val="20000"/>
                        </a:ext>
                      </a:extLst>
                    </a:gridCol>
                    <a:gridCol w="1581912">
                      <a:extLst>
                        <a:ext uri="{9D8B030D-6E8A-4147-A177-3AD203B41FA5}">
                          <a16:colId xmlns:a16="http://schemas.microsoft.com/office/drawing/2014/main" val="20001"/>
                        </a:ext>
                      </a:extLst>
                    </a:gridCol>
                    <a:gridCol w="4855464">
                      <a:extLst>
                        <a:ext uri="{9D8B030D-6E8A-4147-A177-3AD203B41FA5}">
                          <a16:colId xmlns:a16="http://schemas.microsoft.com/office/drawing/2014/main" val="20002"/>
                        </a:ext>
                      </a:extLst>
                    </a:gridCol>
                    <a:gridCol w="1664208">
                      <a:extLst>
                        <a:ext uri="{9D8B030D-6E8A-4147-A177-3AD203B41FA5}">
                          <a16:colId xmlns:a16="http://schemas.microsoft.com/office/drawing/2014/main" val="20003"/>
                        </a:ext>
                      </a:extLst>
                    </a:gridCol>
                    <a:gridCol w="1655064">
                      <a:extLst>
                        <a:ext uri="{9D8B030D-6E8A-4147-A177-3AD203B41FA5}">
                          <a16:colId xmlns:a16="http://schemas.microsoft.com/office/drawing/2014/main" val="20004"/>
                        </a:ext>
                      </a:extLst>
                    </a:gridCol>
                  </a:tblGrid>
                  <a:tr h="429133">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考点考向</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课标要求</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真题印证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考频热度</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核心素养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81871">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导数与函</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数单调性</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掌握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2023年新高考Ⅰ卷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19</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2023年新高考Ⅱ卷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2023年全国甲卷（理）</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2023年全国甲卷（文）</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2023年全国乙卷（理）</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16</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2023年全国乙卷（文）</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2023年北京卷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逻辑推理</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86142">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命题分析</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预测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4">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从近几年高考的情况来看，导数与函数的单调性是高考常考内容</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，试题</a:t>
                          </a: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难度中等及以上</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.命题热点为含有参数的函数的单调性问题</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，涉及分类讨</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论的数学思想</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.预计2025年高考命题情况不变</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bl>
              </a:graphicData>
            </a:graphic>
          </p:graphicFrame>
        </mc:Choice>
        <mc:Fallback xmlns="">
          <p:graphicFrame>
            <p:nvGraphicFramePr>
              <p:cNvPr id="5" name="P_3_BD#13e822f37?colgroup=4,4,15,4,4&amp;vbadefaultcenterpage=1&amp;parentnodeid=531e4cf63&amp;vbahtmlprocessed=1&amp;bbb=1&amp;hasbroken=1"/>
              <p:cNvGraphicFramePr>
                <a:graphicFrameLocks noGrp="1"/>
              </p:cNvGraphicFramePr>
              <p:nvPr/>
            </p:nvGraphicFramePr>
            <p:xfrm>
              <a:off x="502920" y="1024427"/>
              <a:ext cx="11128248" cy="5103369"/>
            </p:xfrm>
            <a:graphic>
              <a:graphicData uri="http://schemas.openxmlformats.org/drawingml/2006/table">
                <a:tbl>
                  <a:tblPr/>
                  <a:tblGrid>
                    <a:gridCol w="1371600"/>
                    <a:gridCol w="1581912"/>
                    <a:gridCol w="4855464"/>
                    <a:gridCol w="1664208"/>
                    <a:gridCol w="1655064"/>
                  </a:tblGrid>
                  <a:tr h="429133">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考点考向</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课标要求</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真题印证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考频热度</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核心素养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324860">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导数与函</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数单调性</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掌握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逻辑推理</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386142">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命题分析</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预测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4">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从近几年高考的情况来看，导数与函数的单调性是高考常考内容</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，试题</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难度中等及以上</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.命题热点为含有参数的函数的单调性问题</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，涉及分类讨</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论的数学思想</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.预计2025年高考命题情况不变</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c hMerge="1">
                      <a:tcPr/>
                    </a:tc>
                    <a:tc hMerge="1">
                      <a:tcPr/>
                    </a:tc>
                  </a:tr>
                </a:tbl>
              </a:graphicData>
            </a:graphic>
          </p:graphicFrame>
        </mc:Fallback>
      </mc:AlternateContent>
    </p:spTree>
  </p:cSld>
  <p:clrMapOvr>
    <a:masterClrMapping/>
  </p:clrMapOvr>
  <p:transition>
    <p:split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a61f52c77.fixed?vbadefaultcenterpage=1&amp;parentnodeid=531e4cf63&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基础知识·诊断</a:t>
            </a:r>
            <a:endParaRPr lang="en-US" altLang="zh-CN" sz="4400" dirty="0"/>
          </a:p>
        </p:txBody>
      </p:sp>
      <p:pic>
        <p:nvPicPr>
          <p:cNvPr id="3" name="C_3#a61f52c77.fixed?vbadefaultcenterpage=1&amp;parentnodeid=531e4cf63&amp;vbahtmlprocessed=1" descr="preencoded.png"/>
          <p:cNvPicPr>
            <a:picLocks noChangeAspect="1"/>
          </p:cNvPicPr>
          <p:nvPr/>
        </p:nvPicPr>
        <p:blipFill>
          <a:blip r:embed="rId3"/>
          <a:stretch>
            <a:fillRect/>
          </a:stretch>
        </p:blipFill>
        <p:spPr>
          <a:xfrm>
            <a:off x="1261872" y="3575304"/>
            <a:ext cx="9756648" cy="82296"/>
          </a:xfrm>
          <a:prstGeom prst="rect">
            <a:avLst/>
          </a:prstGeom>
        </p:spPr>
      </p:pic>
    </p:spTree>
  </p:cSld>
  <p:clrMapOvr>
    <a:masterClrMapping/>
  </p:clrMapOvr>
  <p:transition>
    <p:split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c521788cb?vbadefaultcenterpage=1&amp;parentnodeid=a61f52c77&amp;vbahtmlprocessed=1" descr="preencoded.png"/>
          <p:cNvPicPr>
            <a:picLocks noChangeAspect="1"/>
          </p:cNvPicPr>
          <p:nvPr/>
        </p:nvPicPr>
        <p:blipFill>
          <a:blip r:embed="rId3"/>
          <a:stretch>
            <a:fillRect/>
          </a:stretch>
        </p:blipFill>
        <p:spPr>
          <a:xfrm>
            <a:off x="3813048" y="756000"/>
            <a:ext cx="4562856" cy="530352"/>
          </a:xfrm>
          <a:prstGeom prst="rect">
            <a:avLst/>
          </a:prstGeom>
        </p:spPr>
      </p:pic>
      <p:sp>
        <p:nvSpPr>
          <p:cNvPr id="3" name="P_5_BD#6a889d9e1?segpoint=1&amp;vbadefaultcenterpage=1&amp;parentnodeid=c521788cb&amp;vbahtmlprocessed=1"/>
          <p:cNvSpPr/>
          <p:nvPr/>
        </p:nvSpPr>
        <p:spPr>
          <a:xfrm>
            <a:off x="502920" y="1419448"/>
            <a:ext cx="11183112" cy="490220"/>
          </a:xfrm>
          <a:prstGeom prst="rect">
            <a:avLst/>
          </a:prstGeom>
          <a:noFill/>
        </p:spPr>
        <p:txBody>
          <a:bodyPr wrap="squar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函数的单调性与导数的关系</a:t>
            </a:r>
            <a:endParaRPr lang="en-US" altLang="zh-CN" sz="2400" dirty="0"/>
          </a:p>
        </p:txBody>
      </p:sp>
      <mc:AlternateContent xmlns:mc="http://schemas.openxmlformats.org/markup-compatibility/2006" xmlns:a14="http://schemas.microsoft.com/office/drawing/2010/main">
        <mc:Choice Requires="a14">
          <p:graphicFrame>
            <p:nvGraphicFramePr>
              <p:cNvPr id="7" name="P_5_BD#6a889d9e1?colgroup=7,9,17&amp;vbadefaultcenterpage=1&amp;parentnodeid=c521788cb&amp;vbahtmlprocessed=1&amp;bbb=1&amp;hasbroken=1"/>
              <p:cNvGraphicFramePr>
                <a:graphicFrameLocks noGrp="1"/>
              </p:cNvGraphicFramePr>
              <p:nvPr/>
            </p:nvGraphicFramePr>
            <p:xfrm>
              <a:off x="502920" y="2041748"/>
              <a:ext cx="11155680" cy="1901952"/>
            </p:xfrm>
            <a:graphic>
              <a:graphicData uri="http://schemas.openxmlformats.org/drawingml/2006/table">
                <a:tbl>
                  <a:tblPr/>
                  <a:tblGrid>
                    <a:gridCol w="2450592">
                      <a:extLst>
                        <a:ext uri="{9D8B030D-6E8A-4147-A177-3AD203B41FA5}">
                          <a16:colId xmlns:a16="http://schemas.microsoft.com/office/drawing/2014/main" val="20000"/>
                        </a:ext>
                      </a:extLst>
                    </a:gridCol>
                    <a:gridCol w="3127248">
                      <a:extLst>
                        <a:ext uri="{9D8B030D-6E8A-4147-A177-3AD203B41FA5}">
                          <a16:colId xmlns:a16="http://schemas.microsoft.com/office/drawing/2014/main" val="20001"/>
                        </a:ext>
                      </a:extLst>
                    </a:gridCol>
                    <a:gridCol w="5577840">
                      <a:extLst>
                        <a:ext uri="{9D8B030D-6E8A-4147-A177-3AD203B41FA5}">
                          <a16:colId xmlns:a16="http://schemas.microsoft.com/office/drawing/2014/main" val="20002"/>
                        </a:ext>
                      </a:extLst>
                    </a:gridCol>
                  </a:tblGrid>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条件</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恒有</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结论</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1165">
                    <a:tc rowSpan="3">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区间</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上可导</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在区间</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上①</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1165">
                    <a:tc vMerge="1">
                      <a:txBody>
                        <a:bodyPr/>
                        <a:lstStyle/>
                        <a:p>
                          <a:endParaRPr lang="zh-CN"/>
                        </a:p>
                      </a:txBody>
                      <a:tcPr/>
                    </a:tc>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在区间</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上②</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1165">
                    <a:tc vMerge="1">
                      <a:txBody>
                        <a:bodyPr/>
                        <a:lstStyle/>
                        <a:p>
                          <a:endParaRPr lang="zh-CN"/>
                        </a:p>
                      </a:txBody>
                      <a:tcPr/>
                    </a:tc>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在区间</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上是③</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Choice>
        <mc:Fallback xmlns="">
          <p:graphicFrame>
            <p:nvGraphicFramePr>
              <p:cNvPr id="7" name="P_5_BD#6a889d9e1?colgroup=7,9,17&amp;vbadefaultcenterpage=1&amp;parentnodeid=c521788cb&amp;vbahtmlprocessed=1&amp;bbb=1&amp;hasbroken=1"/>
              <p:cNvGraphicFramePr>
                <a:graphicFrameLocks noGrp="1"/>
              </p:cNvGraphicFramePr>
              <p:nvPr/>
            </p:nvGraphicFramePr>
            <p:xfrm>
              <a:off x="502920" y="2041748"/>
              <a:ext cx="11155680" cy="1728851"/>
            </p:xfrm>
            <a:graphic>
              <a:graphicData uri="http://schemas.openxmlformats.org/drawingml/2006/table">
                <a:tbl>
                  <a:tblPr/>
                  <a:tblGrid>
                    <a:gridCol w="2450592"/>
                    <a:gridCol w="3127248"/>
                    <a:gridCol w="5577840"/>
                  </a:tblGrid>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条件</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恒有</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结论</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74980">
                    <a:tc rowSpan="3">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r h="474980">
                    <a:tc vMerge="1">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r h="474980">
                    <a:tc vMerge="1">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bl>
              </a:graphicData>
            </a:graphic>
          </p:graphicFrame>
        </mc:Fallback>
      </mc:AlternateContent>
      <p:sp>
        <p:nvSpPr>
          <p:cNvPr id="5" name="P_5_AN.1_1#6a889d9e1.blank?vbadefaultcenterpage=1&amp;parentnodeid=c521788cb&amp;vbapositionanswer=1&amp;vbahtmlprocessed=1&amp;bbb=1"/>
          <p:cNvSpPr/>
          <p:nvPr/>
        </p:nvSpPr>
        <p:spPr>
          <a:xfrm>
            <a:off x="9043660" y="2439004"/>
            <a:ext cx="14398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单调递增</a:t>
            </a:r>
            <a:endParaRPr lang="en-US" altLang="zh-CN" sz="2400" dirty="0"/>
          </a:p>
        </p:txBody>
      </p:sp>
      <p:sp>
        <p:nvSpPr>
          <p:cNvPr id="6" name="P_5_AN.2_1#6a889d9e1.blank?vbadefaultcenterpage=1&amp;parentnodeid=c521788cb&amp;vbapositionanswer=2&amp;vbahtmlprocessed=1&amp;bbb=1"/>
          <p:cNvSpPr/>
          <p:nvPr/>
        </p:nvSpPr>
        <p:spPr>
          <a:xfrm>
            <a:off x="9043659" y="2937863"/>
            <a:ext cx="14398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单调递减</a:t>
            </a:r>
            <a:endParaRPr lang="en-US" altLang="zh-CN" sz="2400" dirty="0"/>
          </a:p>
        </p:txBody>
      </p:sp>
      <p:sp>
        <p:nvSpPr>
          <p:cNvPr id="4" name="P_5_AN.3_1#6a889d9e1.blank?vbadefaultcenterpage=1&amp;parentnodeid=c521788cb&amp;vbapositionanswer=3&amp;vbahtmlprocessed=1&amp;bbb=1"/>
          <p:cNvSpPr/>
          <p:nvPr/>
        </p:nvSpPr>
        <p:spPr>
          <a:xfrm>
            <a:off x="9348460" y="3428969"/>
            <a:ext cx="14398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常数函数</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wipe(left)">
                                      <p:cBhvr>
                                        <p:cTn id="23"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P spid="4"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f2aecad52?vbadefaultcenterpage=1&amp;parentnodeid=c521788cb&amp;vbahtmlprocessed=1" descr="preencoded.png"/>
          <p:cNvPicPr>
            <a:picLocks noChangeAspect="1"/>
          </p:cNvPicPr>
          <p:nvPr/>
        </p:nvPicPr>
        <p:blipFill>
          <a:blip r:embed="rId3"/>
          <a:stretch>
            <a:fillRect/>
          </a:stretch>
        </p:blipFill>
        <p:spPr>
          <a:xfrm>
            <a:off x="4828032" y="756000"/>
            <a:ext cx="2532888" cy="448056"/>
          </a:xfrm>
          <a:prstGeom prst="rect">
            <a:avLst/>
          </a:prstGeom>
        </p:spPr>
      </p:pic>
      <mc:AlternateContent xmlns:mc="http://schemas.openxmlformats.org/markup-compatibility/2006" xmlns:a14="http://schemas.microsoft.com/office/drawing/2010/main">
        <mc:Choice Requires="a14">
          <p:sp>
            <p:nvSpPr>
              <p:cNvPr id="3" name="P_6_BD#656b51d98?segpoint=1&amp;vbadefaultcenterpage=1&amp;parentnodeid=f2aecad52&amp;vbahtmlprocessed=1&amp;bbb=1&amp;hasbroken=1"/>
              <p:cNvSpPr/>
              <p:nvPr/>
            </p:nvSpPr>
            <p:spPr>
              <a:xfrm>
                <a:off x="502920" y="1343248"/>
                <a:ext cx="11183112" cy="2135950"/>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上单调递增，则当</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恒成立；若函数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在</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上单调递减，则当</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恒成立</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vl="0" latinLnBrk="1">
                  <a:lnSpc>
                    <a:spcPct val="150000"/>
                  </a:lnSpc>
                </a:pP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若函数</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d>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上存在单调递增区间，则当</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d>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有解；若函</a:t>
                </a:r>
                <a:endPar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vl="0" latinLnBrk="1">
                  <a:lnSpc>
                    <a:spcPct val="150000"/>
                  </a:lnSpc>
                </a:pP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数</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d>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上存在单调递减区间，则当</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d>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&lt;0</m:t>
                    </m:r>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有解</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P_6_BD#656b51d98?segpoint=1&amp;vbadefaultcenterpage=1&amp;parentnodeid=f2aecad52&amp;vbahtmlprocessed=1&amp;bbb=1&amp;hasbroken=1"/>
              <p:cNvSpPr>
                <a:spLocks noRot="1" noChangeAspect="1" noMove="1" noResize="1" noEditPoints="1" noAdjustHandles="1" noChangeArrowheads="1" noChangeShapeType="1" noTextEdit="1"/>
              </p:cNvSpPr>
              <p:nvPr/>
            </p:nvSpPr>
            <p:spPr>
              <a:xfrm>
                <a:off x="502920" y="1343248"/>
                <a:ext cx="11183112" cy="2135950"/>
              </a:xfrm>
              <a:prstGeom prst="rect">
                <a:avLst/>
              </a:prstGeom>
              <a:blipFill rotWithShape="1">
                <a:blip r:embed="rId4"/>
                <a:stretch>
                  <a:fillRect t="-10" r="1" b="-2734"/>
                </a:stretch>
              </a:blipFill>
            </p:spPr>
            <p:txBody>
              <a:bodyPr/>
              <a:lstStyle/>
              <a:p>
                <a:r>
                  <a:rPr lang="zh-CN" altLang="en-US">
                    <a:noFill/>
                  </a:rPr>
                  <a:t> </a:t>
                </a:r>
              </a:p>
            </p:txBody>
          </p:sp>
        </mc:Fallback>
      </mc:AlternateContent>
      <p:sp>
        <p:nvSpPr>
          <p:cNvPr id="5" name="P_6_BD#656b51d98?segpoint=1&amp;vbadefaultcenterpage=1&amp;parentnodeid=f2aecad52&amp;vbahtmlprocessed=1"/>
          <p:cNvSpPr/>
          <p:nvPr/>
        </p:nvSpPr>
        <p:spPr>
          <a:xfrm>
            <a:off x="502920" y="3489548"/>
            <a:ext cx="11183112" cy="490030"/>
          </a:xfrm>
          <a:prstGeom prst="rect">
            <a:avLst/>
          </a:prstGeom>
          <a:noFill/>
        </p:spPr>
        <p:txBody>
          <a:bodyPr wrap="squar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研究函数的单调性，要坚持“定义域优先”原则</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Tree>
  </p:cSld>
  <p:clrMapOvr>
    <a:masterClrMapping/>
  </p:clrMapOvr>
  <p:transition>
    <p:split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1bb9ea272?vbadefaultcenterpage=1&amp;parentnodeid=a61f52c77&amp;vbahtmlprocessed=1" descr="preencoded.png"/>
          <p:cNvPicPr>
            <a:picLocks noChangeAspect="1"/>
          </p:cNvPicPr>
          <p:nvPr/>
        </p:nvPicPr>
        <p:blipFill>
          <a:blip r:embed="rId3"/>
          <a:stretch>
            <a:fillRect/>
          </a:stretch>
        </p:blipFill>
        <p:spPr>
          <a:xfrm>
            <a:off x="3813048" y="756000"/>
            <a:ext cx="4562856" cy="530352"/>
          </a:xfrm>
          <a:prstGeom prst="rect">
            <a:avLst/>
          </a:prstGeom>
        </p:spPr>
      </p:pic>
      <p:sp>
        <p:nvSpPr>
          <p:cNvPr id="3" name="C_5_BD#3cd2febc1?vbadefaultcenterpage=1&amp;parentnodeid=1bb9ea272&amp;vbahtmlprocessed=1"/>
          <p:cNvSpPr/>
          <p:nvPr/>
        </p:nvSpPr>
        <p:spPr>
          <a:xfrm>
            <a:off x="502920" y="1419448"/>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题组1</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走出误区</a:t>
            </a:r>
            <a:endParaRPr lang="en-US" altLang="zh-CN" sz="2600" dirty="0"/>
          </a:p>
        </p:txBody>
      </p:sp>
      <p:sp>
        <p:nvSpPr>
          <p:cNvPr id="4" name="QO_6_BD.4_1#f37cf0b7a?vbadefaultcenterpage=1&amp;parentnodeid=3cd2febc1&amp;vbahtmlprocessed=1"/>
          <p:cNvSpPr/>
          <p:nvPr/>
        </p:nvSpPr>
        <p:spPr>
          <a:xfrm>
            <a:off x="502920" y="2012952"/>
            <a:ext cx="11183112" cy="490030"/>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判一判</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.（对的打“√”，错的打“×”）</a:t>
            </a:r>
            <a:endParaRPr lang="en-US" altLang="zh-CN" sz="2400" dirty="0"/>
          </a:p>
        </p:txBody>
      </p:sp>
      <mc:AlternateContent xmlns:mc="http://schemas.openxmlformats.org/markup-compatibility/2006" xmlns:a14="http://schemas.microsoft.com/office/drawing/2010/main">
        <mc:Choice Requires="a14">
          <p:sp>
            <p:nvSpPr>
              <p:cNvPr id="5" name="QT_7_BD.5_1#641ead37a?vbadefaultcenterpage=1&amp;parentnodeid=f37cf0b7a&amp;vbahtmlprocessed=1"/>
              <p:cNvSpPr/>
              <p:nvPr/>
            </p:nvSpPr>
            <p:spPr>
              <a:xfrm>
                <a:off x="502920" y="2567591"/>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上单调递增，则一定有</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恒成立.(</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xmlns="">
          <p:sp>
            <p:nvSpPr>
              <p:cNvPr id="5" name="QT_7_BD.5_1#641ead37a?vbadefaultcenterpage=1&amp;parentnodeid=f37cf0b7a&amp;vbahtmlprocessed=1"/>
              <p:cNvSpPr>
                <a:spLocks noRot="1" noChangeAspect="1" noMove="1" noResize="1" noEditPoints="1" noAdjustHandles="1" noChangeArrowheads="1" noChangeShapeType="1" noTextEdit="1"/>
              </p:cNvSpPr>
              <p:nvPr/>
            </p:nvSpPr>
            <p:spPr>
              <a:xfrm>
                <a:off x="502920" y="2567591"/>
                <a:ext cx="11183112" cy="486029"/>
              </a:xfrm>
              <a:prstGeom prst="rect">
                <a:avLst/>
              </a:prstGeom>
              <a:blipFill rotWithShape="1">
                <a:blip r:embed="rId4"/>
                <a:stretch>
                  <a:fillRect t="-59" r="1" b="-12823"/>
                </a:stretch>
              </a:blipFill>
            </p:spPr>
            <p:txBody>
              <a:bodyPr/>
              <a:lstStyle/>
              <a:p>
                <a:r>
                  <a:rPr lang="zh-CN" altLang="en-US">
                    <a:noFill/>
                  </a:rPr>
                  <a:t> </a:t>
                </a:r>
              </a:p>
            </p:txBody>
          </p:sp>
        </mc:Fallback>
      </mc:AlternateContent>
      <p:sp>
        <p:nvSpPr>
          <p:cNvPr id="6" name="QT_7_AN.6_1#641ead37a.bracket?vbadefaultcenterpage=1&amp;parentnodeid=f37cf0b7a&amp;vbapositionanswer=4&amp;vbahtmlprocessed=1"/>
          <p:cNvSpPr/>
          <p:nvPr/>
        </p:nvSpPr>
        <p:spPr>
          <a:xfrm>
            <a:off x="9191054" y="2567591"/>
            <a:ext cx="446088" cy="47879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AlternateContent xmlns:mc="http://schemas.openxmlformats.org/markup-compatibility/2006" xmlns:a14="http://schemas.microsoft.com/office/drawing/2010/main">
        <mc:Choice Requires="a14">
          <p:sp>
            <p:nvSpPr>
              <p:cNvPr id="7" name="QT_7_BD.7_1#f1a13c37d?vbadefaultcenterpage=1&amp;parentnodeid=f37cf0b7a&amp;vbahtmlprocessed=1&amp;bbb=1&amp;hasbroken=1"/>
              <p:cNvSpPr/>
              <p:nvPr/>
            </p:nvSpPr>
            <p:spPr>
              <a:xfrm>
                <a:off x="502920" y="3057748"/>
                <a:ext cx="11183112" cy="1034669"/>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（2）如果函数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在某个区间内恒有</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，那么</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在此区间内没有单调性</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xmlns="">
          <p:sp>
            <p:nvSpPr>
              <p:cNvPr id="7" name="QT_7_BD.7_1#f1a13c37d?vbadefaultcenterpage=1&amp;parentnodeid=f37cf0b7a&amp;vbahtmlprocessed=1&amp;bbb=1&amp;hasbroken=1"/>
              <p:cNvSpPr>
                <a:spLocks noRot="1" noChangeAspect="1" noMove="1" noResize="1" noEditPoints="1" noAdjustHandles="1" noChangeArrowheads="1" noChangeShapeType="1" noTextEdit="1"/>
              </p:cNvSpPr>
              <p:nvPr/>
            </p:nvSpPr>
            <p:spPr>
              <a:xfrm>
                <a:off x="502920" y="3057748"/>
                <a:ext cx="11183112" cy="1034669"/>
              </a:xfrm>
              <a:prstGeom prst="rect">
                <a:avLst/>
              </a:prstGeom>
              <a:blipFill rotWithShape="1">
                <a:blip r:embed="rId5"/>
                <a:stretch>
                  <a:fillRect t="-22" r="1" b="-6030"/>
                </a:stretch>
              </a:blipFill>
            </p:spPr>
            <p:txBody>
              <a:bodyPr/>
              <a:lstStyle/>
              <a:p>
                <a:r>
                  <a:rPr lang="zh-CN" altLang="en-US">
                    <a:noFill/>
                  </a:rPr>
                  <a:t> </a:t>
                </a:r>
              </a:p>
            </p:txBody>
          </p:sp>
        </mc:Fallback>
      </mc:AlternateContent>
      <p:sp>
        <p:nvSpPr>
          <p:cNvPr id="8" name="QT_7_AN.8_1#f1a13c37d.bracket?vbadefaultcenterpage=1&amp;parentnodeid=f37cf0b7a&amp;vbapositionanswer=5&amp;vbahtmlprocessed=1"/>
          <p:cNvSpPr/>
          <p:nvPr/>
        </p:nvSpPr>
        <p:spPr>
          <a:xfrm>
            <a:off x="642620" y="3606388"/>
            <a:ext cx="387350" cy="47860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AlternateContent xmlns:mc="http://schemas.openxmlformats.org/markup-compatibility/2006" xmlns:a14="http://schemas.microsoft.com/office/drawing/2010/main">
        <mc:Choice Requires="a14">
          <p:sp>
            <p:nvSpPr>
              <p:cNvPr id="9" name="QT_7_BD.9_1#952dc99f7?vbadefaultcenterpage=1&amp;parentnodeid=f37cf0b7a&amp;vbahtmlprocessed=1"/>
              <p:cNvSpPr/>
              <p:nvPr/>
            </p:nvSpPr>
            <p:spPr>
              <a:xfrm>
                <a:off x="502920" y="4155091"/>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a:t>
                </a:r>
                <a14:m>
                  <m:oMath xmlns:m="http://schemas.openxmlformats.org/officeDocument/2006/math">
                    <m:r>
                      <a:rPr lang="en-US" altLang="zh-CN" sz="2400" b="1" i="1" dirty="0">
                        <a:solidFill>
                          <a:srgbClr val="000000"/>
                        </a:solidFill>
                        <a:latin typeface="Cambria Math" panose="02040503050406030204" pitchFamily="18" charset="0"/>
                      </a:rPr>
                      <m:t>𝐑</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上的增函数的一个充分不必要条件是</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xmlns="">
          <p:sp>
            <p:nvSpPr>
              <p:cNvPr id="9" name="QT_7_BD.9_1#952dc99f7?vbadefaultcenterpage=1&amp;parentnodeid=f37cf0b7a&amp;vbahtmlprocessed=1"/>
              <p:cNvSpPr>
                <a:spLocks noRot="1" noChangeAspect="1" noMove="1" noResize="1" noEditPoints="1" noAdjustHandles="1" noChangeArrowheads="1" noChangeShapeType="1" noTextEdit="1"/>
              </p:cNvSpPr>
              <p:nvPr/>
            </p:nvSpPr>
            <p:spPr>
              <a:xfrm>
                <a:off x="502920" y="4155091"/>
                <a:ext cx="11183112" cy="486029"/>
              </a:xfrm>
              <a:prstGeom prst="rect">
                <a:avLst/>
              </a:prstGeom>
              <a:blipFill rotWithShape="1">
                <a:blip r:embed="rId6"/>
                <a:stretch>
                  <a:fillRect t="-59" r="1" b="-17657"/>
                </a:stretch>
              </a:blipFill>
            </p:spPr>
            <p:txBody>
              <a:bodyPr/>
              <a:lstStyle/>
              <a:p>
                <a:r>
                  <a:rPr lang="zh-CN" altLang="en-US">
                    <a:noFill/>
                  </a:rPr>
                  <a:t> </a:t>
                </a:r>
              </a:p>
            </p:txBody>
          </p:sp>
        </mc:Fallback>
      </mc:AlternateContent>
      <p:sp>
        <p:nvSpPr>
          <p:cNvPr id="10" name="QT_7_AN.10_1#952dc99f7.bracket?vbadefaultcenterpage=1&amp;parentnodeid=f37cf0b7a&amp;vbapositionanswer=6&amp;vbahtmlprocessed=1"/>
          <p:cNvSpPr/>
          <p:nvPr/>
        </p:nvSpPr>
        <p:spPr>
          <a:xfrm>
            <a:off x="10218992" y="4155091"/>
            <a:ext cx="446088" cy="47879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AlternateContent xmlns:mc="http://schemas.openxmlformats.org/markup-compatibility/2006" xmlns:a14="http://schemas.microsoft.com/office/drawing/2010/main">
        <mc:Choice Requires="a14">
          <p:sp>
            <p:nvSpPr>
              <p:cNvPr id="11" name="QT_7_BD.11_1#5bdd0cf95?vbadefaultcenterpage=1&amp;parentnodeid=f37cf0b7a&amp;vbahtmlprocessed=1"/>
              <p:cNvSpPr/>
              <p:nvPr/>
            </p:nvSpPr>
            <p:spPr>
              <a:xfrm>
                <a:off x="502920" y="4645248"/>
                <a:ext cx="11183112" cy="737807"/>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的单调递减区间是</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e</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xmlns="">
          <p:sp>
            <p:nvSpPr>
              <p:cNvPr id="11" name="QT_7_BD.11_1#5bdd0cf95?vbadefaultcenterpage=1&amp;parentnodeid=f37cf0b7a&amp;vbahtmlprocessed=1"/>
              <p:cNvSpPr>
                <a:spLocks noRot="1" noChangeAspect="1" noMove="1" noResize="1" noEditPoints="1" noAdjustHandles="1" noChangeArrowheads="1" noChangeShapeType="1" noTextEdit="1"/>
              </p:cNvSpPr>
              <p:nvPr/>
            </p:nvSpPr>
            <p:spPr>
              <a:xfrm>
                <a:off x="502920" y="4645248"/>
                <a:ext cx="11183112" cy="737807"/>
              </a:xfrm>
              <a:prstGeom prst="rect">
                <a:avLst/>
              </a:prstGeom>
              <a:blipFill rotWithShape="1">
                <a:blip r:embed="rId7"/>
                <a:stretch>
                  <a:fillRect t="-30" r="1" b="-17708"/>
                </a:stretch>
              </a:blipFill>
            </p:spPr>
            <p:txBody>
              <a:bodyPr/>
              <a:lstStyle/>
              <a:p>
                <a:r>
                  <a:rPr lang="zh-CN" altLang="en-US">
                    <a:noFill/>
                  </a:rPr>
                  <a:t> </a:t>
                </a:r>
              </a:p>
            </p:txBody>
          </p:sp>
        </mc:Fallback>
      </mc:AlternateContent>
      <p:sp>
        <p:nvSpPr>
          <p:cNvPr id="12" name="QT_7_AN.12_1#5bdd0cf95.bracket?vbadefaultcenterpage=1&amp;parentnodeid=f37cf0b7a&amp;vbapositionanswer=7&amp;vbahtmlprocessed=1"/>
          <p:cNvSpPr/>
          <p:nvPr/>
        </p:nvSpPr>
        <p:spPr>
          <a:xfrm>
            <a:off x="6950647" y="4954874"/>
            <a:ext cx="387350" cy="354775"/>
          </a:xfrm>
          <a:prstGeom prst="rect">
            <a:avLst/>
          </a:prstGeom>
          <a:noFill/>
        </p:spPr>
        <p:txBody>
          <a:bodyPr wrap="none" lIns="0" tIns="0" rIns="0" bIns="0" rtlCol="0" anchor="t"/>
          <a:lstStyle/>
          <a:p>
            <a:pPr marL="0" algn="ctr" latinLnBrk="1">
              <a:lnSpc>
                <a:spcPts val="29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left)">
                                      <p:cBhvr>
                                        <p:cTn id="15" dur="500"/>
                                        <p:tgtEl>
                                          <p:spTgt spid="8">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bg/>
                                          </p:spTgt>
                                        </p:tgtEl>
                                        <p:attrNameLst>
                                          <p:attrName>style.visibility</p:attrName>
                                        </p:attrNameLst>
                                      </p:cBhvr>
                                      <p:to>
                                        <p:strVal val="visible"/>
                                      </p:to>
                                    </p:set>
                                    <p:animEffect transition="in" filter="wipe(left)">
                                      <p:cBhvr>
                                        <p:cTn id="23" dur="500"/>
                                        <p:tgtEl>
                                          <p:spTgt spid="10">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500"/>
                                        <p:tgtEl>
                                          <p:spTgt spid="1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bg/>
                                          </p:spTgt>
                                        </p:tgtEl>
                                        <p:attrNameLst>
                                          <p:attrName>style.visibility</p:attrName>
                                        </p:attrNameLst>
                                      </p:cBhvr>
                                      <p:to>
                                        <p:strVal val="visible"/>
                                      </p:to>
                                    </p:set>
                                    <p:animEffect transition="in" filter="wipe(left)">
                                      <p:cBhvr>
                                        <p:cTn id="31" dur="500"/>
                                        <p:tgtEl>
                                          <p:spTgt spid="12">
                                            <p:bg/>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wipe(left)">
                                      <p:cBhvr>
                                        <p:cTn id="3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P spid="10" grpId="0" build="p" animBg="1"/>
      <p:bldP spid="12"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6_BD.13_1#904dbcc2c?vbadefaultcenterpage=1&amp;parentnodeid=3cd2febc1&amp;vbahtmlprocessed=1&amp;bbb=1&amp;hasbroken=1"/>
              <p:cNvSpPr/>
              <p:nvPr/>
            </p:nvSpPr>
            <p:spPr>
              <a:xfrm>
                <a:off x="502920" y="1432796"/>
                <a:ext cx="11183112" cy="1467168"/>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（易错题）设函数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的单调递增区间为</a:t>
                </a:r>
              </a:p>
              <a:p>
                <a:pPr latinLnBrk="1">
                  <a:lnSpc>
                    <a:spcPct val="150000"/>
                  </a:lnSpc>
                </a:pP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a:t>
                </a:r>
                <a:r>
                  <a:rPr lang="en-US" altLang="zh-CN" sz="3800" b="0" i="0" u="sng" kern="0" spc="-9990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6_BD.13_1#904dbcc2c?vbadefaultcenterpage=1&amp;parentnodeid=3cd2febc1&amp;vbahtmlprocessed=1&amp;bbb=1&amp;hasbroken=1"/>
              <p:cNvSpPr>
                <a:spLocks noRot="1" noChangeAspect="1" noMove="1" noResize="1" noEditPoints="1" noAdjustHandles="1" noChangeArrowheads="1" noChangeShapeType="1" noTextEdit="1"/>
              </p:cNvSpPr>
              <p:nvPr/>
            </p:nvSpPr>
            <p:spPr>
              <a:xfrm>
                <a:off x="502920" y="1432796"/>
                <a:ext cx="11183112" cy="1467168"/>
              </a:xfrm>
              <a:prstGeom prst="rect">
                <a:avLst/>
              </a:prstGeom>
              <a:blipFill rotWithShape="1">
                <a:blip r:embed="rId3"/>
                <a:stretch>
                  <a:fillRect t="-16" r="1" b="-130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B_6_AN.14_1#904dbcc2c.blank?vbadefaultcenterpage=1&amp;parentnodeid=3cd2febc1&amp;vbapositionanswer=8&amp;vbahtmlprocessed=1&amp;rh=43.2"/>
              <p:cNvSpPr/>
              <p:nvPr/>
            </p:nvSpPr>
            <p:spPr>
              <a:xfrm>
                <a:off x="553720" y="2275060"/>
                <a:ext cx="2188528" cy="546418"/>
              </a:xfrm>
              <a:prstGeom prst="rect">
                <a:avLst/>
              </a:prstGeom>
              <a:noFill/>
            </p:spPr>
            <p:txBody>
              <a:bodyPr wrap="none" lIns="0" tIns="0" rIns="0" bIns="0" rtlCol="0" anchor="t"/>
              <a:lstStyle/>
              <a:p>
                <a:pPr marL="0" algn="ctr" latinLnBrk="1">
                  <a:lnSpc>
                    <a:spcPts val="43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3" name="QB_6_AN.14_1#904dbcc2c.blank?vbadefaultcenterpage=1&amp;parentnodeid=3cd2febc1&amp;vbapositionanswer=8&amp;vbahtmlprocessed=1&amp;rh=43.2"/>
              <p:cNvSpPr>
                <a:spLocks noRot="1" noChangeAspect="1" noMove="1" noResize="1" noEditPoints="1" noAdjustHandles="1" noChangeArrowheads="1" noChangeShapeType="1" noTextEdit="1"/>
              </p:cNvSpPr>
              <p:nvPr/>
            </p:nvSpPr>
            <p:spPr>
              <a:xfrm>
                <a:off x="553720" y="2275060"/>
                <a:ext cx="2188528" cy="546418"/>
              </a:xfrm>
              <a:prstGeom prst="rect">
                <a:avLst/>
              </a:prstGeom>
              <a:blipFill rotWithShape="1">
                <a:blip r:embed="rId4"/>
                <a:stretch>
                  <a:fillRect t="-90" r="15" b="32"/>
                </a:stretch>
              </a:blipFill>
            </p:spPr>
            <p:txBody>
              <a:bodyPr/>
              <a:lstStyle/>
              <a:p>
                <a:r>
                  <a:rPr lang="zh-CN" altLang="en-US">
                    <a:noFill/>
                  </a:rPr>
                  <a:t> </a:t>
                </a:r>
              </a:p>
            </p:txBody>
          </p:sp>
        </mc:Fallback>
      </mc:AlternateContent>
      <p:sp>
        <p:nvSpPr>
          <p:cNvPr id="4" name="QB_6_EX.15_1#904dbcc2c?vbadefaultcenterpage=1&amp;parentnodeid=3cd2febc1&amp;vbahtmlprocessed=1"/>
          <p:cNvSpPr/>
          <p:nvPr/>
        </p:nvSpPr>
        <p:spPr>
          <a:xfrm>
            <a:off x="502920" y="2907012"/>
            <a:ext cx="11183112" cy="490030"/>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【易错点】</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忽视函数的定义域致误.</a:t>
            </a:r>
            <a:endParaRPr lang="en-US" altLang="zh-CN" sz="2400" dirty="0"/>
          </a:p>
        </p:txBody>
      </p:sp>
      <mc:AlternateContent xmlns:mc="http://schemas.openxmlformats.org/markup-compatibility/2006" xmlns:a14="http://schemas.microsoft.com/office/drawing/2010/main">
        <mc:Choice Requires="a14">
          <p:sp>
            <p:nvSpPr>
              <p:cNvPr id="5" name="QB_6_AS.16_1#904dbcc2c?vbadefaultcenterpage=1&amp;parentnodeid=3cd2febc1&amp;vbahtmlprocessed=1&amp;bbb=1&amp;hasbroken=1"/>
              <p:cNvSpPr/>
              <p:nvPr/>
            </p:nvSpPr>
            <p:spPr>
              <a:xfrm>
                <a:off x="502920" y="3402312"/>
                <a:ext cx="11183112" cy="2310892"/>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由题意得函数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令</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的单调递增区间为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5" name="QB_6_AS.16_1#904dbcc2c?vbadefaultcenterpage=1&amp;parentnodeid=3cd2febc1&amp;vbahtmlprocessed=1&amp;bbb=1&amp;hasbroken=1"/>
              <p:cNvSpPr>
                <a:spLocks noRot="1" noChangeAspect="1" noMove="1" noResize="1" noEditPoints="1" noAdjustHandles="1" noChangeArrowheads="1" noChangeShapeType="1" noTextEdit="1"/>
              </p:cNvSpPr>
              <p:nvPr/>
            </p:nvSpPr>
            <p:spPr>
              <a:xfrm>
                <a:off x="502920" y="3402312"/>
                <a:ext cx="11183112" cy="2310892"/>
              </a:xfrm>
              <a:prstGeom prst="rect">
                <a:avLst/>
              </a:prstGeom>
              <a:blipFill rotWithShape="1">
                <a:blip r:embed="rId5"/>
                <a:stretch>
                  <a:fillRect t="-27" r="-482" b="-307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bg/>
                                          </p:spTgt>
                                        </p:tgtEl>
                                        <p:attrNameLst>
                                          <p:attrName>style.visibility</p:attrName>
                                        </p:attrNameLst>
                                      </p:cBhvr>
                                      <p:to>
                                        <p:strVal val="visible"/>
                                      </p:to>
                                    </p:set>
                                    <p:animEffect transition="in" filter="wipe(left)">
                                      <p:cBhvr>
                                        <p:cTn id="23" dur="500"/>
                                        <p:tgtEl>
                                          <p:spTgt spid="5">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wipe(left)">
                                      <p:cBhvr>
                                        <p:cTn id="26" dur="500"/>
                                        <p:tgtEl>
                                          <p:spTgt spid="5">
                                            <p:txEl>
                                              <p:pRg st="0" end="0"/>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wipe(left)">
                                      <p:cBhvr>
                                        <p:cTn id="29" dur="500"/>
                                        <p:tgtEl>
                                          <p:spTgt spid="5">
                                            <p:txEl>
                                              <p:pRg st="1" end="1"/>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wipe(left)">
                                      <p:cBhvr>
                                        <p:cTn id="3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5" grpId="0" build="p"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ZiMTU1MDljNDlhODY1MWYwNDk4MjYwNjJlNDA3ZTQifQ=="/>
</p:tagLst>
</file>

<file path=ppt/theme/theme1.xml><?xml version="1.0" encoding="utf-8"?>
<a:theme xmlns:a="http://schemas.openxmlformats.org/drawingml/2006/ma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516</Words>
  <Application>Microsoft Office PowerPoint</Application>
  <PresentationFormat>宽屏</PresentationFormat>
  <Paragraphs>267</Paragraphs>
  <Slides>34</Slides>
  <Notes>34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等线</vt:lpstr>
      <vt:lpstr>宋体</vt:lpstr>
      <vt:lpstr>微软雅黑</vt:lpstr>
      <vt:lpstr>Arial</vt:lpstr>
      <vt:lpstr>Calibri</vt:lpstr>
      <vt:lpstr>Cambria Math</vt:lpstr>
      <vt:lpstr>Times New Roman</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石蒙</dc:creator>
  <cp:lastModifiedBy>微软用户</cp:lastModifiedBy>
  <cp:revision>7</cp:revision>
  <dcterms:created xsi:type="dcterms:W3CDTF">2023-12-21T11:40:00Z</dcterms:created>
  <dcterms:modified xsi:type="dcterms:W3CDTF">2024-01-18T06:15:03Z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7A5000C0ACEA469699834D3CF2AA4D2A_12</vt:lpwstr>
  </property>
  <property fmtid="{D5CDD505-2E9C-101B-9397-08002B2CF9AE}" pid="3" name="KSOProductBuildVer">
    <vt:lpwstr>2052-12.1.0.15990</vt:lpwstr>
  </property>
</Properties>
</file>