
<file path=[Content_Types].xml><?xml version="1.0" encoding="utf-8"?>
<Types xmlns="http://schemas.openxmlformats.org/package/2006/content-types">
  <Default Extension="vml" ContentType="application/vnd.openxmlformats-officedocument.vmlDrawing"/>
  <Default Extension="docx" ContentType="application/vnd.openxmlformats-officedocument.wordprocessingml.document"/>
  <Default Extension="png" ContentType="image/png"/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339" r:id="rId10"/>
    <p:sldId id="340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12192000"/>
  <p:custDataLst>
    <p:tags r:id="rId50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8" d="100"/>
          <a:sy n="98" d="100"/>
        </p:scale>
        <p:origin x="8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tags" Target="tags/tag6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f6ab101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基础课50 随机抽样与统计图表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C3374472-BC00-4163-85C2-BDF6101CA0CB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f6ab101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基础课50 随机抽样与统计图表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0E53B96E-1BF4-4FB2-BB11-92CF8DA46904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f6ab101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基础课50 随机抽样与统计图表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7F2B9D47-8B80-43EE-92C8-D5245967BC20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f6ab101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基础课50 随机抽样与统计图表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187D9D95-F7BB-4FB5-AE9A-116DC68B7CCC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7fab7460819df2225b41b1#tid=65825cdc41cd2100092eea05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8CED8F4E-9DB4-41C2-BDF9-574A97FA0616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f6ab101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基础课50 随机抽样与统计图表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E7E29FAF-2E26-49AC-A7D6-94AC8B6DA39C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7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9.png"/><Relationship Id="rId1" Type="http://schemas.openxmlformats.org/officeDocument/2006/relationships/image" Target="../media/image28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0.png"/><Relationship Id="rId1" Type="http://schemas.openxmlformats.org/officeDocument/2006/relationships/image" Target="../media/image27.jpe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jpe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image" Target="../media/image28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42.jpeg"/><Relationship Id="rId1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Relationship Id="rId3" Type="http://schemas.openxmlformats.org/officeDocument/2006/relationships/slide" Target="slide16.xml"/><Relationship Id="rId2" Type="http://schemas.openxmlformats.org/officeDocument/2006/relationships/image" Target="../media/image8.png"/><Relationship Id="rId1" Type="http://schemas.openxmlformats.org/officeDocument/2006/relationships/slide" Target="slide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7.jpe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image" Target="../media/image3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49.png"/><Relationship Id="rId1" Type="http://schemas.openxmlformats.org/officeDocument/2006/relationships/image" Target="../media/image27.jpe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50.jpeg"/><Relationship Id="rId1" Type="http://schemas.openxmlformats.org/officeDocument/2006/relationships/image" Target="../media/image34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53.png"/><Relationship Id="rId1" Type="http://schemas.openxmlformats.org/officeDocument/2006/relationships/image" Target="../media/image52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56.jpeg"/><Relationship Id="rId1" Type="http://schemas.openxmlformats.org/officeDocument/2006/relationships/image" Target="../media/image55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9.xml"/><Relationship Id="rId2" Type="http://schemas.openxmlformats.org/officeDocument/2006/relationships/tags" Target="../tags/tag1.xml"/><Relationship Id="rId1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2.emf"/><Relationship Id="rId2" Type="http://schemas.openxmlformats.org/officeDocument/2006/relationships/package" Target="../embeddings/Document1.docx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7a1f9b4ce?vbadefaultcenterpage=1&amp;parentnodeid=f20418a24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sp>
        <p:nvSpPr>
          <p:cNvPr id="3" name="C_5_BD#700ff625c?vbadefaultcenterpage=1&amp;parentnodeid=7a1f9b4ce&amp;vbahtmlprocessed=1"/>
          <p:cNvSpPr/>
          <p:nvPr/>
        </p:nvSpPr>
        <p:spPr>
          <a:xfrm>
            <a:off x="502920" y="1419448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题组1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走出误区</a:t>
            </a:r>
            <a:endParaRPr lang="en-US" altLang="zh-CN" sz="2600" dirty="0"/>
          </a:p>
        </p:txBody>
      </p:sp>
      <p:sp>
        <p:nvSpPr>
          <p:cNvPr id="4" name="QO_6_BD.10_1#227007534?vbadefaultcenterpage=1&amp;parentnodeid=700ff625c&amp;vbahtmlprocessed=1"/>
          <p:cNvSpPr/>
          <p:nvPr/>
        </p:nvSpPr>
        <p:spPr>
          <a:xfrm>
            <a:off x="502920" y="2012952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判一判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.（对的打“√”,错的打“×”）</a:t>
            </a:r>
            <a:endParaRPr lang="en-US" altLang="zh-CN" sz="2400" dirty="0"/>
          </a:p>
        </p:txBody>
      </p:sp>
      <p:sp>
        <p:nvSpPr>
          <p:cNvPr id="5" name="QT_7_BD.11_1#e7bdc4a6b?vbadefaultcenterpage=1&amp;parentnodeid=227007534&amp;vbahtmlprocessed=1"/>
          <p:cNvSpPr/>
          <p:nvPr/>
        </p:nvSpPr>
        <p:spPr>
          <a:xfrm>
            <a:off x="502920" y="2567591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（1）在简单随机抽样中，每个个体被抽到的机会不一样，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与先后有关.(</a:t>
            </a:r>
            <a:r>
              <a:rPr lang="en-US" altLang="zh-CN" sz="24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endParaRPr lang="en-US" altLang="zh-CN" sz="2400" dirty="0"/>
          </a:p>
        </p:txBody>
      </p:sp>
      <p:sp>
        <p:nvSpPr>
          <p:cNvPr id="6" name="QT_7_AN.12_1#e7bdc4a6b.bracket?vbadefaultcenterpage=1&amp;parentnodeid=227007534&amp;vbapositionanswer=10&amp;vbahtmlprocessed=1"/>
          <p:cNvSpPr/>
          <p:nvPr/>
        </p:nvSpPr>
        <p:spPr>
          <a:xfrm>
            <a:off x="9989820" y="2567591"/>
            <a:ext cx="446088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  <p:sp>
        <p:nvSpPr>
          <p:cNvPr id="7" name="QT_7_BD.13_1#288fa45a5?vbadefaultcenterpage=1&amp;parentnodeid=227007534&amp;vbahtmlprocessed=1"/>
          <p:cNvSpPr/>
          <p:nvPr/>
        </p:nvSpPr>
        <p:spPr>
          <a:xfrm>
            <a:off x="502920" y="3113691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（2）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抽签法和随机数法都是简单随机抽样.(</a:t>
            </a:r>
            <a:r>
              <a:rPr lang="en-US" altLang="zh-CN" sz="24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endParaRPr lang="en-US" altLang="zh-CN" sz="2400" dirty="0"/>
          </a:p>
        </p:txBody>
      </p:sp>
      <p:sp>
        <p:nvSpPr>
          <p:cNvPr id="8" name="QT_7_AN.14_1#288fa45a5.bracket?vbadefaultcenterpage=1&amp;parentnodeid=227007534&amp;vbapositionanswer=11&amp;vbahtmlprocessed=1"/>
          <p:cNvSpPr/>
          <p:nvPr/>
        </p:nvSpPr>
        <p:spPr>
          <a:xfrm>
            <a:off x="6357620" y="3113691"/>
            <a:ext cx="387350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√</a:t>
            </a:r>
            <a:endParaRPr lang="en-US" altLang="zh-CN" sz="2400" dirty="0"/>
          </a:p>
        </p:txBody>
      </p:sp>
      <p:sp>
        <p:nvSpPr>
          <p:cNvPr id="9" name="QT_7_BD.15_1#30ab3ebbe?vbadefaultcenterpage=1&amp;parentnodeid=227007534&amp;vbahtmlprocessed=1"/>
          <p:cNvSpPr/>
          <p:nvPr/>
        </p:nvSpPr>
        <p:spPr>
          <a:xfrm>
            <a:off x="502920" y="3659791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（3）在分层随机抽样中，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每个个体被抽到的可能性与层数及分层有关.(</a:t>
            </a:r>
            <a:r>
              <a:rPr lang="en-US" altLang="zh-CN" sz="24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endParaRPr lang="en-US" altLang="zh-CN" sz="2400" dirty="0"/>
          </a:p>
        </p:txBody>
      </p:sp>
      <p:sp>
        <p:nvSpPr>
          <p:cNvPr id="10" name="QT_7_AN.16_1#30ab3ebbe.bracket?vbadefaultcenterpage=1&amp;parentnodeid=227007534&amp;vbapositionanswer=12&amp;vbahtmlprocessed=1"/>
          <p:cNvSpPr/>
          <p:nvPr/>
        </p:nvSpPr>
        <p:spPr>
          <a:xfrm>
            <a:off x="9989820" y="3659791"/>
            <a:ext cx="446088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  <p:sp>
        <p:nvSpPr>
          <p:cNvPr id="11" name="QT_7_BD.17_1#811d9924a?vbadefaultcenterpage=1&amp;parentnodeid=227007534&amp;vbahtmlprocessed=1&amp;bbb=1&amp;hasbroken=1"/>
          <p:cNvSpPr/>
          <p:nvPr/>
        </p:nvSpPr>
        <p:spPr>
          <a:xfrm>
            <a:off x="502920" y="4212559"/>
            <a:ext cx="11183112" cy="103466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（4）在频率分布直方图中，小长方形的面积越大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，表示样本数据落在该区间的频率</a:t>
            </a:r>
            <a:endParaRPr lang="en-US" altLang="zh-CN" sz="2400" b="0" i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越大.(</a:t>
            </a:r>
            <a:r>
              <a:rPr lang="en-US" altLang="zh-CN" sz="24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endParaRPr lang="en-US" altLang="zh-CN" sz="2400" dirty="0"/>
          </a:p>
        </p:txBody>
      </p:sp>
      <p:sp>
        <p:nvSpPr>
          <p:cNvPr id="12" name="QT_7_AN.18_1#811d9924a.bracket?vbadefaultcenterpage=1&amp;parentnodeid=227007534&amp;vbapositionanswer=13&amp;vbahtmlprocessed=1"/>
          <p:cNvSpPr/>
          <p:nvPr/>
        </p:nvSpPr>
        <p:spPr>
          <a:xfrm>
            <a:off x="1328420" y="4761199"/>
            <a:ext cx="387350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√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build="p"/>
      <p:bldP spid="8" grpId="0" animBg="1" build="p"/>
      <p:bldP spid="10" grpId="0" animBg="1" build="p"/>
      <p:bldP spid="12" grpId="0" animBg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6_BD.19_1#85c43c3ab?hastextimagelayout=1&amp;vbadefaultcenterpage=1&amp;parentnodeid=700ff625c&amp;vbahtmlprocessed=1&amp;hassurroun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34332" y="1175526"/>
            <a:ext cx="5715000" cy="248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C_6_BD.19_2#85c43c3ab?hastextimagelayout=1&amp;vbadefaultcenterpage=1&amp;parentnodeid=700ff625c&amp;vbahtmlprocessed=1&amp;bbb=1&amp;hasbroken=1"/>
              <p:cNvSpPr/>
              <p:nvPr/>
            </p:nvSpPr>
            <p:spPr>
              <a:xfrm>
                <a:off x="502920" y="1129806"/>
                <a:ext cx="5330952" cy="322922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（易错题）已知某地区中小学的学生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人数和近视情况分别如图1和图2所示，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为了了解该地区中小学生的近视形成原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因，用比例分配的分层随机抽样的方法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抽取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%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的学生进行调查，则样本容量和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抽取的高中生近视人数分别为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C_6_BD.19_2#85c43c3ab?hastextimagelayout=1&amp;vbadefaultcenterpage=1&amp;parentnodeid=700ff625c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29806"/>
                <a:ext cx="5330952" cy="3229229"/>
              </a:xfrm>
              <a:prstGeom prst="rect">
                <a:avLst/>
              </a:prstGeom>
              <a:blipFill rotWithShape="1">
                <a:blip r:embed="rId2"/>
                <a:stretch>
                  <a:fillRect t="-4" r="-1320" b="-1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6_AN.20_1#85c43c3ab.bracket?vbadefaultcenterpage=1&amp;parentnodeid=700ff625c&amp;vbapositionanswer=14&amp;vbahtmlprocessed=1"/>
          <p:cNvSpPr/>
          <p:nvPr/>
        </p:nvSpPr>
        <p:spPr>
          <a:xfrm>
            <a:off x="4744720" y="3873005"/>
            <a:ext cx="4238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endParaRPr lang="en-US" altLang="zh-CN" sz="2400" dirty="0"/>
          </a:p>
        </p:txBody>
      </p:sp>
      <p:sp>
        <p:nvSpPr>
          <p:cNvPr id="5" name="QC_6_BD.21_1#85c43c3ab.choices?vbadefaultcenterpage=1&amp;parentnodeid=700ff625c&amp;vbahtmlprocessed=1"/>
          <p:cNvSpPr/>
          <p:nvPr/>
        </p:nvSpPr>
        <p:spPr>
          <a:xfrm>
            <a:off x="502920" y="4424757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latinLnBrk="1">
              <a:lnSpc>
                <a:spcPct val="150000"/>
              </a:lnSpc>
              <a:tabLst>
                <a:tab pos="2861945" algn="l"/>
                <a:tab pos="5699125" algn="l"/>
                <a:tab pos="853630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.100，20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B.200，20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C.100，10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.200，10</a:t>
            </a:r>
            <a:endParaRPr lang="en-US" altLang="zh-CN" sz="2400" dirty="0"/>
          </a:p>
        </p:txBody>
      </p:sp>
      <p:sp>
        <p:nvSpPr>
          <p:cNvPr id="6" name="QC_6_EX.22_1#85c43c3ab?vbadefaultcenterpage=1&amp;parentnodeid=700ff625c&amp;vbahtmlprocessed=1"/>
          <p:cNvSpPr/>
          <p:nvPr/>
        </p:nvSpPr>
        <p:spPr>
          <a:xfrm>
            <a:off x="502920" y="4977524"/>
            <a:ext cx="11183112" cy="10386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【易错点】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在比例分配的分层随机抽样中找不准比例标准致误，忽视两个图表之间的联系.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  <p:bldP spid="6" grpId="0" animBg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6_AS.23_1#85c43c3ab?vbadefaultcenterpage=1&amp;parentnodeid=700ff625c&amp;vbahtmlprocessed=1&amp;bbb=1&amp;hasbroken=1"/>
              <p:cNvSpPr/>
              <p:nvPr/>
            </p:nvSpPr>
            <p:spPr>
              <a:xfrm>
                <a:off x="502920" y="3053665"/>
                <a:ext cx="11183112" cy="103867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由题知样本容量为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3500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4500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2000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%=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200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，其中高中生人数为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2000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%=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，高中生近视人数为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%=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6_AS.23_1#85c43c3ab?vbadefaultcenterpage=1&amp;parentnodeid=700ff625c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53665"/>
                <a:ext cx="11183112" cy="1038670"/>
              </a:xfrm>
              <a:prstGeom prst="rect">
                <a:avLst/>
              </a:prstGeom>
              <a:blipFill rotWithShape="1">
                <a:blip r:embed="rId1"/>
                <a:stretch>
                  <a:fillRect t="-56" r="1" b="-55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63d76e96c?vbadefaultcenterpage=1&amp;parentnodeid=7a1f9b4ce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题组2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走进教材</a:t>
            </a:r>
            <a:endParaRPr lang="en-US" altLang="zh-CN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6_BD.24_1#89158d359?vbadefaultcenterpage=1&amp;parentnodeid=63d76e96c&amp;vbahtmlprocessed=1&amp;bbb=1&amp;hasbroken=1"/>
              <p:cNvSpPr/>
              <p:nvPr/>
            </p:nvSpPr>
            <p:spPr>
              <a:xfrm>
                <a:off x="502920" y="1348391"/>
                <a:ext cx="11183112" cy="21319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（人教A版必修②P184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·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T3改编）已知高二年级有男生490人，女生510人，（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张华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按男生、女生进行分层，通过分层随机抽样的方法，得到男生、女生的平均身高分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170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cm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160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8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cm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，若张华在各层中按比例分配样本，总样本量为100，则在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这种情况下，高二年级全体学生的平均身高为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cm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.（结果保留一位小数）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B_6_BD.24_1#89158d359?vbadefaultcenterpage=1&amp;parentnodeid=63d76e96c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8391"/>
                <a:ext cx="11183112" cy="2131949"/>
              </a:xfrm>
              <a:prstGeom prst="rect">
                <a:avLst/>
              </a:prstGeom>
              <a:blipFill rotWithShape="1">
                <a:blip r:embed="rId1"/>
                <a:stretch>
                  <a:fillRect t="-13" r="-2889" b="-2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B_6_AN.25_1#89158d359.blank?vbadefaultcenterpage=1&amp;parentnodeid=63d76e96c&amp;vbapositionanswer=15&amp;vbahtmlprocessed=1"/>
          <p:cNvSpPr/>
          <p:nvPr/>
        </p:nvSpPr>
        <p:spPr>
          <a:xfrm>
            <a:off x="6611620" y="2956211"/>
            <a:ext cx="9064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165.4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6_AS.26_1#89158d359?vbadefaultcenterpage=1&amp;parentnodeid=63d76e96c&amp;vbahtmlprocessed=1&amp;bbb=1&amp;hasbroken=1"/>
              <p:cNvSpPr/>
              <p:nvPr/>
            </p:nvSpPr>
            <p:spPr>
              <a:xfrm>
                <a:off x="502920" y="3489548"/>
                <a:ext cx="11183112" cy="205733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抽取的男生人数为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490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490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510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100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49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，抽取的女生人数为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510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490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510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100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高二年级全体学生的平均身高估计为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170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160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8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165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406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≈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165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cm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B_6_AS.26_1#89158d359?vbadefaultcenterpage=1&amp;parentnodeid=63d76e96c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89548"/>
                <a:ext cx="11183112" cy="2057337"/>
              </a:xfrm>
              <a:prstGeom prst="rect">
                <a:avLst/>
              </a:prstGeom>
              <a:blipFill rotWithShape="1">
                <a:blip r:embed="rId2"/>
                <a:stretch>
                  <a:fillRect t="-11" r="1" b="-40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  <p:bldP spid="5" grpId="0" animBg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B_6_BD.27_1#6f9911dcb?hastextimagelayout=1&amp;vbadefaultcenterpage=1&amp;parentnodeid=63d76e96c&amp;vbahtmlprocessed=1&amp;hassurroun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36121" y="1174255"/>
            <a:ext cx="2313432" cy="224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6_BD.27_2#6f9911dcb?hastextimagelayout=2&amp;vbadefaultcenterpage=1&amp;parentnodeid=63d76e96c&amp;vbahtmlprocessed=1&amp;bbb=1&amp;hasbroken=1"/>
              <p:cNvSpPr/>
              <p:nvPr/>
            </p:nvSpPr>
            <p:spPr>
              <a:xfrm>
                <a:off x="502920" y="1128536"/>
                <a:ext cx="8732520" cy="322922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（人教A版必修②P177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T2改编）如图，这是一个正20面体（每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个面都是正三角形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），将20个面平分成10组，第1组标上0，第2组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标上1，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⋯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，第10组标上9.三个正20面体分别涂上红、黄、蓝三种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颜色，分别代表百位、十位、个位，若同时投掷可以产生一个三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位数（百位为0的也看作三位数），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则它产生的三位数的范围是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B_6_BD.27_2#6f9911dcb?hastextimagelayout=2&amp;vbadefaultcenterpage=1&amp;parentnodeid=63d76e96c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28536"/>
                <a:ext cx="8732520" cy="3229229"/>
              </a:xfrm>
              <a:prstGeom prst="rect">
                <a:avLst/>
              </a:prstGeom>
              <a:blipFill rotWithShape="1">
                <a:blip r:embed="rId2"/>
                <a:stretch>
                  <a:fillRect t="-4" r="-814" b="-1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6_AN.28_1#6f9911dcb.blank?vbadefaultcenterpage=1&amp;parentnodeid=63d76e96c&amp;vbapositionanswer=16&amp;vbahtmlprocessed=1"/>
              <p:cNvSpPr/>
              <p:nvPr/>
            </p:nvSpPr>
            <p:spPr>
              <a:xfrm>
                <a:off x="566420" y="3934790"/>
                <a:ext cx="1552004" cy="3534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000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999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4" name="QB_6_AN.28_1#6f9911dcb.blank?vbadefaultcenterpage=1&amp;parentnodeid=63d76e96c&amp;vbapositionanswer=1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0" y="3934790"/>
                <a:ext cx="1552004" cy="353441"/>
              </a:xfrm>
              <a:prstGeom prst="rect">
                <a:avLst/>
              </a:prstGeom>
              <a:blipFill rotWithShape="1">
                <a:blip r:embed="rId3"/>
                <a:stretch>
                  <a:fillRect t="-93" r="4" b="-7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6_AS.29_1#6f9911dcb?vbadefaultcenterpage=1&amp;parentnodeid=63d76e96c&amp;vbahtmlprocessed=1&amp;bbb=1&amp;hasbroken=1"/>
              <p:cNvSpPr/>
              <p:nvPr/>
            </p:nvSpPr>
            <p:spPr>
              <a:xfrm>
                <a:off x="502920" y="4430154"/>
                <a:ext cx="11183112" cy="15873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三个正20面体分别涂上红、黄、蓝三种颜色，分别代表百位、十位、个位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时投掷产生一个三位数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（百位为0的也看作三位数），该三位数最大为999，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最小为0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00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，它是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000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999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范围内的随机数.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B_6_AS.29_1#6f9911dcb?vbadefaultcenterpage=1&amp;parentnodeid=63d76e96c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430154"/>
                <a:ext cx="11183112" cy="1587310"/>
              </a:xfrm>
              <a:prstGeom prst="rect">
                <a:avLst/>
              </a:prstGeom>
              <a:blipFill rotWithShape="1">
                <a:blip r:embed="rId4"/>
                <a:stretch>
                  <a:fillRect t="-25" r="-249" b="-36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  <p:bldP spid="5" grpId="0" animBg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54267a59e?vbadefaultcenterpage=1&amp;parentnodeid=7a1f9b4ce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题组3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走向高考</a:t>
            </a:r>
            <a:endParaRPr lang="en-US" altLang="zh-CN" sz="2600" dirty="0"/>
          </a:p>
        </p:txBody>
      </p:sp>
      <p:sp>
        <p:nvSpPr>
          <p:cNvPr id="3" name="QB_6_BD.30_1#21ae1fd38?vbadefaultcenterpage=1&amp;parentnodeid=54267a59e&amp;vbahtmlprocessed=1&amp;bbb=1&amp;hasbroken=1"/>
          <p:cNvSpPr/>
          <p:nvPr/>
        </p:nvSpPr>
        <p:spPr>
          <a:xfrm>
            <a:off x="502920" y="1348391"/>
            <a:ext cx="11183112" cy="158330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5.</a:t>
            </a:r>
            <a:r>
              <a:rPr lang="en-US" altLang="zh-CN" sz="24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（2023 </a:t>
            </a:r>
            <a:r>
              <a:rPr lang="en-US" altLang="zh-CN" sz="2400" b="1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·</a:t>
            </a:r>
            <a:r>
              <a:rPr lang="en-US" altLang="zh-CN" sz="24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</a:t>
            </a:r>
            <a:r>
              <a:rPr lang="en-US" altLang="zh-CN" sz="2400" b="0" i="0" dirty="0" err="1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新高考Ⅱ卷改编）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某学校为了了解学生参加体育运动的情况，用比例分配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的分层随机抽样做抽样调查，拟从初中部和高中部两层共抽取60名学生，已知该校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初中部和高中部分别有400名和200名学生，则抽取的高中部学生有</a:t>
            </a:r>
            <a:r>
              <a:rPr lang="en-US" altLang="zh-CN" sz="240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名.</a:t>
            </a:r>
            <a:endParaRPr lang="en-US" altLang="zh-CN" sz="2400" dirty="0"/>
          </a:p>
        </p:txBody>
      </p:sp>
      <p:sp>
        <p:nvSpPr>
          <p:cNvPr id="4" name="QB_6_AN.31_1#21ae1fd38.blank?vbadefaultcenterpage=1&amp;parentnodeid=54267a59e&amp;vbapositionanswer=17&amp;vbahtmlprocessed=1"/>
          <p:cNvSpPr/>
          <p:nvPr/>
        </p:nvSpPr>
        <p:spPr>
          <a:xfrm>
            <a:off x="9392920" y="2407571"/>
            <a:ext cx="5254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20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6_AS.32_1#21ae1fd38?vbadefaultcenterpage=1&amp;parentnodeid=54267a59e&amp;vbahtmlprocessed=1"/>
              <p:cNvSpPr/>
              <p:nvPr/>
            </p:nvSpPr>
            <p:spPr>
              <a:xfrm>
                <a:off x="502920" y="2943448"/>
                <a:ext cx="11183112" cy="7144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根据分层随机抽样的定义知高中部共抽取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600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（名）.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B_6_AS.32_1#21ae1fd38?vbadefaultcenterpage=1&amp;parentnodeid=54267a59e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43448"/>
                <a:ext cx="11183112" cy="714439"/>
              </a:xfrm>
              <a:prstGeom prst="rect">
                <a:avLst/>
              </a:prstGeom>
              <a:blipFill rotWithShape="1">
                <a:blip r:embed="rId1"/>
                <a:stretch>
                  <a:fillRect t="-31" r="1" b="-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  <p:bldP spid="5" grpId="0" animBg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57a665aa6.fixed?vbadefaultcenterpage=1&amp;parentnodeid=f6ab10109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考点聚焦·突破</a:t>
            </a:r>
            <a:endParaRPr lang="en-US" altLang="zh-CN" sz="4400" dirty="0"/>
          </a:p>
        </p:txBody>
      </p:sp>
      <p:pic>
        <p:nvPicPr>
          <p:cNvPr id="3" name="C_3#57a665aa6.fixed?vbadefaultcenterpage=1&amp;parentnodeid=f6ab10109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8e414836e?vbadefaultcenterpage=1&amp;parentnodeid=57a665aa6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考点一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简单随机抽样［自主练透］</a:t>
            </a:r>
            <a:endParaRPr lang="en-US" altLang="zh-CN" sz="2800" dirty="0"/>
          </a:p>
        </p:txBody>
      </p:sp>
      <p:sp>
        <p:nvSpPr>
          <p:cNvPr id="3" name="QC_5_BD.33_1#9211ab719?vbadefaultcenterpage=1&amp;parentnodeid=8e414836e&amp;vbahtmlprocessed=1"/>
          <p:cNvSpPr/>
          <p:nvPr/>
        </p:nvSpPr>
        <p:spPr>
          <a:xfrm>
            <a:off x="502920" y="1395810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下列抽样方法是简单随机抽样的是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(</a:t>
            </a: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4" name="QC_5_AN.34_1#9211ab719.bracket?vbadefaultcenterpage=1&amp;parentnodeid=8e414836e&amp;vbapositionanswer=18&amp;vbahtmlprocessed=1"/>
          <p:cNvSpPr/>
          <p:nvPr/>
        </p:nvSpPr>
        <p:spPr>
          <a:xfrm>
            <a:off x="5570220" y="1395810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endParaRPr lang="en-US" altLang="zh-CN" sz="2400" dirty="0"/>
          </a:p>
        </p:txBody>
      </p:sp>
      <p:sp>
        <p:nvSpPr>
          <p:cNvPr id="5" name="QC_5_BD.35_1#9211ab719.choices?vbadefaultcenterpage=1&amp;parentnodeid=8e414836e&amp;vbahtmlprocessed=1"/>
          <p:cNvSpPr/>
          <p:nvPr/>
        </p:nvSpPr>
        <p:spPr>
          <a:xfrm>
            <a:off x="502920" y="1951959"/>
            <a:ext cx="11183112" cy="26847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A.从平面直角坐标系中抽取5个点作为样本</a:t>
            </a:r>
            <a:endParaRPr lang="en-US" altLang="zh-CN" sz="2400" dirty="0"/>
          </a:p>
          <a:p>
            <a:pPr marL="0"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B.某饮料公司从仓库的1000瓶饮料中一次性抽取20瓶进行质量检查</a:t>
            </a:r>
            <a:endParaRPr lang="en-US" altLang="zh-CN" sz="2400" dirty="0"/>
          </a:p>
          <a:p>
            <a:pPr marL="0"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C.某连队从200名战士中，挑选出50名最优秀的战士参加抢险救灾</a:t>
            </a:r>
            <a:endParaRPr lang="en-US" altLang="zh-CN" sz="2400" dirty="0"/>
          </a:p>
          <a:p>
            <a:pPr marL="0"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D.从10部手机中不放回地随机抽取2部进行质量检验（假设10部手机已编好号，对编号随机抽取）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5_AS.36_1#9211ab719?vbadefaultcenterpage=1&amp;parentnodeid=8e414836e&amp;vbahtmlprocessed=1"/>
          <p:cNvSpPr/>
          <p:nvPr/>
        </p:nvSpPr>
        <p:spPr>
          <a:xfrm>
            <a:off x="502920" y="2230705"/>
            <a:ext cx="11183112" cy="268459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1" i="0" spc="-5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解析</a:t>
            </a:r>
            <a:r>
              <a:rPr lang="en-US" altLang="zh-CN" sz="2400" b="1" i="0" spc="-5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0" i="0" spc="-5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对于A,平面直角坐标系中有无数个点，这与简单随机抽样要求总体中的个体数有限不相符，所以A中的抽样方法不是简单随机抽样，故A错误；对于B,一次性抽取20瓶，不符合逐个抽取的特点，所以不是简单随机抽样，故B错误；对于C,挑选的50名战士是最优秀的，所以不符合简单随机抽样的等可能性，故C中的抽样方法不是简单随机抽样，故C错误；对于D,易知D中的抽样方法是简单随机抽样，故D正确.故选D.</a:t>
            </a:r>
            <a:endParaRPr lang="en-US" altLang="zh-CN" sz="2400" spc="-5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5_BD.37_1#2d759f449?vbadefaultcenterpage=1&amp;parentnodeid=8e414836e&amp;vbahtmlprocessed=1&amp;bbb=1&amp;hasbroken=1"/>
          <p:cNvSpPr/>
          <p:nvPr/>
        </p:nvSpPr>
        <p:spPr>
          <a:xfrm>
            <a:off x="502920" y="1867358"/>
            <a:ext cx="11183112" cy="158330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2.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一个盒子中有若干白色的围棋子，为了估计其中围棋子的数目，小明将100颗黑色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的围棋子放入其中，充分搅拌后随机抽出了20颗，其中有5颗黑色的围棋子，根据这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些信息可以估计白色的围棋子有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(</a:t>
            </a: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3" name="QC_5_AN.38_1#2d759f449.bracket?vbadefaultcenterpage=1&amp;parentnodeid=8e414836e&amp;vbapositionanswer=19&amp;vbahtmlprocessed=1"/>
          <p:cNvSpPr/>
          <p:nvPr/>
        </p:nvSpPr>
        <p:spPr>
          <a:xfrm>
            <a:off x="5049520" y="2964639"/>
            <a:ext cx="4238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endParaRPr lang="en-US" altLang="zh-CN" sz="2400" dirty="0"/>
          </a:p>
        </p:txBody>
      </p:sp>
      <p:sp>
        <p:nvSpPr>
          <p:cNvPr id="4" name="QC_5_BD.39_1#2d759f449.choices?vbadefaultcenterpage=1&amp;parentnodeid=8e414836e&amp;vbahtmlprocessed=1"/>
          <p:cNvSpPr/>
          <p:nvPr/>
        </p:nvSpPr>
        <p:spPr>
          <a:xfrm>
            <a:off x="502920" y="3511309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latinLnBrk="1">
              <a:lnSpc>
                <a:spcPct val="150000"/>
              </a:lnSpc>
              <a:tabLst>
                <a:tab pos="2861945" algn="l"/>
                <a:tab pos="5699125" algn="l"/>
                <a:tab pos="853630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A.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200颗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300颗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400颗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.500颗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5_AS.40_1#2d759f449?vbadefaultcenterpage=1&amp;parentnodeid=8e414836e&amp;vbahtmlprocessed=1&amp;bbb=1&amp;hasbroken=1"/>
              <p:cNvSpPr/>
              <p:nvPr/>
            </p:nvSpPr>
            <p:spPr>
              <a:xfrm>
                <a:off x="502920" y="4001465"/>
                <a:ext cx="11183112" cy="127717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设白色围棋子的数目为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，则由已知可得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300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，即白色围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棋子的数目大约有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300颗.故选B.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5_AS.40_1#2d759f449?vbadefaultcenterpage=1&amp;parentnodeid=8e414836e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001465"/>
                <a:ext cx="11183112" cy="1277176"/>
              </a:xfrm>
              <a:prstGeom prst="rect">
                <a:avLst/>
              </a:prstGeom>
              <a:blipFill rotWithShape="1">
                <a:blip r:embed="rId1"/>
                <a:stretch>
                  <a:fillRect t="-26" r="1" b="-5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5" grpId="0" animBg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5_BD.41_1#d77e187cf?segpoint=1&amp;vbadefaultcenterpage=1&amp;parentnodeid=8e414836e&amp;vbahtmlprocessed=1&amp;bbb=1&amp;hasbroken=1"/>
              <p:cNvSpPr/>
              <p:nvPr/>
            </p:nvSpPr>
            <p:spPr>
              <a:xfrm>
                <a:off x="502920" y="1145871"/>
                <a:ext cx="11183112" cy="15833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已知总体由编号为01,02,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⋯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,19,20的20个个体组成，利用下面的随机数表选取5个个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体，选取方法是从随机数表第1行的第5列和第6列数字开始，从左到右依次选取两个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数字，则选出来的第5个个体的编号为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5_BD.41_1#d77e187cf?segpoint=1&amp;vbadefaultcenterpage=1&amp;parentnodeid=8e414836e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45871"/>
                <a:ext cx="11183112" cy="1583309"/>
              </a:xfrm>
              <a:prstGeom prst="rect">
                <a:avLst/>
              </a:prstGeom>
              <a:blipFill rotWithShape="1">
                <a:blip r:embed="rId1"/>
                <a:stretch>
                  <a:fillRect t="-21" r="-1208" b="-3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QB_5_BD.41_2#d77e187cf?colgroup=5,3,3,3,3,3,3,3&amp;vbadefaultcenterpage=1&amp;parentnodeid=8e414836e&amp;vbahtmlprocessed=1"/>
          <p:cNvGraphicFramePr>
            <a:graphicFrameLocks noGrp="1"/>
          </p:cNvGraphicFramePr>
          <p:nvPr/>
        </p:nvGraphicFramePr>
        <p:xfrm>
          <a:off x="502920" y="2860878"/>
          <a:ext cx="11128248" cy="870332"/>
        </p:xfrm>
        <a:graphic>
          <a:graphicData uri="http://schemas.openxmlformats.org/drawingml/2006/table">
            <a:tbl>
              <a:tblPr/>
              <a:tblGrid>
                <a:gridCol w="1783080"/>
                <a:gridCol w="1335024"/>
                <a:gridCol w="1335024"/>
                <a:gridCol w="1335024"/>
                <a:gridCol w="1335024"/>
                <a:gridCol w="1335024"/>
                <a:gridCol w="1335024"/>
                <a:gridCol w="1335024"/>
              </a:tblGrid>
              <a:tr h="435166"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7816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6572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0802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6314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0702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4369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9728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0198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166"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3204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9234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4935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8200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3623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4869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6938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7481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QB_5_AN.42_1#d77e187cf.blank?vbadefaultcenterpage=1&amp;parentnodeid=8e414836e&amp;vbapositionanswer=20&amp;vbahtmlprocessed=1"/>
          <p:cNvSpPr/>
          <p:nvPr/>
        </p:nvSpPr>
        <p:spPr>
          <a:xfrm>
            <a:off x="5582920" y="2205051"/>
            <a:ext cx="5254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01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5_AS.43_1#d77e187cf?vbadefaultcenterpage=1&amp;parentnodeid=8e414836e&amp;vbahtmlprocessed=1&amp;bbb=1&amp;hasbroken=1"/>
              <p:cNvSpPr/>
              <p:nvPr/>
            </p:nvSpPr>
            <p:spPr>
              <a:xfrm>
                <a:off x="502920" y="3864178"/>
                <a:ext cx="11183112" cy="213595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从随机数表第1行的第5列和第6列数字开始，从左到右依次选取两个数字，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得6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5,72,08,02,63,14,07,02,43,69,97,28,01，98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⋯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，去掉不在编号范围内的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65，72，63，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43，69，97，28，98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，再去掉一个重复的02，得前5个个体的编号为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08，02，14，07，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01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，故选出来的第5个个体的编号为01.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B_5_AS.43_1#d77e187cf?vbadefaultcenterpage=1&amp;parentnodeid=8e414836e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64178"/>
                <a:ext cx="11183112" cy="2135950"/>
              </a:xfrm>
              <a:prstGeom prst="rect">
                <a:avLst/>
              </a:prstGeom>
              <a:blipFill rotWithShape="1">
                <a:blip r:embed="rId2"/>
                <a:stretch>
                  <a:fillRect t="-10" r="-2963" b="-2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  <p:bldP spid="5" grpId="0" animBg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5_BD#bf07061ac?vbadefaultcenterpage=1&amp;parentnodeid=8e414836e&amp;vbahtmlprocesse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138717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5_BD#bf07061ac?vbadefaultcenterpage=1&amp;parentnodeid=8e414836e&amp;vbahtmlprocessed=1&amp;bbb=1&amp;hasbroken=1"/>
          <p:cNvSpPr/>
          <p:nvPr/>
        </p:nvSpPr>
        <p:spPr>
          <a:xfrm>
            <a:off x="502920" y="1913459"/>
            <a:ext cx="11183112" cy="37818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不放回简单随机抽样需满足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：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（1）被抽取的总体的个体数有限；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（2）是逐个抽取；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（3）是不放回抽取；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（4）是等可能抽取.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简单随机抽样常用抽签法（适用于总体中个体数较少的情况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）、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随机数法（适用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  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于总体中个体数较多的情况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）.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b54240878?vbadefaultcenterpage=1&amp;parentnodeid=57a665aa6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考点二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分层随机抽样［多维探究］</a:t>
            </a:r>
            <a:endParaRPr lang="en-US" altLang="zh-CN" sz="2800" dirty="0"/>
          </a:p>
        </p:txBody>
      </p:sp>
      <p:pic>
        <p:nvPicPr>
          <p:cNvPr id="3" name="C_5_BD#05ef6327a?vbadefaultcenterpage=1&amp;parentnodeid=b54240878&amp;inlineimagemarkindex=1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098" y="1520961"/>
            <a:ext cx="1435608" cy="384048"/>
          </a:xfrm>
          <a:prstGeom prst="rect">
            <a:avLst/>
          </a:prstGeom>
        </p:spPr>
      </p:pic>
      <p:sp>
        <p:nvSpPr>
          <p:cNvPr id="4" name="C_5_BD#05ef6327a?vbadefaultcenterpage=1&amp;parentnodeid=b54240878&amp;vbahtmlprocessed=1"/>
          <p:cNvSpPr/>
          <p:nvPr/>
        </p:nvSpPr>
        <p:spPr>
          <a:xfrm>
            <a:off x="502920" y="1390277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分层随机抽样的比例分配</a:t>
            </a:r>
            <a:endParaRPr lang="en-US" altLang="zh-CN" sz="100" dirty="0"/>
          </a:p>
        </p:txBody>
      </p:sp>
      <p:sp>
        <p:nvSpPr>
          <p:cNvPr id="5" name="QB_6_BD.44_1#f5d525ac4?vbadefaultcenterpage=1&amp;parentnodeid=05ef6327a&amp;vbahtmlprocessed=1&amp;bbb=1&amp;hasbroken=1"/>
          <p:cNvSpPr/>
          <p:nvPr/>
        </p:nvSpPr>
        <p:spPr>
          <a:xfrm>
            <a:off x="502920" y="1983391"/>
            <a:ext cx="11183112" cy="158330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典例1</a:t>
            </a:r>
            <a:r>
              <a:rPr lang="en-US" altLang="zh-CN" sz="2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（2024</a:t>
            </a:r>
            <a:r>
              <a:rPr lang="en-US" altLang="zh-CN" sz="2400" b="1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· </a:t>
            </a:r>
            <a:r>
              <a:rPr lang="en-US" altLang="zh-CN" sz="2400" b="0" i="0" dirty="0" err="1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安庆模拟）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某工厂生产甲、乙、丙、丁四种不同型号的产品，产量分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别为200,400,300,100件，为检验产品的质量，现用分层随机抽样的方法从以上所有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的产品中抽取60件进行检验，则应从丙型号的产品中抽取</a:t>
            </a:r>
            <a:r>
              <a:rPr lang="en-US" altLang="zh-CN" sz="240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件.</a:t>
            </a:r>
            <a:endParaRPr lang="en-US" altLang="zh-CN" sz="2400" dirty="0"/>
          </a:p>
        </p:txBody>
      </p:sp>
      <p:sp>
        <p:nvSpPr>
          <p:cNvPr id="6" name="QB_6_AN.45_1#f5d525ac4.blank?vbadefaultcenterpage=1&amp;parentnodeid=05ef6327a&amp;vbapositionanswer=21&amp;vbahtmlprocessed=1"/>
          <p:cNvSpPr/>
          <p:nvPr/>
        </p:nvSpPr>
        <p:spPr>
          <a:xfrm>
            <a:off x="8173720" y="3042571"/>
            <a:ext cx="5254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18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QB_6_AS.46_1#f5d525ac4?vbadefaultcenterpage=1&amp;parentnodeid=05ef6327a&amp;vbahtmlprocessed=1&amp;bbb=1&amp;hasbroken=1"/>
              <p:cNvSpPr/>
              <p:nvPr/>
            </p:nvSpPr>
            <p:spPr>
              <a:xfrm>
                <a:off x="502920" y="3578448"/>
                <a:ext cx="11183112" cy="126307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因为样本容量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，总体容量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200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400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300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100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1000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，所以抽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取比例为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𝑁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1000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50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，因此应从丙型号的产品中抽取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300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18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（件）.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7" name="QB_6_AS.46_1#f5d525ac4?vbadefaultcenterpage=1&amp;parentnodeid=05ef6327a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78448"/>
                <a:ext cx="11183112" cy="1263079"/>
              </a:xfrm>
              <a:prstGeom prst="rect">
                <a:avLst/>
              </a:prstGeom>
              <a:blipFill rotWithShape="1">
                <a:blip r:embed="rId2"/>
                <a:stretch>
                  <a:fillRect t="-18" r="1" b="-55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build="p"/>
      <p:bldP spid="7" grpId="0" animBg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6_BD#4b24c4529?vbadefaultcenterpage=1&amp;parentnodeid=05ef6327a&amp;vbahtmlprocesse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1595705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P_6_BD#4b24c4529?vbadefaultcenterpage=1&amp;parentnodeid=05ef6327a&amp;vbahtmlprocessed=1&amp;bbb=1&amp;hasbroken=1"/>
              <p:cNvSpPr/>
              <p:nvPr/>
            </p:nvSpPr>
            <p:spPr>
              <a:xfrm>
                <a:off x="502920" y="2121993"/>
                <a:ext cx="11183112" cy="339020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分层随机抽样问题的类型及解题思路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求某层应抽个体数量,按该层所占总体的比例计算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已知某层个体数量求总体容量，可反之求解：根据分层随机抽样就是按比例抽样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列比例式进行计算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分层随机抽样的计算应根据抽样比构造方程求解，其中，抽样比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   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样本容量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总体容量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各层样本数量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各层个体数量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P_6_BD#4b24c4529?vbadefaultcenterpage=1&amp;parentnodeid=05ef6327a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21993"/>
                <a:ext cx="11183112" cy="3390202"/>
              </a:xfrm>
              <a:prstGeom prst="rect">
                <a:avLst/>
              </a:prstGeom>
              <a:blipFill rotWithShape="1">
                <a:blip r:embed="rId2"/>
                <a:stretch>
                  <a:fillRect t="-14" r="-1600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d88dbdcef?vbadefaultcenterpage=1&amp;parentnodeid=b54240878&amp;inlineimagemarkindex=2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098" y="886684"/>
            <a:ext cx="1435608" cy="384048"/>
          </a:xfrm>
          <a:prstGeom prst="rect">
            <a:avLst/>
          </a:prstGeom>
        </p:spPr>
      </p:pic>
      <p:sp>
        <p:nvSpPr>
          <p:cNvPr id="3" name="C_5_BD#d88dbdcef?vbadefaultcenterpage=1&amp;parentnodeid=b54240878&amp;vbahtmlprocessed=1"/>
          <p:cNvSpPr/>
          <p:nvPr/>
        </p:nvSpPr>
        <p:spPr>
          <a:xfrm>
            <a:off x="502920" y="756000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分层随机抽样的样本均值与样本方差</a:t>
            </a:r>
            <a:endParaRPr lang="en-US" altLang="zh-CN" sz="100" dirty="0"/>
          </a:p>
        </p:txBody>
      </p:sp>
      <p:sp>
        <p:nvSpPr>
          <p:cNvPr id="4" name="QB_6_BD.47_1#df5b68617?vbadefaultcenterpage=1&amp;parentnodeid=d88dbdcef&amp;vbahtmlprocessed=1"/>
          <p:cNvSpPr/>
          <p:nvPr/>
        </p:nvSpPr>
        <p:spPr>
          <a:xfrm>
            <a:off x="502920" y="1345851"/>
            <a:ext cx="11183112" cy="10388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典例2</a:t>
            </a:r>
            <a:r>
              <a:rPr lang="en-US" altLang="zh-CN" sz="2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（2024 · 合肥模拟）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有4万个大于70的两位数，从中随机抽取了3000个数，统计情况如表所示：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QB_6_BD.47_2#df5b68617?colgroup=4,10,8,10&amp;vbadefaultcenterpage=1&amp;parentnodeid=d88dbdcef&amp;vbahtmlprocessed=1"/>
              <p:cNvGraphicFramePr>
                <a:graphicFrameLocks noGrp="1"/>
              </p:cNvGraphicFramePr>
              <p:nvPr/>
            </p:nvGraphicFramePr>
            <p:xfrm>
              <a:off x="502920" y="2521808"/>
              <a:ext cx="11146536" cy="1299845"/>
            </p:xfrm>
            <a:graphic>
              <a:graphicData uri="http://schemas.openxmlformats.org/drawingml/2006/table">
                <a:tbl>
                  <a:tblPr/>
                  <a:tblGrid>
                    <a:gridCol w="1664208"/>
                    <a:gridCol w="3346704"/>
                    <a:gridCol w="2788920"/>
                    <a:gridCol w="3346704"/>
                  </a:tblGrid>
                  <a:tr h="42913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数据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70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&lt;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𝑥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&lt;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79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80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&lt;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𝑥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&lt;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89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90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&lt;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𝑥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&lt;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99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个数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800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1300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900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平均数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78.1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85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91.9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QB_6_BD.47_2#df5b68617?colgroup=4,10,8,10&amp;vbadefaultcenterpage=1&amp;parentnodeid=d88dbdcef&amp;vbahtmlprocessed=1"/>
              <p:cNvGraphicFramePr>
                <a:graphicFrameLocks noGrp="1"/>
              </p:cNvGraphicFramePr>
              <p:nvPr/>
            </p:nvGraphicFramePr>
            <p:xfrm>
              <a:off x="502920" y="2521808"/>
              <a:ext cx="11146536" cy="1299845"/>
            </p:xfrm>
            <a:graphic>
              <a:graphicData uri="http://schemas.openxmlformats.org/drawingml/2006/table">
                <a:tbl>
                  <a:tblPr/>
                  <a:tblGrid>
                    <a:gridCol w="1664208"/>
                    <a:gridCol w="3346704"/>
                    <a:gridCol w="2788920"/>
                    <a:gridCol w="3346704"/>
                  </a:tblGrid>
                  <a:tr h="4749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个数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800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1300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900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平均数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78.1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85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91.9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QB_6_BD.47_3#df5b68617?vbadefaultcenterpage=1&amp;parentnodeid=d88dbdcef&amp;vbahtmlprocessed=1"/>
          <p:cNvSpPr/>
          <p:nvPr/>
        </p:nvSpPr>
        <p:spPr>
          <a:xfrm>
            <a:off x="502920" y="3956908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请根据表格中的信息，估计这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4万个数的平均数为</a:t>
            </a:r>
            <a:r>
              <a:rPr lang="en-US" altLang="zh-CN" sz="240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______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7" name="QB_6_AN.48_1#df5b68617.blank?vbadefaultcenterpage=1&amp;parentnodeid=d88dbdcef&amp;vbapositionanswer=22&amp;vbahtmlprocessed=1"/>
          <p:cNvSpPr/>
          <p:nvPr/>
        </p:nvSpPr>
        <p:spPr>
          <a:xfrm>
            <a:off x="7068820" y="3918808"/>
            <a:ext cx="9064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85.23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QB_6_AS.49_1#df5b68617?vbadefaultcenterpage=1&amp;parentnodeid=d88dbdcef&amp;vbahtmlprocessed=1&amp;bbb=1&amp;hasbroken=1"/>
              <p:cNvSpPr/>
              <p:nvPr/>
            </p:nvSpPr>
            <p:spPr>
              <a:xfrm>
                <a:off x="502920" y="4452208"/>
                <a:ext cx="11183112" cy="12682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这3000个数的平均数为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3000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78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.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×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800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85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×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1300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.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×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900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85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于是由总体取值规律的估计得这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4万个数的平均数为85.23.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8" name="QB_6_AS.49_1#df5b68617?vbadefaultcenterpage=1&amp;parentnodeid=d88dbdcef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452208"/>
                <a:ext cx="11183112" cy="1268222"/>
              </a:xfrm>
              <a:prstGeom prst="rect">
                <a:avLst/>
              </a:prstGeom>
              <a:blipFill rotWithShape="1">
                <a:blip r:embed="rId3"/>
                <a:stretch>
                  <a:fillRect t="-18" r="-164" b="-50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build="p"/>
      <p:bldP spid="8" grpId="0" animBg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db8a4e3b2?vbadefaultcenterpage=1&amp;parentnodeid=b54240878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C_6_BD.50_1#019f2bcc1?vbadefaultcenterpage=1&amp;parentnodeid=db8a4e3b2&amp;vbahtmlprocessed=1&amp;bbb=1&amp;hasbroken=1"/>
              <p:cNvSpPr/>
              <p:nvPr/>
            </p:nvSpPr>
            <p:spPr>
              <a:xfrm>
                <a:off x="502920" y="1419448"/>
                <a:ext cx="11183112" cy="15833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已知甲车间有工人54人，乙车间有工人42人，用分层随机抽样的方法从这两个车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间中抽出一部分人组成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方队，进行体能比赛，则甲车间和乙车间分别被抽取的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人数是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C_6_BD.50_1#019f2bcc1?vbadefaultcenterpage=1&amp;parentnodeid=db8a4e3b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9448"/>
                <a:ext cx="11183112" cy="1583309"/>
              </a:xfrm>
              <a:prstGeom prst="rect">
                <a:avLst/>
              </a:prstGeom>
              <a:blipFill rotWithShape="1">
                <a:blip r:embed="rId2"/>
                <a:stretch>
                  <a:fillRect t="-14" r="1" b="-3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6_AN.51_1#019f2bcc1.bracket?vbadefaultcenterpage=1&amp;parentnodeid=db8a4e3b2&amp;vbapositionanswer=23&amp;vbahtmlprocessed=1"/>
          <p:cNvSpPr/>
          <p:nvPr/>
        </p:nvSpPr>
        <p:spPr>
          <a:xfrm>
            <a:off x="1684020" y="2516728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endParaRPr lang="en-US" altLang="zh-CN" sz="2400" dirty="0"/>
          </a:p>
        </p:txBody>
      </p:sp>
      <p:sp>
        <p:nvSpPr>
          <p:cNvPr id="5" name="QC_6_BD.52_1#019f2bcc1.choices?vbadefaultcenterpage=1&amp;parentnodeid=db8a4e3b2&amp;vbahtmlprocessed=1"/>
          <p:cNvSpPr/>
          <p:nvPr/>
        </p:nvSpPr>
        <p:spPr>
          <a:xfrm>
            <a:off x="502920" y="3062891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latinLnBrk="1">
              <a:lnSpc>
                <a:spcPct val="150000"/>
              </a:lnSpc>
              <a:tabLst>
                <a:tab pos="2785745" algn="l"/>
                <a:tab pos="5699125" algn="l"/>
                <a:tab pos="846010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.9，7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B.15，1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C.8，8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.12，4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QC_6_AS.53_1#019f2bcc1?vbadefaultcenterpage=1&amp;parentnodeid=db8a4e3b2&amp;vbahtmlprocessed=1"/>
              <p:cNvSpPr/>
              <p:nvPr/>
            </p:nvSpPr>
            <p:spPr>
              <a:xfrm>
                <a:off x="502920" y="3553048"/>
                <a:ext cx="11183112" cy="150158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由题意得甲车间被抽取的人数为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9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乙车间被抽取的人数为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7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QC_6_AS.53_1#019f2bcc1?vbadefaultcenterpage=1&amp;parentnodeid=db8a4e3b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53048"/>
                <a:ext cx="11183112" cy="1501585"/>
              </a:xfrm>
              <a:prstGeom prst="rect">
                <a:avLst/>
              </a:prstGeom>
              <a:blipFill rotWithShape="1">
                <a:blip r:embed="rId3"/>
                <a:stretch>
                  <a:fillRect t="-15" r="1" b="-58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  <p:bldP spid="6" grpId="0" animBg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6_BD.54_1#c89f003f5?vbadefaultcenterpage=1&amp;parentnodeid=db8a4e3b2&amp;vbahtmlprocessed=1&amp;bbb=1&amp;hasbroken=1"/>
          <p:cNvSpPr/>
          <p:nvPr/>
        </p:nvSpPr>
        <p:spPr>
          <a:xfrm>
            <a:off x="502920" y="1363041"/>
            <a:ext cx="11183112" cy="158330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2.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某学校高一年级有300名男生，200名女生，通过分层随机抽样的方法调查高一年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级学生的数学考试成绩，抽取总样本量为50，男生平均成绩为120分，女生平均成绩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为110分，那么可以推测高一年级学生的数学平均成绩为(</a:t>
            </a: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3" name="QC_6_AN.55_1#c89f003f5.bracket?vbadefaultcenterpage=1&amp;parentnodeid=db8a4e3b2&amp;vbapositionanswer=24&amp;vbahtmlprocessed=1"/>
          <p:cNvSpPr/>
          <p:nvPr/>
        </p:nvSpPr>
        <p:spPr>
          <a:xfrm>
            <a:off x="8225917" y="2460322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400" dirty="0"/>
          </a:p>
        </p:txBody>
      </p:sp>
      <p:sp>
        <p:nvSpPr>
          <p:cNvPr id="4" name="QC_6_BD.56_1#c89f003f5.choices?vbadefaultcenterpage=1&amp;parentnodeid=db8a4e3b2&amp;vbahtmlprocessed=1"/>
          <p:cNvSpPr/>
          <p:nvPr/>
        </p:nvSpPr>
        <p:spPr>
          <a:xfrm>
            <a:off x="502920" y="3006991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latinLnBrk="1">
              <a:lnSpc>
                <a:spcPct val="150000"/>
              </a:lnSpc>
              <a:tabLst>
                <a:tab pos="2858770" algn="l"/>
                <a:tab pos="5692775" algn="l"/>
                <a:tab pos="8526780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A.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110分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115分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116分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.120分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6_AS.57_1#c89f003f5?vbadefaultcenterpage=1&amp;parentnodeid=db8a4e3b2&amp;vbahtmlprocessed=1&amp;bbb=1&amp;hasbroken=1"/>
              <p:cNvSpPr/>
              <p:nvPr/>
            </p:nvSpPr>
            <p:spPr>
              <a:xfrm>
                <a:off x="502920" y="3497149"/>
                <a:ext cx="11183112" cy="22731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由题意，应抽取男生的人数为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300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300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应抽取女生的人数为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300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，所以推测高一年级学生的数学平均成绩为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×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110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×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116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（分）.故选C.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6_AS.57_1#c89f003f5?vbadefaultcenterpage=1&amp;parentnodeid=db8a4e3b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97149"/>
                <a:ext cx="11183112" cy="2273110"/>
              </a:xfrm>
              <a:prstGeom prst="rect">
                <a:avLst/>
              </a:prstGeom>
              <a:blipFill rotWithShape="1">
                <a:blip r:embed="rId1"/>
                <a:stretch>
                  <a:fillRect t="-9" r="1" b="-4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5" grpId="0" animBg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8186b86b9?vbadefaultcenterpage=1&amp;parentnodeid=57a665aa6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考点三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统计图［多维探究］</a:t>
            </a:r>
            <a:endParaRPr lang="en-US" altLang="zh-CN" sz="2800" dirty="0"/>
          </a:p>
        </p:txBody>
      </p:sp>
      <p:pic>
        <p:nvPicPr>
          <p:cNvPr id="3" name="C_5_BD#cb8f82d4c?vbadefaultcenterpage=1&amp;parentnodeid=8186b86b9&amp;inlineimagemarkindex=3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098" y="1520961"/>
            <a:ext cx="1435608" cy="384048"/>
          </a:xfrm>
          <a:prstGeom prst="rect">
            <a:avLst/>
          </a:prstGeom>
        </p:spPr>
      </p:pic>
      <p:sp>
        <p:nvSpPr>
          <p:cNvPr id="4" name="C_5_BD#cb8f82d4c?vbadefaultcenterpage=1&amp;parentnodeid=8186b86b9&amp;vbahtmlprocessed=1"/>
          <p:cNvSpPr/>
          <p:nvPr/>
        </p:nvSpPr>
        <p:spPr>
          <a:xfrm>
            <a:off x="502920" y="1390277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扇形图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、条形图、折线图</a:t>
            </a:r>
            <a:endParaRPr lang="en-US" altLang="zh-CN" sz="100" dirty="0"/>
          </a:p>
        </p:txBody>
      </p:sp>
      <p:pic>
        <p:nvPicPr>
          <p:cNvPr id="5" name="QC_7_BD.58_1#ce10de6a6?hastextimagelayout=1&amp;vbadefaultcenterpage=1&amp;parentnodeid=c0f8cb6c7&amp;vbahtmlprocessed=1&amp;hassurround=1" descr="preencoded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71289" y="2038254"/>
            <a:ext cx="5660136" cy="280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QC_7_BD.58_2#ce10de6a6?hastextimagelayout=3&amp;segpoint=1&amp;vbadefaultcenterpage=1&amp;parentnodeid=c0f8cb6c7&amp;vbahtmlprocessed=1&amp;bbb=1&amp;hasbroken=1"/>
              <p:cNvSpPr/>
              <p:nvPr/>
            </p:nvSpPr>
            <p:spPr>
              <a:xfrm>
                <a:off x="502920" y="1983391"/>
                <a:ext cx="5394960" cy="37778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典例3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已知某居民小区户主人数和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户主对户型结构的满意率分别如图1和图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2所示，为了了解该小区户主对户型结构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的满意程度，用分层随机抽样的方法抽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30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%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的户主进行调查，则样本容量和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抽取的户主中对四居室满意的人数分别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QC_7_BD.58_2#ce10de6a6?hastextimagelayout=3&amp;segpoint=1&amp;vbadefaultcenterpage=1&amp;parentnodeid=c0f8cb6c7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83391"/>
                <a:ext cx="5394960" cy="3777869"/>
              </a:xfrm>
              <a:prstGeom prst="rect">
                <a:avLst/>
              </a:prstGeom>
              <a:blipFill rotWithShape="1">
                <a:blip r:embed="rId3"/>
                <a:stretch>
                  <a:fillRect t="-8" r="-459" b="-16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QC_7_AN.59_1#ce10de6a6.bracket?vbadefaultcenterpage=1&amp;parentnodeid=c0f8cb6c7&amp;vbapositionanswer=25&amp;vbahtmlprocessed=1"/>
          <p:cNvSpPr/>
          <p:nvPr/>
        </p:nvSpPr>
        <p:spPr>
          <a:xfrm>
            <a:off x="1074420" y="5275231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endParaRPr lang="en-US" altLang="zh-CN" sz="2400" dirty="0"/>
          </a:p>
        </p:txBody>
      </p:sp>
      <p:sp>
        <p:nvSpPr>
          <p:cNvPr id="8" name="QC_7_BD.60_1#ce10de6a6.choices?vbadefaultcenterpage=1&amp;parentnodeid=c0f8cb6c7&amp;vbahtmlprocessed=1"/>
          <p:cNvSpPr/>
          <p:nvPr/>
        </p:nvSpPr>
        <p:spPr>
          <a:xfrm>
            <a:off x="502920" y="5818791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latinLnBrk="1">
              <a:lnSpc>
                <a:spcPct val="150000"/>
              </a:lnSpc>
              <a:tabLst>
                <a:tab pos="2861945" algn="l"/>
                <a:tab pos="5699125" algn="l"/>
                <a:tab pos="853630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.240，18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B.200，20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C.240，20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.200，18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7_AS.61_1#ce10de6a6?vbadefaultcenterpage=1&amp;parentnodeid=c0f8cb6c7&amp;vbahtmlprocessed=1&amp;bbb=1&amp;hasbroken=1"/>
              <p:cNvSpPr/>
              <p:nvPr/>
            </p:nvSpPr>
            <p:spPr>
              <a:xfrm>
                <a:off x="502920" y="3053665"/>
                <a:ext cx="11183112" cy="103867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样本量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250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150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400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%=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240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，抽取的户主对四居室满意的人数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150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%×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%=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18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7_AS.61_1#ce10de6a6?vbadefaultcenterpage=1&amp;parentnodeid=c0f8cb6c7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53665"/>
                <a:ext cx="11183112" cy="1038670"/>
              </a:xfrm>
              <a:prstGeom prst="rect">
                <a:avLst/>
              </a:prstGeom>
              <a:blipFill rotWithShape="1">
                <a:blip r:embed="rId1"/>
                <a:stretch>
                  <a:fillRect t="-56" r="-930" b="-55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7_BD.62_1#a5b8af52e?segpoint=1&amp;vbadefaultcenterpage=1&amp;parentnodeid=c0f8cb6c7&amp;vbahtmlprocessed=1&amp;bbb=1&amp;hasbroken=1"/>
              <p:cNvSpPr/>
              <p:nvPr/>
            </p:nvSpPr>
            <p:spPr>
              <a:xfrm>
                <a:off x="502920" y="1415778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（多选题）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 · 湖北模拟）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某企业2022年12个月的收入与支出数据的折线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图如图所示.已知利润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收入-支出，根据该折线图，下列说法正确的是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7_BD.62_1#a5b8af52e?segpoint=1&amp;vbadefaultcenterpage=1&amp;parentnodeid=c0f8cb6c7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5778"/>
                <a:ext cx="11183112" cy="1034669"/>
              </a:xfrm>
              <a:prstGeom prst="rect">
                <a:avLst/>
              </a:prstGeom>
              <a:blipFill rotWithShape="1">
                <a:blip r:embed="rId1"/>
                <a:stretch>
                  <a:fillRect t="-35" r="1" b="-6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7_AN.63_1#a5b8af52e.bracket?vbadefaultcenterpage=1&amp;parentnodeid=c0f8cb6c7&amp;vbapositionanswer=26&amp;vbahtmlprocessed=1"/>
          <p:cNvSpPr/>
          <p:nvPr/>
        </p:nvSpPr>
        <p:spPr>
          <a:xfrm>
            <a:off x="10039033" y="1964418"/>
            <a:ext cx="865188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ABC</a:t>
            </a:r>
            <a:endParaRPr lang="en-US" altLang="zh-CN" sz="2400" dirty="0"/>
          </a:p>
        </p:txBody>
      </p:sp>
      <p:pic>
        <p:nvPicPr>
          <p:cNvPr id="4" name="QC_7_BD.64_1#a5b8af52e?hastextimagelayout=1&amp;vbadefaultcenterpage=1&amp;parentnodeid=c0f8cb6c7&amp;vbahtmlprocessed=1" descr="preencoded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66246" y="2584686"/>
            <a:ext cx="5340096" cy="314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5" name="QC_7_BD.64_2#a5b8af52e.choices?hastextimagelayout=4&amp;vbadefaultcenterpage=1&amp;parentnodeid=c0f8cb6c7&amp;vbahtmlprocessed=1"/>
          <p:cNvSpPr/>
          <p:nvPr/>
        </p:nvSpPr>
        <p:spPr>
          <a:xfrm>
            <a:off x="502920" y="2457686"/>
            <a:ext cx="5705856" cy="32332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A.该企业2022年1月至6月的总利润低于2022年7月至12月的总利润</a:t>
            </a:r>
            <a:endParaRPr lang="en-US" altLang="zh-CN" sz="2400" dirty="0"/>
          </a:p>
          <a:p>
            <a:pPr marL="0"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B.该企业2022年1月至6月的平均收入低于2022年7月至12月的平均收入</a:t>
            </a:r>
            <a:endParaRPr lang="en-US" altLang="zh-CN" sz="2400" dirty="0"/>
          </a:p>
          <a:p>
            <a:pPr marL="0"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C.该企业2022年8月至12月的支出持续增长</a:t>
            </a:r>
            <a:endParaRPr lang="en-US" altLang="zh-CN" sz="2400" dirty="0"/>
          </a:p>
          <a:p>
            <a:pPr marL="0"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D.该企业2022年11月份的月利润最大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f6ab10109.fixed?vbadefaultcenterpage=1&amp;parentnodeid=6f9a0905e&amp;vbahtmlprocessed=1"/>
          <p:cNvSpPr/>
          <p:nvPr/>
        </p:nvSpPr>
        <p:spPr>
          <a:xfrm>
            <a:off x="621792" y="932688"/>
            <a:ext cx="10981944" cy="115214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基础课50</a:t>
            </a:r>
            <a:r>
              <a:rPr lang="en-US" altLang="zh-CN" sz="4000" b="1" i="0" dirty="0">
                <a:solidFill>
                  <a:srgbClr val="01448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随机抽样与统计图表</a:t>
            </a:r>
            <a:endParaRPr lang="en-US" altLang="zh-CN" sz="4000" dirty="0"/>
          </a:p>
        </p:txBody>
      </p:sp>
      <p:pic>
        <p:nvPicPr>
          <p:cNvPr id="3" name="C_0#f6ab10109?linknodeid=f20418a24&amp;catalogrefid=f20418a24&amp;parentnodeid=6f9a0905e&amp;vbahtmlprocessed=1" descr="preencod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712" y="2642616"/>
            <a:ext cx="502920" cy="502920"/>
          </a:xfrm>
          <a:prstGeom prst="rect">
            <a:avLst/>
          </a:prstGeom>
        </p:spPr>
      </p:pic>
      <p:sp>
        <p:nvSpPr>
          <p:cNvPr id="4" name="C_0#f6ab10109?linknodeid=f20418a24&amp;catalogrefid=f20418a24&amp;parentnodeid=6f9a0905e&amp;vbahtmlprocessed=1">
            <a:hlinkClick r:id="rId1" action="ppaction://hlinksldjump"/>
          </p:cNvPr>
          <p:cNvSpPr/>
          <p:nvPr/>
        </p:nvSpPr>
        <p:spPr>
          <a:xfrm>
            <a:off x="5202936" y="2615184"/>
            <a:ext cx="3639312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4414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基础知识·诊断</a:t>
            </a:r>
            <a:endParaRPr lang="en-US" altLang="zh-CN" sz="3050" dirty="0"/>
          </a:p>
        </p:txBody>
      </p:sp>
      <p:pic>
        <p:nvPicPr>
          <p:cNvPr id="5" name="C_0#f6ab10109?linknodeid=57a665aa6&amp;catalogrefid=57a665aa6&amp;parentnodeid=6f9a0905e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712" y="3557016"/>
            <a:ext cx="502920" cy="502920"/>
          </a:xfrm>
          <a:prstGeom prst="rect">
            <a:avLst/>
          </a:prstGeom>
        </p:spPr>
      </p:pic>
      <p:sp>
        <p:nvSpPr>
          <p:cNvPr id="6" name="C_0#f6ab10109?linknodeid=57a665aa6&amp;catalogrefid=57a665aa6&amp;parentnodeid=6f9a0905e&amp;vbahtmlprocessed=1">
            <a:hlinkClick r:id="rId3" action="ppaction://hlinksldjump"/>
          </p:cNvPr>
          <p:cNvSpPr/>
          <p:nvPr/>
        </p:nvSpPr>
        <p:spPr>
          <a:xfrm>
            <a:off x="5202936" y="3529584"/>
            <a:ext cx="3639312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4414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考点聚焦·突破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7_AS.65_1#a5b8af52e?vbadefaultcenterpage=1&amp;parentnodeid=c0f8cb6c7&amp;vbahtmlprocessed=1&amp;bbb=1&amp;hasbroken=1"/>
              <p:cNvSpPr/>
              <p:nvPr/>
            </p:nvSpPr>
            <p:spPr>
              <a:xfrm>
                <a:off x="502920" y="2230705"/>
                <a:ext cx="11183112" cy="268459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因为图中的实线与虚线的相对高度表示当月利润，所以由折线统计图可知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，1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月至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6月的相对高度的总量要比7月至12月的相对高度的总量少，故A正确；1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月至6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月的收入都普遍低于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7月至12月的收入，故B正确；2022年8月至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12月的虚线是持续上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升的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，即支出持续增长，故C正确；11月的相对高度比7月、8月都要小，故D错误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ABC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7_AS.65_1#a5b8af52e?vbadefaultcenterpage=1&amp;parentnodeid=c0f8cb6c7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30705"/>
                <a:ext cx="11183112" cy="2684590"/>
              </a:xfrm>
              <a:prstGeom prst="rect">
                <a:avLst/>
              </a:prstGeom>
              <a:blipFill rotWithShape="1">
                <a:blip r:embed="rId1"/>
                <a:stretch>
                  <a:fillRect t="-22" r="-692" b="-2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6_BD#0b08aa115?vbadefaultcenterpage=1&amp;parentnodeid=cb8f82d4c&amp;vbahtmlprocesse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195486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6_BD#0b08aa115?vbadefaultcenterpage=1&amp;parentnodeid=cb8f82d4c&amp;vbahtmlprocessed=1&amp;bbb=1&amp;hasbroken=1"/>
          <p:cNvSpPr/>
          <p:nvPr/>
        </p:nvSpPr>
        <p:spPr>
          <a:xfrm>
            <a:off x="502920" y="2481149"/>
            <a:ext cx="11183112" cy="26845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统计图表问题的解决方法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首先要准确地识图，即要明确统计图表中纵轴、横轴及折线、区域等所表示的意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  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义，尤其注意数字变化的趋势等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其次要准确地用图，会根据统计图表中的数字计算样本的数字特征，会用统计图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  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表估计总体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e62fd5866?vbadefaultcenterpage=1&amp;parentnodeid=8186b86b9&amp;inlineimagemarkindex=4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098" y="886684"/>
            <a:ext cx="1435608" cy="384048"/>
          </a:xfrm>
          <a:prstGeom prst="rect">
            <a:avLst/>
          </a:prstGeom>
        </p:spPr>
      </p:pic>
      <p:sp>
        <p:nvSpPr>
          <p:cNvPr id="3" name="C_5_BD#e62fd5866?vbadefaultcenterpage=1&amp;parentnodeid=8186b86b9&amp;vbahtmlprocessed=1"/>
          <p:cNvSpPr/>
          <p:nvPr/>
        </p:nvSpPr>
        <p:spPr>
          <a:xfrm>
            <a:off x="502920" y="756000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4&amp;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频率分布直方图</a:t>
            </a:r>
            <a:endParaRPr lang="en-US" altLang="zh-CN" sz="100" dirty="0"/>
          </a:p>
        </p:txBody>
      </p:sp>
      <p:pic>
        <p:nvPicPr>
          <p:cNvPr id="4" name="QO_6_BD.66_1#0abc1bd31?hastextimagelayout=1&amp;vbadefaultcenterpage=1&amp;parentnodeid=e62fd5866&amp;vbahtmlprocessed=1&amp;hassurround=1" descr="preencoded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3366" y="1391571"/>
            <a:ext cx="4526280" cy="308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QO_6_BD.66_2#0abc1bd31?hastextimagelayout=5&amp;vbadefaultcenterpage=1&amp;parentnodeid=e62fd5866&amp;vbahtmlprocessed=1&amp;bbb=1&amp;hasbroken=1"/>
              <p:cNvSpPr/>
              <p:nvPr/>
            </p:nvSpPr>
            <p:spPr>
              <a:xfrm>
                <a:off x="502920" y="1345851"/>
                <a:ext cx="6528816" cy="268459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典例4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· 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北京模拟）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随机抽取100名学生，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测得他们的身高（单位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cm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），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并按照区间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160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165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),[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165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170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170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175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),[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175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180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180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185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分组，得到样本身高的频率分布直方图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如图所示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O_6_BD.66_2#0abc1bd31?hastextimagelayout=5&amp;vbadefaultcenterpage=1&amp;parentnodeid=e62fd586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5851"/>
                <a:ext cx="6528816" cy="2684590"/>
              </a:xfrm>
              <a:prstGeom prst="rect">
                <a:avLst/>
              </a:prstGeom>
              <a:blipFill rotWithShape="1">
                <a:blip r:embed="rId3"/>
                <a:stretch>
                  <a:fillRect t="-11" r="-908" b="-2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QO_6_BD.66_3#0abc1bd31?hastextimagelayout=5&amp;segpoint=1&amp;vbadefaultcenterpage=1&amp;parentnodeid=e62fd5866&amp;vbahtmlprocessed=1&amp;bbb=1&amp;hasbroken=1"/>
              <p:cNvSpPr/>
              <p:nvPr/>
            </p:nvSpPr>
            <p:spPr>
              <a:xfrm>
                <a:off x="502920" y="4033108"/>
                <a:ext cx="6528816" cy="10388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（1）求频率分布直方图中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的值及身高在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170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cm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及以上的学生人数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QO_6_BD.66_3#0abc1bd31?hastextimagelayout=5&amp;segpoint=1&amp;vbadefaultcenterpage=1&amp;parentnodeid=e62fd586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033108"/>
                <a:ext cx="6528816" cy="1038860"/>
              </a:xfrm>
              <a:prstGeom prst="rect">
                <a:avLst/>
              </a:prstGeom>
              <a:blipFill rotWithShape="1">
                <a:blip r:embed="rId4"/>
                <a:stretch>
                  <a:fillRect t="-21" r="6" b="-56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6_BD.66_4#0abc1bd31?hastextimagelayout=6&amp;segpoint=1&amp;vbadefaultcenterpage=1&amp;parentnodeid=e62fd5866&amp;vbahtmlprocessed=1&amp;bbb=1&amp;hasbroken=1"/>
              <p:cNvSpPr/>
              <p:nvPr/>
            </p:nvSpPr>
            <p:spPr>
              <a:xfrm>
                <a:off x="502920" y="3053665"/>
                <a:ext cx="11128248" cy="103867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</a:t>
                </a:r>
                <a:r>
                  <a:rPr lang="en-US" altLang="zh-CN" sz="2400" b="0" i="0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2）将身高在区间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170</m:t>
                    </m:r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175</m:t>
                    </m:r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),[</m:t>
                    </m:r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175</m:t>
                    </m:r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180</m:t>
                    </m:r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180</m:t>
                    </m:r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185</m:t>
                    </m:r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内的学生依次记为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spc="-5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三个</a:t>
                </a:r>
                <a:endParaRPr lang="en-US" altLang="zh-CN" sz="2400" b="0" i="0" spc="-5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spc="-5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组</a:t>
                </a:r>
                <a:r>
                  <a:rPr lang="en-US" altLang="zh-CN" sz="2400" b="0" i="0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，用分层随机抽样的方法从这三个组中抽取6人，求这三个组分别抽取的学生人数.</a:t>
                </a:r>
                <a:endParaRPr lang="en-US" altLang="zh-CN" sz="2400" spc="-50" dirty="0"/>
              </a:p>
            </p:txBody>
          </p:sp>
        </mc:Choice>
        <mc:Fallback>
          <p:sp>
            <p:nvSpPr>
              <p:cNvPr id="2" name="QO_6_BD.66_4#0abc1bd31?hastextimagelayout=6&amp;segpoint=1&amp;vbadefaultcenterpage=1&amp;parentnodeid=e62fd586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53665"/>
                <a:ext cx="11128248" cy="1038670"/>
              </a:xfrm>
              <a:prstGeom prst="rect">
                <a:avLst/>
              </a:prstGeom>
              <a:blipFill rotWithShape="1">
                <a:blip r:embed="rId1"/>
                <a:stretch>
                  <a:fillRect t="-56" r="5" b="-55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6_AS.67_1#0abc1bd31?vbadefaultcenterpage=1&amp;parentnodeid=e62fd5866&amp;vbahtmlprocessed=1&amp;bbb=1&amp;hasbroken=1"/>
              <p:cNvSpPr/>
              <p:nvPr/>
            </p:nvSpPr>
            <p:spPr>
              <a:xfrm>
                <a:off x="502920" y="1033095"/>
                <a:ext cx="11183112" cy="50163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（1）由频率分布直方图可知，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.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07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.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.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.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身高在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170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cm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及以上的学生人数为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100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.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06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.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.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2）由题意可知，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组人数为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100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组人数为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100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组人数为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100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组抽取的人数为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组抽取的人数为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组抽取的人数为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6_AS.67_1#0abc1bd31?vbadefaultcenterpage=1&amp;parentnodeid=e62fd586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33095"/>
                <a:ext cx="11183112" cy="5016310"/>
              </a:xfrm>
              <a:prstGeom prst="rect">
                <a:avLst/>
              </a:prstGeom>
              <a:blipFill rotWithShape="1">
                <a:blip r:embed="rId1"/>
                <a:stretch>
                  <a:fillRect t="-12" r="1" b="-19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6_BD#0c9995d36?vbadefaultcenterpage=1&amp;parentnodeid=e62fd5866&amp;vbahtmlprocesse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2111452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P_6_BD#0c9995d36?vbadefaultcenterpage=1&amp;parentnodeid=e62fd5866&amp;vbahtmlprocessed=1&amp;bbb=1"/>
              <p:cNvSpPr/>
              <p:nvPr/>
            </p:nvSpPr>
            <p:spPr>
              <a:xfrm>
                <a:off x="502920" y="2637740"/>
                <a:ext cx="11183112" cy="235870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ctr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频率分布直方图的相关结论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频率分布直方图中各小长方形的面积之和为1.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频率分布直方图中纵轴表示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频率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组距</m:t>
                        </m:r>
                      </m:den>
                    </m:f>
                  </m:oMath>
                </a14:m>
                <a:r>
                  <a:rPr lang="en-US" altLang="zh-CN" sz="2400" b="0" i="0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，故每组样本的频率为组距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频率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组距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，即矩形的面积.</a:t>
                </a:r>
                <a:endParaRPr lang="en-US" altLang="zh-CN" sz="2400" spc="-5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频率分布直方图中每组样本的频数为频率×总数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P_6_BD#0c9995d36?vbadefaultcenterpage=1&amp;parentnodeid=e62fd5866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37740"/>
                <a:ext cx="11183112" cy="2358708"/>
              </a:xfrm>
              <a:prstGeom prst="rect">
                <a:avLst/>
              </a:prstGeom>
              <a:blipFill rotWithShape="1">
                <a:blip r:embed="rId2"/>
                <a:stretch>
                  <a:fillRect t="-25" r="-16" b="-22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4647f9bd6?vbadefaultcenterpage=1&amp;parentnodeid=8186b86b9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pic>
        <p:nvPicPr>
          <p:cNvPr id="3" name="QC_6_BD.68_1#46e94af69?hastextimagelayout=1&amp;vbadefaultcenterpage=1&amp;parentnodeid=4647f9bd6&amp;vbahtmlprocessed=1&amp;hassurround=1&amp;hassurround=1" descr="preencoded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54064" y="1406748"/>
            <a:ext cx="5445397" cy="265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4" name="QC_6_BD.68_2#46e94af69?hastextimagelayout=7&amp;segpoint=1&amp;vbadefaultcenterpage=1&amp;parentnodeid=4647f9bd6&amp;vbahtmlprocessed=1&amp;bbb=1&amp;hasbroken=1&amp;hassurround=1"/>
          <p:cNvSpPr/>
          <p:nvPr/>
        </p:nvSpPr>
        <p:spPr>
          <a:xfrm>
            <a:off x="502920" y="1419448"/>
            <a:ext cx="5541264" cy="268478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为了减少水资源的浪费，某市计划对居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民生活用水费用实施阶梯式水价制度.为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了确定一个比较合理的标准，通过简单随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机抽样，获得了100户居民的月均用水量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数据（单位：吨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），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得到如图所示的频率</a:t>
            </a:r>
            <a:endParaRPr lang="en-US" altLang="zh-CN" sz="2400" dirty="0"/>
          </a:p>
        </p:txBody>
      </p:sp>
      <p:sp>
        <p:nvSpPr>
          <p:cNvPr id="5" name="QC_6_AN.69_1#46e94af69.bracket?vbadefaultcenterpage=1&amp;parentnodeid=4647f9bd6&amp;vbapositionanswer=27&amp;vbahtmlprocessed=1"/>
          <p:cNvSpPr/>
          <p:nvPr/>
        </p:nvSpPr>
        <p:spPr>
          <a:xfrm>
            <a:off x="7260395" y="4160171"/>
            <a:ext cx="4238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endParaRPr lang="en-US" altLang="zh-CN" sz="2400" dirty="0"/>
          </a:p>
        </p:txBody>
      </p:sp>
      <p:sp>
        <p:nvSpPr>
          <p:cNvPr id="6" name="QC_6_BD.70_1#46e94af69.choices?vbadefaultcenterpage=1&amp;parentnodeid=4647f9bd6&amp;vbahtmlprocessed=1"/>
          <p:cNvSpPr/>
          <p:nvPr/>
        </p:nvSpPr>
        <p:spPr>
          <a:xfrm>
            <a:off x="502920" y="4711414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latinLnBrk="1">
              <a:lnSpc>
                <a:spcPct val="150000"/>
              </a:lnSpc>
              <a:tabLst>
                <a:tab pos="2861945" algn="l"/>
                <a:tab pos="5699125" algn="l"/>
                <a:tab pos="853630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.8.25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B.8.45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C.8.65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.8.85</a:t>
            </a:r>
            <a:endParaRPr lang="en-US" altLang="zh-CN" sz="2400" dirty="0"/>
          </a:p>
        </p:txBody>
      </p:sp>
      <p:sp>
        <p:nvSpPr>
          <p:cNvPr id="7" name="QC_6_BD.68_2#46e94af69?hastextimagelayout=7&amp;segpoint=1&amp;vbadefaultcenterpage=1&amp;parentnodeid=4647f9bd6&amp;vbahtmlprocessed=1&amp;bbb=1&amp;hasbroken=1&amp;hassurround=1"/>
          <p:cNvSpPr/>
          <p:nvPr/>
        </p:nvSpPr>
        <p:spPr>
          <a:xfrm>
            <a:off x="503995" y="4160171"/>
            <a:ext cx="11184010" cy="48602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latinLnBrk="1">
              <a:lnSpc>
                <a:spcPct val="1500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分布直方图.估计该市居民月均用水量的中位数为(</a:t>
            </a:r>
            <a:r>
              <a:rPr lang="en-US" altLang="zh-CN" sz="24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1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6_AS.71_1#46e94af69?vbadefaultcenterpage=1&amp;parentnodeid=4647f9bd6&amp;vbahtmlprocessed=1&amp;bbb=1&amp;hasbroken=1"/>
              <p:cNvSpPr/>
              <p:nvPr/>
            </p:nvSpPr>
            <p:spPr>
              <a:xfrm>
                <a:off x="502920" y="2111294"/>
                <a:ext cx="11183112" cy="292341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由频率分布直方图，得月均用水量在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5.2吨以下的居民用户所占的比例为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060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，月均用水量在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9.2吨以下的居民用户所占的比例为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.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060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.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080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，故中位数落在区间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.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.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内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.设样本的中位数为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.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080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.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.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.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080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8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，即样本的中位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数为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8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，由总体集中趋势的估计可知居民月均用水量的中位数为8.45.故选B.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6_AS.71_1#46e94af69?vbadefaultcenterpage=1&amp;parentnodeid=4647f9bd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11294"/>
                <a:ext cx="11183112" cy="2923413"/>
              </a:xfrm>
              <a:prstGeom prst="rect">
                <a:avLst/>
              </a:prstGeom>
              <a:blipFill rotWithShape="1">
                <a:blip r:embed="rId1"/>
                <a:stretch>
                  <a:fillRect t="-19" r="1" b="-2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6_BD.72_1#5ee2c123b?hastextimagelayout=1&amp;vbadefaultcenterpage=1&amp;parentnodeid=4647f9bd6&amp;vbahtmlprocesse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98810" y="2029791"/>
            <a:ext cx="3118104" cy="255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QC_6_BD.72_2#5ee2c123b?hastextimagelayout=8&amp;segpoint=1&amp;vbadefaultcenterpage=1&amp;parentnodeid=4647f9bd6&amp;vbahtmlprocessed=1&amp;bbb=1&amp;hasbroken=1"/>
          <p:cNvSpPr/>
          <p:nvPr/>
        </p:nvSpPr>
        <p:spPr>
          <a:xfrm>
            <a:off x="502920" y="1984071"/>
            <a:ext cx="7936992" cy="103466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某班级体温检测员对某一周内甲、乙两名同学的体温进行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了统计，其结果如图所示，则下列结论不正确的是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(</a:t>
            </a: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4" name="QC_6_AN.73_1#5ee2c123b.bracket?vbadefaultcenterpage=1&amp;parentnodeid=4647f9bd6&amp;vbapositionanswer=28&amp;vbahtmlprocessed=1"/>
          <p:cNvSpPr/>
          <p:nvPr/>
        </p:nvSpPr>
        <p:spPr>
          <a:xfrm>
            <a:off x="7475220" y="2532711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6_BD.74_1#5ee2c123b.choices?hastextimagelayout=8&amp;vbadefaultcenterpage=1&amp;parentnodeid=4647f9bd6&amp;vbahtmlprocessed=1"/>
              <p:cNvSpPr/>
              <p:nvPr/>
            </p:nvSpPr>
            <p:spPr>
              <a:xfrm>
                <a:off x="502920" y="3025979"/>
                <a:ext cx="7936992" cy="213595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A.甲同学的体温的极差为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B.甲同学的体温的众数为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36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C.乙同学的体温的中位数与平均数不相等</a:t>
                </a:r>
                <a:endParaRPr lang="en-US" altLang="zh-CN" sz="2400" dirty="0"/>
              </a:p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D.乙同学的体温比甲同学的体温稳定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6_BD.74_1#5ee2c123b.choices?hastextimagelayout=8&amp;vbadefaultcenterpage=1&amp;parentnodeid=4647f9bd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25979"/>
                <a:ext cx="7936992" cy="2135950"/>
              </a:xfrm>
              <a:prstGeom prst="rect">
                <a:avLst/>
              </a:prstGeom>
              <a:blipFill rotWithShape="1">
                <a:blip r:embed="rId2"/>
                <a:stretch>
                  <a:fillRect t="-10" r="2" b="-2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6_AS.75_1#5ee2c123b?vbadefaultcenterpage=1&amp;parentnodeid=4647f9bd6&amp;vbahtmlprocessed=1&amp;bbb=1&amp;hasbroken=1"/>
              <p:cNvSpPr/>
              <p:nvPr/>
            </p:nvSpPr>
            <p:spPr>
              <a:xfrm>
                <a:off x="502920" y="1956385"/>
                <a:ext cx="11183112" cy="323323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对于A,甲同学的体温的极差为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，故A正确；对于B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,甲同学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的体温从低到高依次为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，故众数为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，故B正确；对于C,乙同学的体温从低到高依次为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，故中位数为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，而平均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数也是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，故C不正确；对于D,从折线图上可以看出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，乙同学的体温比甲同学的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体温稳定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，故D正确.故选C.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6_AS.75_1#5ee2c123b?vbadefaultcenterpage=1&amp;parentnodeid=4647f9bd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56385"/>
                <a:ext cx="11183112" cy="3233230"/>
              </a:xfrm>
              <a:prstGeom prst="rect">
                <a:avLst/>
              </a:prstGeom>
              <a:blipFill rotWithShape="1">
                <a:blip r:embed="rId1"/>
                <a:stretch>
                  <a:fillRect t="-18" r="-675" b="-17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P_3_BD#9c2e8b2c4?colgroup=4,6,9,6,7&amp;vbadefaultcenterpage=1&amp;parentnodeid=f6ab10109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516680"/>
              <a:ext cx="11128248" cy="4118864"/>
            </p:xfrm>
            <a:graphic>
              <a:graphicData uri="http://schemas.openxmlformats.org/drawingml/2006/table">
                <a:tbl>
                  <a:tblPr/>
                  <a:tblGrid>
                    <a:gridCol w="1444752"/>
                    <a:gridCol w="2112264"/>
                    <a:gridCol w="2898648"/>
                    <a:gridCol w="2112264"/>
                    <a:gridCol w="2560320"/>
                  </a:tblGrid>
                  <a:tr h="42913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考点考向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课标要求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真题印证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考频热度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核心素养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10844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随机抽样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理解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2023年新高考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Ⅱ卷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3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★☆☆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数据分析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386332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统计图表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理解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2023年上海卷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14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2022年北京卷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7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★★★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数据分析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数学建模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386332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命题分析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预测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从近几年高考的情况来看，命题热点是情境化试题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.分层随机抽样出现的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频率高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，但题目难度不大.预计2025年高考命题情况变化不大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，但应加强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对创新问题的重视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P_3_BD#9c2e8b2c4?colgroup=4,6,9,6,7&amp;vbadefaultcenterpage=1&amp;parentnodeid=f6ab10109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516680"/>
              <a:ext cx="11128248" cy="4118864"/>
            </p:xfrm>
            <a:graphic>
              <a:graphicData uri="http://schemas.openxmlformats.org/drawingml/2006/table">
                <a:tbl>
                  <a:tblPr/>
                  <a:tblGrid>
                    <a:gridCol w="1444752"/>
                    <a:gridCol w="2112264"/>
                    <a:gridCol w="2898648"/>
                    <a:gridCol w="2112264"/>
                    <a:gridCol w="2560320"/>
                  </a:tblGrid>
                  <a:tr h="42913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考点考向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课标要求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真题印证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考频热度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核心素养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4996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随机抽样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理解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★☆☆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数据分析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42494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统计图表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理解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★★★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数据分析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数学建模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386332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命题分析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预测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从近几年高考的情况来看，命题热点是情境化试题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.分层随机抽样出现的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频率高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，但题目难度不大.预计2025年高考命题情况变化不大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，但应加强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对创新问题的重视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split dir="in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6_BD.76_1#2cea7a731?segpoint=1&amp;vbadefaultcenterpage=1&amp;parentnodeid=4647f9bd6&amp;vbahtmlprocessed=1&amp;bbb=1&amp;hasbroken=1"/>
          <p:cNvSpPr/>
          <p:nvPr/>
        </p:nvSpPr>
        <p:spPr>
          <a:xfrm>
            <a:off x="502920" y="756000"/>
            <a:ext cx="11183112" cy="21319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3.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小王于2018年底贷款购置了一套房子，根据家庭收入情况，小王选择了10年期每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月还款数额相同的还贷方式，且截至2022年底，他没有再购买第二套房子.如图，这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是2019年和2022年家庭收入用于各项支出的比例分配图，则下列结论正确的是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(</a:t>
            </a: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  <p:pic>
        <p:nvPicPr>
          <p:cNvPr id="4" name="QC_6_BD.78_2#2cea7a731?hastextimagelayout=1&amp;vbadefaultcenterpage=1&amp;parentnodeid=4647f9bd6&amp;vbahtmlprocesse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81912" y="3620612"/>
            <a:ext cx="3438144" cy="268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5" name="QC_6_BD.78_3#2cea7a731?hastextimagelayout=1&amp;vbadefaultcenterpage=1&amp;parentnodeid=4647f9bd6&amp;vbahtmlprocessed=1" descr="preencoded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1192" y="3017108"/>
            <a:ext cx="3282696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</p:cSld>
  <p:clrMapOvr>
    <a:masterClrMapping/>
  </p:clrMapOvr>
  <p:transition>
    <p:split dir="in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6_BD.78_4#2cea7a731.choices?vbadefaultcenterpage=1&amp;parentnodeid=4647f9bd6&amp;vbahtmlprocessed=1"/>
          <p:cNvSpPr/>
          <p:nvPr/>
        </p:nvSpPr>
        <p:spPr>
          <a:xfrm>
            <a:off x="502920" y="2505025"/>
            <a:ext cx="11183112" cy="21359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A.小王一家2022年用于饮食的支出费用与2019年相同</a:t>
            </a:r>
            <a:endParaRPr lang="en-US" altLang="zh-CN" sz="2400" dirty="0"/>
          </a:p>
          <a:p>
            <a:pPr marL="0"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B.小王一家2022年用于其他方面的支出费用是2019年的3倍</a:t>
            </a:r>
            <a:endParaRPr lang="en-US" altLang="zh-CN" sz="2400" dirty="0"/>
          </a:p>
          <a:p>
            <a:pPr marL="0"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C.小王一家2022年的家庭收入比2019年增加了1倍</a:t>
            </a:r>
            <a:endParaRPr lang="en-US" altLang="zh-CN" sz="2400" dirty="0"/>
          </a:p>
          <a:p>
            <a:pPr marL="0"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D.小王一家2022年的房贷支出比2019年少</a:t>
            </a:r>
            <a:endParaRPr lang="en-US" altLang="zh-CN" sz="2400" dirty="0"/>
          </a:p>
        </p:txBody>
      </p:sp>
      <p:sp>
        <p:nvSpPr>
          <p:cNvPr id="3" name="QC_6_AN.77_1#2cea7a731.bracket?vbadefaultcenterpage=1&amp;parentnodeid=4647f9bd6&amp;vbapositionanswer=29&amp;vbahtmlprocessed=1&amp;answeroption=B"/>
          <p:cNvSpPr txBox="1"/>
          <p:nvPr/>
        </p:nvSpPr>
        <p:spPr>
          <a:xfrm>
            <a:off x="375920" y="3101925"/>
            <a:ext cx="474489" cy="56938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zh-CN" altLang="en-US" sz="3700" b="1">
                <a:solidFill>
                  <a:srgbClr val="FF0000"/>
                </a:solidFill>
                <a:latin typeface="华文细黑" panose="02010600040101010101" pitchFamily="2" charset="-122"/>
              </a:rPr>
              <a:t>√</a:t>
            </a:r>
            <a:endParaRPr lang="zh-CN" altLang="en-US" sz="3700" b="1">
              <a:solidFill>
                <a:srgbClr val="FF0000"/>
              </a:solidFill>
              <a:latin typeface="华文细黑" panose="02010600040101010101" pitchFamily="2" charset="-122"/>
            </a:endParaRP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6_AS.79_1#2cea7a731?vbadefaultcenterpage=1&amp;parentnodeid=4647f9bd6&amp;vbahtmlprocessed=1&amp;bbb=1&amp;hasbroken=1"/>
              <p:cNvSpPr/>
              <p:nvPr/>
            </p:nvSpPr>
            <p:spPr>
              <a:xfrm>
                <a:off x="502920" y="1177050"/>
                <a:ext cx="11183112" cy="479190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对于A，小王一家2022年用于饮食的支出比例与2019年相同，但是由于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2022年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比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2019年家庭收入多，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小王一家2022年用于饮食的支出费用比2019年多，故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A错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误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；对于B，设2019年收入为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相同的还款数额在2019年占各项支出的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%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，在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2022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年占各项支出的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%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2022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收入为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.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.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小王一家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2022年用于其他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方面的支出费用为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%=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18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，小王一家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2019年用于其他方面的支出费用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小王一家2022年用于其他方面的支出费用是2019年的3倍，故B正确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；对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C，设2019年收入为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，则2022年收入为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.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.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，故C错误；对于D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，小王一家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2022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年用于房贷的支出费用与2019年相同，故D错误.故选B.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6_AS.79_1#2cea7a731?vbadefaultcenterpage=1&amp;parentnodeid=4647f9bd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77050"/>
                <a:ext cx="11183112" cy="4791901"/>
              </a:xfrm>
              <a:prstGeom prst="rect">
                <a:avLst/>
              </a:prstGeom>
              <a:blipFill rotWithShape="1">
                <a:blip r:embed="rId1"/>
                <a:stretch>
                  <a:fillRect t="-8" r="-680" b="-1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f20418a24.fixed?vbadefaultcenterpage=1&amp;parentnodeid=f6ab10109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基础知识·诊断</a:t>
            </a:r>
            <a:endParaRPr lang="en-US" altLang="zh-CN" sz="4400" dirty="0"/>
          </a:p>
        </p:txBody>
      </p:sp>
      <p:pic>
        <p:nvPicPr>
          <p:cNvPr id="3" name="C_3#f20418a24.fixed?vbadefaultcenterpage=1&amp;parentnodeid=f6ab10109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3bba7e518?vbadefaultcenterpage=1&amp;parentnodeid=f20418a24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sp>
        <p:nvSpPr>
          <p:cNvPr id="3" name="C_5_BD#42f2b88cc?segpoint=1&amp;vbadefaultcenterpage=1&amp;parentnodeid=3bba7e518&amp;vbahtmlprocessed=1"/>
          <p:cNvSpPr/>
          <p:nvPr/>
        </p:nvSpPr>
        <p:spPr>
          <a:xfrm>
            <a:off x="502920" y="1419448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一、简单随机抽样</a:t>
            </a:r>
            <a:endParaRPr lang="en-US" altLang="zh-CN" sz="2600" dirty="0"/>
          </a:p>
        </p:txBody>
      </p:sp>
      <p:sp>
        <p:nvSpPr>
          <p:cNvPr id="4" name="P_6_BD#bf06066d1?segpoint=1&amp;vbadefaultcenterpage=1&amp;parentnodeid=42f2b88cc&amp;vbahtmlprocessed=1"/>
          <p:cNvSpPr/>
          <p:nvPr/>
        </p:nvSpPr>
        <p:spPr>
          <a:xfrm>
            <a:off x="502920" y="2008791"/>
            <a:ext cx="11183112" cy="158330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</a:t>
            </a:r>
            <a:r>
              <a:rPr lang="en-US" altLang="zh-CN" sz="240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定义:一般地,从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N</a:t>
            </a:r>
            <a:r>
              <a:rPr lang="en-US" altLang="zh-CN" sz="240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(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N</a:t>
            </a:r>
            <a:r>
              <a:rPr lang="en-US" altLang="zh-CN" sz="240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为正整数)个不同个体构成的总体中,逐个不放回地抽取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n</a:t>
            </a:r>
            <a:r>
              <a:rPr lang="en-US" altLang="zh-CN" sz="240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(1≤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n</a:t>
            </a:r>
            <a:r>
              <a:rPr lang="en-US" altLang="zh-CN" sz="240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&lt;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N</a:t>
            </a:r>
            <a:r>
              <a:rPr lang="en-US" altLang="zh-CN" sz="240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)个个体组成样本,并且每次抽取时总体内的每个个体被抽到的可能性相等,这样的抽取方法叫作①</a:t>
            </a:r>
            <a:r>
              <a:rPr lang="en-US" altLang="zh-CN" sz="2400" i="0" u="sng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　　         　　</a:t>
            </a:r>
            <a:r>
              <a:rPr lang="en-US" altLang="zh-CN" sz="240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 </a:t>
            </a:r>
            <a:endParaRPr lang="en-US" altLang="zh-CN" sz="2400" i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algn="l" latinLnBrk="1">
              <a:lnSpc>
                <a:spcPct val="150000"/>
              </a:lnSpc>
            </a:pPr>
            <a:r>
              <a:rPr lang="en-US" altLang="zh-CN" sz="240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2.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方法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  <a:sym typeface="+mn-ea"/>
              </a:rPr>
              <a:t>②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________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  <a:sym typeface="+mn-ea"/>
              </a:rPr>
              <a:t>③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__________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7" name="P_6_AN.1_1#bf06066d1.blank?vbadefaultcenterpage=1&amp;parentnodeid=42f2b88cc&amp;vbapositionanswer=1&amp;vbahtmlprocessed=1"/>
          <p:cNvSpPr/>
          <p:nvPr/>
        </p:nvSpPr>
        <p:spPr>
          <a:xfrm>
            <a:off x="1981835" y="3676301"/>
            <a:ext cx="1135063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抽签法</a:t>
            </a:r>
            <a:endParaRPr lang="en-US" altLang="zh-CN" sz="2400" dirty="0"/>
          </a:p>
        </p:txBody>
      </p:sp>
      <p:sp>
        <p:nvSpPr>
          <p:cNvPr id="8" name="P_6_AN.2_1#bf06066d1.blank?vbadefaultcenterpage=1&amp;parentnodeid=42f2b88cc&amp;vbapositionanswer=2&amp;vbahtmlprocessed=1&amp;bbb=1"/>
          <p:cNvSpPr/>
          <p:nvPr/>
        </p:nvSpPr>
        <p:spPr>
          <a:xfrm>
            <a:off x="3813175" y="3676301"/>
            <a:ext cx="1439863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随机数法</a:t>
            </a:r>
            <a:endParaRPr lang="en-US" altLang="zh-CN" sz="2400" dirty="0"/>
          </a:p>
        </p:txBody>
      </p:sp>
      <p:sp>
        <p:nvSpPr>
          <p:cNvPr id="5" name="P_6_AN.2_1#bf06066d1.blank?vbadefaultcenterpage=1&amp;parentnodeid=42f2b88cc&amp;vbapositionanswer=2&amp;vbahtmlprocessed=1&amp;bbb=1"/>
          <p:cNvSpPr/>
          <p:nvPr>
            <p:custDataLst>
              <p:tags r:id="rId2"/>
            </p:custDataLst>
          </p:nvPr>
        </p:nvSpPr>
        <p:spPr>
          <a:xfrm>
            <a:off x="2115820" y="3113405"/>
            <a:ext cx="1689100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algn="ctr" latinLnBrk="1">
              <a:lnSpc>
                <a:spcPts val="4200"/>
              </a:lnSpc>
            </a:pPr>
            <a:r>
              <a:rPr lang="zh-CN" altLang="en-US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简单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随机</a:t>
            </a:r>
            <a:r>
              <a:rPr lang="zh-CN" altLang="en-US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抽样</a:t>
            </a:r>
            <a:endParaRPr lang="zh-CN" altLang="en-US" sz="2400" b="0" i="0" dirty="0">
              <a:solidFill>
                <a:srgbClr val="FF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build="p"/>
      <p:bldP spid="8" grpId="0" animBg="1" build="p"/>
      <p:bldP spid="5" grpId="0" animBg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_5_BD#42f2b88cc?segpoint=1&amp;vbadefaultcenterpage=1&amp;parentnodeid=3bba7e518&amp;vbahtmlprocessed=1"/>
          <p:cNvSpPr/>
          <p:nvPr>
            <p:custDataLst>
              <p:tags r:id="rId1"/>
            </p:custDataLst>
          </p:nvPr>
        </p:nvSpPr>
        <p:spPr>
          <a:xfrm>
            <a:off x="440690" y="954628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p>
            <a:pPr algn="l" latinLnBrk="1">
              <a:lnSpc>
                <a:spcPct val="150000"/>
              </a:lnSpc>
            </a:pPr>
            <a:r>
              <a:rPr lang="zh-CN" altLang="en-US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二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、</a:t>
            </a:r>
            <a:r>
              <a:rPr lang="zh-CN" altLang="en-US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分层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随机抽样</a:t>
            </a:r>
            <a:endParaRPr lang="en-US" altLang="zh-CN" sz="2600" dirty="0"/>
          </a:p>
        </p:txBody>
      </p:sp>
      <p:sp>
        <p:nvSpPr>
          <p:cNvPr id="9" name="P_6_BD#bf06066d1?segpoint=1&amp;vbadefaultcenterpage=1&amp;parentnodeid=42f2b88cc&amp;vbahtmlprocessed=1"/>
          <p:cNvSpPr/>
          <p:nvPr>
            <p:custDataLst>
              <p:tags r:id="rId2"/>
            </p:custDataLst>
          </p:nvPr>
        </p:nvSpPr>
        <p:spPr>
          <a:xfrm>
            <a:off x="440690" y="1631950"/>
            <a:ext cx="11182985" cy="2565400"/>
          </a:xfrm>
          <a:prstGeom prst="rect">
            <a:avLst/>
          </a:prstGeom>
          <a:noFill/>
        </p:spPr>
        <p:txBody>
          <a:bodyPr wrap="square" lIns="0" tIns="0" rIns="0" bIns="0" rtlCol="0" anchor="t"/>
          <a:p>
            <a:pPr algn="l" latinLnBrk="1">
              <a:lnSpc>
                <a:spcPct val="150000"/>
              </a:lnSpc>
            </a:pPr>
            <a:r>
              <a:rPr lang="en-US" altLang="zh-CN" sz="24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定义:将总体按其属性特征分成互不交叉的若干类型(有时称作层),然后在每个类型中按照所占比例随机抽取一定的个体,这种抽样方法叫作④</a:t>
            </a:r>
            <a:r>
              <a:rPr lang="en-US" altLang="zh-CN" sz="2400" u="sng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　　          　　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 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algn="l" latinLnBrk="1">
              <a:lnSpc>
                <a:spcPct val="150000"/>
              </a:lnSpc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2.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适用范围:当总体由差异明显的几类个体构成,并且知道每一类个体在总体中所占的百分比时,通常采用分层随机抽样.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</p:txBody>
      </p:sp>
      <p:sp>
        <p:nvSpPr>
          <p:cNvPr id="10" name="P_6_AN.2_1#bf06066d1.blank?vbadefaultcenterpage=1&amp;parentnodeid=42f2b88cc&amp;vbapositionanswer=2&amp;vbahtmlprocessed=1&amp;bbb=1"/>
          <p:cNvSpPr/>
          <p:nvPr>
            <p:custDataLst>
              <p:tags r:id="rId3"/>
            </p:custDataLst>
          </p:nvPr>
        </p:nvSpPr>
        <p:spPr>
          <a:xfrm>
            <a:off x="8356600" y="2165350"/>
            <a:ext cx="1689100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algn="ctr" latinLnBrk="1">
              <a:lnSpc>
                <a:spcPts val="4200"/>
              </a:lnSpc>
            </a:pPr>
            <a:r>
              <a:rPr lang="zh-CN" altLang="en-US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分层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随机</a:t>
            </a:r>
            <a:r>
              <a:rPr lang="zh-CN" altLang="en-US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抽样</a:t>
            </a:r>
            <a:endParaRPr lang="zh-CN" altLang="en-US" sz="2400" b="0" i="0" dirty="0">
              <a:solidFill>
                <a:srgbClr val="FF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432118" y="1099026"/>
          <a:ext cx="10978515" cy="5233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35" name="文档" r:id="rId2" imgW="12268200" imgH="6012180" progId="Word.Document.12">
                  <p:embed/>
                </p:oleObj>
              </mc:Choice>
              <mc:Fallback>
                <p:oleObj name="文档" r:id="rId2" imgW="12268200" imgH="6012180" progId="Word.Document.12">
                  <p:embed/>
                  <p:pic>
                    <p:nvPicPr>
                      <p:cNvPr id="0" name="图片 1464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118" y="1099026"/>
                        <a:ext cx="10978515" cy="52330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e5576f8f7?segpoint=1&amp;vbadefaultcenterpage=1&amp;parentnodeid=3bba7e518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三、作频率分布直方图的步骤</a:t>
            </a:r>
            <a:endParaRPr lang="en-US" altLang="zh-CN" sz="2600" dirty="0"/>
          </a:p>
        </p:txBody>
      </p:sp>
      <p:sp>
        <p:nvSpPr>
          <p:cNvPr id="3" name="P_6_BD#40d9331dc?segpoint=1&amp;vbadefaultcenterpage=1&amp;parentnodeid=e5576f8f7&amp;vbahtmlprocessed=1"/>
          <p:cNvSpPr/>
          <p:nvPr/>
        </p:nvSpPr>
        <p:spPr>
          <a:xfrm>
            <a:off x="502920" y="1348391"/>
            <a:ext cx="11183112" cy="268459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求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  <a:sym typeface="+mn-ea"/>
              </a:rPr>
              <a:t>⑤</a:t>
            </a:r>
            <a:r>
              <a:rPr lang="en-US" altLang="zh-CN" sz="240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______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即一组数据中最大值与最小值的差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）；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vl="0" latinLnBrk="1">
              <a:lnSpc>
                <a:spcPct val="15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2.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决定组距与组数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；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0" latinLnBrk="1">
              <a:lnSpc>
                <a:spcPct val="15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3.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将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  <a:sym typeface="+mn-ea"/>
              </a:rPr>
              <a:t>⑥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______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分组；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0" latinLnBrk="1">
              <a:lnSpc>
                <a:spcPct val="15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4.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列频率分布表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；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0" latinLnBrk="1">
              <a:lnSpc>
                <a:spcPct val="15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5.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画频率分布直方图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8" name="P_6_AN.6_1#40d9331dc.blank?vbadefaultcenterpage=1&amp;parentnodeid=e5576f8f7&amp;vbapositionanswer=6&amp;vbahtmlprocessed=1"/>
          <p:cNvSpPr/>
          <p:nvPr/>
        </p:nvSpPr>
        <p:spPr>
          <a:xfrm>
            <a:off x="1391920" y="1310291"/>
            <a:ext cx="830263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极差</a:t>
            </a:r>
            <a:endParaRPr lang="en-US" altLang="zh-CN" sz="2400" dirty="0"/>
          </a:p>
        </p:txBody>
      </p:sp>
      <p:sp>
        <p:nvSpPr>
          <p:cNvPr id="9" name="P_6_AN.7_1#40d9331dc.blank?vbadefaultcenterpage=1&amp;parentnodeid=e5576f8f7&amp;vbapositionanswer=7&amp;vbahtmlprocessed=1"/>
          <p:cNvSpPr/>
          <p:nvPr/>
        </p:nvSpPr>
        <p:spPr>
          <a:xfrm>
            <a:off x="1391920" y="2407571"/>
            <a:ext cx="830263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数据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build="p"/>
      <p:bldP spid="9" grpId="0" animBg="1" build="p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commondata" val="eyJoZGlkIjoiMDZiMTU1MDljNDlhODY1MWYwNDk4MjYwNjJlNDA3ZTQifQ=="/>
</p:tagLst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7044</Words>
  <Application>WPS 演示</Application>
  <PresentationFormat>宽屏</PresentationFormat>
  <Paragraphs>445</Paragraphs>
  <Slides>43</Slides>
  <Notes>45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7" baseType="lpstr">
      <vt:lpstr>Arial</vt:lpstr>
      <vt:lpstr>宋体</vt:lpstr>
      <vt:lpstr>Wingdings</vt:lpstr>
      <vt:lpstr>Times New Roman</vt:lpstr>
      <vt:lpstr>微软雅黑</vt:lpstr>
      <vt:lpstr>Times New Roman</vt:lpstr>
      <vt:lpstr>宋体</vt:lpstr>
      <vt:lpstr>Cambria Math</vt:lpstr>
      <vt:lpstr>Arial Unicode MS</vt:lpstr>
      <vt:lpstr>等线</vt:lpstr>
      <vt:lpstr>华文细黑</vt:lpstr>
      <vt:lpstr>Calibri</vt:lpstr>
      <vt:lpstr/>
      <vt:lpstr>Word.Document.12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Mr.Lee</cp:lastModifiedBy>
  <cp:revision>7</cp:revision>
  <dcterms:created xsi:type="dcterms:W3CDTF">2023-12-21T11:38:00Z</dcterms:created>
  <dcterms:modified xsi:type="dcterms:W3CDTF">2024-01-12T02:20:26Z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65D384E780184CBBA4B78E91EA13D6AB_12</vt:lpwstr>
  </property>
  <property fmtid="{D5CDD505-2E9C-101B-9397-08002B2CF9AE}" pid="3" name="KSOProductBuildVer">
    <vt:lpwstr>2052-12.1.0.16250</vt:lpwstr>
  </property>
</Properties>
</file>