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65" r:id="rId14"/>
    <p:sldId id="266" r:id="rId15"/>
    <p:sldId id="267" r:id="rId16"/>
    <p:sldId id="274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12192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49e26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培优课02 函数的值域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97E7026-4C63-4057-96D7-60C817CE543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49e26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培优课02 函数的值域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7A587B4-4101-4DD2-998A-EFFD7C42C5E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49e26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培优课02 函数的值域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94FDA83-0021-4E0F-BE56-3DA0BEDCED7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49e26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培优课02 函数的值域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D989CCB-97D1-4060-9915-A2201FE6E7B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49e26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培优课02 函数的值域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8C22044-3B60-4EE5-8A86-8B4219E4EF6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d41cd2100092eea10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12079D1-A632-4B47-9FA8-A421D0D8628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49e26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培优课02 函数的值域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FBE5CB7-6B60-4AC5-A9A9-EEE44AF7B12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1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0_1#b279ac36e?vbadefaultcenterpage=1&amp;parentnodeid=0d5b7bdb7&amp;vbahtmlprocessed=1&amp;bbb=1&amp;hasbroken=1"/>
              <p:cNvSpPr/>
              <p:nvPr/>
            </p:nvSpPr>
            <p:spPr>
              <a:xfrm>
                <a:off x="502920" y="1914729"/>
                <a:ext cx="11183112" cy="32860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对于第二问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：（判别式法）由题可知定义域为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时，上式成立，所以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]∪[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0_1#b279ac36e?vbadefaultcenterpage=1&amp;parentnodeid=0d5b7bdb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4729"/>
                <a:ext cx="11183112" cy="3286062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2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3e22dd6c.fixed?vbadefaultcenterpage=1&amp;parentnodeid=f49e26cc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根式函数的值域</a:t>
            </a:r>
            <a:endParaRPr lang="en-US" altLang="zh-CN" sz="4400" dirty="0"/>
          </a:p>
        </p:txBody>
      </p:sp>
      <p:pic>
        <p:nvPicPr>
          <p:cNvPr id="3" name="C_3#83e22dd6c.fixed?vbadefaultcenterpage=1&amp;parentnodeid=f49e26cc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3a12b532?vbadefaultcenterpage=1&amp;parentnodeid=83e22dd6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1_1#2f22cdbd1?vbadefaultcenterpage=1&amp;parentnodeid=b3a12b532&amp;vbahtmlprocessed=1&amp;bbb=1&amp;hasbroken=1"/>
              <p:cNvSpPr/>
              <p:nvPr/>
            </p:nvSpPr>
            <p:spPr>
              <a:xfrm>
                <a:off x="502920" y="1241425"/>
                <a:ext cx="11182985" cy="2145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ra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（审题①平方和为定值考虑三角换元法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②两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边同时平方后通过观察考虑主元法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③平方和为定值根据勾股定理考虑几何意义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审题④平方和为定值通过观察考虑向量法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11_1#2f22cdbd1?vbadefaultcenterpage=1&amp;parentnodeid=b3a12b5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145665"/>
              </a:xfrm>
              <a:prstGeom prst="rect">
                <a:avLst/>
              </a:prstGeom>
              <a:blipFill rotWithShape="1">
                <a:blip r:embed="rId2"/>
                <a:stretch>
                  <a:fillRect r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12_1#2f22cdbd1.blank?vbadefaultcenterpage=1&amp;parentnodeid=b3a12b532&amp;vbapositionanswer=5&amp;vbahtmlprocessed=1"/>
              <p:cNvSpPr/>
              <p:nvPr/>
            </p:nvSpPr>
            <p:spPr>
              <a:xfrm>
                <a:off x="7995920" y="2648998"/>
                <a:ext cx="1017715" cy="3920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12_1#2f22cdbd1.blank?vbadefaultcenterpage=1&amp;parentnodeid=b3a12b532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920" y="2648998"/>
                <a:ext cx="1017715" cy="392049"/>
              </a:xfrm>
              <a:prstGeom prst="rect">
                <a:avLst/>
              </a:prstGeom>
              <a:blipFill rotWithShape="1">
                <a:blip r:embed="rId3"/>
                <a:stretch>
                  <a:fillRect t="-105" r="44" b="-10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13_1#2f22cdbd1?vbadefaultcenterpage=1&amp;parentnodeid=b3a12b532&amp;vbahtmlprocessed=1&amp;bbb=1&amp;hasbroken=1"/>
              <p:cNvSpPr/>
              <p:nvPr/>
            </p:nvSpPr>
            <p:spPr>
              <a:xfrm>
                <a:off x="502920" y="881521"/>
                <a:ext cx="11183112" cy="5337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6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（法一：三角换元法）由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不妨设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法二：主元法）由题意可知函数的定义域为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此处可以将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看作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的一次函数</m:t>
                        </m:r>
                      </m:e>
                    </m:borderBox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5_AS.13_1#2f22cdbd1?vbadefaultcenterpage=1&amp;parentnodeid=b3a12b5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1521"/>
                <a:ext cx="11183112" cy="5337239"/>
              </a:xfrm>
              <a:prstGeom prst="rect">
                <a:avLst/>
              </a:prstGeom>
              <a:blipFill rotWithShape="1">
                <a:blip r:embed="rId1"/>
                <a:stretch>
                  <a:fillRect t="-3" r="1" b="-9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01320" y="528320"/>
            <a:ext cx="658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zh-CN" altLang="en-US" sz="240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13_1#2f22cdbd1?vbadefaultcenterpage=1&amp;parentnodeid=b3a12b532&amp;vbahtmlprocessed=1&amp;bbb=1&amp;hasbroken=1"/>
              <p:cNvSpPr/>
              <p:nvPr/>
            </p:nvSpPr>
            <p:spPr>
              <a:xfrm>
                <a:off x="502920" y="755999"/>
                <a:ext cx="11183112" cy="5585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故根据一次函数的单调性可知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].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法三：几何意义法）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∗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可以看成是以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为斜边的直角三角形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为直径的半圆上的一个动点，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1，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，可由基本不等式链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时，等号成立，所以当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位于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取到最大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，最大值为2.综上，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13_1#2f22cdbd1?vbadefaultcenterpage=1&amp;parentnodeid=b3a12b5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5999"/>
                <a:ext cx="11183112" cy="5585333"/>
              </a:xfrm>
              <a:prstGeom prst="rect">
                <a:avLst/>
              </a:prstGeom>
              <a:blipFill rotWithShape="1">
                <a:blip r:embed="rId1"/>
                <a:stretch>
                  <a:fillRect t="-6" r="-817"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13_3#2f22cdbd1?imagetipindex=1&amp;hastextimagelayout=1&amp;vbadefaultcenterpage=1&amp;parentnodeid=b3a12b532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2496" y="1213200"/>
            <a:ext cx="3236976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3" name="QB_5_AS.13_4#2f22cdbd1?imagetipindex=2&amp;hastextimagelayout=1&amp;vbadefaultcenterpage=1&amp;parentnodeid=b3a12b532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5824" y="756000"/>
            <a:ext cx="2322576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4" name="QB_5_AS.13_5#2f22cdbd1?imagetipindex=1&amp;hastextimagelayout=1&amp;vbadefaultcenterpage=1&amp;parentnodeid=b3a12b532&amp;vbahtmlprocessed=1"/>
          <p:cNvSpPr/>
          <p:nvPr/>
        </p:nvSpPr>
        <p:spPr>
          <a:xfrm>
            <a:off x="3038253" y="3233008"/>
            <a:ext cx="525462" cy="895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图1</a:t>
            </a:r>
            <a:endParaRPr lang="en-US" altLang="zh-CN" sz="2400" dirty="0"/>
          </a:p>
        </p:txBody>
      </p:sp>
      <p:sp>
        <p:nvSpPr>
          <p:cNvPr id="5" name="QB_5_AS.13_6#2f22cdbd1?imagetipindex=2&amp;hastextimagelayout=1&amp;vbadefaultcenterpage=1&amp;parentnodeid=b3a12b532&amp;vbahtmlprocessed=1"/>
          <p:cNvSpPr/>
          <p:nvPr/>
        </p:nvSpPr>
        <p:spPr>
          <a:xfrm>
            <a:off x="8634381" y="3223864"/>
            <a:ext cx="525462" cy="895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图2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5_AS.13_7#2f22cdbd1?vbadefaultcenterpage=1&amp;parentnodeid=b3a12b532&amp;vbahtmlprocessed=1&amp;bbb=1&amp;hasbroken=1"/>
              <p:cNvSpPr/>
              <p:nvPr/>
            </p:nvSpPr>
            <p:spPr>
              <a:xfrm>
                <a:off x="502920" y="3733388"/>
                <a:ext cx="11183112" cy="26710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（法四：向量法）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5_AS.13_7#2f22cdbd1?vbadefaultcenterpage=1&amp;parentnodeid=b3a12b5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3388"/>
                <a:ext cx="11183112" cy="2671001"/>
              </a:xfrm>
              <a:prstGeom prst="rect">
                <a:avLst/>
              </a:prstGeom>
              <a:blipFill rotWithShape="1">
                <a:blip r:embed="rId3"/>
                <a:stretch>
                  <a:fillRect t="-8" r="1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c75b9aa7?vbadefaultcenterpage=1&amp;parentnodeid=83e22dd6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bb9046caa?vbadefaultcenterpage=1&amp;parentnodeid=4c75b9aa7&amp;vbahtmlprocessed=1"/>
              <p:cNvSpPr/>
              <p:nvPr/>
            </p:nvSpPr>
            <p:spPr>
              <a:xfrm>
                <a:off x="502920" y="1241648"/>
                <a:ext cx="11183112" cy="2203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通常遇到根式函数，会倾向于选择用代数换元法求解值域，但并不是所有的情况下都适用这种方法，形如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等函数可以采用其他方法处理，例如，观察法、单调性法、三角换元法、平方法、主元法、根的判别式法、向量法、几何意义法等.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bb9046caa?vbadefaultcenterpage=1&amp;parentnodeid=4c75b9aa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203006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4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6b99dc0a?vbadefaultcenterpage=1&amp;parentnodeid=83e22dd6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a6a078057?vbadefaultcenterpage=1&amp;parentnodeid=d6b99dc0a&amp;inlineimagemarkindex=3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078"/>
            <a:ext cx="1856232" cy="384048"/>
          </a:xfrm>
          <a:prstGeom prst="rect">
            <a:avLst/>
          </a:prstGeom>
        </p:spPr>
      </p:pic>
      <p:sp>
        <p:nvSpPr>
          <p:cNvPr id="4" name="C_5_BD#a6a078057?vbadefaultcenterpage=1&amp;parentnodeid=d6b99dc0a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利用观察法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+单调性法求值域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14_1#cb75edd2d?vbadefaultcenterpage=1&amp;parentnodeid=a6a078057&amp;vbahtmlprocessed=1"/>
              <p:cNvSpPr/>
              <p:nvPr/>
            </p:nvSpPr>
            <p:spPr>
              <a:xfrm>
                <a:off x="502920" y="1830991"/>
                <a:ext cx="11183112" cy="1086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若将典例2中的条件“函数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则函数的值域为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14_1#cb75edd2d?vbadefaultcenterpage=1&amp;parentnodeid=a6a07805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11183112" cy="1086295"/>
              </a:xfrm>
              <a:prstGeom prst="rect">
                <a:avLst/>
              </a:prstGeom>
              <a:blipFill rotWithShape="1">
                <a:blip r:embed="rId3"/>
                <a:stretch>
                  <a:fillRect t="-26" r="1" b="-9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15_1#cb75edd2d.blank?vbadefaultcenterpage=1&amp;parentnodeid=a6a078057&amp;vbapositionanswer=6&amp;vbahtmlprocessed=1"/>
              <p:cNvSpPr/>
              <p:nvPr/>
            </p:nvSpPr>
            <p:spPr>
              <a:xfrm>
                <a:off x="2065020" y="2487327"/>
                <a:ext cx="11557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15_1#cb75edd2d.blank?vbadefaultcenterpage=1&amp;parentnodeid=a6a078057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20" y="2487327"/>
                <a:ext cx="1155700" cy="353949"/>
              </a:xfrm>
              <a:prstGeom prst="rect">
                <a:avLst/>
              </a:prstGeom>
              <a:blipFill rotWithShape="1">
                <a:blip r:embed="rId4"/>
                <a:stretch>
                  <a:fillRect t="-9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16_1#cb75edd2d?vbadefaultcenterpage=1&amp;parentnodeid=a6a078057&amp;vbahtmlprocessed=1"/>
              <p:cNvSpPr/>
              <p:nvPr/>
            </p:nvSpPr>
            <p:spPr>
              <a:xfrm>
                <a:off x="502920" y="2918048"/>
                <a:ext cx="11183112" cy="1690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（观察法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单调性法）观察可知函数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在公共定义域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上均为增函数，故函数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，所以该函数的值域为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16_1#cb75edd2d?vbadefaultcenterpage=1&amp;parentnodeid=a6a07805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8048"/>
                <a:ext cx="11183112" cy="1690561"/>
              </a:xfrm>
              <a:prstGeom prst="rect">
                <a:avLst/>
              </a:prstGeom>
              <a:blipFill rotWithShape="1">
                <a:blip r:embed="rId5"/>
                <a:stretch>
                  <a:fillRect t="-13" r="1" b="-8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5d39dfcf?vbadefaultcenterpage=1&amp;parentnodeid=d6b99dc0a&amp;inlineimagemarkindex=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430"/>
            <a:ext cx="1856232" cy="384048"/>
          </a:xfrm>
          <a:prstGeom prst="rect">
            <a:avLst/>
          </a:prstGeom>
        </p:spPr>
      </p:pic>
      <p:sp>
        <p:nvSpPr>
          <p:cNvPr id="3" name="C_5_BD#c5d39dfcf?vbadefaultcenterpage=1&amp;parentnodeid=d6b99dc0a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平方法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+判别式法（主元法）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17_1#861bd6df2?vbadefaultcenterpage=1&amp;parentnodeid=c5d39dfcf&amp;vbahtmlprocessed=1"/>
              <p:cNvSpPr/>
              <p:nvPr/>
            </p:nvSpPr>
            <p:spPr>
              <a:xfrm>
                <a:off x="502920" y="1289908"/>
                <a:ext cx="11233912" cy="1150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若将典例2中的条件“函数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则函数的值域为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17_1#861bd6df2?vbadefaultcenterpage=1&amp;parentnodeid=c5d39df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233912" cy="1150430"/>
              </a:xfrm>
              <a:prstGeom prst="rect">
                <a:avLst/>
              </a:prstGeom>
              <a:blipFill rotWithShape="1">
                <a:blip r:embed="rId2"/>
                <a:stretch>
                  <a:fillRect t="-19" r="1" b="-17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18_1#861bd6df2.blank?vbadefaultcenterpage=1&amp;parentnodeid=c5d39dfcf&amp;vbapositionanswer=7&amp;vbahtmlprocessed=1&amp;rh=32.4"/>
              <p:cNvSpPr/>
              <p:nvPr/>
            </p:nvSpPr>
            <p:spPr>
              <a:xfrm>
                <a:off x="4989927" y="1976234"/>
                <a:ext cx="4317556" cy="4114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]∪[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18_1#861bd6df2.blank?vbadefaultcenterpage=1&amp;parentnodeid=c5d39dfcf&amp;vbapositionanswer=7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27" y="1976234"/>
                <a:ext cx="4317556" cy="411480"/>
              </a:xfrm>
              <a:prstGeom prst="rect">
                <a:avLst/>
              </a:prstGeom>
              <a:blipFill rotWithShape="1">
                <a:blip r:embed="rId3"/>
                <a:stretch>
                  <a:fillRect l="-2" t="-28" r="7" b="-4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19_1#861bd6df2?vbadefaultcenterpage=1&amp;parentnodeid=c5d39dfcf&amp;vbahtmlprocessed=1&amp;bbb=1&amp;hasbroken=1"/>
              <p:cNvSpPr/>
              <p:nvPr/>
            </p:nvSpPr>
            <p:spPr>
              <a:xfrm>
                <a:off x="502920" y="2445608"/>
                <a:ext cx="11183112" cy="30064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移项并两边同时平方消去根号后得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]∪[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19_1#861bd6df2?vbadefaultcenterpage=1&amp;parentnodeid=c5d39dfc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5608"/>
                <a:ext cx="11183112" cy="3006408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6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49e26cc9.fixed?vbadefaultcenterpage=1&amp;parentnodeid=f0bcbbb9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培优课02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函数的值域</a:t>
            </a:r>
            <a:endParaRPr lang="en-US" altLang="zh-CN" sz="4000" dirty="0"/>
          </a:p>
        </p:txBody>
      </p:sp>
      <p:pic>
        <p:nvPicPr>
          <p:cNvPr id="3" name="C_0#f49e26cc9?linknodeid=4331b3ee5&amp;catalogrefid=4331b3ee5&amp;parentnodeid=f0bcbbb96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f49e26cc9?linknodeid=4331b3ee5&amp;catalogrefid=4331b3ee5&amp;parentnodeid=f0bcbbb96&amp;vbahtmlprocessed=1">
            <a:hlinkClick r:id="rId1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分式函数的值域</a:t>
            </a:r>
            <a:endParaRPr lang="en-US" altLang="zh-CN" sz="3050" dirty="0"/>
          </a:p>
        </p:txBody>
      </p:sp>
      <p:pic>
        <p:nvPicPr>
          <p:cNvPr id="5" name="C_0#f49e26cc9?linknodeid=83e22dd6c&amp;catalogrefid=83e22dd6c&amp;parentnodeid=f0bcbbb9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f49e26cc9?linknodeid=83e22dd6c&amp;catalogrefid=83e22dd6c&amp;parentnodeid=f0bcbbb96&amp;vbahtmlprocessed=1">
            <a:hlinkClick r:id="rId3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根式函数的值域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331b3ee5.fixed?vbadefaultcenterpage=1&amp;parentnodeid=f49e26cc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分式函数的值域</a:t>
            </a:r>
            <a:endParaRPr lang="en-US" altLang="zh-CN" sz="4400" dirty="0"/>
          </a:p>
        </p:txBody>
      </p:sp>
      <p:pic>
        <p:nvPicPr>
          <p:cNvPr id="3" name="C_3#4331b3ee5.fixed?vbadefaultcenterpage=1&amp;parentnodeid=f49e26cc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200b729c?vbadefaultcenterpage=1&amp;parentnodeid=4331b3ee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_1#57d5cc57d?vbadefaultcenterpage=1&amp;parentnodeid=1200b729c&amp;vbahtmlprocessed=1&amp;bbb=1&amp;hasbroken=1"/>
              <p:cNvSpPr/>
              <p:nvPr/>
            </p:nvSpPr>
            <p:spPr>
              <a:xfrm>
                <a:off x="502920" y="1241425"/>
                <a:ext cx="11182985" cy="14547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函数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（审题①分式函数常用分离常数法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的值域是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_1#57d5cc57d?vbadefaultcenterpage=1&amp;parentnodeid=1200b729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1454785"/>
              </a:xfrm>
              <a:prstGeom prst="rect">
                <a:avLst/>
              </a:prstGeom>
              <a:blipFill rotWithShape="1">
                <a:blip r:embed="rId2"/>
                <a:stretch>
                  <a:fillRect b="-439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2_1#57d5cc57d.blank?vbadefaultcenterpage=1&amp;parentnodeid=1200b729c&amp;vbapositionanswer=1&amp;vbahtmlprocessed=1"/>
              <p:cNvSpPr/>
              <p:nvPr/>
            </p:nvSpPr>
            <p:spPr>
              <a:xfrm>
                <a:off x="769620" y="2330101"/>
                <a:ext cx="2538540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2_1#57d5cc57d.blank?vbadefaultcenterpage=1&amp;parentnodeid=1200b729c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" y="2330101"/>
                <a:ext cx="2538540" cy="353441"/>
              </a:xfrm>
              <a:prstGeom prst="rect">
                <a:avLst/>
              </a:prstGeom>
              <a:blipFill rotWithShape="1">
                <a:blip r:embed="rId3"/>
                <a:stretch>
                  <a:fillRect t="-81" r="18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3_1#57d5cc57d?vbadefaultcenterpage=1&amp;parentnodeid=1200b729c&amp;vbahtmlprocessed=1"/>
              <p:cNvSpPr/>
              <p:nvPr/>
            </p:nvSpPr>
            <p:spPr>
              <a:xfrm>
                <a:off x="502920" y="3311748"/>
                <a:ext cx="11183112" cy="1491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3_1#57d5cc57d?vbadefaultcenterpage=1&amp;parentnodeid=1200b729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1748"/>
                <a:ext cx="11183112" cy="1491996"/>
              </a:xfrm>
              <a:prstGeom prst="rect">
                <a:avLst/>
              </a:prstGeom>
              <a:blipFill rotWithShape="1">
                <a:blip r:embed="rId4"/>
                <a:stretch>
                  <a:fillRect t="-15" r="1" b="-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89255" y="2696210"/>
            <a:ext cx="658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zh-CN" altLang="en-US" sz="240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9f3624c1?vbadefaultcenterpage=1&amp;parentnodeid=4331b3ee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579cac96c?vbadefaultcenterpage=1&amp;parentnodeid=49f3624c1&amp;vbahtmlprocessed=1"/>
              <p:cNvSpPr/>
              <p:nvPr/>
            </p:nvSpPr>
            <p:spPr>
              <a:xfrm>
                <a:off x="502920" y="1241648"/>
                <a:ext cx="11183112" cy="4001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分式函数求值域，主要包括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一次除以一次，形如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常用分离常数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法或反解法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一次除以二次或二次除以一次，形如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sz="240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𝑑𝑥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</m:den>
                    </m:f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𝑏𝑥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𝑑𝑥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</m:den>
                    </m:f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常用对勾函数性质法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endParaRPr lang="en-US" altLang="zh-CN" sz="2400" spc="-5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</a:t>
                </a:r>
                <a:r>
                  <a:rPr lang="en-US" altLang="zh-CN" sz="240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和判别式法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579cac96c?vbadefaultcenterpage=1&amp;parentnodeid=49f3624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4001834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061cb31b?vbadefaultcenterpage=1&amp;parentnodeid=4331b3ee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2d84ec4f3?vbadefaultcenterpage=1&amp;parentnodeid=2061cb31b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2d84ec4f3?vbadefaultcenterpage=1&amp;parentnodeid=2061cb31b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给定区间的分式函数的值域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4_1#44b5ebc14?vbadefaultcenterpage=1&amp;parentnodeid=2d84ec4f3&amp;vbahtmlprocessed=1"/>
              <p:cNvSpPr/>
              <p:nvPr/>
            </p:nvSpPr>
            <p:spPr>
              <a:xfrm>
                <a:off x="502920" y="1775048"/>
                <a:ext cx="11183112" cy="1264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若将典例1中的条件“函数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则函数的值域为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4_1#44b5ebc14?vbadefaultcenterpage=1&amp;parentnodeid=2d84ec4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264920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5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5_1#44b5ebc14.blank?vbadefaultcenterpage=1&amp;parentnodeid=2d84ec4f3&amp;vbapositionanswer=2&amp;vbahtmlprocessed=1&amp;rh=43.2"/>
              <p:cNvSpPr/>
              <p:nvPr/>
            </p:nvSpPr>
            <p:spPr>
              <a:xfrm>
                <a:off x="553720" y="2457101"/>
                <a:ext cx="1282700" cy="5105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5_1#44b5ebc14.blank?vbadefaultcenterpage=1&amp;parentnodeid=2d84ec4f3&amp;vbapositionanswer=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2457101"/>
                <a:ext cx="1282700" cy="510540"/>
              </a:xfrm>
              <a:prstGeom prst="rect">
                <a:avLst/>
              </a:prstGeom>
              <a:blipFill rotWithShape="1">
                <a:blip r:embed="rId4"/>
                <a:stretch>
                  <a:fillRect t="-56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6_1#44b5ebc14?vbadefaultcenterpage=1&amp;parentnodeid=2d84ec4f3&amp;vbahtmlprocessed=1"/>
              <p:cNvSpPr/>
              <p:nvPr/>
            </p:nvSpPr>
            <p:spPr>
              <a:xfrm>
                <a:off x="502920" y="3045048"/>
                <a:ext cx="11183112" cy="1554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6_1#44b5ebc14?vbadefaultcenterpage=1&amp;parentnodeid=2d84ec4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5048"/>
                <a:ext cx="11183112" cy="1554099"/>
              </a:xfrm>
              <a:prstGeom prst="rect">
                <a:avLst/>
              </a:prstGeom>
              <a:blipFill rotWithShape="1">
                <a:blip r:embed="rId5"/>
                <a:stretch>
                  <a:fillRect t="-14" r="-2196" b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d5b7bdb7?vbadefaultcenterpage=1&amp;parentnodeid=2061cb31b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1210788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0d5b7bdb7?vbadefaultcenterpage=1&amp;parentnodeid=2061cb31b&amp;vbahtmlprocessed=1"/>
              <p:cNvSpPr/>
              <p:nvPr/>
            </p:nvSpPr>
            <p:spPr>
              <a:xfrm>
                <a:off x="502920" y="756000"/>
                <a:ext cx="11184010" cy="1032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:r>
                  <a:rPr lang="en-US" altLang="zh-CN" sz="2600" b="1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一次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二次</m:t>
                        </m:r>
                      </m:den>
                    </m:f>
                  </m:oMath>
                </a14:m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二次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一次</m:t>
                        </m:r>
                      </m:den>
                    </m:f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的函数的值域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0d5b7bdb7?vbadefaultcenterpage=1&amp;parentnodeid=2061cb31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4010" cy="1032256"/>
              </a:xfrm>
              <a:prstGeom prst="rect">
                <a:avLst/>
              </a:prstGeom>
              <a:blipFill rotWithShape="1">
                <a:blip r:embed="rId2"/>
                <a:stretch>
                  <a:fillRect t="-34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7_1#b279ac36e?vbadefaultcenterpage=1&amp;parentnodeid=0d5b7bdb7&amp;vbahtmlprocessed=1"/>
              <p:cNvSpPr/>
              <p:nvPr/>
            </p:nvSpPr>
            <p:spPr>
              <a:xfrm>
                <a:off x="502920" y="1622648"/>
                <a:ext cx="11183112" cy="1341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7_1#b279ac36e?vbadefaultcenterpage=1&amp;parentnodeid=0d5b7bdb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22648"/>
                <a:ext cx="11183112" cy="1341755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8_1#b279ac36e.blank?vbadefaultcenterpage=1&amp;parentnodeid=0d5b7bdb7&amp;vbapositionanswer=3&amp;vbahtmlprocessed=1&amp;rh=43.2"/>
              <p:cNvSpPr/>
              <p:nvPr/>
            </p:nvSpPr>
            <p:spPr>
              <a:xfrm>
                <a:off x="5570157" y="1737011"/>
                <a:ext cx="1106488" cy="5105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8_1#b279ac36e.blank?vbadefaultcenterpage=1&amp;parentnodeid=0d5b7bdb7&amp;vbapositionanswer=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157" y="1737011"/>
                <a:ext cx="1106488" cy="510540"/>
              </a:xfrm>
              <a:prstGeom prst="rect">
                <a:avLst/>
              </a:prstGeom>
              <a:blipFill rotWithShape="1">
                <a:blip r:embed="rId4"/>
                <a:stretch>
                  <a:fillRect l="-52" t="-56" r="23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9_1#b279ac36e.blank?vbadefaultcenterpage=1&amp;parentnodeid=0d5b7bdb7&amp;vbapositionanswer=4&amp;vbahtmlprocessed=1"/>
              <p:cNvSpPr/>
              <p:nvPr/>
            </p:nvSpPr>
            <p:spPr>
              <a:xfrm>
                <a:off x="502920" y="1706722"/>
                <a:ext cx="11183112" cy="1019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latinLnBrk="1">
                  <a:lnSpc>
                    <a:spcPct val="1500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]∪[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9_1#b279ac36e.blank?vbadefaultcenterpage=1&amp;parentnodeid=0d5b7bdb7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6722"/>
                <a:ext cx="11183112" cy="1019429"/>
              </a:xfrm>
              <a:prstGeom prst="rect">
                <a:avLst/>
              </a:prstGeom>
              <a:blipFill rotWithShape="1">
                <a:blip r:embed="rId5"/>
                <a:stretch>
                  <a:fillRect t="-47" r="1" b="-7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0_1#b279ac36e?vbadefaultcenterpage=1&amp;parentnodeid=0d5b7bdb7&amp;vbahtmlprocessed=1&amp;bbb=1&amp;hasbroken=1"/>
              <p:cNvSpPr/>
              <p:nvPr/>
            </p:nvSpPr>
            <p:spPr>
              <a:xfrm>
                <a:off x="502920" y="1313479"/>
                <a:ext cx="11183112" cy="44428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对于第一问：（对勾函数性质法）因为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由对勾函数的性质可知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)∪(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6_AS.10_1#b279ac36e?vbadefaultcenterpage=1&amp;parentnodeid=0d5b7bdb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3479"/>
                <a:ext cx="11183112" cy="4442841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-13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3353</Words>
  <Application>WPS 演示</Application>
  <PresentationFormat>宽屏</PresentationFormat>
  <Paragraphs>115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Calibri</vt:lpstr>
      <vt:lpstr>等线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5</cp:revision>
  <dcterms:created xsi:type="dcterms:W3CDTF">2023-12-21T08:58:00Z</dcterms:created>
  <dcterms:modified xsi:type="dcterms:W3CDTF">2024-01-08T02:18:37Z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4A50441E6787477D9E4A3CA947D04A2D_12</vt:lpwstr>
  </property>
  <property fmtid="{D5CDD505-2E9C-101B-9397-08002B2CF9AE}" pid="3" name="KSOProductBuildVer">
    <vt:lpwstr>2052-12.1.0.15990</vt:lpwstr>
  </property>
</Properties>
</file>