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3" r:id="rId37"/>
    <p:sldId id="289" r:id="rId38"/>
    <p:sldId id="290" r:id="rId39"/>
    <p:sldId id="291" r:id="rId40"/>
    <p:sldId id="292" r:id="rId41"/>
  </p:sldIdLst>
  <p:sldSz cx="12192000" cy="6858000"/>
  <p:notesSz cx="6858000" cy="12192000"/>
  <p:custDataLst>
    <p:tags r:id="rId45"/>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8" d="100"/>
          <a:sy n="98" d="100"/>
        </p:scale>
        <p:origin x="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54013b2c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培优课03 函数性质的综合应用</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D62401B0-59A8-4633-B503-1710D325A54E}"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54013b2c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培优课03 函数性质的综合应用</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15A52ECF-3E19-4CD9-B250-6C93442B5B37}"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54013b2c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培优课03 函数性质的综合应用</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5F1CC5FA-0182-4062-B591-C36E93712C9A}"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54013b2c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培优课03 函数性质的综合应用</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B3D819E7-7DD9-4948-8456-972B3B4AF7B7}"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内容#df=54013b2c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培优课03 函数性质的综合应用</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A1D2717D-8CAD-4947-B2E8-B4E0680A93CC}"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3ecd5737efc0009ee51ae#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085F7CED-8175-4278-9792-01A9DB022043}"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54013b2c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培优课03 函数性质的综合应用</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179010D4-3A4E-446A-B66E-DEACA0FE2494}"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9.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9.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17.jpeg"/><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36.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9.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9.xml"/><Relationship Id="rId2" Type="http://schemas.openxmlformats.org/officeDocument/2006/relationships/image" Target="../media/image39.png"/><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41.jpe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9.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17.jpeg"/><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9.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9.xml"/><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21.jpeg"/><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9.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6.xml"/><Relationship Id="rId6" Type="http://schemas.openxmlformats.org/officeDocument/2006/relationships/slide" Target="slide28.xml"/><Relationship Id="rId5" Type="http://schemas.openxmlformats.org/officeDocument/2006/relationships/slide" Target="slide23.xml"/><Relationship Id="rId4" Type="http://schemas.openxmlformats.org/officeDocument/2006/relationships/slide" Target="slide18.xml"/><Relationship Id="rId3" Type="http://schemas.openxmlformats.org/officeDocument/2006/relationships/slide" Target="slide11.xml"/><Relationship Id="rId2" Type="http://schemas.openxmlformats.org/officeDocument/2006/relationships/image" Target="../media/image8.png"/><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9.xml"/><Relationship Id="rId2" Type="http://schemas.openxmlformats.org/officeDocument/2006/relationships/tags" Target="../tags/tag1.xml"/><Relationship Id="rId1"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image" Target="../media/image41.jpe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9.xml"/><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image" Target="../media/image16.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image" Target="../media/image5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9.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9.xml"/><Relationship Id="rId2" Type="http://schemas.openxmlformats.org/officeDocument/2006/relationships/image" Target="../media/image60.png"/><Relationship Id="rId1" Type="http://schemas.openxmlformats.org/officeDocument/2006/relationships/image" Target="../media/image55.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9.xml"/><Relationship Id="rId1" Type="http://schemas.openxmlformats.org/officeDocument/2006/relationships/image" Target="../media/image61.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9.xml"/><Relationship Id="rId2" Type="http://schemas.openxmlformats.org/officeDocument/2006/relationships/image" Target="../media/image63.png"/><Relationship Id="rId1" Type="http://schemas.openxmlformats.org/officeDocument/2006/relationships/image" Target="../media/image62.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9.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15.png"/><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image" Target="../media/image16.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9.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9.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6_AS.11_2#441de879f?vbadefaultcenterpage=1&amp;parentnodeid=3267c125d&amp;vbahtmlprocessed=1"/>
              <p:cNvSpPr/>
              <p:nvPr/>
            </p:nvSpPr>
            <p:spPr>
              <a:xfrm>
                <a:off x="502920" y="1439050"/>
                <a:ext cx="11183112" cy="1298131"/>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的符号随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的变化情况如表所示：</a:t>
                </a:r>
                <a:endParaRPr lang="en-US" altLang="zh-CN" sz="2400" dirty="0"/>
              </a:p>
            </p:txBody>
          </p:sp>
        </mc:Choice>
        <mc:Fallback>
          <p:sp>
            <p:nvSpPr>
              <p:cNvPr id="2" name="QO_6_AS.11_2#441de879f?vbadefaultcenterpage=1&amp;parentnodeid=3267c125d&amp;vbahtmlprocessed=1"/>
              <p:cNvSpPr>
                <a:spLocks noRot="1" noChangeAspect="1" noMove="1" noResize="1" noEditPoints="1" noAdjustHandles="1" noChangeArrowheads="1" noChangeShapeType="1" noTextEdit="1"/>
              </p:cNvSpPr>
              <p:nvPr/>
            </p:nvSpPr>
            <p:spPr>
              <a:xfrm>
                <a:off x="502920" y="1439050"/>
                <a:ext cx="11183112" cy="1298131"/>
              </a:xfrm>
              <a:prstGeom prst="rect">
                <a:avLst/>
              </a:prstGeom>
              <a:blipFill rotWithShape="1">
                <a:blip r:embed="rId1"/>
                <a:stretch>
                  <a:fillRect t="-11" r="1" b="-45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QO_6_AS.11_3#441de879f?colgroup=6,6,6,6,6&amp;vbadefaultcenterpage=1&amp;parentnodeid=3267c125d&amp;vbahtmlprocessed=1"/>
              <p:cNvGraphicFramePr>
                <a:graphicFrameLocks noGrp="1"/>
              </p:cNvGraphicFramePr>
              <p:nvPr/>
            </p:nvGraphicFramePr>
            <p:xfrm>
              <a:off x="502920" y="2874658"/>
              <a:ext cx="11146536" cy="1954214"/>
            </p:xfrm>
            <a:graphic>
              <a:graphicData uri="http://schemas.openxmlformats.org/drawingml/2006/table">
                <a:tbl>
                  <a:tblPr/>
                  <a:tblGrid>
                    <a:gridCol w="2258568"/>
                    <a:gridCol w="2221992"/>
                    <a:gridCol w="2221992"/>
                    <a:gridCol w="2221992"/>
                    <a:gridCol w="2221992"/>
                  </a:tblGrid>
                  <a:tr h="41611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67766">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Choice>
        <mc:Fallback xmlns="">
          <p:graphicFrame>
            <p:nvGraphicFramePr>
              <p:cNvPr id="11" name="QO_6_AS.11_3#441de879f?colgroup=6,6,6,6,6&amp;vbadefaultcenterpage=1&amp;parentnodeid=3267c125d&amp;vbahtmlprocessed=1"/>
              <p:cNvGraphicFramePr>
                <a:graphicFrameLocks noGrp="1"/>
              </p:cNvGraphicFramePr>
              <p:nvPr/>
            </p:nvGraphicFramePr>
            <p:xfrm>
              <a:off x="502920" y="2874658"/>
              <a:ext cx="11146536" cy="1954214"/>
            </p:xfrm>
            <a:graphic>
              <a:graphicData uri="http://schemas.openxmlformats.org/drawingml/2006/table">
                <a:tbl>
                  <a:tblPr/>
                  <a:tblGrid>
                    <a:gridCol w="2258568"/>
                    <a:gridCol w="2221992"/>
                    <a:gridCol w="2221992"/>
                    <a:gridCol w="2221992"/>
                    <a:gridCol w="2221992"/>
                  </a:tblGrid>
                  <a:tr h="474980">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r>
                  <a:tr h="70104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r>
                </a:tbl>
              </a:graphicData>
            </a:graphic>
          </p:graphicFrame>
        </mc:Fallback>
      </mc:AlternateContent>
      <mc:AlternateContent xmlns:mc="http://schemas.openxmlformats.org/markup-compatibility/2006">
        <mc:Choice xmlns:a14="http://schemas.microsoft.com/office/drawing/2010/main" Requires="a14">
          <p:sp>
            <p:nvSpPr>
              <p:cNvPr id="4" name="QO_6_AS.11_4#441de879f?vbadefaultcenterpage=1&amp;parentnodeid=3267c125d&amp;vbahtmlprocessed=1"/>
              <p:cNvSpPr/>
              <p:nvPr/>
            </p:nvSpPr>
            <p:spPr>
              <a:xfrm>
                <a:off x="502920" y="4957459"/>
                <a:ext cx="11183112" cy="749491"/>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由表可知，不等式</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的解集为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O_6_AS.11_4#441de879f?vbadefaultcenterpage=1&amp;parentnodeid=3267c125d&amp;vbahtmlprocessed=1"/>
              <p:cNvSpPr>
                <a:spLocks noRot="1" noChangeAspect="1" noMove="1" noResize="1" noEditPoints="1" noAdjustHandles="1" noChangeArrowheads="1" noChangeShapeType="1" noTextEdit="1"/>
              </p:cNvSpPr>
              <p:nvPr/>
            </p:nvSpPr>
            <p:spPr>
              <a:xfrm>
                <a:off x="502920" y="4957459"/>
                <a:ext cx="11183112" cy="749491"/>
              </a:xfrm>
              <a:prstGeom prst="rect">
                <a:avLst/>
              </a:prstGeom>
              <a:blipFill rotWithShape="1">
                <a:blip r:embed="rId3"/>
                <a:stretch>
                  <a:fillRect t="-2" r="1" b="-793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animEffect transition="in" filter="wipe(left)">
                                      <p:cBhvr>
                                        <p:cTn id="19" dur="500"/>
                                        <p:tgtEl>
                                          <p:spTgt spid="4">
                                            <p:bg/>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P spid="4" grpId="0" animBg="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6280661be.fixed?vbadefaultcenterpage=1&amp;parentnodeid=54013b2ce&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培优点二</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函数的奇偶性与周期性结合</a:t>
            </a:r>
            <a:endParaRPr lang="en-US" altLang="zh-CN" sz="4400" dirty="0"/>
          </a:p>
        </p:txBody>
      </p:sp>
      <p:pic>
        <p:nvPicPr>
          <p:cNvPr id="3" name="C_3#6280661be.fixed?vbadefaultcenterpage=1&amp;parentnodeid=54013b2ce&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964d50d0a?vbadefaultcenterpage=1&amp;parentnodeid=6280661be&amp;vbahtmlprocessed=1" descr="preencoded.png"/>
          <p:cNvPicPr>
            <a:picLocks noChangeAspect="1"/>
          </p:cNvPicPr>
          <p:nvPr/>
        </p:nvPicPr>
        <p:blipFill>
          <a:blip r:embed="rId1"/>
          <a:stretch>
            <a:fillRect/>
          </a:stretch>
        </p:blipFill>
        <p:spPr>
          <a:xfrm>
            <a:off x="502920" y="756000"/>
            <a:ext cx="10799064" cy="347472"/>
          </a:xfrm>
          <a:prstGeom prst="rect">
            <a:avLst/>
          </a:prstGeom>
        </p:spPr>
      </p:pic>
      <mc:AlternateContent xmlns:mc="http://schemas.openxmlformats.org/markup-compatibility/2006">
        <mc:Choice xmlns:a14="http://schemas.microsoft.com/office/drawing/2010/main" Requires="a14">
          <p:sp>
            <p:nvSpPr>
              <p:cNvPr id="3" name="QB_5_BD.12_1#ab9365c82?vbadefaultcenterpage=1&amp;parentnodeid=964d50d0a&amp;vbahtmlprocessed=1&amp;bbb=1&amp;hasbroken=1"/>
              <p:cNvSpPr/>
              <p:nvPr/>
            </p:nvSpPr>
            <p:spPr>
              <a:xfrm>
                <a:off x="502920" y="1241425"/>
                <a:ext cx="11182985" cy="248793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设</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是定义在</m:t>
                        </m:r>
                        <m:r>
                          <a:rPr lang="en-US" altLang="zh-CN" sz="2400" b="1" i="1" dirty="0">
                            <a:solidFill>
                              <a:srgbClr val="000000"/>
                            </a:solidFill>
                            <a:latin typeface="Cambria Math" panose="02040503050406030204" pitchFamily="18" charset="0"/>
                          </a:rPr>
                          <m:t>𝑹</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上的周期为</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的偶函数，已知当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a:t>
                </a:r>
                <a:endPar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题</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①当</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时,由</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可得出</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的表达式   审题②当</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时,</a:t>
                </a:r>
                <a:endPar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由函数的周期性和奇偶性可得出</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的解析式为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Choice>
        <mc:Fallback>
          <p:sp>
            <p:nvSpPr>
              <p:cNvPr id="3" name="QB_5_BD.12_1#ab9365c82?vbadefaultcenterpage=1&amp;parentnodeid=964d50d0a&amp;vbahtmlprocessed=1&amp;bbb=1&amp;hasbroken=1"/>
              <p:cNvSpPr>
                <a:spLocks noRot="1" noChangeAspect="1" noMove="1" noResize="1" noEditPoints="1" noAdjustHandles="1" noChangeArrowheads="1" noChangeShapeType="1" noTextEdit="1"/>
              </p:cNvSpPr>
              <p:nvPr/>
            </p:nvSpPr>
            <p:spPr>
              <a:xfrm>
                <a:off x="502920" y="1241425"/>
                <a:ext cx="11182985" cy="2487930"/>
              </a:xfrm>
              <a:prstGeom prst="rect">
                <a:avLst/>
              </a:prstGeom>
              <a:blipFill rotWithShape="1">
                <a:blip r:embed="rId2"/>
                <a:stretch>
                  <a:fillRect r="-2101" b="-186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5_AN.13_1#ab9365c82.blank?vbadefaultcenterpage=1&amp;parentnodeid=964d50d0a&amp;vbapositionanswer=4&amp;vbahtmlprocessed=1"/>
              <p:cNvSpPr/>
              <p:nvPr/>
            </p:nvSpPr>
            <p:spPr>
              <a:xfrm>
                <a:off x="2640965" y="3194209"/>
                <a:ext cx="2578862"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4" name="QB_5_AN.13_1#ab9365c82.blank?vbadefaultcenterpage=1&amp;parentnodeid=964d50d0a&amp;vbapositionanswer=4&amp;vbahtmlprocessed=1"/>
              <p:cNvSpPr>
                <a:spLocks noRot="1" noChangeAspect="1" noMove="1" noResize="1" noEditPoints="1" noAdjustHandles="1" noChangeArrowheads="1" noChangeShapeType="1" noTextEdit="1"/>
              </p:cNvSpPr>
              <p:nvPr/>
            </p:nvSpPr>
            <p:spPr>
              <a:xfrm>
                <a:off x="2640965" y="3194209"/>
                <a:ext cx="2578862" cy="353441"/>
              </a:xfrm>
              <a:prstGeom prst="rect">
                <a:avLst/>
              </a:prstGeom>
              <a:blipFill rotWithShape="1">
                <a:blip r:embed="rId3"/>
                <a:stretch>
                  <a:fillRect t="-45" r="5" b="-775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5_AS.14_1#ab9365c82?vbadefaultcenterpage=1&amp;parentnodeid=964d50d0a&amp;vbahtmlprocessed=1"/>
              <p:cNvSpPr/>
              <p:nvPr/>
            </p:nvSpPr>
            <p:spPr>
              <a:xfrm>
                <a:off x="502920" y="2008328"/>
                <a:ext cx="11183112" cy="3129344"/>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审题①</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为偶函数，</a:t>
                </a:r>
                <a:endParaRPr lang="en-US" altLang="zh-CN" sz="2400" dirty="0"/>
              </a:p>
              <a:p>
                <a:pPr algn="l" latinLnBrk="1">
                  <a:lnSpc>
                    <a:spcPct val="15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.审题②</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综上所述，当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5_AS.14_1#ab9365c82?vbadefaultcenterpage=1&amp;parentnodeid=964d50d0a&amp;vbahtmlprocessed=1"/>
              <p:cNvSpPr>
                <a:spLocks noRot="1" noChangeAspect="1" noMove="1" noResize="1" noEditPoints="1" noAdjustHandles="1" noChangeArrowheads="1" noChangeShapeType="1" noTextEdit="1"/>
              </p:cNvSpPr>
              <p:nvPr/>
            </p:nvSpPr>
            <p:spPr>
              <a:xfrm>
                <a:off x="502920" y="2008328"/>
                <a:ext cx="11183112" cy="3129344"/>
              </a:xfrm>
              <a:prstGeom prst="rect">
                <a:avLst/>
              </a:prstGeom>
              <a:blipFill rotWithShape="1">
                <a:blip r:embed="rId1"/>
                <a:stretch>
                  <a:fillRect t="-15" r="1" b="-1688"/>
                </a:stretch>
              </a:blipFill>
            </p:spPr>
            <p:txBody>
              <a:bodyPr/>
              <a:lstStyle/>
              <a:p>
                <a:r>
                  <a:rPr lang="zh-CN" altLang="en-US">
                    <a:noFill/>
                  </a:rPr>
                  <a:t> </a:t>
                </a:r>
              </a:p>
            </p:txBody>
          </p:sp>
        </mc:Fallback>
      </mc:AlternateContent>
      <p:sp>
        <p:nvSpPr>
          <p:cNvPr id="6" name="文本框 5"/>
          <p:cNvSpPr txBox="1"/>
          <p:nvPr/>
        </p:nvSpPr>
        <p:spPr>
          <a:xfrm>
            <a:off x="421005" y="1459230"/>
            <a:ext cx="6482080" cy="549275"/>
          </a:xfrm>
          <a:prstGeom prst="rect">
            <a:avLst/>
          </a:prstGeom>
          <a:noFill/>
        </p:spPr>
        <p:txBody>
          <a:bodyPr wrap="square" rtlCol="0">
            <a:noAutofit/>
          </a:bodyPr>
          <a:p>
            <a:r>
              <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解题观摩</a:t>
            </a:r>
            <a:endPar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13595cc52?vbadefaultcenterpage=1&amp;parentnodeid=6280661be&amp;vbahtmlprocessed=1" descr="preencoded.png"/>
          <p:cNvPicPr>
            <a:picLocks noChangeAspect="1"/>
          </p:cNvPicPr>
          <p:nvPr/>
        </p:nvPicPr>
        <p:blipFill>
          <a:blip r:embed="rId1"/>
          <a:stretch>
            <a:fillRect/>
          </a:stretch>
        </p:blipFill>
        <p:spPr>
          <a:xfrm>
            <a:off x="502920" y="756000"/>
            <a:ext cx="10799064" cy="347472"/>
          </a:xfrm>
          <a:prstGeom prst="rect">
            <a:avLst/>
          </a:prstGeom>
        </p:spPr>
      </p:pic>
      <p:sp>
        <p:nvSpPr>
          <p:cNvPr id="3" name="P_5_BD#32267c668?vbadefaultcenterpage=1&amp;parentnodeid=13595cc52&amp;vbahtmlprocessed=1"/>
          <p:cNvSpPr/>
          <p:nvPr/>
        </p:nvSpPr>
        <p:spPr>
          <a:xfrm>
            <a:off x="502920" y="1241648"/>
            <a:ext cx="11183112" cy="158731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已知函数的奇偶性、周期性求函数值或函数解析式，常利用奇偶性及周期性进行变换，将所求函数值的自变量转化到已知解析式的函数定义域内，把未知区间上的函数性质转化为已知区间上的函数性质求解.</a:t>
            </a:r>
            <a:endParaRPr lang="en-US" altLang="zh-CN" sz="2400" dirty="0"/>
          </a:p>
        </p:txBody>
      </p:sp>
    </p:spTree>
  </p:cSld>
  <p:clrMapOvr>
    <a:masterClrMapping/>
  </p:clrMapOvr>
  <p:transition>
    <p:split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da468a340?vbadefaultcenterpage=1&amp;parentnodeid=6280661be&amp;vbahtmlprocessed=1" descr="preencoded.png"/>
          <p:cNvPicPr>
            <a:picLocks noChangeAspect="1"/>
          </p:cNvPicPr>
          <p:nvPr/>
        </p:nvPicPr>
        <p:blipFill>
          <a:blip r:embed="rId1"/>
          <a:stretch>
            <a:fillRect/>
          </a:stretch>
        </p:blipFill>
        <p:spPr>
          <a:xfrm>
            <a:off x="502920" y="756000"/>
            <a:ext cx="10799064" cy="347472"/>
          </a:xfrm>
          <a:prstGeom prst="rect">
            <a:avLst/>
          </a:prstGeom>
        </p:spPr>
      </p:pic>
      <p:pic>
        <p:nvPicPr>
          <p:cNvPr id="3" name="C_5_BD#d1d680559?vbadefaultcenterpage=1&amp;parentnodeid=da468a340&amp;inlineimagemarkindex=4&amp;vbahtmlprocessed=1" descr="preencoded.png"/>
          <p:cNvPicPr>
            <a:picLocks noChangeAspect="1"/>
          </p:cNvPicPr>
          <p:nvPr/>
        </p:nvPicPr>
        <p:blipFill>
          <a:blip r:embed="rId2"/>
          <a:stretch>
            <a:fillRect/>
          </a:stretch>
        </p:blipFill>
        <p:spPr>
          <a:xfrm>
            <a:off x="517811" y="1372332"/>
            <a:ext cx="1856232" cy="384048"/>
          </a:xfrm>
          <a:prstGeom prst="rect">
            <a:avLst/>
          </a:prstGeom>
        </p:spPr>
      </p:pic>
      <mc:AlternateContent xmlns:mc="http://schemas.openxmlformats.org/markup-compatibility/2006">
        <mc:Choice xmlns:a14="http://schemas.microsoft.com/office/drawing/2010/main" Requires="a14">
          <p:sp>
            <p:nvSpPr>
              <p:cNvPr id="4" name="C_5_BD#d1d680559?vbadefaultcenterpage=1&amp;parentnodeid=da468a340&amp;vbahtmlprocessed=1"/>
              <p:cNvSpPr/>
              <p:nvPr/>
            </p:nvSpPr>
            <p:spPr>
              <a:xfrm>
                <a:off x="502920" y="1241648"/>
                <a:ext cx="11183112" cy="76708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4&amp;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6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𝒇</m:t>
                    </m:r>
                    <m:d>
                      <m:dPr>
                        <m:ctrlPr>
                          <a:rPr lang="en-US" altLang="zh-CN" sz="26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6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𝒙</m:t>
                        </m:r>
                        <m:r>
                          <a:rPr lang="en-US" altLang="zh-CN" sz="26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6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𝒂</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为偶函数推出周期</a:t>
                </a:r>
                <a:endParaRPr lang="en-US" altLang="zh-CN" sz="100" dirty="0"/>
              </a:p>
            </p:txBody>
          </p:sp>
        </mc:Choice>
        <mc:Fallback>
          <p:sp>
            <p:nvSpPr>
              <p:cNvPr id="4" name="C_5_BD#d1d680559?vbadefaultcenterpage=1&amp;parentnodeid=da468a340&amp;vbahtmlprocessed=1"/>
              <p:cNvSpPr>
                <a:spLocks noRot="1" noChangeAspect="1" noMove="1" noResize="1" noEditPoints="1" noAdjustHandles="1" noChangeArrowheads="1" noChangeShapeType="1" noTextEdit="1"/>
              </p:cNvSpPr>
              <p:nvPr/>
            </p:nvSpPr>
            <p:spPr>
              <a:xfrm>
                <a:off x="502920" y="1241648"/>
                <a:ext cx="11183112" cy="767080"/>
              </a:xfrm>
              <a:prstGeom prst="rect">
                <a:avLst/>
              </a:prstGeom>
              <a:blipFill rotWithShape="1">
                <a:blip r:embed="rId3"/>
                <a:stretch>
                  <a:fillRect t="-29" r="1" b="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C_6_BD.15_1#ca6007397?vbadefaultcenterpage=1&amp;parentnodeid=d1d680559&amp;vbahtmlprocessed=1"/>
              <p:cNvSpPr/>
              <p:nvPr/>
            </p:nvSpPr>
            <p:spPr>
              <a:xfrm>
                <a:off x="502920" y="1830991"/>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都是偶函数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algn="l"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C_6_BD.15_1#ca6007397?vbadefaultcenterpage=1&amp;parentnodeid=d1d680559&amp;vbahtmlprocessed=1"/>
              <p:cNvSpPr>
                <a:spLocks noRot="1" noChangeAspect="1" noMove="1" noResize="1" noEditPoints="1" noAdjustHandles="1" noChangeArrowheads="1" noChangeShapeType="1" noTextEdit="1"/>
              </p:cNvSpPr>
              <p:nvPr/>
            </p:nvSpPr>
            <p:spPr>
              <a:xfrm>
                <a:off x="502920" y="1830991"/>
                <a:ext cx="11183112" cy="1034669"/>
              </a:xfrm>
              <a:prstGeom prst="rect">
                <a:avLst/>
              </a:prstGeom>
              <a:blipFill rotWithShape="1">
                <a:blip r:embed="rId4"/>
                <a:stretch>
                  <a:fillRect t="-28" r="1" b="-6024"/>
                </a:stretch>
              </a:blipFill>
            </p:spPr>
            <p:txBody>
              <a:bodyPr/>
              <a:lstStyle/>
              <a:p>
                <a:r>
                  <a:rPr lang="zh-CN" altLang="en-US">
                    <a:noFill/>
                  </a:rPr>
                  <a:t> </a:t>
                </a:r>
              </a:p>
            </p:txBody>
          </p:sp>
        </mc:Fallback>
      </mc:AlternateContent>
      <p:sp>
        <p:nvSpPr>
          <p:cNvPr id="6" name="QC_6_AN.16_1#ca6007397.bracket?vbadefaultcenterpage=1&amp;parentnodeid=d1d680559&amp;vbapositionanswer=5&amp;vbahtmlprocessed=1"/>
          <p:cNvSpPr/>
          <p:nvPr/>
        </p:nvSpPr>
        <p:spPr>
          <a:xfrm>
            <a:off x="820420" y="2379631"/>
            <a:ext cx="661988"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CD</a:t>
            </a:r>
            <a:endParaRPr lang="en-US" altLang="zh-CN" sz="2400" dirty="0"/>
          </a:p>
        </p:txBody>
      </p:sp>
      <mc:AlternateContent xmlns:mc="http://schemas.openxmlformats.org/markup-compatibility/2006">
        <mc:Choice xmlns:a14="http://schemas.microsoft.com/office/drawing/2010/main" Requires="a14">
          <p:sp>
            <p:nvSpPr>
              <p:cNvPr id="7" name="QC_6_BD.17_1#ca6007397.choices?vbadefaultcenterpage=1&amp;parentnodeid=d1d680559&amp;vbahtmlprocessed=1"/>
              <p:cNvSpPr/>
              <p:nvPr/>
            </p:nvSpPr>
            <p:spPr>
              <a:xfrm>
                <a:off x="502920" y="2923191"/>
                <a:ext cx="11183112" cy="480060"/>
              </a:xfrm>
              <a:prstGeom prst="rect">
                <a:avLst/>
              </a:prstGeom>
              <a:noFill/>
            </p:spPr>
            <p:txBody>
              <a:bodyPr wrap="square" lIns="0" tIns="0" rIns="0" bIns="0" rtlCol="0" anchor="t"/>
              <a:lstStyle/>
              <a:p>
                <a:pPr latinLnBrk="1">
                  <a:lnSpc>
                    <a:spcPct val="150000"/>
                  </a:lnSpc>
                  <a:tabLst>
                    <a:tab pos="2649220" algn="l"/>
                    <a:tab pos="5273675" algn="l"/>
                    <a:tab pos="84315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是偶函数</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是奇函数</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是偶函数</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7" name="QC_6_BD.17_1#ca6007397.choices?vbadefaultcenterpage=1&amp;parentnodeid=d1d680559&amp;vbahtmlprocessed=1"/>
              <p:cNvSpPr>
                <a:spLocks noRot="1" noChangeAspect="1" noMove="1" noResize="1" noEditPoints="1" noAdjustHandles="1" noChangeArrowheads="1" noChangeShapeType="1" noTextEdit="1"/>
              </p:cNvSpPr>
              <p:nvPr/>
            </p:nvSpPr>
            <p:spPr>
              <a:xfrm>
                <a:off x="502920" y="2923191"/>
                <a:ext cx="11183112" cy="480060"/>
              </a:xfrm>
              <a:prstGeom prst="rect">
                <a:avLst/>
              </a:prstGeom>
              <a:blipFill rotWithShape="1">
                <a:blip r:embed="rId5"/>
                <a:stretch>
                  <a:fillRect t="-60" r="1" b="-1422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6_AS.18_1#ca6007397?vbadefaultcenterpage=1&amp;parentnodeid=d1d680559&amp;vbahtmlprocessed=1&amp;bbb=1&amp;hasbroken=1"/>
              <p:cNvSpPr/>
              <p:nvPr/>
            </p:nvSpPr>
            <p:spPr>
              <a:xfrm>
                <a:off x="502920" y="1943685"/>
                <a:ext cx="11183112" cy="323323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是偶函数</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，从而</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是偶函数，所以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，从而</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是以4为周期的周期函数.</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是偶函数.故选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CD</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C_6_AS.18_1#ca6007397?vbadefaultcenterpage=1&amp;parentnodeid=d1d680559&amp;vbahtmlprocessed=1&amp;bbb=1&amp;hasbroken=1"/>
              <p:cNvSpPr>
                <a:spLocks noRot="1" noChangeAspect="1" noMove="1" noResize="1" noEditPoints="1" noAdjustHandles="1" noChangeArrowheads="1" noChangeShapeType="1" noTextEdit="1"/>
              </p:cNvSpPr>
              <p:nvPr/>
            </p:nvSpPr>
            <p:spPr>
              <a:xfrm>
                <a:off x="502920" y="1943685"/>
                <a:ext cx="11183112" cy="3233230"/>
              </a:xfrm>
              <a:prstGeom prst="rect">
                <a:avLst/>
              </a:prstGeom>
              <a:blipFill rotWithShape="1">
                <a:blip r:embed="rId1"/>
                <a:stretch>
                  <a:fillRect t="-18" r="1" b="-179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df20538c5?vbadefaultcenterpage=1&amp;parentnodeid=da468a340&amp;inlineimagemarkindex=5&amp;vbahtmlprocessed=1" descr="preencoded.png"/>
          <p:cNvPicPr>
            <a:picLocks noChangeAspect="1"/>
          </p:cNvPicPr>
          <p:nvPr/>
        </p:nvPicPr>
        <p:blipFill>
          <a:blip r:embed="rId1"/>
          <a:stretch>
            <a:fillRect/>
          </a:stretch>
        </p:blipFill>
        <p:spPr>
          <a:xfrm>
            <a:off x="517811" y="886684"/>
            <a:ext cx="1856232" cy="384048"/>
          </a:xfrm>
          <a:prstGeom prst="rect">
            <a:avLst/>
          </a:prstGeom>
        </p:spPr>
      </p:pic>
      <p:sp>
        <p:nvSpPr>
          <p:cNvPr id="3" name="C_5_BD#df20538c5?vbadefaultcenterpage=1&amp;parentnodeid=da468a340&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5&amp;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求解析式变为求值</a:t>
            </a:r>
            <a:endParaRPr lang="en-US" altLang="zh-CN" sz="100" dirty="0"/>
          </a:p>
        </p:txBody>
      </p:sp>
      <mc:AlternateContent xmlns:mc="http://schemas.openxmlformats.org/markup-compatibility/2006">
        <mc:Choice xmlns:a14="http://schemas.microsoft.com/office/drawing/2010/main" Requires="a14">
          <p:sp>
            <p:nvSpPr>
              <p:cNvPr id="4" name="QO_6_BD.19_1#75bcaee27?vbadefaultcenterpage=1&amp;parentnodeid=df20538c5&amp;vbahtmlprocessed=1"/>
              <p:cNvSpPr/>
              <p:nvPr/>
            </p:nvSpPr>
            <p:spPr>
              <a:xfrm>
                <a:off x="502920" y="1350534"/>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的图象关于原点对称，且周期为4，</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a:t>
                </a:r>
                <a:endParaRPr lang="en-US" altLang="zh-CN" sz="2400" dirty="0"/>
              </a:p>
            </p:txBody>
          </p:sp>
        </mc:Choice>
        <mc:Fallback>
          <p:sp>
            <p:nvSpPr>
              <p:cNvPr id="4" name="QO_6_BD.19_1#75bcaee27?vbadefaultcenterpage=1&amp;parentnodeid=df20538c5&amp;vbahtmlprocessed=1"/>
              <p:cNvSpPr>
                <a:spLocks noRot="1" noChangeAspect="1" noMove="1" noResize="1" noEditPoints="1" noAdjustHandles="1" noChangeArrowheads="1" noChangeShapeType="1" noTextEdit="1"/>
              </p:cNvSpPr>
              <p:nvPr/>
            </p:nvSpPr>
            <p:spPr>
              <a:xfrm>
                <a:off x="502920" y="1350534"/>
                <a:ext cx="11183112" cy="490030"/>
              </a:xfrm>
              <a:prstGeom prst="rect">
                <a:avLst/>
              </a:prstGeom>
              <a:blipFill rotWithShape="1">
                <a:blip r:embed="rId2"/>
                <a:stretch>
                  <a:fillRect t="-107" r="1" b="-118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O_6_AS.20_1#75bcaee27?vbadefaultcenterpage=1&amp;parentnodeid=df20538c5&amp;vbahtmlprocessed=1"/>
              <p:cNvSpPr/>
              <p:nvPr/>
            </p:nvSpPr>
            <p:spPr>
              <a:xfrm>
                <a:off x="502920" y="1904651"/>
                <a:ext cx="11183112" cy="48602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O_6_AS.20_1#75bcaee27?vbadefaultcenterpage=1&amp;parentnodeid=df20538c5&amp;vbahtmlprocessed=1"/>
              <p:cNvSpPr>
                <a:spLocks noRot="1" noChangeAspect="1" noMove="1" noResize="1" noEditPoints="1" noAdjustHandles="1" noChangeArrowheads="1" noChangeShapeType="1" noTextEdit="1"/>
              </p:cNvSpPr>
              <p:nvPr/>
            </p:nvSpPr>
            <p:spPr>
              <a:xfrm>
                <a:off x="502920" y="1904651"/>
                <a:ext cx="11183112" cy="486029"/>
              </a:xfrm>
              <a:prstGeom prst="rect">
                <a:avLst/>
              </a:prstGeom>
              <a:blipFill rotWithShape="1">
                <a:blip r:embed="rId3"/>
                <a:stretch>
                  <a:fillRect t="-59" r="1" b="-1282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a31845070.fixed?vbadefaultcenterpage=1&amp;parentnodeid=54013b2ce&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培优点三</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函数的奇偶性与对称性结合</a:t>
            </a:r>
            <a:endParaRPr lang="en-US" altLang="zh-CN" sz="4400" dirty="0"/>
          </a:p>
        </p:txBody>
      </p:sp>
      <p:pic>
        <p:nvPicPr>
          <p:cNvPr id="3" name="C_3#a31845070.fixed?vbadefaultcenterpage=1&amp;parentnodeid=54013b2ce&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5a45cd8ec?vbadefaultcenterpage=1&amp;parentnodeid=a31845070&amp;vbahtmlprocessed=1" descr="preencoded.png"/>
          <p:cNvPicPr>
            <a:picLocks noChangeAspect="1"/>
          </p:cNvPicPr>
          <p:nvPr/>
        </p:nvPicPr>
        <p:blipFill>
          <a:blip r:embed="rId1"/>
          <a:stretch>
            <a:fillRect/>
          </a:stretch>
        </p:blipFill>
        <p:spPr>
          <a:xfrm>
            <a:off x="502920" y="756000"/>
            <a:ext cx="10799064" cy="347472"/>
          </a:xfrm>
          <a:prstGeom prst="rect">
            <a:avLst/>
          </a:prstGeom>
        </p:spPr>
      </p:pic>
      <mc:AlternateContent xmlns:mc="http://schemas.openxmlformats.org/markup-compatibility/2006">
        <mc:Choice xmlns:a14="http://schemas.microsoft.com/office/drawing/2010/main" Requires="a14">
          <p:sp>
            <p:nvSpPr>
              <p:cNvPr id="3" name="QB_5_BD.21_1#3a39c3e46?vbadefaultcenterpage=1&amp;parentnodeid=5a45cd8ec&amp;vbahtmlprocessed=1&amp;bbb=1&amp;hasbroken=1"/>
              <p:cNvSpPr/>
              <p:nvPr/>
            </p:nvSpPr>
            <p:spPr>
              <a:xfrm>
                <a:off x="502920" y="1241425"/>
                <a:ext cx="11182985" cy="2822575"/>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函数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是</m:t>
                        </m:r>
                        <m:r>
                          <a:rPr lang="en-US" altLang="zh-CN" sz="2400" b="1" i="1" dirty="0">
                            <a:solidFill>
                              <a:srgbClr val="000000"/>
                            </a:solidFill>
                            <a:latin typeface="Cambria Math" panose="02040503050406030204" pitchFamily="18" charset="0"/>
                          </a:rPr>
                          <m:t>𝑹</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上的奇函数</m:t>
                        </m:r>
                      </m:e>
                    </m:borderBox>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（审题①推出函数</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图象的对称中</a:t>
                </a:r>
                <a:endPar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心</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函数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的图象与函数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的图象关于直线</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对称</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②由</a:t>
                </a:r>
                <a:endPar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图象对称推出</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图象的对称中心）</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③由中心对称</a:t>
                </a:r>
                <a:endPar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得出函数值）</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Choice>
        <mc:Fallback>
          <p:sp>
            <p:nvSpPr>
              <p:cNvPr id="3" name="QB_5_BD.21_1#3a39c3e46?vbadefaultcenterpage=1&amp;parentnodeid=5a45cd8ec&amp;vbahtmlprocessed=1&amp;bbb=1&amp;hasbroken=1"/>
              <p:cNvSpPr>
                <a:spLocks noRot="1" noChangeAspect="1" noMove="1" noResize="1" noEditPoints="1" noAdjustHandles="1" noChangeArrowheads="1" noChangeShapeType="1" noTextEdit="1"/>
              </p:cNvSpPr>
              <p:nvPr/>
            </p:nvSpPr>
            <p:spPr>
              <a:xfrm>
                <a:off x="502920" y="1241425"/>
                <a:ext cx="11182985" cy="2822575"/>
              </a:xfrm>
              <a:prstGeom prst="rect">
                <a:avLst/>
              </a:prstGeom>
              <a:blipFill rotWithShape="1">
                <a:blip r:embed="rId2"/>
                <a:stretch>
                  <a:fillRect b="-20045"/>
                </a:stretch>
              </a:blipFill>
            </p:spPr>
            <p:txBody>
              <a:bodyPr/>
              <a:lstStyle/>
              <a:p>
                <a:r>
                  <a:rPr lang="zh-CN" altLang="en-US">
                    <a:noFill/>
                  </a:rPr>
                  <a:t> </a:t>
                </a:r>
              </a:p>
            </p:txBody>
          </p:sp>
        </mc:Fallback>
      </mc:AlternateContent>
      <p:sp>
        <p:nvSpPr>
          <p:cNvPr id="4" name="QB_5_AN.22_1#3a39c3e46.blank?vbadefaultcenterpage=1&amp;parentnodeid=5a45cd8ec&amp;vbapositionanswer=6&amp;vbahtmlprocessed=1"/>
          <p:cNvSpPr/>
          <p:nvPr/>
        </p:nvSpPr>
        <p:spPr>
          <a:xfrm>
            <a:off x="2382520" y="3538570"/>
            <a:ext cx="373063"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5_AS.23_1#3a39c3e46?vbadefaultcenterpage=1&amp;parentnodeid=5a45cd8ec&amp;vbahtmlprocessed=1"/>
              <p:cNvSpPr/>
              <p:nvPr/>
            </p:nvSpPr>
            <p:spPr>
              <a:xfrm>
                <a:off x="502920" y="1887520"/>
                <a:ext cx="11183112" cy="3370961"/>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上的奇函数，所以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则函数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的图象关于点</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对称</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审题①</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的图象与函数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的图象关于直线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对称，</a:t>
                </a:r>
                <a:endParaRPr lang="en-US" altLang="zh-CN" sz="2400" dirty="0"/>
              </a:p>
              <a:p>
                <a:pPr algn="l" latinLnBrk="1">
                  <a:lnSpc>
                    <a:spcPct val="15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所以函数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的图象关于点</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对称</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审题②</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.审题③</a:t>
                </a:r>
                <a:endParaRPr lang="en-US" altLang="zh-CN" sz="2400" dirty="0"/>
              </a:p>
            </p:txBody>
          </p:sp>
        </mc:Choice>
        <mc:Fallback>
          <p:sp>
            <p:nvSpPr>
              <p:cNvPr id="2" name="QB_5_AS.23_1#3a39c3e46?vbadefaultcenterpage=1&amp;parentnodeid=5a45cd8ec&amp;vbahtmlprocessed=1"/>
              <p:cNvSpPr>
                <a:spLocks noRot="1" noChangeAspect="1" noMove="1" noResize="1" noEditPoints="1" noAdjustHandles="1" noChangeArrowheads="1" noChangeShapeType="1" noTextEdit="1"/>
              </p:cNvSpPr>
              <p:nvPr/>
            </p:nvSpPr>
            <p:spPr>
              <a:xfrm>
                <a:off x="502920" y="1887520"/>
                <a:ext cx="11183112" cy="3370961"/>
              </a:xfrm>
              <a:prstGeom prst="rect">
                <a:avLst/>
              </a:prstGeom>
              <a:blipFill rotWithShape="1">
                <a:blip r:embed="rId1"/>
                <a:stretch>
                  <a:fillRect t="-9" r="1" b="-545"/>
                </a:stretch>
              </a:blipFill>
            </p:spPr>
            <p:txBody>
              <a:bodyPr/>
              <a:lstStyle/>
              <a:p>
                <a:r>
                  <a:rPr lang="zh-CN" altLang="en-US">
                    <a:noFill/>
                  </a:rPr>
                  <a:t> </a:t>
                </a:r>
              </a:p>
            </p:txBody>
          </p:sp>
        </mc:Fallback>
      </mc:AlternateContent>
      <p:sp>
        <p:nvSpPr>
          <p:cNvPr id="6" name="文本框 5"/>
          <p:cNvSpPr txBox="1"/>
          <p:nvPr/>
        </p:nvSpPr>
        <p:spPr>
          <a:xfrm>
            <a:off x="421005" y="1337945"/>
            <a:ext cx="6482080" cy="549275"/>
          </a:xfrm>
          <a:prstGeom prst="rect">
            <a:avLst/>
          </a:prstGeom>
          <a:noFill/>
        </p:spPr>
        <p:txBody>
          <a:bodyPr wrap="square" rtlCol="0">
            <a:noAutofit/>
          </a:bodyPr>
          <a:p>
            <a:r>
              <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解题观摩</a:t>
            </a:r>
            <a:endPar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899c8c82c?vbadefaultcenterpage=1&amp;parentnodeid=a31845070&amp;vbahtmlprocessed=1" descr="preencoded.png"/>
          <p:cNvPicPr>
            <a:picLocks noChangeAspect="1"/>
          </p:cNvPicPr>
          <p:nvPr/>
        </p:nvPicPr>
        <p:blipFill>
          <a:blip r:embed="rId1"/>
          <a:stretch>
            <a:fillRect/>
          </a:stretch>
        </p:blipFill>
        <p:spPr>
          <a:xfrm>
            <a:off x="502920" y="756000"/>
            <a:ext cx="10799064" cy="347472"/>
          </a:xfrm>
          <a:prstGeom prst="rect">
            <a:avLst/>
          </a:prstGeom>
        </p:spPr>
      </p:pic>
      <p:sp>
        <p:nvSpPr>
          <p:cNvPr id="3" name="P_5_BD#98c9f38d6?vbadefaultcenterpage=1&amp;parentnodeid=899c8c82c&amp;vbahtmlprocessed=1"/>
          <p:cNvSpPr/>
          <p:nvPr/>
        </p:nvSpPr>
        <p:spPr>
          <a:xfrm>
            <a:off x="502920" y="1241648"/>
            <a:ext cx="11183112" cy="158731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决函数的奇偶性与图象的对称性的综合问题时，要注意把已知函数的奇偶性按定义转化，再判断函数图象的对称轴或对称中心；也可以利用图象的变换关系得出函数图象的对称性.总之，要充分利用已知条件进行适当转化.</a:t>
            </a:r>
            <a:endParaRPr lang="en-US" altLang="zh-CN" sz="2400" dirty="0"/>
          </a:p>
        </p:txBody>
      </p:sp>
    </p:spTree>
  </p:cSld>
  <p:clrMapOvr>
    <a:masterClrMapping/>
  </p:clrMapOvr>
  <p:transition>
    <p:split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7e89bd4fe?vbadefaultcenterpage=1&amp;parentnodeid=a31845070&amp;vbahtmlprocessed=1" descr="preencoded.png"/>
          <p:cNvPicPr>
            <a:picLocks noChangeAspect="1"/>
          </p:cNvPicPr>
          <p:nvPr/>
        </p:nvPicPr>
        <p:blipFill>
          <a:blip r:embed="rId1"/>
          <a:stretch>
            <a:fillRect/>
          </a:stretch>
        </p:blipFill>
        <p:spPr>
          <a:xfrm>
            <a:off x="502920" y="756000"/>
            <a:ext cx="10799064" cy="347472"/>
          </a:xfrm>
          <a:prstGeom prst="rect">
            <a:avLst/>
          </a:prstGeom>
        </p:spPr>
      </p:pic>
      <p:pic>
        <p:nvPicPr>
          <p:cNvPr id="3" name="C_5_BD#472375252?vbadefaultcenterpage=1&amp;parentnodeid=7e89bd4fe&amp;inlineimagemarkindex=6&amp;vbahtmlprocessed=1" descr="preencoded.png"/>
          <p:cNvPicPr>
            <a:picLocks noChangeAspect="1"/>
          </p:cNvPicPr>
          <p:nvPr/>
        </p:nvPicPr>
        <p:blipFill>
          <a:blip r:embed="rId2"/>
          <a:stretch>
            <a:fillRect/>
          </a:stretch>
        </p:blipFill>
        <p:spPr>
          <a:xfrm>
            <a:off x="517811" y="1372332"/>
            <a:ext cx="1856232" cy="384048"/>
          </a:xfrm>
          <a:prstGeom prst="rect">
            <a:avLst/>
          </a:prstGeom>
        </p:spPr>
      </p:pic>
      <p:sp>
        <p:nvSpPr>
          <p:cNvPr id="4" name="C_5_BD#472375252?vbadefaultcenterpage=1&amp;parentnodeid=7e89bd4fe&amp;vbahtmlprocessed=1"/>
          <p:cNvSpPr/>
          <p:nvPr/>
        </p:nvSpPr>
        <p:spPr>
          <a:xfrm>
            <a:off x="502920" y="1241648"/>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6&amp;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中心对称变为轴对称</a:t>
            </a:r>
            <a:endParaRPr lang="en-US" altLang="zh-CN" sz="100" dirty="0"/>
          </a:p>
        </p:txBody>
      </p:sp>
      <mc:AlternateContent xmlns:mc="http://schemas.openxmlformats.org/markup-compatibility/2006">
        <mc:Choice xmlns:a14="http://schemas.microsoft.com/office/drawing/2010/main" Requires="a14">
          <p:sp>
            <p:nvSpPr>
              <p:cNvPr id="5" name="QB_6_BD.24_1#999aeb7b0?vbadefaultcenterpage=1&amp;parentnodeid=472375252&amp;vbahtmlprocessed=1"/>
              <p:cNvSpPr/>
              <p:nvPr/>
            </p:nvSpPr>
            <p:spPr>
              <a:xfrm>
                <a:off x="502920" y="1830991"/>
                <a:ext cx="11183112" cy="103466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是定义在</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上的奇函数，函数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的图象关于直线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对称，若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B_6_BD.24_1#999aeb7b0?vbadefaultcenterpage=1&amp;parentnodeid=472375252&amp;vbahtmlprocessed=1"/>
              <p:cNvSpPr>
                <a:spLocks noRot="1" noChangeAspect="1" noMove="1" noResize="1" noEditPoints="1" noAdjustHandles="1" noChangeArrowheads="1" noChangeShapeType="1" noTextEdit="1"/>
              </p:cNvSpPr>
              <p:nvPr/>
            </p:nvSpPr>
            <p:spPr>
              <a:xfrm>
                <a:off x="502920" y="1830991"/>
                <a:ext cx="11183112" cy="1034669"/>
              </a:xfrm>
              <a:prstGeom prst="rect">
                <a:avLst/>
              </a:prstGeom>
              <a:blipFill rotWithShape="1">
                <a:blip r:embed="rId3"/>
                <a:stretch>
                  <a:fillRect t="-28" r="1" b="-60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B_6_AN.25_1#999aeb7b0.blank?vbadefaultcenterpage=1&amp;parentnodeid=472375252&amp;vbapositionanswer=7&amp;vbahtmlprocessed=1"/>
              <p:cNvSpPr/>
              <p:nvPr/>
            </p:nvSpPr>
            <p:spPr>
              <a:xfrm>
                <a:off x="5439124" y="2439829"/>
                <a:ext cx="550863"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6" name="QB_6_AN.25_1#999aeb7b0.blank?vbadefaultcenterpage=1&amp;parentnodeid=472375252&amp;vbapositionanswer=7&amp;vbahtmlprocessed=1"/>
              <p:cNvSpPr>
                <a:spLocks noRot="1" noChangeAspect="1" noMove="1" noResize="1" noEditPoints="1" noAdjustHandles="1" noChangeArrowheads="1" noChangeShapeType="1" noTextEdit="1"/>
              </p:cNvSpPr>
              <p:nvPr/>
            </p:nvSpPr>
            <p:spPr>
              <a:xfrm>
                <a:off x="5439124" y="2439829"/>
                <a:ext cx="550863" cy="353441"/>
              </a:xfrm>
              <a:prstGeom prst="rect">
                <a:avLst/>
              </a:prstGeom>
              <a:blipFill rotWithShape="1">
                <a:blip r:embed="rId4"/>
                <a:stretch>
                  <a:fillRect l="-63" t="-45" r="6" b="-77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QB_6_AS.26_1#999aeb7b0?vbadefaultcenterpage=1&amp;parentnodeid=472375252&amp;vbahtmlprocessed=1&amp;bbb=1&amp;hasbroken=1"/>
              <p:cNvSpPr/>
              <p:nvPr/>
            </p:nvSpPr>
            <p:spPr>
              <a:xfrm>
                <a:off x="502920" y="2867248"/>
                <a:ext cx="11183112" cy="213595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的图象关于直线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对称，所以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是偶函数，</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是偶函数，所以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是偶函数，即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是奇函数，所以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7" name="QB_6_AS.26_1#999aeb7b0?vbadefaultcenterpage=1&amp;parentnodeid=472375252&amp;vbahtmlprocessed=1&amp;bbb=1&amp;hasbroken=1"/>
              <p:cNvSpPr>
                <a:spLocks noRot="1" noChangeAspect="1" noMove="1" noResize="1" noEditPoints="1" noAdjustHandles="1" noChangeArrowheads="1" noChangeShapeType="1" noTextEdit="1"/>
              </p:cNvSpPr>
              <p:nvPr/>
            </p:nvSpPr>
            <p:spPr>
              <a:xfrm>
                <a:off x="502920" y="2867248"/>
                <a:ext cx="11183112" cy="2135950"/>
              </a:xfrm>
              <a:prstGeom prst="rect">
                <a:avLst/>
              </a:prstGeom>
              <a:blipFill rotWithShape="1">
                <a:blip r:embed="rId5"/>
                <a:stretch>
                  <a:fillRect t="-10" r="1" b="-273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left)">
                                      <p:cBhvr>
                                        <p:cTn id="24" dur="500"/>
                                        <p:tgtEl>
                                          <p:spTgt spid="7">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7" grpId="0" animBg="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35ef4763e.fixed?vbadefaultcenterpage=1&amp;parentnodeid=54013b2ce&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培优点四</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函数的单调性与对称性结合</a:t>
            </a:r>
            <a:endParaRPr lang="en-US" altLang="zh-CN" sz="4400" dirty="0"/>
          </a:p>
        </p:txBody>
      </p:sp>
      <p:pic>
        <p:nvPicPr>
          <p:cNvPr id="3" name="C_3#35ef4763e.fixed?vbadefaultcenterpage=1&amp;parentnodeid=54013b2ce&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f32325392?vbadefaultcenterpage=1&amp;parentnodeid=35ef4763e&amp;vbahtmlprocessed=1" descr="preencoded.png"/>
          <p:cNvPicPr>
            <a:picLocks noChangeAspect="1"/>
          </p:cNvPicPr>
          <p:nvPr/>
        </p:nvPicPr>
        <p:blipFill>
          <a:blip r:embed="rId1"/>
          <a:stretch>
            <a:fillRect/>
          </a:stretch>
        </p:blipFill>
        <p:spPr>
          <a:xfrm>
            <a:off x="502920" y="756000"/>
            <a:ext cx="10799064" cy="347472"/>
          </a:xfrm>
          <a:prstGeom prst="rect">
            <a:avLst/>
          </a:prstGeom>
        </p:spPr>
      </p:pic>
      <mc:AlternateContent xmlns:mc="http://schemas.openxmlformats.org/markup-compatibility/2006">
        <mc:Choice xmlns:a14="http://schemas.microsoft.com/office/drawing/2010/main" Requires="a14">
          <p:sp>
            <p:nvSpPr>
              <p:cNvPr id="3" name="QB_5_BD.27_1#f52f56430?vbadefaultcenterpage=1&amp;parentnodeid=f32325392&amp;vbahtmlprocessed=1&amp;bbb=1&amp;hasbroken=1"/>
              <p:cNvSpPr/>
              <p:nvPr/>
            </p:nvSpPr>
            <p:spPr>
              <a:xfrm>
                <a:off x="502920" y="1241425"/>
                <a:ext cx="11182985" cy="3460115"/>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典例4</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已知定义在</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函数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是奇函数</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①由奇函数的性质推</a:t>
                </a:r>
                <a:endPar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出图象的对称中心</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，且对任意两个不相等的实数</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，都有</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（审题②推出函数的单调性</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，则不等式</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borderBox>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（审题③利用对称性得到</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的解集为</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B_5_BD.27_1#f52f56430?vbadefaultcenterpage=1&amp;parentnodeid=f32325392&amp;vbahtmlprocessed=1&amp;bbb=1&amp;hasbroken=1"/>
              <p:cNvSpPr>
                <a:spLocks noRot="1" noChangeAspect="1" noMove="1" noResize="1" noEditPoints="1" noAdjustHandles="1" noChangeArrowheads="1" noChangeShapeType="1" noTextEdit="1"/>
              </p:cNvSpPr>
              <p:nvPr/>
            </p:nvSpPr>
            <p:spPr>
              <a:xfrm>
                <a:off x="502920" y="1241425"/>
                <a:ext cx="11182985" cy="3460115"/>
              </a:xfrm>
              <a:prstGeom prst="rect">
                <a:avLst/>
              </a:prstGeom>
              <a:blipFill rotWithShape="1">
                <a:blip r:embed="rId2"/>
                <a:stretch>
                  <a:fillRect r="-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5_AN.28_1#f52f56430.blank?vbadefaultcenterpage=1&amp;parentnodeid=f32325392&amp;vbapositionanswer=8&amp;vbahtmlprocessed=1"/>
              <p:cNvSpPr/>
              <p:nvPr/>
            </p:nvSpPr>
            <p:spPr>
              <a:xfrm>
                <a:off x="579120" y="4146963"/>
                <a:ext cx="1395794" cy="353949"/>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4" name="QB_5_AN.28_1#f52f56430.blank?vbadefaultcenterpage=1&amp;parentnodeid=f32325392&amp;vbapositionanswer=8&amp;vbahtmlprocessed=1"/>
              <p:cNvSpPr>
                <a:spLocks noRot="1" noChangeAspect="1" noMove="1" noResize="1" noEditPoints="1" noAdjustHandles="1" noChangeArrowheads="1" noChangeShapeType="1" noTextEdit="1"/>
              </p:cNvSpPr>
              <p:nvPr/>
            </p:nvSpPr>
            <p:spPr>
              <a:xfrm>
                <a:off x="579120" y="4146963"/>
                <a:ext cx="1395794" cy="353949"/>
              </a:xfrm>
              <a:prstGeom prst="rect">
                <a:avLst/>
              </a:prstGeom>
              <a:blipFill rotWithShape="1">
                <a:blip r:embed="rId3"/>
                <a:stretch>
                  <a:fillRect t="-117" r="5" b="-7526"/>
                </a:stretch>
              </a:blipFill>
            </p:spPr>
            <p:txBody>
              <a:bodyPr/>
              <a:lstStyle/>
              <a:p>
                <a:r>
                  <a:rPr lang="zh-CN" altLang="en-US">
                    <a:noFill/>
                  </a:rPr>
                  <a:t> </a:t>
                </a:r>
              </a:p>
            </p:txBody>
          </p:sp>
        </mc:Fallback>
      </mc:AlternateContent>
      <p:sp>
        <p:nvSpPr>
          <p:cNvPr id="6" name="文本框 5"/>
          <p:cNvSpPr txBox="1"/>
          <p:nvPr/>
        </p:nvSpPr>
        <p:spPr>
          <a:xfrm>
            <a:off x="394970" y="4711065"/>
            <a:ext cx="6482080" cy="549275"/>
          </a:xfrm>
          <a:prstGeom prst="rect">
            <a:avLst/>
          </a:prstGeom>
          <a:noFill/>
        </p:spPr>
        <p:txBody>
          <a:bodyPr wrap="square" rtlCol="0">
            <a:noAutofit/>
          </a:bodyPr>
          <a:p>
            <a:r>
              <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解题观摩</a:t>
            </a:r>
            <a:endPar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endParaRPr>
          </a:p>
        </p:txBody>
      </p:sp>
      <mc:AlternateContent xmlns:mc="http://schemas.openxmlformats.org/markup-compatibility/2006">
        <mc:Choice xmlns:a14="http://schemas.microsoft.com/office/drawing/2010/main" Requires="a14">
          <p:sp>
            <p:nvSpPr>
              <p:cNvPr id="5" name="文本框 4"/>
              <p:cNvSpPr txBox="1"/>
              <p:nvPr/>
            </p:nvSpPr>
            <p:spPr>
              <a:xfrm>
                <a:off x="394970" y="5260340"/>
                <a:ext cx="10906760" cy="1529715"/>
              </a:xfrm>
              <a:prstGeom prst="rect">
                <a:avLst/>
              </a:prstGeom>
              <a:noFill/>
            </p:spPr>
            <p:txBody>
              <a:bodyPr wrap="square" rtlCol="0">
                <a:spAutoFit/>
              </a:bodyPr>
              <a:p>
                <a:pPr algn="l" latinLnBrk="1">
                  <a:lnSpc>
                    <a:spcPct val="130000"/>
                  </a:lnSpc>
                </a:pPr>
                <a:r>
                  <a:rPr lang="en-US" altLang="zh-CN" sz="2400" b="1"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解析</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34" charset="-120"/>
                    <a:sym typeface="+mn-ea"/>
                  </a:rPr>
                  <a:t> </a:t>
                </a:r>
                <a:r>
                  <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将函数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sym typeface="+mn-ea"/>
                  </a:rPr>
                  <a:t> </a:t>
                </a:r>
                <a:r>
                  <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的图象先向右平移1个单位长度，再向上平移</a:t>
                </a:r>
                <a:r>
                  <a:rPr lang="en-US" altLang="zh-CN" sz="240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2个单位长度</a:t>
                </a:r>
                <a:r>
                  <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，可得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的图象，因为函数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sym typeface="+mn-ea"/>
                  </a:rPr>
                  <a:t> </a:t>
                </a:r>
                <a:r>
                  <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是奇函数</a:t>
                </a:r>
                <a:r>
                  <a:rPr lang="en-US" altLang="zh-CN" sz="240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，其图象关于原点对称</a:t>
                </a:r>
                <a:r>
                  <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a:t>
                </a:r>
                <a:endPar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394970" y="5260340"/>
                <a:ext cx="10906760" cy="152971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down)">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5_AS.29_1#f52f56430?vbadefaultcenterpage=1&amp;parentnodeid=f32325392&amp;vbahtmlprocessed=1&amp;bbb=1&amp;hasbroken=1"/>
              <p:cNvSpPr/>
              <p:nvPr/>
            </p:nvSpPr>
            <p:spPr>
              <a:xfrm>
                <a:off x="502920" y="756000"/>
                <a:ext cx="11183112" cy="5822442"/>
              </a:xfrm>
              <a:prstGeom prst="rect">
                <a:avLst/>
              </a:prstGeom>
              <a:noFill/>
            </p:spPr>
            <p:txBody>
              <a:bodyPr wrap="none" lIns="0" tIns="0" rIns="0" bIns="0" rtlCol="0" anchor="t"/>
              <a:lstStyle/>
              <a:p>
                <a:pPr latinLnBrk="1">
                  <a:lnSpc>
                    <a:spcPct val="13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所以函数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的图象关于点</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对称</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审题①</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latinLnBrk="1">
                  <a:lnSpc>
                    <a:spcPct val="13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审题③</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latinLnBrk="1">
                  <a:lnSpc>
                    <a:spcPct val="13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又因为对任意两个不相等的实数</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，都有</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3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即</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，所以函数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在</m:t>
                        </m:r>
                        <m:r>
                          <a:rPr lang="en-US" altLang="zh-CN" sz="2400" b="1" i="1" dirty="0">
                            <a:solidFill>
                              <a:srgbClr val="FF0000"/>
                            </a:solidFill>
                            <a:latin typeface="Cambria Math" panose="02040503050406030204" pitchFamily="18" charset="0"/>
                          </a:rPr>
                          <m:t>𝑹</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上为减函数</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3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②</a:t>
                </a:r>
                <a:endParaRPr lang="en-US" altLang="zh-CN" sz="2400" dirty="0"/>
              </a:p>
              <a:p>
                <a:pPr latinLnBrk="1">
                  <a:lnSpc>
                    <a:spcPct val="13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由不等式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，即不等式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3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解集为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5_AS.29_1#f52f56430?vbadefaultcenterpage=1&amp;parentnodeid=f32325392&amp;vbahtmlprocessed=1&amp;bbb=1&amp;hasbroken=1"/>
              <p:cNvSpPr>
                <a:spLocks noRot="1" noChangeAspect="1" noMove="1" noResize="1" noEditPoints="1" noAdjustHandles="1" noChangeArrowheads="1" noChangeShapeType="1" noTextEdit="1"/>
              </p:cNvSpPr>
              <p:nvPr/>
            </p:nvSpPr>
            <p:spPr>
              <a:xfrm>
                <a:off x="502920" y="756000"/>
                <a:ext cx="11183112" cy="5822442"/>
              </a:xfrm>
              <a:prstGeom prst="rect">
                <a:avLst/>
              </a:prstGeom>
              <a:blipFill rotWithShape="1">
                <a:blip r:embed="rId1"/>
                <a:stretch>
                  <a:fillRect t="-6" r="-2582" b="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71f5633f3?vbadefaultcenterpage=1&amp;parentnodeid=35ef4763e&amp;vbahtmlprocessed=1" descr="preencoded.png"/>
          <p:cNvPicPr>
            <a:picLocks noChangeAspect="1"/>
          </p:cNvPicPr>
          <p:nvPr/>
        </p:nvPicPr>
        <p:blipFill>
          <a:blip r:embed="rId1"/>
          <a:stretch>
            <a:fillRect/>
          </a:stretch>
        </p:blipFill>
        <p:spPr>
          <a:xfrm>
            <a:off x="502920" y="756000"/>
            <a:ext cx="10799064" cy="347472"/>
          </a:xfrm>
          <a:prstGeom prst="rect">
            <a:avLst/>
          </a:prstGeom>
        </p:spPr>
      </p:pic>
      <p:sp>
        <p:nvSpPr>
          <p:cNvPr id="3" name="P_5_BD#3aafc9064?vbadefaultcenterpage=1&amp;parentnodeid=71f5633f3&amp;vbahtmlprocessed=1"/>
          <p:cNvSpPr/>
          <p:nvPr/>
        </p:nvSpPr>
        <p:spPr>
          <a:xfrm>
            <a:off x="502920" y="1241648"/>
            <a:ext cx="11183112" cy="158731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单调性与对称性相结合的题目主要是利用对称性判断函数在区间上的单调性，在轴对称函数中，函数在关于对称轴对称的两个单调区间上的单调性相反；在中心对称函数中，函数在关于对称中心对称的两个单调区间上的单调性相同.</a:t>
            </a:r>
            <a:endParaRPr lang="en-US" altLang="zh-CN" sz="2400" dirty="0"/>
          </a:p>
        </p:txBody>
      </p:sp>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ec1b53db4?vbadefaultcenterpage=1&amp;parentnodeid=35ef4763e&amp;vbahtmlprocessed=1" descr="preencoded.png"/>
          <p:cNvPicPr>
            <a:picLocks noChangeAspect="1"/>
          </p:cNvPicPr>
          <p:nvPr/>
        </p:nvPicPr>
        <p:blipFill>
          <a:blip r:embed="rId1"/>
          <a:stretch>
            <a:fillRect/>
          </a:stretch>
        </p:blipFill>
        <p:spPr>
          <a:xfrm>
            <a:off x="502920" y="756000"/>
            <a:ext cx="10799064" cy="347472"/>
          </a:xfrm>
          <a:prstGeom prst="rect">
            <a:avLst/>
          </a:prstGeom>
        </p:spPr>
      </p:pic>
      <p:pic>
        <p:nvPicPr>
          <p:cNvPr id="3" name="C_5_BD#a3f575129?vbadefaultcenterpage=1&amp;parentnodeid=ec1b53db4&amp;inlineimagemarkindex=7&amp;vbahtmlprocessed=1" descr="preencoded.png"/>
          <p:cNvPicPr>
            <a:picLocks noChangeAspect="1"/>
          </p:cNvPicPr>
          <p:nvPr/>
        </p:nvPicPr>
        <p:blipFill>
          <a:blip r:embed="rId2"/>
          <a:stretch>
            <a:fillRect/>
          </a:stretch>
        </p:blipFill>
        <p:spPr>
          <a:xfrm>
            <a:off x="517811" y="1372332"/>
            <a:ext cx="1856232" cy="384048"/>
          </a:xfrm>
          <a:prstGeom prst="rect">
            <a:avLst/>
          </a:prstGeom>
        </p:spPr>
      </p:pic>
      <p:sp>
        <p:nvSpPr>
          <p:cNvPr id="4" name="C_5_BD#a3f575129?vbadefaultcenterpage=1&amp;parentnodeid=ec1b53db4&amp;vbahtmlprocessed=1"/>
          <p:cNvSpPr/>
          <p:nvPr/>
        </p:nvSpPr>
        <p:spPr>
          <a:xfrm>
            <a:off x="502920" y="1241648"/>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7&amp;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解集问题变为比大小问题</a:t>
            </a:r>
            <a:endParaRPr lang="en-US" altLang="zh-CN" sz="100" dirty="0"/>
          </a:p>
        </p:txBody>
      </p:sp>
      <mc:AlternateContent xmlns:mc="http://schemas.openxmlformats.org/markup-compatibility/2006">
        <mc:Choice xmlns:a14="http://schemas.microsoft.com/office/drawing/2010/main" Requires="a14">
          <p:sp>
            <p:nvSpPr>
              <p:cNvPr id="5" name="QC_6_BD.30_1#456e5b790?vbadefaultcenterpage=1&amp;parentnodeid=a3f575129&amp;vbahtmlprocessed=1"/>
              <p:cNvSpPr/>
              <p:nvPr/>
            </p:nvSpPr>
            <p:spPr>
              <a:xfrm>
                <a:off x="502920" y="1830991"/>
                <a:ext cx="11183112" cy="1301306"/>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已知定义在</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上的奇函数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的图象关于直线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对称，且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的大小关系为(</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C_6_BD.30_1#456e5b790?vbadefaultcenterpage=1&amp;parentnodeid=a3f575129&amp;vbahtmlprocessed=1"/>
              <p:cNvSpPr>
                <a:spLocks noRot="1" noChangeAspect="1" noMove="1" noResize="1" noEditPoints="1" noAdjustHandles="1" noChangeArrowheads="1" noChangeShapeType="1" noTextEdit="1"/>
              </p:cNvSpPr>
              <p:nvPr/>
            </p:nvSpPr>
            <p:spPr>
              <a:xfrm>
                <a:off x="502920" y="1830991"/>
                <a:ext cx="11183112" cy="1301306"/>
              </a:xfrm>
              <a:prstGeom prst="rect">
                <a:avLst/>
              </a:prstGeom>
              <a:blipFill rotWithShape="1">
                <a:blip r:embed="rId3"/>
                <a:stretch>
                  <a:fillRect t="-22" r="1" b="-4599"/>
                </a:stretch>
              </a:blipFill>
            </p:spPr>
            <p:txBody>
              <a:bodyPr/>
              <a:lstStyle/>
              <a:p>
                <a:r>
                  <a:rPr lang="zh-CN" altLang="en-US">
                    <a:noFill/>
                  </a:rPr>
                  <a:t> </a:t>
                </a:r>
              </a:p>
            </p:txBody>
          </p:sp>
        </mc:Fallback>
      </mc:AlternateContent>
      <p:sp>
        <p:nvSpPr>
          <p:cNvPr id="6" name="QC_6_AN.31_1#456e5b790.bracket?vbadefaultcenterpage=1&amp;parentnodeid=a3f575129&amp;vbapositionanswer=9&amp;vbahtmlprocessed=1"/>
          <p:cNvSpPr/>
          <p:nvPr/>
        </p:nvSpPr>
        <p:spPr>
          <a:xfrm>
            <a:off x="9960801" y="2698592"/>
            <a:ext cx="441325"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mc:Choice xmlns:a14="http://schemas.microsoft.com/office/drawing/2010/main" Requires="a14">
          <p:sp>
            <p:nvSpPr>
              <p:cNvPr id="7" name="QC_6_BD.32_1#456e5b790.choices?vbadefaultcenterpage=1&amp;parentnodeid=a3f575129&amp;vbahtmlprocessed=1"/>
              <p:cNvSpPr/>
              <p:nvPr/>
            </p:nvSpPr>
            <p:spPr>
              <a:xfrm>
                <a:off x="502920" y="3133948"/>
                <a:ext cx="11183112" cy="479235"/>
              </a:xfrm>
              <a:prstGeom prst="rect">
                <a:avLst/>
              </a:prstGeom>
              <a:noFill/>
            </p:spPr>
            <p:txBody>
              <a:bodyPr wrap="square" lIns="0" tIns="0" rIns="0" bIns="0" rtlCol="0" anchor="t"/>
              <a:lstStyle/>
              <a:p>
                <a:pPr latinLnBrk="1">
                  <a:lnSpc>
                    <a:spcPct val="150000"/>
                  </a:lnSpc>
                  <a:tabLst>
                    <a:tab pos="2868295" algn="l"/>
                    <a:tab pos="5699125" algn="l"/>
                    <a:tab pos="8529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7" name="QC_6_BD.32_1#456e5b790.choices?vbadefaultcenterpage=1&amp;parentnodeid=a3f575129&amp;vbahtmlprocessed=1"/>
              <p:cNvSpPr>
                <a:spLocks noRot="1" noChangeAspect="1" noMove="1" noResize="1" noEditPoints="1" noAdjustHandles="1" noChangeArrowheads="1" noChangeShapeType="1" noTextEdit="1"/>
              </p:cNvSpPr>
              <p:nvPr/>
            </p:nvSpPr>
            <p:spPr>
              <a:xfrm>
                <a:off x="502920" y="3133948"/>
                <a:ext cx="11183112" cy="479235"/>
              </a:xfrm>
              <a:prstGeom prst="rect">
                <a:avLst/>
              </a:prstGeom>
              <a:blipFill rotWithShape="1">
                <a:blip r:embed="rId4"/>
                <a:stretch>
                  <a:fillRect t="-47" r="1" b="-144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QC_6_AS.33_1#456e5b790?vbadefaultcenterpage=1&amp;parentnodeid=a3f575129&amp;vbahtmlprocessed=1"/>
              <p:cNvSpPr/>
              <p:nvPr/>
            </p:nvSpPr>
            <p:spPr>
              <a:xfrm>
                <a:off x="502920" y="3616548"/>
                <a:ext cx="11183112" cy="2398586"/>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的图象关于直线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对称可得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，结合奇函数的性质可知，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.由奇函数的性质结合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上单调递增，可得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p:sp>
            <p:nvSpPr>
              <p:cNvPr id="8" name="QC_6_AS.33_1#456e5b790?vbadefaultcenterpage=1&amp;parentnodeid=a3f575129&amp;vbahtmlprocessed=1"/>
              <p:cNvSpPr>
                <a:spLocks noRot="1" noChangeAspect="1" noMove="1" noResize="1" noEditPoints="1" noAdjustHandles="1" noChangeArrowheads="1" noChangeShapeType="1" noTextEdit="1"/>
              </p:cNvSpPr>
              <p:nvPr/>
            </p:nvSpPr>
            <p:spPr>
              <a:xfrm>
                <a:off x="502920" y="3616548"/>
                <a:ext cx="11183112" cy="2398586"/>
              </a:xfrm>
              <a:prstGeom prst="rect">
                <a:avLst/>
              </a:prstGeom>
              <a:blipFill rotWithShape="1">
                <a:blip r:embed="rId5"/>
                <a:stretch>
                  <a:fillRect t="-9" r="1" b="-249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8" grpId="0" animBg="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61303c9de.fixed?vbadefaultcenterpage=1&amp;parentnodeid=54013b2ce&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培优点五</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函数的奇偶性、对称性与周期性结合</a:t>
            </a:r>
            <a:endParaRPr lang="en-US" altLang="zh-CN" sz="4400" dirty="0"/>
          </a:p>
        </p:txBody>
      </p:sp>
      <p:pic>
        <p:nvPicPr>
          <p:cNvPr id="3" name="C_3#61303c9de.fixed?vbadefaultcenterpage=1&amp;parentnodeid=54013b2ce&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d27a78db2?vbadefaultcenterpage=1&amp;parentnodeid=61303c9de&amp;vbahtmlprocessed=1" descr="preencoded.png"/>
          <p:cNvPicPr>
            <a:picLocks noChangeAspect="1"/>
          </p:cNvPicPr>
          <p:nvPr/>
        </p:nvPicPr>
        <p:blipFill>
          <a:blip r:embed="rId1"/>
          <a:stretch>
            <a:fillRect/>
          </a:stretch>
        </p:blipFill>
        <p:spPr>
          <a:xfrm>
            <a:off x="502920" y="756000"/>
            <a:ext cx="10799064" cy="347472"/>
          </a:xfrm>
          <a:prstGeom prst="rect">
            <a:avLst/>
          </a:prstGeom>
        </p:spPr>
      </p:pic>
      <mc:AlternateContent xmlns:mc="http://schemas.openxmlformats.org/markup-compatibility/2006">
        <mc:Choice xmlns:a14="http://schemas.microsoft.com/office/drawing/2010/main" Requires="a14">
          <p:sp>
            <p:nvSpPr>
              <p:cNvPr id="3" name="QB_5_BD.34_1#4f6ad548c?vbadefaultcenterpage=1&amp;parentnodeid=d27a78db2&amp;vbahtmlprocessed=1&amp;bbb=1&amp;hasbroken=1"/>
              <p:cNvSpPr/>
              <p:nvPr/>
            </p:nvSpPr>
            <p:spPr>
              <a:xfrm>
                <a:off x="502920" y="1241425"/>
                <a:ext cx="11182985" cy="2770505"/>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典例5</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已知定义在</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（审题①</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得到对称轴方程）</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且函数</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10000"/>
                  </a:lnSpc>
                </a:pP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m</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&gt;</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是奇函数</m:t>
                        </m:r>
                      </m:e>
                    </m:borderBox>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（审题②得到对称中心）</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审题③</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由对称轴和对称中心得到周期求解）</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Choice>
        <mc:Fallback>
          <p:sp>
            <p:nvSpPr>
              <p:cNvPr id="3" name="QB_5_BD.34_1#4f6ad548c?vbadefaultcenterpage=1&amp;parentnodeid=d27a78db2&amp;vbahtmlprocessed=1&amp;bbb=1&amp;hasbroken=1"/>
              <p:cNvSpPr>
                <a:spLocks noRot="1" noChangeAspect="1" noMove="1" noResize="1" noEditPoints="1" noAdjustHandles="1" noChangeArrowheads="1" noChangeShapeType="1" noTextEdit="1"/>
              </p:cNvSpPr>
              <p:nvPr/>
            </p:nvSpPr>
            <p:spPr>
              <a:xfrm>
                <a:off x="502920" y="1241425"/>
                <a:ext cx="11182985" cy="2770505"/>
              </a:xfrm>
              <a:prstGeom prst="rect">
                <a:avLst/>
              </a:prstGeom>
              <a:blipFill rotWithShape="1">
                <a:blip r:embed="rId2"/>
                <a:stretch>
                  <a:fillRect r="-1442" b="-148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5_AN.35_1#4f6ad548c.blank?vbadefaultcenterpage=1&amp;parentnodeid=d27a78db2&amp;vbapositionanswer=10&amp;vbahtmlprocessed=1&amp;rh=43.2"/>
              <p:cNvSpPr/>
              <p:nvPr/>
            </p:nvSpPr>
            <p:spPr>
              <a:xfrm>
                <a:off x="6611620" y="3227039"/>
                <a:ext cx="284163" cy="510096"/>
              </a:xfrm>
              <a:prstGeom prst="rect">
                <a:avLst/>
              </a:prstGeom>
              <a:noFill/>
            </p:spPr>
            <p:txBody>
              <a:bodyPr wrap="none" lIns="0" tIns="0" rIns="0" bIns="0" rtlCol="0" anchor="t"/>
              <a:lstStyle/>
              <a:p>
                <a:pPr marL="0" algn="ctr" latinLnBrk="1">
                  <a:lnSpc>
                    <a:spcPts val="4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4" name="QB_5_AN.35_1#4f6ad548c.blank?vbadefaultcenterpage=1&amp;parentnodeid=d27a78db2&amp;vbapositionanswer=10&amp;vbahtmlprocessed=1&amp;rh=43.2"/>
              <p:cNvSpPr>
                <a:spLocks noRot="1" noChangeAspect="1" noMove="1" noResize="1" noEditPoints="1" noAdjustHandles="1" noChangeArrowheads="1" noChangeShapeType="1" noTextEdit="1"/>
              </p:cNvSpPr>
              <p:nvPr/>
            </p:nvSpPr>
            <p:spPr>
              <a:xfrm>
                <a:off x="6611620" y="3227039"/>
                <a:ext cx="284163" cy="510096"/>
              </a:xfrm>
              <a:prstGeom prst="rect">
                <a:avLst/>
              </a:prstGeom>
              <a:blipFill rotWithShape="1">
                <a:blip r:embed="rId3"/>
                <a:stretch>
                  <a:fillRect t="-118" r="112" b="3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54013b2ce.fixed?vbadefaultcenterpage=1&amp;parentnodeid=f0bcbbb96&amp;vbahtmlprocessed=1"/>
          <p:cNvSpPr/>
          <p:nvPr/>
        </p:nvSpPr>
        <p:spPr>
          <a:xfrm>
            <a:off x="621792" y="932688"/>
            <a:ext cx="10981944" cy="795528"/>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培优课03</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函数性质的综合应用</a:t>
            </a:r>
            <a:endParaRPr lang="en-US" altLang="zh-CN" sz="4000" dirty="0"/>
          </a:p>
        </p:txBody>
      </p:sp>
      <p:pic>
        <p:nvPicPr>
          <p:cNvPr id="3" name="C_0#54013b2ce?linknodeid=4d9011dee&amp;catalogrefid=4d9011dee&amp;parentnodeid=f0bcbbb96&amp;vbahtmlprocessed=1" descr="preencoded.png">
            <a:hlinkClick r:id="rId1" action="ppaction://hlinksldjump"/>
          </p:cNvPr>
          <p:cNvPicPr>
            <a:picLocks noChangeAspect="1"/>
          </p:cNvPicPr>
          <p:nvPr/>
        </p:nvPicPr>
        <p:blipFill>
          <a:blip r:embed="rId2"/>
          <a:stretch>
            <a:fillRect/>
          </a:stretch>
        </p:blipFill>
        <p:spPr>
          <a:xfrm>
            <a:off x="2322576" y="2121408"/>
            <a:ext cx="502920" cy="502920"/>
          </a:xfrm>
          <a:prstGeom prst="rect">
            <a:avLst/>
          </a:prstGeom>
        </p:spPr>
      </p:pic>
      <p:sp>
        <p:nvSpPr>
          <p:cNvPr id="4" name="C_0#54013b2ce?linknodeid=4d9011dee&amp;catalogrefid=4d9011dee&amp;parentnodeid=f0bcbbb96&amp;vbahtmlprocessed=1">
            <a:hlinkClick r:id="rId1" action="ppaction://hlinksldjump"/>
          </p:cNvPr>
          <p:cNvSpPr/>
          <p:nvPr/>
        </p:nvSpPr>
        <p:spPr>
          <a:xfrm>
            <a:off x="2898648" y="2093976"/>
            <a:ext cx="8750808"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培优点一</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函数的单调性与奇偶性结合</a:t>
            </a:r>
            <a:endParaRPr lang="en-US" altLang="zh-CN" sz="3050" dirty="0"/>
          </a:p>
        </p:txBody>
      </p:sp>
      <p:pic>
        <p:nvPicPr>
          <p:cNvPr id="5" name="C_0#54013b2ce?linknodeid=6280661be&amp;catalogrefid=6280661be&amp;parentnodeid=f0bcbbb96&amp;vbahtmlprocessed=1" descr="preencoded.png">
            <a:hlinkClick r:id="rId3" action="ppaction://hlinksldjump"/>
          </p:cNvPr>
          <p:cNvPicPr>
            <a:picLocks noChangeAspect="1"/>
          </p:cNvPicPr>
          <p:nvPr/>
        </p:nvPicPr>
        <p:blipFill>
          <a:blip r:embed="rId2"/>
          <a:stretch>
            <a:fillRect/>
          </a:stretch>
        </p:blipFill>
        <p:spPr>
          <a:xfrm>
            <a:off x="2322576" y="2898648"/>
            <a:ext cx="502920" cy="502920"/>
          </a:xfrm>
          <a:prstGeom prst="rect">
            <a:avLst/>
          </a:prstGeom>
        </p:spPr>
      </p:pic>
      <p:sp>
        <p:nvSpPr>
          <p:cNvPr id="6" name="C_0#54013b2ce?linknodeid=6280661be&amp;catalogrefid=6280661be&amp;parentnodeid=f0bcbbb96&amp;vbahtmlprocessed=1">
            <a:hlinkClick r:id="rId3" action="ppaction://hlinksldjump"/>
          </p:cNvPr>
          <p:cNvSpPr/>
          <p:nvPr/>
        </p:nvSpPr>
        <p:spPr>
          <a:xfrm>
            <a:off x="2898648" y="2871216"/>
            <a:ext cx="8750808"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培优点二</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函数的奇偶性与周期性结合</a:t>
            </a:r>
            <a:endParaRPr lang="en-US" altLang="zh-CN" sz="3050" dirty="0"/>
          </a:p>
        </p:txBody>
      </p:sp>
      <p:pic>
        <p:nvPicPr>
          <p:cNvPr id="7" name="C_0#54013b2ce?linknodeid=a31845070&amp;catalogrefid=a31845070&amp;parentnodeid=f0bcbbb96&amp;vbahtmlprocessed=1" descr="preencoded.png">
            <a:hlinkClick r:id="rId4" action="ppaction://hlinksldjump"/>
          </p:cNvPr>
          <p:cNvPicPr>
            <a:picLocks noChangeAspect="1"/>
          </p:cNvPicPr>
          <p:nvPr/>
        </p:nvPicPr>
        <p:blipFill>
          <a:blip r:embed="rId2"/>
          <a:stretch>
            <a:fillRect/>
          </a:stretch>
        </p:blipFill>
        <p:spPr>
          <a:xfrm>
            <a:off x="2322576" y="3675888"/>
            <a:ext cx="502920" cy="502920"/>
          </a:xfrm>
          <a:prstGeom prst="rect">
            <a:avLst/>
          </a:prstGeom>
        </p:spPr>
      </p:pic>
      <p:sp>
        <p:nvSpPr>
          <p:cNvPr id="8" name="C_0#54013b2ce?linknodeid=a31845070&amp;catalogrefid=a31845070&amp;parentnodeid=f0bcbbb96&amp;vbahtmlprocessed=1">
            <a:hlinkClick r:id="rId4" action="ppaction://hlinksldjump"/>
          </p:cNvPr>
          <p:cNvSpPr/>
          <p:nvPr/>
        </p:nvSpPr>
        <p:spPr>
          <a:xfrm>
            <a:off x="2898648" y="3648456"/>
            <a:ext cx="8750808"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培优点三</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函数的奇偶性与对称性结合</a:t>
            </a:r>
            <a:endParaRPr lang="en-US" altLang="zh-CN" sz="3050" dirty="0"/>
          </a:p>
        </p:txBody>
      </p:sp>
      <p:pic>
        <p:nvPicPr>
          <p:cNvPr id="9" name="C_0#54013b2ce?linknodeid=35ef4763e&amp;catalogrefid=35ef4763e&amp;parentnodeid=f0bcbbb96&amp;vbahtmlprocessed=1" descr="preencoded.png">
            <a:hlinkClick r:id="rId5" action="ppaction://hlinksldjump"/>
          </p:cNvPr>
          <p:cNvPicPr>
            <a:picLocks noChangeAspect="1"/>
          </p:cNvPicPr>
          <p:nvPr/>
        </p:nvPicPr>
        <p:blipFill>
          <a:blip r:embed="rId2"/>
          <a:stretch>
            <a:fillRect/>
          </a:stretch>
        </p:blipFill>
        <p:spPr>
          <a:xfrm>
            <a:off x="2322576" y="4443984"/>
            <a:ext cx="502920" cy="502920"/>
          </a:xfrm>
          <a:prstGeom prst="rect">
            <a:avLst/>
          </a:prstGeom>
        </p:spPr>
      </p:pic>
      <p:sp>
        <p:nvSpPr>
          <p:cNvPr id="10" name="C_0#54013b2ce?linknodeid=35ef4763e&amp;catalogrefid=35ef4763e&amp;parentnodeid=f0bcbbb96&amp;vbahtmlprocessed=1">
            <a:hlinkClick r:id="rId5" action="ppaction://hlinksldjump"/>
          </p:cNvPr>
          <p:cNvSpPr/>
          <p:nvPr/>
        </p:nvSpPr>
        <p:spPr>
          <a:xfrm>
            <a:off x="2898648" y="4416552"/>
            <a:ext cx="8750808"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培优点四</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函数的单调性与对称性结合</a:t>
            </a:r>
            <a:endParaRPr lang="en-US" altLang="zh-CN" sz="3050" dirty="0"/>
          </a:p>
        </p:txBody>
      </p:sp>
      <p:pic>
        <p:nvPicPr>
          <p:cNvPr id="11" name="C_0#54013b2ce?linknodeid=61303c9de&amp;catalogrefid=61303c9de&amp;parentnodeid=f0bcbbb96&amp;vbahtmlprocessed=1" descr="preencoded.png">
            <a:hlinkClick r:id="rId6" action="ppaction://hlinksldjump"/>
          </p:cNvPr>
          <p:cNvPicPr>
            <a:picLocks noChangeAspect="1"/>
          </p:cNvPicPr>
          <p:nvPr/>
        </p:nvPicPr>
        <p:blipFill>
          <a:blip r:embed="rId2"/>
          <a:stretch>
            <a:fillRect/>
          </a:stretch>
        </p:blipFill>
        <p:spPr>
          <a:xfrm>
            <a:off x="2322576" y="5221224"/>
            <a:ext cx="502920" cy="502920"/>
          </a:xfrm>
          <a:prstGeom prst="rect">
            <a:avLst/>
          </a:prstGeom>
        </p:spPr>
      </p:pic>
      <p:sp>
        <p:nvSpPr>
          <p:cNvPr id="12" name="C_0#54013b2ce?linknodeid=61303c9de&amp;catalogrefid=61303c9de&amp;parentnodeid=f0bcbbb96&amp;vbahtmlprocessed=1">
            <a:hlinkClick r:id="rId6" action="ppaction://hlinksldjump"/>
          </p:cNvPr>
          <p:cNvSpPr/>
          <p:nvPr/>
        </p:nvSpPr>
        <p:spPr>
          <a:xfrm>
            <a:off x="2898648" y="5193792"/>
            <a:ext cx="8750808"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培优点五</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函数的奇偶性、对称性与周期性结合</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5_AS.36_1#4f6ad548c?vbadefaultcenterpage=1&amp;parentnodeid=d27a78db2&amp;vbahtmlprocessed=1&amp;bbb=1&amp;hasbroken=1"/>
              <p:cNvSpPr/>
              <p:nvPr/>
            </p:nvSpPr>
            <p:spPr>
              <a:xfrm>
                <a:off x="502920" y="756000"/>
                <a:ext cx="11183112" cy="5636006"/>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所以函数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的图象关于直线</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对称</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题</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①</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是奇函数，</a:t>
                </a: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所以函数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的图象关于点</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中心对称</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题</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②</a:t>
                </a:r>
                <a:endParaRPr lang="en-US" altLang="zh-CN" sz="2400" dirty="0"/>
              </a:p>
              <a:p>
                <a:pPr latinLnBrk="1">
                  <a:lnSpc>
                    <a:spcPct val="15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所以函数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的周期为</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，审题③</a:t>
                </a:r>
                <a:endParaRPr lang="en-US" altLang="zh-CN" sz="2400" dirty="0"/>
              </a:p>
              <a:p>
                <a:pPr latinLnBrk="1">
                  <a:lnSpc>
                    <a:spcPct val="11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则</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，又</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题</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③</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5_AS.36_1#4f6ad548c?vbadefaultcenterpage=1&amp;parentnodeid=d27a78db2&amp;vbahtmlprocessed=1&amp;bbb=1&amp;hasbroken=1"/>
              <p:cNvSpPr>
                <a:spLocks noRot="1" noChangeAspect="1" noMove="1" noResize="1" noEditPoints="1" noAdjustHandles="1" noChangeArrowheads="1" noChangeShapeType="1" noTextEdit="1"/>
              </p:cNvSpPr>
              <p:nvPr/>
            </p:nvSpPr>
            <p:spPr>
              <a:xfrm>
                <a:off x="502920" y="756000"/>
                <a:ext cx="11183112" cy="5636006"/>
              </a:xfrm>
              <a:prstGeom prst="rect">
                <a:avLst/>
              </a:prstGeom>
              <a:blipFill rotWithShape="1">
                <a:blip r:embed="rId1"/>
                <a:stretch>
                  <a:fillRect t="-6" r="1" b="2"/>
                </a:stretch>
              </a:blipFill>
            </p:spPr>
            <p:txBody>
              <a:bodyPr/>
              <a:lstStyle/>
              <a:p>
                <a:r>
                  <a:rPr lang="zh-CN" altLang="en-US">
                    <a:noFill/>
                  </a:rPr>
                  <a:t> </a:t>
                </a:r>
              </a:p>
            </p:txBody>
          </p:sp>
        </mc:Fallback>
      </mc:AlternateContent>
      <p:sp>
        <p:nvSpPr>
          <p:cNvPr id="6" name="文本框 5"/>
          <p:cNvSpPr txBox="1"/>
          <p:nvPr>
            <p:custDataLst>
              <p:tags r:id="rId2"/>
            </p:custDataLst>
          </p:nvPr>
        </p:nvSpPr>
        <p:spPr>
          <a:xfrm>
            <a:off x="394970" y="756285"/>
            <a:ext cx="6482080" cy="549275"/>
          </a:xfrm>
          <a:prstGeom prst="rect">
            <a:avLst/>
          </a:prstGeom>
          <a:noFill/>
        </p:spPr>
        <p:txBody>
          <a:bodyPr wrap="square" rtlCol="0">
            <a:noAutofit/>
          </a:bodyPr>
          <a:p>
            <a:r>
              <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解题观摩</a:t>
            </a:r>
            <a:endPar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58aedac60?vbadefaultcenterpage=1&amp;parentnodeid=61303c9de&amp;vbahtmlprocessed=1" descr="preencoded.png"/>
          <p:cNvPicPr>
            <a:picLocks noChangeAspect="1"/>
          </p:cNvPicPr>
          <p:nvPr/>
        </p:nvPicPr>
        <p:blipFill>
          <a:blip r:embed="rId1"/>
          <a:stretch>
            <a:fillRect/>
          </a:stretch>
        </p:blipFill>
        <p:spPr>
          <a:xfrm>
            <a:off x="502920" y="756000"/>
            <a:ext cx="10799064" cy="347472"/>
          </a:xfrm>
          <a:prstGeom prst="rect">
            <a:avLst/>
          </a:prstGeom>
        </p:spPr>
      </p:pic>
      <p:sp>
        <p:nvSpPr>
          <p:cNvPr id="3" name="P_5_BD#82d77c7fc?vbadefaultcenterpage=1&amp;parentnodeid=58aedac60&amp;vbahtmlprocessed=1"/>
          <p:cNvSpPr/>
          <p:nvPr/>
        </p:nvSpPr>
        <p:spPr>
          <a:xfrm>
            <a:off x="502920" y="1241648"/>
            <a:ext cx="11183112" cy="103867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解决此类问题的难点在于推出函数的周期性，对于函数的奇偶性、对称性和周期性，这三者知二便可求一.（详情可参考基础课08的知识拓展）</a:t>
            </a:r>
            <a:endParaRPr lang="en-US" altLang="zh-CN" sz="2400" dirty="0"/>
          </a:p>
        </p:txBody>
      </p:sp>
    </p:spTree>
  </p:cSld>
  <p:clrMapOvr>
    <a:masterClrMapping/>
  </p:clrMapOvr>
  <p:transition>
    <p:split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a64377aa2?vbadefaultcenterpage=1&amp;parentnodeid=61303c9de&amp;vbahtmlprocessed=1" descr="preencoded.png"/>
          <p:cNvPicPr>
            <a:picLocks noChangeAspect="1"/>
          </p:cNvPicPr>
          <p:nvPr/>
        </p:nvPicPr>
        <p:blipFill>
          <a:blip r:embed="rId1"/>
          <a:stretch>
            <a:fillRect/>
          </a:stretch>
        </p:blipFill>
        <p:spPr>
          <a:xfrm>
            <a:off x="502920" y="756000"/>
            <a:ext cx="10799064" cy="347472"/>
          </a:xfrm>
          <a:prstGeom prst="rect">
            <a:avLst/>
          </a:prstGeom>
        </p:spPr>
      </p:pic>
      <p:pic>
        <p:nvPicPr>
          <p:cNvPr id="3" name="C_5_BD#35ac910e0?vbadefaultcenterpage=1&amp;parentnodeid=a64377aa2&amp;inlineimagemarkindex=8&amp;vbahtmlprocessed=1" descr="preencoded.png"/>
          <p:cNvPicPr>
            <a:picLocks noChangeAspect="1"/>
          </p:cNvPicPr>
          <p:nvPr/>
        </p:nvPicPr>
        <p:blipFill>
          <a:blip r:embed="rId2"/>
          <a:stretch>
            <a:fillRect/>
          </a:stretch>
        </p:blipFill>
        <p:spPr>
          <a:xfrm>
            <a:off x="517811" y="1372332"/>
            <a:ext cx="1856232" cy="384048"/>
          </a:xfrm>
          <a:prstGeom prst="rect">
            <a:avLst/>
          </a:prstGeom>
        </p:spPr>
      </p:pic>
      <p:sp>
        <p:nvSpPr>
          <p:cNvPr id="4" name="C_5_BD#35ac910e0?vbadefaultcenterpage=1&amp;parentnodeid=a64377aa2&amp;vbahtmlprocessed=1"/>
          <p:cNvSpPr/>
          <p:nvPr/>
        </p:nvSpPr>
        <p:spPr>
          <a:xfrm>
            <a:off x="502920" y="1241648"/>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8&amp;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由单函数变为双函数</a:t>
            </a:r>
            <a:endParaRPr lang="en-US" altLang="zh-CN" sz="100" dirty="0"/>
          </a:p>
        </p:txBody>
      </p:sp>
      <mc:AlternateContent xmlns:mc="http://schemas.openxmlformats.org/markup-compatibility/2006">
        <mc:Choice xmlns:a14="http://schemas.microsoft.com/office/drawing/2010/main" Requires="a14">
          <p:sp>
            <p:nvSpPr>
              <p:cNvPr id="5" name="QC_6_BD.37_1#f4e7365c0?vbadefaultcenterpage=1&amp;parentnodeid=35ac910e0&amp;vbahtmlprocessed=1"/>
              <p:cNvSpPr/>
              <p:nvPr/>
            </p:nvSpPr>
            <p:spPr>
              <a:xfrm>
                <a:off x="502920" y="1830991"/>
                <a:ext cx="11183112" cy="2119694"/>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（2022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全国乙卷）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的定义域均为</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7</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的图象关于直线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limLow>
                      <m:limLow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limLowPr>
                      <m:e>
                        <m:limUpp>
                          <m:limUp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limUp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lim>
                            <m:r>
                              <a:rPr lang="en-US" altLang="zh-CN" sz="2400" b="0">
                                <a:solidFill>
                                  <a:srgbClr val="000000"/>
                                </a:solidFill>
                                <a:latin typeface="Cambria Math" panose="02040503050406030204" pitchFamily="18" charset="0"/>
                              </a:rPr>
                              <m:t>22</m:t>
                            </m:r>
                          </m:lim>
                        </m:limUpp>
                      </m:e>
                      <m:lim>
                        <m:r>
                          <a:rPr lang="en-US" altLang="zh-CN" sz="2400" b="0">
                            <a:solidFill>
                              <a:srgbClr val="000000"/>
                            </a:solidFill>
                            <a:latin typeface="Cambria Math" panose="02040503050406030204" pitchFamily="18" charset="0"/>
                          </a:rPr>
                          <m:t>𝑘</m:t>
                        </m:r>
                        <m:r>
                          <a:rPr lang="en-US" altLang="zh-CN" sz="2400" b="0">
                            <a:solidFill>
                              <a:srgbClr val="000000"/>
                            </a:solidFill>
                            <a:latin typeface="Cambria Math" panose="02040503050406030204" pitchFamily="18" charset="0"/>
                          </a:rPr>
                          <m:t>=</m:t>
                        </m:r>
                        <m:r>
                          <a:rPr lang="en-US" altLang="zh-CN" sz="2400" b="0">
                            <a:solidFill>
                              <a:srgbClr val="000000"/>
                            </a:solidFill>
                            <a:latin typeface="Cambria Math" panose="02040503050406030204" pitchFamily="18" charset="0"/>
                          </a:rPr>
                          <m:t>1</m:t>
                        </m:r>
                      </m:lim>
                    </m:limLow>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C_6_BD.37_1#f4e7365c0?vbadefaultcenterpage=1&amp;parentnodeid=35ac910e0&amp;vbahtmlprocessed=1"/>
              <p:cNvSpPr>
                <a:spLocks noRot="1" noChangeAspect="1" noMove="1" noResize="1" noEditPoints="1" noAdjustHandles="1" noChangeArrowheads="1" noChangeShapeType="1" noTextEdit="1"/>
              </p:cNvSpPr>
              <p:nvPr/>
            </p:nvSpPr>
            <p:spPr>
              <a:xfrm>
                <a:off x="502920" y="1830991"/>
                <a:ext cx="11183112" cy="2119694"/>
              </a:xfrm>
              <a:prstGeom prst="rect">
                <a:avLst/>
              </a:prstGeom>
              <a:blipFill rotWithShape="1">
                <a:blip r:embed="rId3"/>
                <a:stretch>
                  <a:fillRect t="-13" r="1" b="-3129"/>
                </a:stretch>
              </a:blipFill>
            </p:spPr>
            <p:txBody>
              <a:bodyPr/>
              <a:lstStyle/>
              <a:p>
                <a:r>
                  <a:rPr lang="zh-CN" altLang="en-US">
                    <a:noFill/>
                  </a:rPr>
                  <a:t> </a:t>
                </a:r>
              </a:p>
            </p:txBody>
          </p:sp>
        </mc:Fallback>
      </mc:AlternateContent>
      <p:sp>
        <p:nvSpPr>
          <p:cNvPr id="6" name="QC_6_AN.38_1#f4e7365c0.bracket?vbadefaultcenterpage=1&amp;parentnodeid=35ac910e0&amp;vbapositionanswer=11&amp;vbahtmlprocessed=1"/>
          <p:cNvSpPr/>
          <p:nvPr/>
        </p:nvSpPr>
        <p:spPr>
          <a:xfrm>
            <a:off x="769620" y="3464656"/>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mc:Choice xmlns:a14="http://schemas.microsoft.com/office/drawing/2010/main" Requires="a14">
          <p:sp>
            <p:nvSpPr>
              <p:cNvPr id="7" name="QC_6_BD.39_1#f4e7365c0.choices?vbadefaultcenterpage=1&amp;parentnodeid=35ac910e0&amp;vbahtmlprocessed=1"/>
              <p:cNvSpPr/>
              <p:nvPr/>
            </p:nvSpPr>
            <p:spPr>
              <a:xfrm>
                <a:off x="502920" y="4015391"/>
                <a:ext cx="11183112" cy="479235"/>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22</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23</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7" name="QC_6_BD.39_1#f4e7365c0.choices?vbadefaultcenterpage=1&amp;parentnodeid=35ac910e0&amp;vbahtmlprocessed=1"/>
              <p:cNvSpPr>
                <a:spLocks noRot="1" noChangeAspect="1" noMove="1" noResize="1" noEditPoints="1" noAdjustHandles="1" noChangeArrowheads="1" noChangeShapeType="1" noTextEdit="1"/>
              </p:cNvSpPr>
              <p:nvPr/>
            </p:nvSpPr>
            <p:spPr>
              <a:xfrm>
                <a:off x="502920" y="4015391"/>
                <a:ext cx="11183112" cy="479235"/>
              </a:xfrm>
              <a:prstGeom prst="rect">
                <a:avLst/>
              </a:prstGeom>
              <a:blipFill rotWithShape="1">
                <a:blip r:embed="rId4"/>
                <a:stretch>
                  <a:fillRect t="-60" r="1" b="-1442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6_AS.40_1#f4e7365c0?vbadefaultcenterpage=1&amp;parentnodeid=35ac910e0&amp;vbahtmlprocessed=1&amp;bbb=1&amp;hasbroken=1"/>
              <p:cNvSpPr/>
              <p:nvPr/>
            </p:nvSpPr>
            <p:spPr>
              <a:xfrm>
                <a:off x="502920" y="1072370"/>
                <a:ext cx="11183112" cy="4937761"/>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的图象关于直线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对称，所以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，代入得</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Choice>
        <mc:Fallback>
          <p:sp>
            <p:nvSpPr>
              <p:cNvPr id="2" name="QC_6_AS.40_1#f4e7365c0?vbadefaultcenterpage=1&amp;parentnodeid=35ac910e0&amp;vbahtmlprocessed=1&amp;bbb=1&amp;hasbroken=1"/>
              <p:cNvSpPr>
                <a:spLocks noRot="1" noChangeAspect="1" noMove="1" noResize="1" noEditPoints="1" noAdjustHandles="1" noChangeArrowheads="1" noChangeShapeType="1" noTextEdit="1"/>
              </p:cNvSpPr>
              <p:nvPr/>
            </p:nvSpPr>
            <p:spPr>
              <a:xfrm>
                <a:off x="502920" y="1072370"/>
                <a:ext cx="11183112" cy="4937761"/>
              </a:xfrm>
              <a:prstGeom prst="rect">
                <a:avLst/>
              </a:prstGeom>
              <a:blipFill rotWithShape="1">
                <a:blip r:embed="rId1"/>
                <a:stretch>
                  <a:fillRect t="-10" r="1" b="-1110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left)">
                                      <p:cBhvr>
                                        <p:cTn id="3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6_AS.40_1#f4e7365c0?vbadefaultcenterpage=1&amp;parentnodeid=35ac910e0&amp;vbahtmlprocessed=1&amp;bbb=1&amp;hasbroken=1"/>
              <p:cNvSpPr/>
              <p:nvPr/>
            </p:nvSpPr>
            <p:spPr>
              <a:xfrm>
                <a:off x="502920" y="1391013"/>
                <a:ext cx="11183112" cy="4369054"/>
              </a:xfrm>
              <a:prstGeom prst="rect">
                <a:avLst/>
              </a:prstGeom>
              <a:noFill/>
            </p:spPr>
            <p:txBody>
              <a:bodyPr wrap="square" lIns="0" tIns="0" rIns="0" bIns="0" rtlCol="0" anchor="t"/>
              <a:lstStyle/>
              <a:p>
                <a:pPr algn="l" latinLnBrk="1">
                  <a:lnSpc>
                    <a:spcPts val="4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44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关于点</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中心对称，因为函数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limLow>
                      <m:limLow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limLowPr>
                      <m:e>
                        <m:limUpp>
                          <m:limUp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limUp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lim>
                            <m:r>
                              <a:rPr lang="en-US" altLang="zh-CN" sz="2400" b="0">
                                <a:solidFill>
                                  <a:srgbClr val="FF0000"/>
                                </a:solidFill>
                                <a:latin typeface="Cambria Math" panose="02040503050406030204" pitchFamily="18" charset="0"/>
                              </a:rPr>
                              <m:t>22</m:t>
                            </m:r>
                          </m:lim>
                        </m:limUpp>
                      </m:e>
                      <m:lim>
                        <m:r>
                          <a:rPr lang="en-US" altLang="zh-CN" sz="2400" b="0">
                            <a:solidFill>
                              <a:srgbClr val="FF0000"/>
                            </a:solidFill>
                            <a:latin typeface="Cambria Math" panose="02040503050406030204" pitchFamily="18" charset="0"/>
                          </a:rPr>
                          <m:t>𝑘</m:t>
                        </m:r>
                        <m:r>
                          <a:rPr lang="en-US" altLang="zh-CN" sz="2400" b="0">
                            <a:solidFill>
                              <a:srgbClr val="FF0000"/>
                            </a:solidFill>
                            <a:latin typeface="Cambria Math" panose="02040503050406030204" pitchFamily="18" charset="0"/>
                          </a:rPr>
                          <m:t>=</m:t>
                        </m:r>
                        <m:r>
                          <a:rPr lang="en-US" altLang="zh-CN" sz="2400" b="0">
                            <a:solidFill>
                              <a:srgbClr val="FF0000"/>
                            </a:solidFill>
                            <a:latin typeface="Cambria Math" panose="02040503050406030204" pitchFamily="18" charset="0"/>
                          </a:rPr>
                          <m:t>1</m:t>
                        </m:r>
                      </m:lim>
                    </m:limLow>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p:sp>
            <p:nvSpPr>
              <p:cNvPr id="2" name="QC_6_AS.40_1#f4e7365c0?vbadefaultcenterpage=1&amp;parentnodeid=35ac910e0&amp;vbahtmlprocessed=1&amp;bbb=1&amp;hasbroken=1"/>
              <p:cNvSpPr>
                <a:spLocks noRot="1" noChangeAspect="1" noMove="1" noResize="1" noEditPoints="1" noAdjustHandles="1" noChangeArrowheads="1" noChangeShapeType="1" noTextEdit="1"/>
              </p:cNvSpPr>
              <p:nvPr/>
            </p:nvSpPr>
            <p:spPr>
              <a:xfrm>
                <a:off x="502920" y="1391013"/>
                <a:ext cx="11183112" cy="4369054"/>
              </a:xfrm>
              <a:prstGeom prst="rect">
                <a:avLst/>
              </a:prstGeom>
              <a:blipFill rotWithShape="1">
                <a:blip r:embed="rId1"/>
                <a:stretch>
                  <a:fillRect t="-8" r="1" b="-142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0e7813490?vbadefaultcenterpage=1&amp;parentnodeid=a64377aa2&amp;inlineimagemarkindex=9&amp;vbahtmlprocessed=1" descr="preencoded.png"/>
          <p:cNvPicPr>
            <a:picLocks noChangeAspect="1"/>
          </p:cNvPicPr>
          <p:nvPr/>
        </p:nvPicPr>
        <p:blipFill>
          <a:blip r:embed="rId1"/>
          <a:stretch>
            <a:fillRect/>
          </a:stretch>
        </p:blipFill>
        <p:spPr>
          <a:xfrm>
            <a:off x="517811" y="886684"/>
            <a:ext cx="1856232" cy="384048"/>
          </a:xfrm>
          <a:prstGeom prst="rect">
            <a:avLst/>
          </a:prstGeom>
        </p:spPr>
      </p:pic>
      <p:sp>
        <p:nvSpPr>
          <p:cNvPr id="3" name="C_5_BD#0e7813490?vbadefaultcenterpage=1&amp;parentnodeid=a64377aa2&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9&amp;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函数性质与函数图象结合的综合问题</a:t>
            </a:r>
            <a:endParaRPr lang="en-US" altLang="zh-CN" sz="100" dirty="0"/>
          </a:p>
        </p:txBody>
      </p:sp>
      <mc:AlternateContent xmlns:mc="http://schemas.openxmlformats.org/markup-compatibility/2006">
        <mc:Choice xmlns:a14="http://schemas.microsoft.com/office/drawing/2010/main" Requires="a14">
          <p:sp>
            <p:nvSpPr>
              <p:cNvPr id="4" name="QB_6_BD.41_1#74801e019?vbadefaultcenterpage=1&amp;vbahtmlprocessed=1"/>
              <p:cNvSpPr/>
              <p:nvPr/>
            </p:nvSpPr>
            <p:spPr>
              <a:xfrm>
                <a:off x="502920" y="1345851"/>
                <a:ext cx="11183112" cy="1310577"/>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已知定义域为</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的偶函数满足</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，则方程</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上所有解的和为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BD.41_1#74801e019?vbadefaultcenterpage=1&amp;vbahtmlprocessed=1"/>
              <p:cNvSpPr>
                <a:spLocks noRot="1" noChangeAspect="1" noMove="1" noResize="1" noEditPoints="1" noAdjustHandles="1" noChangeArrowheads="1" noChangeShapeType="1" noTextEdit="1"/>
              </p:cNvSpPr>
              <p:nvPr/>
            </p:nvSpPr>
            <p:spPr>
              <a:xfrm>
                <a:off x="502920" y="1345851"/>
                <a:ext cx="11183112" cy="1310577"/>
              </a:xfrm>
              <a:prstGeom prst="rect">
                <a:avLst/>
              </a:prstGeom>
              <a:blipFill rotWithShape="1">
                <a:blip r:embed="rId2"/>
                <a:stretch>
                  <a:fillRect t="-22" r="-22" b="-7445"/>
                </a:stretch>
              </a:blipFill>
            </p:spPr>
            <p:txBody>
              <a:bodyPr/>
              <a:lstStyle/>
              <a:p>
                <a:r>
                  <a:rPr lang="zh-CN" altLang="en-US">
                    <a:noFill/>
                  </a:rPr>
                  <a:t> </a:t>
                </a:r>
              </a:p>
            </p:txBody>
          </p:sp>
        </mc:Fallback>
      </mc:AlternateContent>
      <p:sp>
        <p:nvSpPr>
          <p:cNvPr id="5" name="QB_6_AN.42_1#74801e019.blank?vbadefaultcenterpage=1&amp;vbapositionanswer=12&amp;vbahtmlprocessed=1"/>
          <p:cNvSpPr/>
          <p:nvPr/>
        </p:nvSpPr>
        <p:spPr>
          <a:xfrm>
            <a:off x="6921056" y="2113630"/>
            <a:ext cx="373063"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8</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AS.43_1#74801e019?vbadefaultcenterpage=1&amp;vbahtmlprocessed=1&amp;bbb=1&amp;hasbroken=1"/>
              <p:cNvSpPr/>
              <p:nvPr/>
            </p:nvSpPr>
            <p:spPr>
              <a:xfrm>
                <a:off x="502920" y="2070400"/>
                <a:ext cx="11183112" cy="2967101"/>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的图象关于直线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对称，</a:t>
                </a:r>
                <a:endParaRPr lang="en-US" altLang="zh-CN" sz="2400" dirty="0"/>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为偶函数，所以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是周期为2的函数，</a:t>
                </a:r>
                <a:endParaRPr lang="en-US" altLang="zh-CN" sz="2400" dirty="0"/>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的图象也关于直线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对称，作出函数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上的大致图象，如图所示,</a:t>
                </a:r>
                <a:endParaRPr lang="en-US" altLang="zh-CN" sz="2400" dirty="0"/>
              </a:p>
            </p:txBody>
          </p:sp>
        </mc:Choice>
        <mc:Fallback>
          <p:sp>
            <p:nvSpPr>
              <p:cNvPr id="2" name="QB_6_AS.43_1#74801e019?vbadefaultcenterpage=1&amp;vbahtmlprocessed=1&amp;bbb=1&amp;hasbroken=1"/>
              <p:cNvSpPr>
                <a:spLocks noRot="1" noChangeAspect="1" noMove="1" noResize="1" noEditPoints="1" noAdjustHandles="1" noChangeArrowheads="1" noChangeShapeType="1" noTextEdit="1"/>
              </p:cNvSpPr>
              <p:nvPr/>
            </p:nvSpPr>
            <p:spPr>
              <a:xfrm>
                <a:off x="502920" y="2070400"/>
                <a:ext cx="11183112" cy="2967101"/>
              </a:xfrm>
              <a:prstGeom prst="rect">
                <a:avLst/>
              </a:prstGeom>
              <a:blipFill rotWithShape="1">
                <a:blip r:embed="rId1"/>
                <a:stretch>
                  <a:fillRect t="-10" r="-368" b="-220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QB_6_AS.43_2#74801e019?vbadefaultcenterpage=1&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242816" y="1771917"/>
            <a:ext cx="3703320" cy="215798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3" name="QB_6_AS.43_3#74801e019?vbadefaultcenterpage=1&amp;vbahtmlprocessed=1"/>
              <p:cNvSpPr/>
              <p:nvPr/>
            </p:nvSpPr>
            <p:spPr>
              <a:xfrm>
                <a:off x="502920" y="4063505"/>
                <a:ext cx="11183112" cy="1310577"/>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由图可知，函数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上有8个交点，且关于直线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对称，</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所以方程</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上所有解的和为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B_6_AS.43_3#74801e019?vbadefaultcenterpage=1&amp;vbahtmlprocessed=1"/>
              <p:cNvSpPr>
                <a:spLocks noRot="1" noChangeAspect="1" noMove="1" noResize="1" noEditPoints="1" noAdjustHandles="1" noChangeArrowheads="1" noChangeShapeType="1" noTextEdit="1"/>
              </p:cNvSpPr>
              <p:nvPr/>
            </p:nvSpPr>
            <p:spPr>
              <a:xfrm>
                <a:off x="502920" y="4063505"/>
                <a:ext cx="11183112" cy="1310577"/>
              </a:xfrm>
              <a:prstGeom prst="rect">
                <a:avLst/>
              </a:prstGeom>
              <a:blipFill rotWithShape="1">
                <a:blip r:embed="rId2"/>
                <a:stretch>
                  <a:fillRect t="-11" r="1" b="-580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wipe(left)">
                                      <p:cBhvr>
                                        <p:cTn id="10" dur="500"/>
                                        <p:tgtEl>
                                          <p:spTgt spid="3">
                                            <p:bg/>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4d9011dee.fixed?vbadefaultcenterpage=1&amp;parentnodeid=54013b2ce&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培优点一</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函数的单调性与奇偶性结合</a:t>
            </a:r>
            <a:endParaRPr lang="en-US" altLang="zh-CN" sz="4400" dirty="0"/>
          </a:p>
        </p:txBody>
      </p:sp>
      <p:pic>
        <p:nvPicPr>
          <p:cNvPr id="3" name="C_3#4d9011dee.fixed?vbadefaultcenterpage=1&amp;parentnodeid=54013b2ce&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cfa3677dc?vbadefaultcenterpage=1&amp;parentnodeid=4d9011dee&amp;vbahtmlprocessed=1" descr="preencoded.png"/>
          <p:cNvPicPr>
            <a:picLocks noChangeAspect="1"/>
          </p:cNvPicPr>
          <p:nvPr/>
        </p:nvPicPr>
        <p:blipFill>
          <a:blip r:embed="rId1"/>
          <a:stretch>
            <a:fillRect/>
          </a:stretch>
        </p:blipFill>
        <p:spPr>
          <a:xfrm>
            <a:off x="502920" y="756000"/>
            <a:ext cx="10799064" cy="347472"/>
          </a:xfrm>
          <a:prstGeom prst="rect">
            <a:avLst/>
          </a:prstGeom>
        </p:spPr>
      </p:pic>
      <mc:AlternateContent xmlns:mc="http://schemas.openxmlformats.org/markup-compatibility/2006">
        <mc:Choice xmlns:a14="http://schemas.microsoft.com/office/drawing/2010/main" Requires="a14">
          <p:sp>
            <p:nvSpPr>
              <p:cNvPr id="3" name="QB_5_BD.1_1#23049eabb?vbadefaultcenterpage=1&amp;parentnodeid=cfa3677dc&amp;vbahtmlprocessed=1&amp;bbb=1&amp;hasbroken=1"/>
              <p:cNvSpPr/>
              <p:nvPr/>
            </p:nvSpPr>
            <p:spPr>
              <a:xfrm>
                <a:off x="502920" y="1241425"/>
                <a:ext cx="11182985" cy="2517775"/>
              </a:xfrm>
              <a:prstGeom prst="rect">
                <a:avLst/>
              </a:prstGeom>
              <a:noFill/>
            </p:spPr>
            <p:txBody>
              <a:bodyPr wrap="none" lIns="0" tIns="0" rIns="0" bIns="0" rtlCol="0" anchor="t"/>
              <a:lstStyle/>
              <a:p>
                <a:pPr algn="l" latinLnBrk="1">
                  <a:lnSpc>
                    <a:spcPct val="132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是定义在</m:t>
                        </m:r>
                        <m:r>
                          <a:rPr lang="en-US" altLang="zh-CN" sz="2400" b="1" i="1" dirty="0">
                            <a:solidFill>
                              <a:srgbClr val="000000"/>
                            </a:solidFill>
                            <a:latin typeface="Cambria Math" panose="02040503050406030204" pitchFamily="18" charset="0"/>
                          </a:rPr>
                          <m:t>𝑹</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上的偶函数，且当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是增函数</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①</a:t>
                </a:r>
                <a:endPar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32000"/>
                  </a:lnSpc>
                </a:pPr>
                <a:r>
                  <a:rPr lang="en-US" altLang="zh-CN" sz="2400" b="0" i="0" dirty="0" err="1">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根据偶函数的性质推出当</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时,函数</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的单调性）</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则不等式</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32000"/>
                  </a:lnSpc>
                </a:pP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审题②将偶函数比大小问题转化为绝对值比大小问题）</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的解集</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32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3500" b="0" i="0" u="sng" kern="0" spc="-9990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32000"/>
                  </a:lnSpc>
                </a:pPr>
                <a:endParaRPr lang="en-US" altLang="zh-CN" sz="2400" dirty="0"/>
              </a:p>
            </p:txBody>
          </p:sp>
        </mc:Choice>
        <mc:Fallback>
          <p:sp>
            <p:nvSpPr>
              <p:cNvPr id="3" name="QB_5_BD.1_1#23049eabb?vbadefaultcenterpage=1&amp;parentnodeid=cfa3677dc&amp;vbahtmlprocessed=1&amp;bbb=1&amp;hasbroken=1"/>
              <p:cNvSpPr>
                <a:spLocks noRot="1" noChangeAspect="1" noMove="1" noResize="1" noEditPoints="1" noAdjustHandles="1" noChangeArrowheads="1" noChangeShapeType="1" noTextEdit="1"/>
              </p:cNvSpPr>
              <p:nvPr/>
            </p:nvSpPr>
            <p:spPr>
              <a:xfrm>
                <a:off x="502920" y="1241425"/>
                <a:ext cx="11182985" cy="2517775"/>
              </a:xfrm>
              <a:prstGeom prst="rect">
                <a:avLst/>
              </a:prstGeom>
              <a:blipFill rotWithShape="1">
                <a:blip r:embed="rId2"/>
                <a:stretch>
                  <a:fillRect b="-202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5_AN.2_1#23049eabb.blank?vbadefaultcenterpage=1&amp;parentnodeid=cfa3677dc&amp;vbapositionanswer=1&amp;vbahtmlprocessed=1&amp;rh=43.2"/>
              <p:cNvSpPr/>
              <p:nvPr/>
            </p:nvSpPr>
            <p:spPr>
              <a:xfrm>
                <a:off x="820420" y="3101753"/>
                <a:ext cx="2284794" cy="510540"/>
              </a:xfrm>
              <a:prstGeom prst="rect">
                <a:avLst/>
              </a:prstGeom>
              <a:noFill/>
            </p:spPr>
            <p:txBody>
              <a:bodyPr wrap="none" lIns="0" tIns="0" rIns="0" bIns="0" rtlCol="0" anchor="t"/>
              <a:lstStyle/>
              <a:p>
                <a:pPr marL="0" algn="ctr" latinLnBrk="1">
                  <a:lnSpc>
                    <a:spcPts val="4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4" name="QB_5_AN.2_1#23049eabb.blank?vbadefaultcenterpage=1&amp;parentnodeid=cfa3677dc&amp;vbapositionanswer=1&amp;vbahtmlprocessed=1&amp;rh=43.2"/>
              <p:cNvSpPr>
                <a:spLocks noRot="1" noChangeAspect="1" noMove="1" noResize="1" noEditPoints="1" noAdjustHandles="1" noChangeArrowheads="1" noChangeShapeType="1" noTextEdit="1"/>
              </p:cNvSpPr>
              <p:nvPr/>
            </p:nvSpPr>
            <p:spPr>
              <a:xfrm>
                <a:off x="820420" y="3101753"/>
                <a:ext cx="2284794" cy="510540"/>
              </a:xfrm>
              <a:prstGeom prst="rect">
                <a:avLst/>
              </a:prstGeom>
              <a:blipFill rotWithShape="1">
                <a:blip r:embed="rId3"/>
                <a:stretch>
                  <a:fillRect t="-81" r="3"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B_5_AS.3_1#23049eabb?vbadefaultcenterpage=1&amp;parentnodeid=cfa3677dc&amp;vbahtmlprocessed=1&amp;bbb=1&amp;hasbroken=1"/>
              <p:cNvSpPr/>
              <p:nvPr/>
            </p:nvSpPr>
            <p:spPr>
              <a:xfrm>
                <a:off x="502920" y="4238848"/>
                <a:ext cx="11183112" cy="2349373"/>
              </a:xfrm>
              <a:prstGeom prst="rect">
                <a:avLst/>
              </a:prstGeom>
              <a:noFill/>
            </p:spPr>
            <p:txBody>
              <a:bodyPr wrap="none" lIns="0" tIns="0" rIns="0" bIns="0" rtlCol="0" anchor="t"/>
              <a:lstStyle/>
              <a:p>
                <a:pPr algn="l" latinLnBrk="1">
                  <a:lnSpc>
                    <a:spcPct val="132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是偶函数，且当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是增函数，</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32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是减函数</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审题①</a:t>
                </a:r>
                <a:endParaRPr lang="en-US" altLang="zh-CN" sz="2400" dirty="0"/>
              </a:p>
              <a:p>
                <a:pPr latinLnBrk="1"/>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故由</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可得</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审题②</a:t>
                </a:r>
                <a:endParaRPr lang="en-US" altLang="zh-CN" sz="2400" dirty="0"/>
              </a:p>
              <a:p>
                <a:pPr latinLnBrk="1">
                  <a:lnSpc>
                    <a:spcPct val="132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，故原不等式的解集为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B_5_AS.3_1#23049eabb?vbadefaultcenterpage=1&amp;parentnodeid=cfa3677dc&amp;vbahtmlprocessed=1&amp;bbb=1&amp;hasbroken=1"/>
              <p:cNvSpPr>
                <a:spLocks noRot="1" noChangeAspect="1" noMove="1" noResize="1" noEditPoints="1" noAdjustHandles="1" noChangeArrowheads="1" noChangeShapeType="1" noTextEdit="1"/>
              </p:cNvSpPr>
              <p:nvPr/>
            </p:nvSpPr>
            <p:spPr>
              <a:xfrm>
                <a:off x="502920" y="4238848"/>
                <a:ext cx="11183112" cy="2349373"/>
              </a:xfrm>
              <a:prstGeom prst="rect">
                <a:avLst/>
              </a:prstGeom>
              <a:blipFill rotWithShape="1">
                <a:blip r:embed="rId4"/>
                <a:stretch>
                  <a:fillRect t="-9" r="1" b="4"/>
                </a:stretch>
              </a:blipFill>
            </p:spPr>
            <p:txBody>
              <a:bodyPr/>
              <a:lstStyle/>
              <a:p>
                <a:r>
                  <a:rPr lang="zh-CN" altLang="en-US">
                    <a:noFill/>
                  </a:rPr>
                  <a:t> </a:t>
                </a:r>
              </a:p>
            </p:txBody>
          </p:sp>
        </mc:Fallback>
      </mc:AlternateContent>
      <p:sp>
        <p:nvSpPr>
          <p:cNvPr id="6" name="文本框 5"/>
          <p:cNvSpPr txBox="1"/>
          <p:nvPr/>
        </p:nvSpPr>
        <p:spPr>
          <a:xfrm>
            <a:off x="421005" y="3759200"/>
            <a:ext cx="6482080" cy="549275"/>
          </a:xfrm>
          <a:prstGeom prst="rect">
            <a:avLst/>
          </a:prstGeom>
          <a:noFill/>
        </p:spPr>
        <p:txBody>
          <a:bodyPr wrap="square" rtlCol="0">
            <a:noAutofit/>
          </a:bodyPr>
          <a:p>
            <a:r>
              <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解题观摩</a:t>
            </a:r>
            <a:endPar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bg/>
                                          </p:spTgt>
                                        </p:tgtEl>
                                        <p:attrNameLst>
                                          <p:attrName>style.visibility</p:attrName>
                                        </p:attrNameLst>
                                      </p:cBhvr>
                                      <p:to>
                                        <p:strVal val="visible"/>
                                      </p:to>
                                    </p:set>
                                    <p:animEffect transition="in" filter="wipe(left)">
                                      <p:cBhvr>
                                        <p:cTn id="18" dur="500"/>
                                        <p:tgtEl>
                                          <p:spTgt spid="5">
                                            <p:bg/>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wipe(left)">
                                      <p:cBhvr>
                                        <p:cTn id="24" dur="500"/>
                                        <p:tgtEl>
                                          <p:spTgt spid="5">
                                            <p:txEl>
                                              <p:pRg st="1" end="1"/>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left)">
                                      <p:cBhvr>
                                        <p:cTn id="27" dur="500"/>
                                        <p:tgtEl>
                                          <p:spTgt spid="5">
                                            <p:txEl>
                                              <p:pRg st="2" end="2"/>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wipe(left)">
                                      <p:cBhvr>
                                        <p:cTn id="3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5" grpId="0" animBg="1"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884db4b05?vbadefaultcenterpage=1&amp;parentnodeid=4d9011dee&amp;vbahtmlprocessed=1" descr="preencoded.png"/>
          <p:cNvPicPr>
            <a:picLocks noChangeAspect="1"/>
          </p:cNvPicPr>
          <p:nvPr/>
        </p:nvPicPr>
        <p:blipFill>
          <a:blip r:embed="rId1"/>
          <a:stretch>
            <a:fillRect/>
          </a:stretch>
        </p:blipFill>
        <p:spPr>
          <a:xfrm>
            <a:off x="502920" y="756000"/>
            <a:ext cx="10799064" cy="347472"/>
          </a:xfrm>
          <a:prstGeom prst="rect">
            <a:avLst/>
          </a:prstGeom>
        </p:spPr>
      </p:pic>
      <p:sp>
        <p:nvSpPr>
          <p:cNvPr id="3" name="P_5_BD#4e3d6c29f?segpoint=1&amp;vbadefaultcenterpage=1&amp;parentnodeid=884db4b05&amp;vbahtmlprocessed=1&amp;bbb=1&amp;hasbroken=1"/>
          <p:cNvSpPr/>
          <p:nvPr/>
        </p:nvSpPr>
        <p:spPr>
          <a:xfrm>
            <a:off x="502920" y="1241648"/>
            <a:ext cx="11183112" cy="158731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1"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比较大小问题</a:t>
            </a:r>
            <a:endParaRPr lang="en-US" altLang="zh-CN" sz="2400" dirty="0"/>
          </a:p>
          <a:p>
            <a:pPr latinLnBrk="1">
              <a:lnSpc>
                <a:spcPct val="15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一般解法是利用奇偶性，把不在同一个单调区间上的两个或两个以上自变量的</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函数值转化为在同一单调区间上的有关自变量的函数值，然后利用单调性比较大小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mc:Choice xmlns:a14="http://schemas.microsoft.com/office/drawing/2010/main" Requires="a14">
          <p:sp>
            <p:nvSpPr>
              <p:cNvPr id="4" name="P_5_BD#4e3d6c29f?segpoint=1&amp;vbadefaultcenterpage=1&amp;parentnodeid=884db4b05&amp;vbahtmlprocessed=1"/>
              <p:cNvSpPr/>
              <p:nvPr/>
            </p:nvSpPr>
            <p:spPr>
              <a:xfrm>
                <a:off x="502920" y="2887758"/>
                <a:ext cx="11183112" cy="1583309"/>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1"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解抽象函数不等式</a:t>
                </a:r>
                <a:endPar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（1）将所给的不等式转化为两个函数值的大小关系；</a:t>
                </a:r>
                <a:endPar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（2）利用单调性脱去符号“</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”，转化为解不等式（组）的问题.</a:t>
                </a:r>
                <a:endParaRPr lang="en-US" altLang="zh-CN" sz="2400" dirty="0"/>
              </a:p>
            </p:txBody>
          </p:sp>
        </mc:Choice>
        <mc:Fallback>
          <p:sp>
            <p:nvSpPr>
              <p:cNvPr id="4" name="P_5_BD#4e3d6c29f?segpoint=1&amp;vbadefaultcenterpage=1&amp;parentnodeid=884db4b05&amp;vbahtmlprocessed=1"/>
              <p:cNvSpPr>
                <a:spLocks noRot="1" noChangeAspect="1" noMove="1" noResize="1" noEditPoints="1" noAdjustHandles="1" noChangeArrowheads="1" noChangeShapeType="1" noTextEdit="1"/>
              </p:cNvSpPr>
              <p:nvPr/>
            </p:nvSpPr>
            <p:spPr>
              <a:xfrm>
                <a:off x="502920" y="2887758"/>
                <a:ext cx="11183112" cy="1583309"/>
              </a:xfrm>
              <a:prstGeom prst="rect">
                <a:avLst/>
              </a:prstGeom>
              <a:blipFill rotWithShape="1">
                <a:blip r:embed="rId2"/>
                <a:stretch>
                  <a:fillRect t="-26" r="1" b="-3928"/>
                </a:stretch>
              </a:blipFill>
            </p:spPr>
            <p:txBody>
              <a:bodyPr/>
              <a:lstStyle/>
              <a:p>
                <a:r>
                  <a:rPr lang="zh-CN" altLang="en-US">
                    <a:noFill/>
                  </a:rPr>
                  <a:t> </a:t>
                </a:r>
              </a:p>
            </p:txBody>
          </p:sp>
        </mc:Fallback>
      </mc:AlternateContent>
    </p:spTree>
  </p:cSld>
  <p:clrMapOvr>
    <a:masterClrMapping/>
  </p:clrMapOvr>
  <p:transition>
    <p:spli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941e6773e?vbadefaultcenterpage=1&amp;parentnodeid=4d9011dee&amp;vbahtmlprocessed=1" descr="preencoded.png"/>
          <p:cNvPicPr>
            <a:picLocks noChangeAspect="1"/>
          </p:cNvPicPr>
          <p:nvPr/>
        </p:nvPicPr>
        <p:blipFill>
          <a:blip r:embed="rId1"/>
          <a:stretch>
            <a:fillRect/>
          </a:stretch>
        </p:blipFill>
        <p:spPr>
          <a:xfrm>
            <a:off x="502920" y="756000"/>
            <a:ext cx="10799064" cy="347472"/>
          </a:xfrm>
          <a:prstGeom prst="rect">
            <a:avLst/>
          </a:prstGeom>
        </p:spPr>
      </p:pic>
      <p:pic>
        <p:nvPicPr>
          <p:cNvPr id="3" name="C_5_BD#b821cda25?vbadefaultcenterpage=1&amp;parentnodeid=941e6773e&amp;inlineimagemarkindex=1&amp;vbahtmlprocessed=1" descr="preencoded.png"/>
          <p:cNvPicPr>
            <a:picLocks noChangeAspect="1"/>
          </p:cNvPicPr>
          <p:nvPr/>
        </p:nvPicPr>
        <p:blipFill>
          <a:blip r:embed="rId2"/>
          <a:stretch>
            <a:fillRect/>
          </a:stretch>
        </p:blipFill>
        <p:spPr>
          <a:xfrm>
            <a:off x="517811" y="1372332"/>
            <a:ext cx="1856232" cy="384048"/>
          </a:xfrm>
          <a:prstGeom prst="rect">
            <a:avLst/>
          </a:prstGeom>
        </p:spPr>
      </p:pic>
      <p:sp>
        <p:nvSpPr>
          <p:cNvPr id="4" name="C_5_BD#b821cda25?vbadefaultcenterpage=1&amp;parentnodeid=941e6773e&amp;vbahtmlprocessed=1"/>
          <p:cNvSpPr/>
          <p:nvPr/>
        </p:nvSpPr>
        <p:spPr>
          <a:xfrm>
            <a:off x="502920" y="1241648"/>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变更奇偶性</a:t>
            </a:r>
            <a:endParaRPr lang="en-US" altLang="zh-CN" sz="100" dirty="0"/>
          </a:p>
        </p:txBody>
      </p:sp>
      <mc:AlternateContent xmlns:mc="http://schemas.openxmlformats.org/markup-compatibility/2006">
        <mc:Choice xmlns:a14="http://schemas.microsoft.com/office/drawing/2010/main" Requires="a14">
          <p:sp>
            <p:nvSpPr>
              <p:cNvPr id="5" name="QB_6_BD.4_1#835b4ce5d?vbadefaultcenterpage=1&amp;parentnodeid=b821cda25&amp;vbahtmlprocessed=1"/>
              <p:cNvSpPr/>
              <p:nvPr/>
            </p:nvSpPr>
            <p:spPr>
              <a:xfrm>
                <a:off x="502920" y="1830991"/>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若将典例1中的条件“偶函数”改为“奇函数”，则不等式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的解集为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B_6_BD.4_1#835b4ce5d?vbadefaultcenterpage=1&amp;parentnodeid=b821cda25&amp;vbahtmlprocessed=1"/>
              <p:cNvSpPr>
                <a:spLocks noRot="1" noChangeAspect="1" noMove="1" noResize="1" noEditPoints="1" noAdjustHandles="1" noChangeArrowheads="1" noChangeShapeType="1" noTextEdit="1"/>
              </p:cNvSpPr>
              <p:nvPr/>
            </p:nvSpPr>
            <p:spPr>
              <a:xfrm>
                <a:off x="502920" y="1830991"/>
                <a:ext cx="11183112" cy="1034669"/>
              </a:xfrm>
              <a:prstGeom prst="rect">
                <a:avLst/>
              </a:prstGeom>
              <a:blipFill rotWithShape="1">
                <a:blip r:embed="rId3"/>
                <a:stretch>
                  <a:fillRect t="-28" r="1" b="-60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B_6_AN.5_1#835b4ce5d.blank?vbadefaultcenterpage=1&amp;parentnodeid=b821cda25&amp;vbapositionanswer=2&amp;vbahtmlprocessed=1&amp;rh=43.2"/>
              <p:cNvSpPr/>
              <p:nvPr/>
            </p:nvSpPr>
            <p:spPr>
              <a:xfrm>
                <a:off x="833120" y="2278793"/>
                <a:ext cx="1633919" cy="510540"/>
              </a:xfrm>
              <a:prstGeom prst="rect">
                <a:avLst/>
              </a:prstGeom>
              <a:noFill/>
            </p:spPr>
            <p:txBody>
              <a:bodyPr wrap="none" lIns="0" tIns="0" rIns="0" bIns="0" rtlCol="0" anchor="t"/>
              <a:lstStyle/>
              <a:p>
                <a:pPr marL="0" algn="ctr" latinLnBrk="1">
                  <a:lnSpc>
                    <a:spcPts val="4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6" name="QB_6_AN.5_1#835b4ce5d.blank?vbadefaultcenterpage=1&amp;parentnodeid=b821cda25&amp;vbapositionanswer=2&amp;vbahtmlprocessed=1&amp;rh=43.2"/>
              <p:cNvSpPr>
                <a:spLocks noRot="1" noChangeAspect="1" noMove="1" noResize="1" noEditPoints="1" noAdjustHandles="1" noChangeArrowheads="1" noChangeShapeType="1" noTextEdit="1"/>
              </p:cNvSpPr>
              <p:nvPr/>
            </p:nvSpPr>
            <p:spPr>
              <a:xfrm>
                <a:off x="833120" y="2278793"/>
                <a:ext cx="1633919" cy="510540"/>
              </a:xfrm>
              <a:prstGeom prst="rect">
                <a:avLst/>
              </a:prstGeom>
              <a:blipFill rotWithShape="1">
                <a:blip r:embed="rId4"/>
                <a:stretch>
                  <a:fillRect t="-81" r="4"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QB_6_AS.6_1#835b4ce5d?vbadefaultcenterpage=1&amp;parentnodeid=b821cda25&amp;vbahtmlprocessed=1"/>
              <p:cNvSpPr/>
              <p:nvPr/>
            </p:nvSpPr>
            <p:spPr>
              <a:xfrm>
                <a:off x="502920" y="2867248"/>
                <a:ext cx="11183112" cy="1810068"/>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是奇函数，且当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是增函数，所以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,故原不等式的解集为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7" name="QB_6_AS.6_1#835b4ce5d?vbadefaultcenterpage=1&amp;parentnodeid=b821cda25&amp;vbahtmlprocessed=1"/>
              <p:cNvSpPr>
                <a:spLocks noRot="1" noChangeAspect="1" noMove="1" noResize="1" noEditPoints="1" noAdjustHandles="1" noChangeArrowheads="1" noChangeShapeType="1" noTextEdit="1"/>
              </p:cNvSpPr>
              <p:nvPr/>
            </p:nvSpPr>
            <p:spPr>
              <a:xfrm>
                <a:off x="502920" y="2867248"/>
                <a:ext cx="11183112" cy="1810068"/>
              </a:xfrm>
              <a:prstGeom prst="rect">
                <a:avLst/>
              </a:prstGeom>
              <a:blipFill rotWithShape="1">
                <a:blip r:embed="rId5"/>
                <a:stretch>
                  <a:fillRect t="-12" r="1" b="-393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7" grpId="0" animBg="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da6797451?vbadefaultcenterpage=1&amp;parentnodeid=941e6773e&amp;inlineimagemarkindex=2&amp;vbahtmlprocessed=1" descr="preencoded.png"/>
          <p:cNvPicPr>
            <a:picLocks noChangeAspect="1"/>
          </p:cNvPicPr>
          <p:nvPr/>
        </p:nvPicPr>
        <p:blipFill>
          <a:blip r:embed="rId1"/>
          <a:stretch>
            <a:fillRect/>
          </a:stretch>
        </p:blipFill>
        <p:spPr>
          <a:xfrm>
            <a:off x="517811" y="886684"/>
            <a:ext cx="1856232" cy="384048"/>
          </a:xfrm>
          <a:prstGeom prst="rect">
            <a:avLst/>
          </a:prstGeom>
        </p:spPr>
      </p:pic>
      <p:sp>
        <p:nvSpPr>
          <p:cNvPr id="3" name="C_5_BD#da6797451?vbadefaultcenterpage=1&amp;parentnodeid=941e6773e&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2&amp;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比较大小问题</a:t>
            </a:r>
            <a:endParaRPr lang="en-US" altLang="zh-CN" sz="100" dirty="0"/>
          </a:p>
        </p:txBody>
      </p:sp>
      <mc:AlternateContent xmlns:mc="http://schemas.openxmlformats.org/markup-compatibility/2006">
        <mc:Choice xmlns:a14="http://schemas.microsoft.com/office/drawing/2010/main" Requires="a14">
          <p:sp>
            <p:nvSpPr>
              <p:cNvPr id="4" name="QB_6_BD.7_1#9eb230030?vbadefaultcenterpage=1&amp;parentnodeid=da6797451&amp;vbahtmlprocessed=1"/>
              <p:cNvSpPr/>
              <p:nvPr/>
            </p:nvSpPr>
            <p:spPr>
              <a:xfrm>
                <a:off x="502920" y="1345851"/>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上的偶函数，且在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的大小关系是</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BD.7_1#9eb230030?vbadefaultcenterpage=1&amp;parentnodeid=da6797451&amp;vbahtmlprocessed=1"/>
              <p:cNvSpPr>
                <a:spLocks noRot="1" noChangeAspect="1" noMove="1" noResize="1" noEditPoints="1" noAdjustHandles="1" noChangeArrowheads="1" noChangeShapeType="1" noTextEdit="1"/>
              </p:cNvSpPr>
              <p:nvPr/>
            </p:nvSpPr>
            <p:spPr>
              <a:xfrm>
                <a:off x="502920" y="1345851"/>
                <a:ext cx="11183112" cy="1034669"/>
              </a:xfrm>
              <a:prstGeom prst="rect">
                <a:avLst/>
              </a:prstGeom>
              <a:blipFill rotWithShape="1">
                <a:blip r:embed="rId2"/>
                <a:stretch>
                  <a:fillRect t="-28" r="1" b="-60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B_6_AN.8_1#9eb230030.blank?vbadefaultcenterpage=1&amp;parentnodeid=da6797451&amp;vbapositionanswer=3&amp;vbahtmlprocessed=1"/>
              <p:cNvSpPr/>
              <p:nvPr/>
            </p:nvSpPr>
            <p:spPr>
              <a:xfrm>
                <a:off x="1165274" y="1890490"/>
                <a:ext cx="3216720"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5" name="QB_6_AN.8_1#9eb230030.blank?vbadefaultcenterpage=1&amp;parentnodeid=da6797451&amp;vbapositionanswer=3&amp;vbahtmlprocessed=1"/>
              <p:cNvSpPr>
                <a:spLocks noRot="1" noChangeAspect="1" noMove="1" noResize="1" noEditPoints="1" noAdjustHandles="1" noChangeArrowheads="1" noChangeShapeType="1" noTextEdit="1"/>
              </p:cNvSpPr>
              <p:nvPr/>
            </p:nvSpPr>
            <p:spPr>
              <a:xfrm>
                <a:off x="1165274" y="1890490"/>
                <a:ext cx="3216720" cy="353441"/>
              </a:xfrm>
              <a:prstGeom prst="rect">
                <a:avLst/>
              </a:prstGeom>
              <a:blipFill rotWithShape="1">
                <a:blip r:embed="rId3"/>
                <a:stretch>
                  <a:fillRect l="-2" t="-27" r="15" b="-77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B_6_AS.9_1#9eb230030?vbadefaultcenterpage=1&amp;parentnodeid=da6797451&amp;vbahtmlprocessed=1"/>
              <p:cNvSpPr/>
              <p:nvPr/>
            </p:nvSpPr>
            <p:spPr>
              <a:xfrm>
                <a:off x="502920" y="2382108"/>
                <a:ext cx="11183112" cy="103466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上的偶函数，所以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6" name="QB_6_AS.9_1#9eb230030?vbadefaultcenterpage=1&amp;parentnodeid=da6797451&amp;vbahtmlprocessed=1"/>
              <p:cNvSpPr>
                <a:spLocks noRot="1" noChangeAspect="1" noMove="1" noResize="1" noEditPoints="1" noAdjustHandles="1" noChangeArrowheads="1" noChangeShapeType="1" noTextEdit="1"/>
              </p:cNvSpPr>
              <p:nvPr/>
            </p:nvSpPr>
            <p:spPr>
              <a:xfrm>
                <a:off x="502920" y="2382108"/>
                <a:ext cx="11183112" cy="1034669"/>
              </a:xfrm>
              <a:prstGeom prst="rect">
                <a:avLst/>
              </a:prstGeom>
              <a:blipFill rotWithShape="1">
                <a:blip r:embed="rId4"/>
                <a:stretch>
                  <a:fillRect t="-22" r="1" b="-603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animBg="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3267c125d?vbadefaultcenterpage=1&amp;parentnodeid=941e6773e&amp;inlineimagemarkindex=3&amp;vbahtmlprocessed=1" descr="preencoded.png"/>
          <p:cNvPicPr>
            <a:picLocks noChangeAspect="1"/>
          </p:cNvPicPr>
          <p:nvPr/>
        </p:nvPicPr>
        <p:blipFill>
          <a:blip r:embed="rId1"/>
          <a:stretch>
            <a:fillRect/>
          </a:stretch>
        </p:blipFill>
        <p:spPr>
          <a:xfrm>
            <a:off x="517811" y="886684"/>
            <a:ext cx="1856232" cy="384048"/>
          </a:xfrm>
          <a:prstGeom prst="rect">
            <a:avLst/>
          </a:prstGeom>
        </p:spPr>
      </p:pic>
      <p:sp>
        <p:nvSpPr>
          <p:cNvPr id="3" name="C_5_BD#3267c125d?vbadefaultcenterpage=1&amp;parentnodeid=941e6773e&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3&amp;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解不等式问题</a:t>
            </a:r>
            <a:endParaRPr lang="en-US" altLang="zh-CN" sz="100" dirty="0"/>
          </a:p>
        </p:txBody>
      </p:sp>
      <mc:AlternateContent xmlns:mc="http://schemas.openxmlformats.org/markup-compatibility/2006">
        <mc:Choice xmlns:a14="http://schemas.microsoft.com/office/drawing/2010/main" Requires="a14">
          <p:sp>
            <p:nvSpPr>
              <p:cNvPr id="4" name="QO_6_BD.10_1#441de879f?vbadefaultcenterpage=1&amp;parentnodeid=3267c125d&amp;vbahtmlprocessed=1"/>
              <p:cNvSpPr/>
              <p:nvPr/>
            </p:nvSpPr>
            <p:spPr>
              <a:xfrm>
                <a:off x="502920" y="1289908"/>
                <a:ext cx="11183112" cy="749491"/>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是奇函数，且在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上是增函数,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的解集.</a:t>
                </a:r>
                <a:endParaRPr lang="en-US" altLang="zh-CN" sz="2400" dirty="0"/>
              </a:p>
            </p:txBody>
          </p:sp>
        </mc:Choice>
        <mc:Fallback>
          <p:sp>
            <p:nvSpPr>
              <p:cNvPr id="4" name="QO_6_BD.10_1#441de879f?vbadefaultcenterpage=1&amp;parentnodeid=3267c125d&amp;vbahtmlprocessed=1"/>
              <p:cNvSpPr>
                <a:spLocks noRot="1" noChangeAspect="1" noMove="1" noResize="1" noEditPoints="1" noAdjustHandles="1" noChangeArrowheads="1" noChangeShapeType="1" noTextEdit="1"/>
              </p:cNvSpPr>
              <p:nvPr/>
            </p:nvSpPr>
            <p:spPr>
              <a:xfrm>
                <a:off x="502920" y="1289908"/>
                <a:ext cx="11183112" cy="749491"/>
              </a:xfrm>
              <a:prstGeom prst="rect">
                <a:avLst/>
              </a:prstGeom>
              <a:blipFill rotWithShape="1">
                <a:blip r:embed="rId2"/>
                <a:stretch>
                  <a:fillRect t="-30" r="1" b="-79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O_6_AS.11_1#441de879f?vbadefaultcenterpage=1&amp;parentnodeid=3267c125d&amp;vbahtmlprocessed=1&amp;bbb=1&amp;hasbroken=1"/>
              <p:cNvSpPr/>
              <p:nvPr/>
            </p:nvSpPr>
            <p:spPr>
              <a:xfrm>
                <a:off x="502920" y="2051908"/>
                <a:ext cx="11183112" cy="268058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上是增函数且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是奇函数</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O_6_AS.11_1#441de879f?vbadefaultcenterpage=1&amp;parentnodeid=3267c125d&amp;vbahtmlprocessed=1&amp;bbb=1&amp;hasbroken=1"/>
              <p:cNvSpPr>
                <a:spLocks noRot="1" noChangeAspect="1" noMove="1" noResize="1" noEditPoints="1" noAdjustHandles="1" noChangeArrowheads="1" noChangeShapeType="1" noTextEdit="1"/>
              </p:cNvSpPr>
              <p:nvPr/>
            </p:nvSpPr>
            <p:spPr>
              <a:xfrm>
                <a:off x="502920" y="2051908"/>
                <a:ext cx="11183112" cy="2680589"/>
              </a:xfrm>
              <a:prstGeom prst="rect">
                <a:avLst/>
              </a:prstGeom>
              <a:blipFill rotWithShape="1">
                <a:blip r:embed="rId3"/>
                <a:stretch>
                  <a:fillRect t="-8" r="1" b="-232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wipe(left)">
                                      <p:cBhvr>
                                        <p:cTn id="13" dur="500"/>
                                        <p:tgtEl>
                                          <p:spTgt spid="5">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6669</Words>
  <Application>WPS 演示</Application>
  <PresentationFormat>宽屏</PresentationFormat>
  <Paragraphs>279</Paragraphs>
  <Slides>38</Slides>
  <Notes>37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Arial</vt:lpstr>
      <vt:lpstr>宋体</vt:lpstr>
      <vt:lpstr>Wingdings</vt:lpstr>
      <vt:lpstr>Times New Roman</vt:lpstr>
      <vt:lpstr>微软雅黑</vt:lpstr>
      <vt:lpstr>Times New Roman</vt:lpstr>
      <vt:lpstr>宋体</vt:lpstr>
      <vt:lpstr>Cambria Math</vt:lpstr>
      <vt:lpstr>Arial Unicode MS</vt:lpstr>
      <vt:lpstr>等线</vt:lpstr>
      <vt:lpstr>Calibri</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石蒙</dc:creator>
  <cp:lastModifiedBy>Mr.Lee</cp:lastModifiedBy>
  <cp:revision>5</cp:revision>
  <dcterms:created xsi:type="dcterms:W3CDTF">2023-12-21T09:44:00Z</dcterms:created>
  <dcterms:modified xsi:type="dcterms:W3CDTF">2024-01-08T02:36:13Z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48732E4A251E450C8307129D866CAD23_12</vt:lpwstr>
  </property>
  <property fmtid="{D5CDD505-2E9C-101B-9397-08002B2CF9AE}" pid="3" name="KSOProductBuildVer">
    <vt:lpwstr>2052-12.1.0.15990</vt:lpwstr>
  </property>
</Properties>
</file>