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0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12192000"/>
  <p:custDataLst>
    <p:tags r:id="rId51"/>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e5fd7ddaf">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基础课06 函数的概念及其表示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0ED6062F-9664-42B6-B6F1-ACF35ACD455B}"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e5fd7ddaf">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基础课06 函数的概念及其表示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42E77E86-7D75-4E87-8466-FD9CA26DCF92}"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e5fd7ddaf">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基础课06 函数的概念及其表示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0519224E-2037-4B0C-90DE-A262ED9655CC}"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e5fd7ddaf">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基础课06 函数的概念及其表示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FA54680D-6358-4F61-8CBB-FFF237C76C6D}"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d9#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2304F6D4-584C-4A27-BBAE-6B9ECC35EBD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e5fd7ddaf">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基础课06 函数的概念及其表示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FA5654E-50B7-41DD-AD07-9EA8BB9464C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63.png"/><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5.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80.png"/><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84.png"/></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86.png"/></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88.png"/><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90.png"/></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9.xml"/><Relationship Id="rId1" Type="http://schemas.openxmlformats.org/officeDocument/2006/relationships/slideLayout" Target="../slideLayouts/slideLayout9.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96.png"/><Relationship Id="rId4" Type="http://schemas.openxmlformats.org/officeDocument/2006/relationships/image" Target="../media/image95.png"/></Relationships>
</file>

<file path=ppt/slides/_rels/slide4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4.xml"/><Relationship Id="rId1" Type="http://schemas.openxmlformats.org/officeDocument/2006/relationships/slideLayout" Target="../slideLayouts/slideLayout9.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5.xml"/><Relationship Id="rId1" Type="http://schemas.openxmlformats.org/officeDocument/2006/relationships/slideLayout" Target="../slideLayouts/slideLayout9.xml"/><Relationship Id="rId5" Type="http://schemas.openxmlformats.org/officeDocument/2006/relationships/image" Target="../media/image103.png"/><Relationship Id="rId4" Type="http://schemas.openxmlformats.org/officeDocument/2006/relationships/image" Target="../media/image102.png"/></Relationships>
</file>

<file path=ppt/slides/_rels/slide4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6.xml"/><Relationship Id="rId1" Type="http://schemas.openxmlformats.org/officeDocument/2006/relationships/slideLayout" Target="../slideLayouts/slideLayout9.xml"/><Relationship Id="rId6" Type="http://schemas.openxmlformats.org/officeDocument/2006/relationships/image" Target="../media/image22.jpeg"/><Relationship Id="rId5" Type="http://schemas.openxmlformats.org/officeDocument/2006/relationships/image" Target="../media/image106.png"/><Relationship Id="rId4" Type="http://schemas.openxmlformats.org/officeDocument/2006/relationships/image" Target="../media/image10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d63d79f93?vbadefaultcenterpage=1&amp;parentnodeid=57b7fde8d&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7b87a585d?vbadefaultcenterpage=1&amp;parentnodeid=d63d79f93&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14_1#7e3bb589e?vbadefaultcenterpage=1&amp;parentnodeid=7b87a585d&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mc:AlternateContent xmlns:mc="http://schemas.openxmlformats.org/markup-compatibility/2006" xmlns:a14="http://schemas.microsoft.com/office/drawing/2010/main">
        <mc:Choice Requires="a14">
          <p:sp>
            <p:nvSpPr>
              <p:cNvPr id="5" name="QT_7_BD.15_1#58109ce7d?vbadefaultcenterpage=1&amp;parentnodeid=7e3bb589e&amp;vbahtmlprocessed=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是同一个函数.(</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5" name="QT_7_BD.15_1#58109ce7d?vbadefaultcenterpage=1&amp;parentnodeid=7e3bb589e&amp;vbahtmlprocessed=1"/>
              <p:cNvSpPr>
                <a:spLocks noRot="1" noChangeAspect="1" noMove="1" noResize="1" noEditPoints="1" noAdjustHandles="1" noChangeArrowheads="1" noChangeShapeType="1" noTextEdit="1"/>
              </p:cNvSpPr>
              <p:nvPr/>
            </p:nvSpPr>
            <p:spPr>
              <a:xfrm>
                <a:off x="502920" y="2567591"/>
                <a:ext cx="11183112" cy="486029"/>
              </a:xfrm>
              <a:prstGeom prst="rect">
                <a:avLst/>
              </a:prstGeom>
              <a:blipFill rotWithShape="1">
                <a:blip r:embed="rId4"/>
                <a:stretch>
                  <a:fillRect t="-59" r="1" b="-17004"/>
                </a:stretch>
              </a:blipFill>
            </p:spPr>
            <p:txBody>
              <a:bodyPr/>
              <a:lstStyle/>
              <a:p>
                <a:r>
                  <a:rPr lang="zh-CN" altLang="en-US">
                    <a:noFill/>
                  </a:rPr>
                  <a:t> </a:t>
                </a:r>
              </a:p>
            </p:txBody>
          </p:sp>
        </mc:Fallback>
      </mc:AlternateContent>
      <p:sp>
        <p:nvSpPr>
          <p:cNvPr id="6" name="QT_7_AN.16_1#58109ce7d.bracket?vbadefaultcenterpage=1&amp;parentnodeid=7e3bb589e&amp;vbapositionanswer=14&amp;vbahtmlprocessed=1"/>
          <p:cNvSpPr/>
          <p:nvPr/>
        </p:nvSpPr>
        <p:spPr>
          <a:xfrm>
            <a:off x="5829427" y="25675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7" name="QT_7_BD.17_1#d0351c0fa?vbadefaultcenterpage=1&amp;parentnodeid=7e3bb589e&amp;vbahtmlprocessed=1"/>
              <p:cNvSpPr/>
              <p:nvPr/>
            </p:nvSpPr>
            <p:spPr>
              <a:xfrm>
                <a:off x="502920" y="3057748"/>
                <a:ext cx="11183112" cy="897446"/>
              </a:xfrm>
              <a:prstGeom prst="rect">
                <a:avLst/>
              </a:prstGeom>
              <a:noFill/>
            </p:spPr>
            <p:txBody>
              <a:bodyPr wrap="square" lIns="0" tIns="0" rIns="0" bIns="0" rtlCol="0" anchor="t"/>
              <a:lstStyle/>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7" name="QT_7_BD.17_1#d0351c0fa?vbadefaultcenterpage=1&amp;parentnodeid=7e3bb589e&amp;vbahtmlprocessed=1"/>
              <p:cNvSpPr>
                <a:spLocks noRot="1" noChangeAspect="1" noMove="1" noResize="1" noEditPoints="1" noAdjustHandles="1" noChangeArrowheads="1" noChangeShapeType="1" noTextEdit="1"/>
              </p:cNvSpPr>
              <p:nvPr/>
            </p:nvSpPr>
            <p:spPr>
              <a:xfrm>
                <a:off x="502920" y="3057748"/>
                <a:ext cx="11183112" cy="897446"/>
              </a:xfrm>
              <a:prstGeom prst="rect">
                <a:avLst/>
              </a:prstGeom>
              <a:blipFill rotWithShape="1">
                <a:blip r:embed="rId5"/>
                <a:stretch>
                  <a:fillRect t="-25" r="1" b="46"/>
                </a:stretch>
              </a:blipFill>
            </p:spPr>
            <p:txBody>
              <a:bodyPr/>
              <a:lstStyle/>
              <a:p>
                <a:r>
                  <a:rPr lang="zh-CN" altLang="en-US">
                    <a:noFill/>
                  </a:rPr>
                  <a:t> </a:t>
                </a:r>
              </a:p>
            </p:txBody>
          </p:sp>
        </mc:Fallback>
      </mc:AlternateContent>
      <p:sp>
        <p:nvSpPr>
          <p:cNvPr id="8" name="QT_7_AN.18_1#d0351c0fa.bracket?vbadefaultcenterpage=1&amp;parentnodeid=7e3bb589e&amp;vbapositionanswer=15&amp;vbahtmlprocessed=1"/>
          <p:cNvSpPr/>
          <p:nvPr/>
        </p:nvSpPr>
        <p:spPr>
          <a:xfrm>
            <a:off x="6585712" y="3384392"/>
            <a:ext cx="387350"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9" name="QT_7_BD.19_1#5d59de5ae?vbadefaultcenterpage=1&amp;parentnodeid=7e3bb589e&amp;vbahtmlprocessed=1"/>
              <p:cNvSpPr/>
              <p:nvPr/>
            </p:nvSpPr>
            <p:spPr>
              <a:xfrm>
                <a:off x="502920" y="3959448"/>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（3）对于函数</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，其值域是集合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9" name="QT_7_BD.19_1#5d59de5ae?vbadefaultcenterpage=1&amp;parentnodeid=7e3bb589e&amp;vbahtmlprocessed=1"/>
              <p:cNvSpPr>
                <a:spLocks noRot="1" noChangeAspect="1" noMove="1" noResize="1" noEditPoints="1" noAdjustHandles="1" noChangeArrowheads="1" noChangeShapeType="1" noTextEdit="1"/>
              </p:cNvSpPr>
              <p:nvPr/>
            </p:nvSpPr>
            <p:spPr>
              <a:xfrm>
                <a:off x="502920" y="3959448"/>
                <a:ext cx="11183112" cy="486029"/>
              </a:xfrm>
              <a:prstGeom prst="rect">
                <a:avLst/>
              </a:prstGeom>
              <a:blipFill rotWithShape="1">
                <a:blip r:embed="rId6"/>
                <a:stretch>
                  <a:fillRect t="-46" r="1" b="-12836"/>
                </a:stretch>
              </a:blipFill>
            </p:spPr>
            <p:txBody>
              <a:bodyPr/>
              <a:lstStyle/>
              <a:p>
                <a:r>
                  <a:rPr lang="zh-CN" altLang="en-US">
                    <a:noFill/>
                  </a:rPr>
                  <a:t> </a:t>
                </a:r>
              </a:p>
            </p:txBody>
          </p:sp>
        </mc:Fallback>
      </mc:AlternateContent>
      <p:sp>
        <p:nvSpPr>
          <p:cNvPr id="10" name="QT_7_AN.20_1#5d59de5ae.bracket?vbadefaultcenterpage=1&amp;parentnodeid=7e3bb589e&amp;vbapositionanswer=16&amp;vbahtmlprocessed=1"/>
          <p:cNvSpPr/>
          <p:nvPr/>
        </p:nvSpPr>
        <p:spPr>
          <a:xfrm>
            <a:off x="6319266" y="3959448"/>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11" name="QT_7_BD.21_1#acb4e0f77?vbadefaultcenterpage=1&amp;parentnodeid=7e3bb589e&amp;vbahtmlprocessed=1"/>
          <p:cNvSpPr/>
          <p:nvPr/>
        </p:nvSpPr>
        <p:spPr>
          <a:xfrm>
            <a:off x="502920" y="4454748"/>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分段函数是由两个或几个函数组成的.(</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2" name="QT_7_AN.22_1#acb4e0f77.bracket?vbadefaultcenterpage=1&amp;parentnodeid=7e3bb589e&amp;vbapositionanswer=17&amp;vbahtmlprocessed=1"/>
          <p:cNvSpPr/>
          <p:nvPr/>
        </p:nvSpPr>
        <p:spPr>
          <a:xfrm>
            <a:off x="6332220" y="4454748"/>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10" grpId="0" build="p" animBg="1"/>
      <p:bldP spid="12"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23_1#6527cc251?vbadefaultcenterpage=1&amp;parentnodeid=7b87a585d&amp;vbahtmlprocessed=1"/>
              <p:cNvSpPr/>
              <p:nvPr/>
            </p:nvSpPr>
            <p:spPr>
              <a:xfrm>
                <a:off x="502920" y="2802492"/>
                <a:ext cx="11183112" cy="491427"/>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rad>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23_1#6527cc251?vbadefaultcenterpage=1&amp;parentnodeid=7b87a585d&amp;vbahtmlprocessed=1"/>
              <p:cNvSpPr>
                <a:spLocks noRot="1" noChangeAspect="1" noMove="1" noResize="1" noEditPoints="1" noAdjustHandles="1" noChangeArrowheads="1" noChangeShapeType="1" noTextEdit="1"/>
              </p:cNvSpPr>
              <p:nvPr/>
            </p:nvSpPr>
            <p:spPr>
              <a:xfrm>
                <a:off x="502920" y="2802492"/>
                <a:ext cx="11183112" cy="491427"/>
              </a:xfrm>
              <a:prstGeom prst="rect">
                <a:avLst/>
              </a:prstGeom>
              <a:blipFill rotWithShape="1">
                <a:blip r:embed="rId3"/>
                <a:stretch>
                  <a:fillRect t="-48" r="1" b="-345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24_1#6527cc251.blank?vbadefaultcenterpage=1&amp;parentnodeid=7b87a585d&amp;vbapositionanswer=18&amp;vbahtmlprocessed=1"/>
              <p:cNvSpPr/>
              <p:nvPr/>
            </p:nvSpPr>
            <p:spPr>
              <a:xfrm>
                <a:off x="6363653" y="2860466"/>
                <a:ext cx="1996440"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24_1#6527cc251.blank?vbadefaultcenterpage=1&amp;parentnodeid=7b87a585d&amp;vbapositionanswer=18&amp;vbahtmlprocessed=1"/>
              <p:cNvSpPr>
                <a:spLocks noRot="1" noChangeAspect="1" noMove="1" noResize="1" noEditPoints="1" noAdjustHandles="1" noChangeArrowheads="1" noChangeShapeType="1" noTextEdit="1"/>
              </p:cNvSpPr>
              <p:nvPr/>
            </p:nvSpPr>
            <p:spPr>
              <a:xfrm>
                <a:off x="6363653" y="2860466"/>
                <a:ext cx="1996440" cy="353441"/>
              </a:xfrm>
              <a:prstGeom prst="rect">
                <a:avLst/>
              </a:prstGeom>
              <a:blipFill rotWithShape="1">
                <a:blip r:embed="rId4"/>
                <a:stretch>
                  <a:fillRect l="-16" t="-121" r="16" b="-7677"/>
                </a:stretch>
              </a:blipFill>
            </p:spPr>
            <p:txBody>
              <a:bodyPr/>
              <a:lstStyle/>
              <a:p>
                <a:r>
                  <a:rPr lang="zh-CN" altLang="en-US">
                    <a:noFill/>
                  </a:rPr>
                  <a:t> </a:t>
                </a:r>
              </a:p>
            </p:txBody>
          </p:sp>
        </mc:Fallback>
      </mc:AlternateContent>
      <p:sp>
        <p:nvSpPr>
          <p:cNvPr id="4" name="QB_6_EX.25_1#6527cc251?vbadefaultcenterpage=1&amp;parentnodeid=7b87a585d&amp;vbahtmlprocessed=1"/>
          <p:cNvSpPr/>
          <p:nvPr/>
        </p:nvSpPr>
        <p:spPr>
          <a:xfrm>
            <a:off x="502920" y="3300838"/>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本题容易忽视新元的取值范围.</a:t>
            </a:r>
            <a:endParaRPr lang="en-US" altLang="zh-CN" sz="2400" dirty="0"/>
          </a:p>
        </p:txBody>
      </p:sp>
      <mc:AlternateContent xmlns:mc="http://schemas.openxmlformats.org/markup-compatibility/2006" xmlns:a14="http://schemas.microsoft.com/office/drawing/2010/main">
        <mc:Choice Requires="a14">
          <p:sp>
            <p:nvSpPr>
              <p:cNvPr id="5" name="QB_6_AS.26_1#6527cc251?vbadefaultcenterpage=1&amp;parentnodeid=7b87a585d&amp;vbahtmlprocessed=1"/>
              <p:cNvSpPr/>
              <p:nvPr/>
            </p:nvSpPr>
            <p:spPr>
              <a:xfrm>
                <a:off x="502920" y="3852082"/>
                <a:ext cx="11183112" cy="491427"/>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26_1#6527cc251?vbadefaultcenterpage=1&amp;parentnodeid=7b87a585d&amp;vbahtmlprocessed=1"/>
              <p:cNvSpPr>
                <a:spLocks noRot="1" noChangeAspect="1" noMove="1" noResize="1" noEditPoints="1" noAdjustHandles="1" noChangeArrowheads="1" noChangeShapeType="1" noTextEdit="1"/>
              </p:cNvSpPr>
              <p:nvPr/>
            </p:nvSpPr>
            <p:spPr>
              <a:xfrm>
                <a:off x="502920" y="3852082"/>
                <a:ext cx="11183112" cy="491427"/>
              </a:xfrm>
              <a:prstGeom prst="rect">
                <a:avLst/>
              </a:prstGeom>
              <a:blipFill rotWithShape="1">
                <a:blip r:embed="rId5"/>
                <a:stretch>
                  <a:fillRect t="-35" r="1" b="-1690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4cbfdb35f?vbadefaultcenterpage=1&amp;parentnodeid=d63d79f93&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xmlns:a14="http://schemas.microsoft.com/office/drawing/2010/main">
        <mc:Choice Requires="a14">
          <p:sp>
            <p:nvSpPr>
              <p:cNvPr id="3" name="QB_6_BD.27_1#f96c3177a?vbadefaultcenterpage=1&amp;parentnodeid=4cbfdb35f&amp;vbahtmlprocessed=1&amp;bbb=1&amp;hasbroken=1"/>
              <p:cNvSpPr/>
              <p:nvPr/>
            </p:nvSpPr>
            <p:spPr>
              <a:xfrm>
                <a:off x="502920" y="1292448"/>
                <a:ext cx="11183112" cy="126453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（人教A版必修①P65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例2（1）改编）函数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27_1#f96c3177a?vbadefaultcenterpage=1&amp;parentnodeid=4cbfdb35f&amp;vbahtmlprocessed=1&amp;bbb=1&amp;hasbroken=1"/>
              <p:cNvSpPr>
                <a:spLocks noRot="1" noChangeAspect="1" noMove="1" noResize="1" noEditPoints="1" noAdjustHandles="1" noChangeArrowheads="1" noChangeShapeType="1" noTextEdit="1"/>
              </p:cNvSpPr>
              <p:nvPr/>
            </p:nvSpPr>
            <p:spPr>
              <a:xfrm>
                <a:off x="502920" y="1292448"/>
                <a:ext cx="11183112" cy="1264539"/>
              </a:xfrm>
              <a:prstGeom prst="rect">
                <a:avLst/>
              </a:prstGeom>
              <a:blipFill rotWithShape="1">
                <a:blip r:embed="rId3"/>
                <a:stretch>
                  <a:fillRect t="-18" r="1" b="-53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28_1#f96c3177a.blank?vbadefaultcenterpage=1&amp;parentnodeid=4cbfdb35f&amp;vbapositionanswer=19&amp;vbahtmlprocessed=1"/>
              <p:cNvSpPr/>
              <p:nvPr/>
            </p:nvSpPr>
            <p:spPr>
              <a:xfrm>
                <a:off x="655320" y="2130711"/>
                <a:ext cx="2150618"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[5,8)∪</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28_1#f96c3177a.blank?vbadefaultcenterpage=1&amp;parentnodeid=4cbfdb35f&amp;vbapositionanswer=19&amp;vbahtmlprocessed=1"/>
              <p:cNvSpPr>
                <a:spLocks noRot="1" noChangeAspect="1" noMove="1" noResize="1" noEditPoints="1" noAdjustHandles="1" noChangeArrowheads="1" noChangeShapeType="1" noTextEdit="1"/>
              </p:cNvSpPr>
              <p:nvPr/>
            </p:nvSpPr>
            <p:spPr>
              <a:xfrm>
                <a:off x="655320" y="2130711"/>
                <a:ext cx="2150618" cy="353949"/>
              </a:xfrm>
              <a:prstGeom prst="rect">
                <a:avLst/>
              </a:prstGeom>
              <a:blipFill rotWithShape="1">
                <a:blip r:embed="rId4"/>
                <a:stretch>
                  <a:fillRect t="-81" r="24" b="-75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29_1#f96c3177a?vbadefaultcenterpage=1&amp;parentnodeid=4cbfdb35f&amp;vbahtmlprocessed=1&amp;bbb=1&amp;hasbroken=1"/>
              <p:cNvSpPr/>
              <p:nvPr/>
            </p:nvSpPr>
            <p:spPr>
              <a:xfrm>
                <a:off x="502920" y="2562448"/>
                <a:ext cx="11183112" cy="181718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使根式</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有意义的实数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的取值集合是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，使分式</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有意义的实数</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的取值集合是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，所以这个函数的定义域是</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[5,8)∪</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29_1#f96c3177a?vbadefaultcenterpage=1&amp;parentnodeid=4cbfdb35f&amp;vbahtmlprocessed=1&amp;bbb=1&amp;hasbroken=1"/>
              <p:cNvSpPr>
                <a:spLocks noRot="1" noChangeAspect="1" noMove="1" noResize="1" noEditPoints="1" noAdjustHandles="1" noChangeArrowheads="1" noChangeShapeType="1" noTextEdit="1"/>
              </p:cNvSpPr>
              <p:nvPr/>
            </p:nvSpPr>
            <p:spPr>
              <a:xfrm>
                <a:off x="502920" y="2562448"/>
                <a:ext cx="11183112" cy="1817180"/>
              </a:xfrm>
              <a:prstGeom prst="rect">
                <a:avLst/>
              </a:prstGeom>
              <a:blipFill rotWithShape="1">
                <a:blip r:embed="rId5"/>
                <a:stretch>
                  <a:fillRect t="-12" r="1" b="-352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30_1#8ca999725?vbadefaultcenterpage=1&amp;parentnodeid=4cbfdb35f&amp;vbahtmlprocessed=1&amp;bbb=1&amp;hasbroken=1"/>
              <p:cNvSpPr/>
              <p:nvPr/>
            </p:nvSpPr>
            <p:spPr>
              <a:xfrm>
                <a:off x="502920" y="2575986"/>
                <a:ext cx="11183112" cy="126473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（人教A版必修①P65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例2（2）改编）已知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30_1#8ca999725?vbadefaultcenterpage=1&amp;parentnodeid=4cbfdb35f&amp;vbahtmlprocessed=1&amp;bbb=1&amp;hasbroken=1"/>
              <p:cNvSpPr>
                <a:spLocks noRot="1" noChangeAspect="1" noMove="1" noResize="1" noEditPoints="1" noAdjustHandles="1" noChangeArrowheads="1" noChangeShapeType="1" noTextEdit="1"/>
              </p:cNvSpPr>
              <p:nvPr/>
            </p:nvSpPr>
            <p:spPr>
              <a:xfrm>
                <a:off x="502920" y="2575986"/>
                <a:ext cx="11183112" cy="1264730"/>
              </a:xfrm>
              <a:prstGeom prst="rect">
                <a:avLst/>
              </a:prstGeom>
              <a:blipFill rotWithShape="1">
                <a:blip r:embed="rId3"/>
                <a:stretch>
                  <a:fillRect t="-34" r="1" b="-58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31_1#8ca999725.blank?vbadefaultcenterpage=1&amp;parentnodeid=4cbfdb35f&amp;vbapositionanswer=20&amp;vbahtmlprocessed=1&amp;rh=43.2"/>
              <p:cNvSpPr/>
              <p:nvPr/>
            </p:nvSpPr>
            <p:spPr>
              <a:xfrm>
                <a:off x="528320" y="3249276"/>
                <a:ext cx="1019175" cy="521589"/>
              </a:xfrm>
              <a:prstGeom prst="rect">
                <a:avLst/>
              </a:prstGeom>
              <a:noFill/>
            </p:spPr>
            <p:txBody>
              <a:bodyPr wrap="none" lIns="0" tIns="0" rIns="0" bIns="0" rtlCol="0" anchor="t"/>
              <a:lstStyle/>
              <a:p>
                <a:pPr marL="0" algn="ctr" latinLnBrk="1">
                  <a:lnSpc>
                    <a:spcPts val="41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3" name="QB_6_AN.31_1#8ca999725.blank?vbadefaultcenterpage=1&amp;parentnodeid=4cbfdb35f&amp;vbapositionanswer=20&amp;vbahtmlprocessed=1&amp;rh=43.2"/>
              <p:cNvSpPr>
                <a:spLocks noRot="1" noChangeAspect="1" noMove="1" noResize="1" noEditPoints="1" noAdjustHandles="1" noChangeArrowheads="1" noChangeShapeType="1" noTextEdit="1"/>
              </p:cNvSpPr>
              <p:nvPr/>
            </p:nvSpPr>
            <p:spPr>
              <a:xfrm>
                <a:off x="528320" y="3249276"/>
                <a:ext cx="1019175" cy="521589"/>
              </a:xfrm>
              <a:prstGeom prst="rect">
                <a:avLst/>
              </a:prstGeom>
              <a:blipFill rotWithShape="1">
                <a:blip r:embed="rId4"/>
                <a:stretch>
                  <a:fillRect t="-118" b="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32_1#8ca999725?vbadefaultcenterpage=1&amp;parentnodeid=4cbfdb35f&amp;vbahtmlprocessed=1"/>
              <p:cNvSpPr/>
              <p:nvPr/>
            </p:nvSpPr>
            <p:spPr>
              <a:xfrm>
                <a:off x="502920" y="3849034"/>
                <a:ext cx="11183112" cy="72097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32_1#8ca999725?vbadefaultcenterpage=1&amp;parentnodeid=4cbfdb35f&amp;vbahtmlprocessed=1"/>
              <p:cNvSpPr>
                <a:spLocks noRot="1" noChangeAspect="1" noMove="1" noResize="1" noEditPoints="1" noAdjustHandles="1" noChangeArrowheads="1" noChangeShapeType="1" noTextEdit="1"/>
              </p:cNvSpPr>
              <p:nvPr/>
            </p:nvSpPr>
            <p:spPr>
              <a:xfrm>
                <a:off x="502920" y="3849034"/>
                <a:ext cx="11183112" cy="720979"/>
              </a:xfrm>
              <a:prstGeom prst="rect">
                <a:avLst/>
              </a:prstGeom>
              <a:blipFill rotWithShape="1">
                <a:blip r:embed="rId5"/>
                <a:stretch>
                  <a:fillRect t="-41" r="1" b="-2203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90df4366a?vbadefaultcenterpage=1&amp;parentnodeid=d63d79f93&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xmlns:a14="http://schemas.microsoft.com/office/drawing/2010/main">
        <mc:Choice Requires="a14">
          <p:sp>
            <p:nvSpPr>
              <p:cNvPr id="3" name="QB_6_BD.33_1#9ba7b9e90?vbadefaultcenterpage=1&amp;parentnodeid=90df4366a&amp;vbahtmlprocessed=1&amp;bbb=1&amp;hasbroken=1"/>
              <p:cNvSpPr/>
              <p:nvPr/>
            </p:nvSpPr>
            <p:spPr>
              <a:xfrm>
                <a:off x="502920" y="1292448"/>
                <a:ext cx="11183112" cy="1511872"/>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新高考Ⅱ卷改编）</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80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33_1#9ba7b9e90?vbadefaultcenterpage=1&amp;parentnodeid=90df4366a&amp;vbahtmlprocessed=1&amp;bbb=1&amp;hasbroken=1"/>
              <p:cNvSpPr>
                <a:spLocks noRot="1" noChangeAspect="1" noMove="1" noResize="1" noEditPoints="1" noAdjustHandles="1" noChangeArrowheads="1" noChangeShapeType="1" noTextEdit="1"/>
              </p:cNvSpPr>
              <p:nvPr/>
            </p:nvSpPr>
            <p:spPr>
              <a:xfrm>
                <a:off x="502920" y="1292448"/>
                <a:ext cx="11183112" cy="1511872"/>
              </a:xfrm>
              <a:prstGeom prst="rect">
                <a:avLst/>
              </a:prstGeom>
              <a:blipFill rotWithShape="1">
                <a:blip r:embed="rId3"/>
                <a:stretch>
                  <a:fillRect t="-15" r="1" b="-97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34_1#9ba7b9e90.blank?vbadefaultcenterpage=1&amp;parentnodeid=90df4366a&amp;vbapositionanswer=21&amp;vbahtmlprocessed=1&amp;rh=43.2"/>
              <p:cNvSpPr/>
              <p:nvPr/>
            </p:nvSpPr>
            <p:spPr>
              <a:xfrm>
                <a:off x="515620" y="2174336"/>
                <a:ext cx="2879471" cy="546418"/>
              </a:xfrm>
              <a:prstGeom prst="rect">
                <a:avLst/>
              </a:prstGeom>
              <a:noFill/>
            </p:spPr>
            <p:txBody>
              <a:bodyPr wrap="none" lIns="0" tIns="0" rIns="0" bIns="0" rtlCol="0" anchor="t"/>
              <a:lstStyle/>
              <a:p>
                <a:pPr marL="0" algn="ctr" latinLnBrk="1">
                  <a:lnSpc>
                    <a:spcPts val="43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34_1#9ba7b9e90.blank?vbadefaultcenterpage=1&amp;parentnodeid=90df4366a&amp;vbapositionanswer=21&amp;vbahtmlprocessed=1&amp;rh=43.2"/>
              <p:cNvSpPr>
                <a:spLocks noRot="1" noChangeAspect="1" noMove="1" noResize="1" noEditPoints="1" noAdjustHandles="1" noChangeArrowheads="1" noChangeShapeType="1" noTextEdit="1"/>
              </p:cNvSpPr>
              <p:nvPr/>
            </p:nvSpPr>
            <p:spPr>
              <a:xfrm>
                <a:off x="515620" y="2174336"/>
                <a:ext cx="2879471" cy="546418"/>
              </a:xfrm>
              <a:prstGeom prst="rect">
                <a:avLst/>
              </a:prstGeom>
              <a:blipFill rotWithShape="1">
                <a:blip r:embed="rId4"/>
                <a:stretch>
                  <a:fillRect t="-18" r="13" b="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35_1#9ba7b9e90?vbadefaultcenterpage=1&amp;parentnodeid=90df4366a&amp;vbahtmlprocessed=1&amp;bbb=1&amp;hasbroken=1"/>
              <p:cNvSpPr/>
              <p:nvPr/>
            </p:nvSpPr>
            <p:spPr>
              <a:xfrm>
                <a:off x="502920" y="2816448"/>
                <a:ext cx="11183112" cy="1531557"/>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有意义，则</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B_6_AS.35_1#9ba7b9e90?vbadefaultcenterpage=1&amp;parentnodeid=90df4366a&amp;vbahtmlprocessed=1&amp;bbb=1&amp;hasbroken=1"/>
              <p:cNvSpPr>
                <a:spLocks noRot="1" noChangeAspect="1" noMove="1" noResize="1" noEditPoints="1" noAdjustHandles="1" noChangeArrowheads="1" noChangeShapeType="1" noTextEdit="1"/>
              </p:cNvSpPr>
              <p:nvPr/>
            </p:nvSpPr>
            <p:spPr>
              <a:xfrm>
                <a:off x="502920" y="2816448"/>
                <a:ext cx="11183112" cy="1531557"/>
              </a:xfrm>
              <a:prstGeom prst="rect">
                <a:avLst/>
              </a:prstGeom>
              <a:blipFill rotWithShape="1">
                <a:blip r:embed="rId5"/>
                <a:stretch>
                  <a:fillRect t="-15" r="1" b="-467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dcecde4bd.fixed?vbadefaultcenterpage=1&amp;parentnodeid=e5fd7ddaf&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dcecde4bd.fixed?vbadefaultcenterpage=1&amp;parentnodeid=e5fd7ddaf&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9412ebcb7?vbadefaultcenterpage=1&amp;parentnodeid=dcecde4bd&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函数的概念［自主练透］</a:t>
            </a:r>
            <a:endParaRPr lang="en-US" altLang="zh-CN" sz="2800" dirty="0"/>
          </a:p>
        </p:txBody>
      </p:sp>
      <p:sp>
        <p:nvSpPr>
          <p:cNvPr id="3" name="QC_5_BD.36_1#7697c5343?segpoint=1&amp;vbadefaultcenterpage=1&amp;parentnodeid=9412ebcb7&amp;vbahtmlprocessed=1"/>
          <p:cNvSpPr/>
          <p:nvPr/>
        </p:nvSpPr>
        <p:spPr>
          <a:xfrm>
            <a:off x="502920" y="1395810"/>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在下列四个图象中，是函数图象的所有序号为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4" name="QC_5_AN.37_1#7697c5343.bracket?vbadefaultcenterpage=1&amp;parentnodeid=9412ebcb7&amp;vbapositionanswer=22&amp;vbahtmlprocessed=1"/>
          <p:cNvSpPr/>
          <p:nvPr/>
        </p:nvSpPr>
        <p:spPr>
          <a:xfrm>
            <a:off x="7094220" y="1395810"/>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p:pic>
        <p:nvPicPr>
          <p:cNvPr id="5" name="QC_5_BD.38_2#7697c5343?hastextimagelayout=1&amp;vbadefaultcenterpage=1&amp;parentnodeid=9412ebcb7&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1197864" y="2336388"/>
            <a:ext cx="4206240" cy="1591056"/>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6" name="QC_5_BD.38_3#7697c5343?hastextimagelayout=1&amp;vbadefaultcenterpage=1&amp;parentnodeid=9412ebcb7&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6766560" y="2016348"/>
            <a:ext cx="4251960" cy="190195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7" name="QC_5_BD.38_4#7697c5343.choices?vbadefaultcenterpage=1&amp;parentnodeid=9412ebcb7&amp;vbahtmlprocessed=1"/>
              <p:cNvSpPr/>
              <p:nvPr/>
            </p:nvSpPr>
            <p:spPr>
              <a:xfrm>
                <a:off x="502920" y="4061048"/>
                <a:ext cx="11183112" cy="479235"/>
              </a:xfrm>
              <a:prstGeom prst="rect">
                <a:avLst/>
              </a:prstGeom>
              <a:noFill/>
            </p:spPr>
            <p:txBody>
              <a:bodyPr wrap="square" lIns="0" tIns="0" rIns="0" bIns="0" rtlCol="0" anchor="t"/>
              <a:lstStyle/>
              <a:p>
                <a:pPr latinLnBrk="1">
                  <a:lnSpc>
                    <a:spcPct val="150000"/>
                  </a:lnSpc>
                  <a:tabLst>
                    <a:tab pos="2652395" algn="l"/>
                    <a:tab pos="5699125" algn="l"/>
                    <a:tab pos="87458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7" name="QC_5_BD.38_4#7697c5343.choices?vbadefaultcenterpage=1&amp;parentnodeid=9412ebcb7&amp;vbahtmlprocessed=1"/>
              <p:cNvSpPr>
                <a:spLocks noRot="1" noChangeAspect="1" noMove="1" noResize="1" noEditPoints="1" noAdjustHandles="1" noChangeArrowheads="1" noChangeShapeType="1" noTextEdit="1"/>
              </p:cNvSpPr>
              <p:nvPr/>
            </p:nvSpPr>
            <p:spPr>
              <a:xfrm>
                <a:off x="502920" y="4061048"/>
                <a:ext cx="11183112" cy="479235"/>
              </a:xfrm>
              <a:prstGeom prst="rect">
                <a:avLst/>
              </a:prstGeom>
              <a:blipFill rotWithShape="1">
                <a:blip r:embed="rId5"/>
                <a:stretch>
                  <a:fillRect t="-47" r="1" b="-14436"/>
                </a:stretch>
              </a:blipFill>
            </p:spPr>
            <p:txBody>
              <a:bodyPr/>
              <a:lstStyle/>
              <a:p>
                <a:r>
                  <a:rPr lang="zh-CN" altLang="en-US">
                    <a:noFill/>
                  </a:rPr>
                  <a:t> </a:t>
                </a:r>
              </a:p>
            </p:txBody>
          </p:sp>
        </mc:Fallback>
      </mc:AlternateContent>
      <p:sp>
        <p:nvSpPr>
          <p:cNvPr id="8" name="QC_5_AS.39_1#7697c5343?vbadefaultcenterpage=1&amp;parentnodeid=9412ebcb7&amp;vbahtmlprocessed=1"/>
          <p:cNvSpPr/>
          <p:nvPr/>
        </p:nvSpPr>
        <p:spPr>
          <a:xfrm>
            <a:off x="502920" y="4543648"/>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根据函数的定义，一个自变量的值对应唯一一个函数值或者多个自变量的值对应唯一一个函数值，显然只有（2）不满足.故选C.</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8"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C_5_BD.40_1#56bcadc20?segpoint=1&amp;vbadefaultcenterpage=1&amp;parentnodeid=9412ebcb7&amp;vbahtmlprocessed=1"/>
          <p:cNvSpPr/>
          <p:nvPr/>
        </p:nvSpPr>
        <p:spPr>
          <a:xfrm>
            <a:off x="502920" y="1793730"/>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下列各组函数是同一函数的所有序号为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3" name="QC_5_AN.41_1#56bcadc20.bracket?vbadefaultcenterpage=1&amp;parentnodeid=9412ebcb7&amp;vbapositionanswer=23&amp;vbahtmlprocessed=1"/>
          <p:cNvSpPr/>
          <p:nvPr/>
        </p:nvSpPr>
        <p:spPr>
          <a:xfrm>
            <a:off x="6179820" y="1793730"/>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4" name="QC_5_BD.42_1#56bcadc20.choices?vbadefaultcenterpage=1&amp;parentnodeid=9412ebcb7&amp;vbahtmlprocessed=1"/>
              <p:cNvSpPr/>
              <p:nvPr/>
            </p:nvSpPr>
            <p:spPr>
              <a:xfrm>
                <a:off x="502920" y="2292077"/>
                <a:ext cx="11183112" cy="3060192"/>
              </a:xfrm>
              <a:prstGeom prst="rect">
                <a:avLst/>
              </a:prstGeom>
              <a:noFill/>
            </p:spPr>
            <p:txBody>
              <a:bodyPr wrap="square" lIns="0" tIns="0" rIns="0" bIns="0" rtlCol="0" anchor="t"/>
              <a:lstStyle/>
              <a:p>
                <a:pPr latinLnBrk="1">
                  <a:lnSpc>
                    <a:spcPct val="150000"/>
                  </a:lnSpc>
                  <a:tabLst>
                    <a:tab pos="2861945" algn="l"/>
                    <a:tab pos="5699125" algn="l"/>
                    <a:tab pos="8536305" algn="l"/>
                  </a:tabLst>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①</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ra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a:p>
                <a:pPr latinLnBrk="1">
                  <a:lnSpc>
                    <a:spcPct val="110000"/>
                  </a:lnSpc>
                  <a:tabLst>
                    <a:tab pos="2861945" algn="l"/>
                    <a:tab pos="5699125" algn="l"/>
                    <a:tab pos="8536305" algn="l"/>
                  </a:tabLst>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②</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a:p>
                <a:pPr latinLnBrk="1">
                  <a:lnSpc>
                    <a:spcPct val="150000"/>
                  </a:lnSpc>
                  <a:tabLst>
                    <a:tab pos="2861945" algn="l"/>
                    <a:tab pos="5699125" algn="l"/>
                    <a:tab pos="8536305" algn="l"/>
                  </a:tabLst>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③</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p>
                        </m:sSup>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a:p>
                <a:pPr latinLnBrk="1">
                  <a:lnSpc>
                    <a:spcPct val="150000"/>
                  </a:lnSpc>
                  <a:tabLst>
                    <a:tab pos="2861945" algn="l"/>
                    <a:tab pos="5699125" algn="l"/>
                    <a:tab pos="8536305" algn="l"/>
                  </a:tabLst>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④</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.①②</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B.①③</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C.③④</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.①④</a:t>
                </a:r>
                <a:endParaRPr lang="en-US" altLang="zh-CN" sz="100" dirty="0"/>
              </a:p>
            </p:txBody>
          </p:sp>
        </mc:Choice>
        <mc:Fallback xmlns="">
          <p:sp>
            <p:nvSpPr>
              <p:cNvPr id="4" name="QC_5_BD.42_1#56bcadc20.choices?vbadefaultcenterpage=1&amp;parentnodeid=9412ebcb7&amp;vbahtmlprocessed=1"/>
              <p:cNvSpPr>
                <a:spLocks noRot="1" noChangeAspect="1" noMove="1" noResize="1" noEditPoints="1" noAdjustHandles="1" noChangeArrowheads="1" noChangeShapeType="1" noTextEdit="1"/>
              </p:cNvSpPr>
              <p:nvPr/>
            </p:nvSpPr>
            <p:spPr>
              <a:xfrm>
                <a:off x="502920" y="2292077"/>
                <a:ext cx="11183112" cy="3060192"/>
              </a:xfrm>
              <a:prstGeom prst="rect">
                <a:avLst/>
              </a:prstGeom>
              <a:blipFill rotWithShape="1">
                <a:blip r:embed="rId3"/>
                <a:stretch>
                  <a:fillRect t="-12" r="1" b="-1278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3_1#56bcadc20?vbadefaultcenterpage=1&amp;parentnodeid=9412ebcb7&amp;vbahtmlprocessed=1&amp;bbb=1&amp;hasbroken=1"/>
              <p:cNvSpPr/>
              <p:nvPr/>
            </p:nvSpPr>
            <p:spPr>
              <a:xfrm>
                <a:off x="502920" y="901301"/>
                <a:ext cx="11183112" cy="5297678"/>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对于①，</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p>
              <a:p>
                <a:pPr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的定义域相同</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，但对应关</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系不同</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，故不是同一函数；</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②,</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的对应关系相同，但</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，故不是同一函数；</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的定义域和对应关系均相同，</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故是同一函数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xmlns="">
          <p:sp>
            <p:nvSpPr>
              <p:cNvPr id="2" name="QC_5_AS.43_1#56bcadc20?vbadefaultcenterpage=1&amp;parentnodeid=9412ebcb7&amp;vbahtmlprocessed=1&amp;bbb=1&amp;hasbroken=1"/>
              <p:cNvSpPr>
                <a:spLocks noRot="1" noChangeAspect="1" noMove="1" noResize="1" noEditPoints="1" noAdjustHandles="1" noChangeArrowheads="1" noChangeShapeType="1" noTextEdit="1"/>
              </p:cNvSpPr>
              <p:nvPr/>
            </p:nvSpPr>
            <p:spPr>
              <a:xfrm>
                <a:off x="502920" y="901301"/>
                <a:ext cx="11183112" cy="5297678"/>
              </a:xfrm>
              <a:prstGeom prst="rect">
                <a:avLst/>
              </a:prstGeom>
              <a:blipFill rotWithShape="1">
                <a:blip r:embed="rId3"/>
                <a:stretch>
                  <a:fillRect t="-4" r="1" b="-1204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3_1#56bcadc20?vbadefaultcenterpage=1&amp;parentnodeid=9412ebcb7&amp;vbahtmlprocessed=1&amp;bbb=1&amp;hasbroken=1"/>
              <p:cNvSpPr/>
              <p:nvPr/>
            </p:nvSpPr>
            <p:spPr>
              <a:xfrm>
                <a:off x="502920" y="2779345"/>
                <a:ext cx="11183112" cy="1587310"/>
              </a:xfrm>
              <a:prstGeom prst="rect">
                <a:avLst/>
              </a:prstGeom>
              <a:noFill/>
            </p:spPr>
            <p:txBody>
              <a:bodyPr wrap="none" lIns="0" tIns="0" rIns="0" bIns="0" rtlCol="0" anchor="t"/>
              <a:lstStyle/>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④,</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，因此函</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的定义域和对应关系均相同</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，故是同一函</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2" name="QC_5_AS.43_1#56bcadc20?vbadefaultcenterpage=1&amp;parentnodeid=9412ebcb7&amp;vbahtmlprocessed=1&amp;bbb=1&amp;hasbroken=1"/>
              <p:cNvSpPr>
                <a:spLocks noRot="1" noChangeAspect="1" noMove="1" noResize="1" noEditPoints="1" noAdjustHandles="1" noChangeArrowheads="1" noChangeShapeType="1" noTextEdit="1"/>
              </p:cNvSpPr>
              <p:nvPr/>
            </p:nvSpPr>
            <p:spPr>
              <a:xfrm>
                <a:off x="502920" y="2779345"/>
                <a:ext cx="11183112" cy="1587310"/>
              </a:xfrm>
              <a:prstGeom prst="rect">
                <a:avLst/>
              </a:prstGeom>
              <a:blipFill rotWithShape="1">
                <a:blip r:embed="rId2"/>
                <a:stretch>
                  <a:fillRect t="-37" r="1" b="-653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5f9aa801f?vbadefaultcenterpage=1&amp;parentnodeid=9412ebcb7&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96121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5_BD#5f9aa801f?vbadefaultcenterpage=1&amp;parentnodeid=9412ebcb7&amp;vbahtmlprocessed=1&amp;bbb=1&amp;hasbroken=1"/>
              <p:cNvSpPr/>
              <p:nvPr/>
            </p:nvSpPr>
            <p:spPr>
              <a:xfrm>
                <a:off x="502920" y="2487499"/>
                <a:ext cx="11183112" cy="268459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函数的定义要求非空数集</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中任何一个元素在非空数集</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中有且只有一个元素与之</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对应，即可以“多对一”，但不能“一对多”，因此</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中有可能存在与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中元素不对应的</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元素</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判断两个函数是否为同一函数，就是看构成函数的三要素是否完全相同，而在构</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成函数的三要素中，若定义域和对应关系相同，则值域一定相同</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5_BD#5f9aa801f?vbadefaultcenterpage=1&amp;parentnodeid=9412ebcb7&amp;vbahtmlprocessed=1&amp;bbb=1&amp;hasbroken=1"/>
              <p:cNvSpPr>
                <a:spLocks noRot="1" noChangeAspect="1" noMove="1" noResize="1" noEditPoints="1" noAdjustHandles="1" noChangeArrowheads="1" noChangeShapeType="1" noTextEdit="1"/>
              </p:cNvSpPr>
              <p:nvPr/>
            </p:nvSpPr>
            <p:spPr>
              <a:xfrm>
                <a:off x="502920" y="2487499"/>
                <a:ext cx="11183112" cy="2684590"/>
              </a:xfrm>
              <a:prstGeom prst="rect">
                <a:avLst/>
              </a:prstGeom>
              <a:blipFill rotWithShape="1">
                <a:blip r:embed="rId4"/>
                <a:stretch>
                  <a:fillRect t="-8" r="-1776" b="-2176"/>
                </a:stretch>
              </a:blipFill>
            </p:spPr>
            <p:txBody>
              <a:bodyPr/>
              <a:lstStyle/>
              <a:p>
                <a:r>
                  <a:rPr lang="zh-CN" altLang="en-US">
                    <a:noFill/>
                  </a:rPr>
                  <a:t> </a:t>
                </a:r>
              </a:p>
            </p:txBody>
          </p:sp>
        </mc:Fallback>
      </mc:AlternateContent>
    </p:spTree>
  </p:cSld>
  <p:clrMapOvr>
    <a:masterClrMapping/>
  </p:clrMapOvr>
  <p:transition>
    <p:spli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5d201f2bb?vbadefaultcenterpage=1&amp;parentnodeid=dcecde4bd&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函数的定义域［多维探究］</a:t>
            </a:r>
            <a:endParaRPr lang="en-US" altLang="zh-CN" sz="2800" dirty="0"/>
          </a:p>
        </p:txBody>
      </p:sp>
      <p:pic>
        <p:nvPicPr>
          <p:cNvPr id="3" name="C_5_BD#29208c3b2?vbadefaultcenterpage=1&amp;parentnodeid=5d201f2bb&amp;inlineimagemarkindex=1&amp;vbahtmlprocessed=1" descr="preencoded.png"/>
          <p:cNvPicPr>
            <a:picLocks noChangeAspect="1"/>
          </p:cNvPicPr>
          <p:nvPr/>
        </p:nvPicPr>
        <p:blipFill>
          <a:blip r:embed="rId3"/>
          <a:stretch>
            <a:fillRect/>
          </a:stretch>
        </p:blipFill>
        <p:spPr>
          <a:xfrm>
            <a:off x="528098" y="1520961"/>
            <a:ext cx="1435608" cy="384048"/>
          </a:xfrm>
          <a:prstGeom prst="rect">
            <a:avLst/>
          </a:prstGeom>
        </p:spPr>
      </p:pic>
      <p:sp>
        <p:nvSpPr>
          <p:cNvPr id="4" name="C_5_BD#29208c3b2?vbadefaultcenterpage=1&amp;parentnodeid=5d201f2bb&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具体函数的定义域</a:t>
            </a:r>
            <a:endParaRPr lang="en-US" altLang="zh-CN" sz="100" dirty="0"/>
          </a:p>
        </p:txBody>
      </p:sp>
      <mc:AlternateContent xmlns:mc="http://schemas.openxmlformats.org/markup-compatibility/2006" xmlns:a14="http://schemas.microsoft.com/office/drawing/2010/main">
        <mc:Choice Requires="a14">
          <p:sp>
            <p:nvSpPr>
              <p:cNvPr id="5" name="QB_6_BD.44_1#754cfda47?vbadefaultcenterpage=1&amp;parentnodeid=29208c3b2&amp;vbahtmlprocessed=1"/>
              <p:cNvSpPr/>
              <p:nvPr/>
            </p:nvSpPr>
            <p:spPr>
              <a:xfrm>
                <a:off x="502920" y="1927448"/>
                <a:ext cx="11183112" cy="739902"/>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BD.44_1#754cfda47?vbadefaultcenterpage=1&amp;parentnodeid=29208c3b2&amp;vbahtmlprocessed=1"/>
              <p:cNvSpPr>
                <a:spLocks noRot="1" noChangeAspect="1" noMove="1" noResize="1" noEditPoints="1" noAdjustHandles="1" noChangeArrowheads="1" noChangeShapeType="1" noTextEdit="1"/>
              </p:cNvSpPr>
              <p:nvPr/>
            </p:nvSpPr>
            <p:spPr>
              <a:xfrm>
                <a:off x="502920" y="1927448"/>
                <a:ext cx="11183112" cy="739902"/>
              </a:xfrm>
              <a:prstGeom prst="rect">
                <a:avLst/>
              </a:prstGeom>
              <a:blipFill rotWithShape="1">
                <a:blip r:embed="rId4"/>
                <a:stretch>
                  <a:fillRect t="-30" r="1" b="-91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N.45_1#754cfda47.blank?vbadefaultcenterpage=1&amp;parentnodeid=29208c3b2&amp;vbapositionanswer=24&amp;vbahtmlprocessed=1&amp;rh=43.2"/>
              <p:cNvSpPr/>
              <p:nvPr/>
            </p:nvSpPr>
            <p:spPr>
              <a:xfrm>
                <a:off x="6787960" y="1975835"/>
                <a:ext cx="2145856" cy="510858"/>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6" name="QB_6_AN.45_1#754cfda47.blank?vbadefaultcenterpage=1&amp;parentnodeid=29208c3b2&amp;vbapositionanswer=24&amp;vbahtmlprocessed=1&amp;rh=43.2"/>
              <p:cNvSpPr>
                <a:spLocks noRot="1" noChangeAspect="1" noMove="1" noResize="1" noEditPoints="1" noAdjustHandles="1" noChangeArrowheads="1" noChangeShapeType="1" noTextEdit="1"/>
              </p:cNvSpPr>
              <p:nvPr/>
            </p:nvSpPr>
            <p:spPr>
              <a:xfrm>
                <a:off x="6787960" y="1975835"/>
                <a:ext cx="2145856" cy="510858"/>
              </a:xfrm>
              <a:prstGeom prst="rect">
                <a:avLst/>
              </a:prstGeom>
              <a:blipFill rotWithShape="1">
                <a:blip r:embed="rId5"/>
                <a:stretch>
                  <a:fillRect l="-21" t="-69" b="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B_6_AS.46_1#754cfda47?vbadefaultcenterpage=1&amp;parentnodeid=29208c3b2&amp;vbahtmlprocessed=1"/>
              <p:cNvSpPr/>
              <p:nvPr/>
            </p:nvSpPr>
            <p:spPr>
              <a:xfrm>
                <a:off x="502920" y="2843118"/>
                <a:ext cx="11183112" cy="897446"/>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−3&gt;0,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，则函数的定义域为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7" name="QB_6_AS.46_1#754cfda47?vbadefaultcenterpage=1&amp;parentnodeid=29208c3b2&amp;vbahtmlprocessed=1"/>
              <p:cNvSpPr>
                <a:spLocks noRot="1" noChangeAspect="1" noMove="1" noResize="1" noEditPoints="1" noAdjustHandles="1" noChangeArrowheads="1" noChangeShapeType="1" noTextEdit="1"/>
              </p:cNvSpPr>
              <p:nvPr/>
            </p:nvSpPr>
            <p:spPr>
              <a:xfrm>
                <a:off x="502920" y="2843118"/>
                <a:ext cx="11183112" cy="897446"/>
              </a:xfrm>
              <a:prstGeom prst="rect">
                <a:avLst/>
              </a:prstGeom>
              <a:blipFill rotWithShape="1">
                <a:blip r:embed="rId6"/>
                <a:stretch>
                  <a:fillRect t="-25" r="1" b="4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d57963061?vbadefaultcenterpage=1&amp;parentnodeid=5d201f2bb&amp;inlineimagemarkindex=2&amp;vbahtmlprocessed=1" descr="preencoded.png"/>
          <p:cNvPicPr>
            <a:picLocks noChangeAspect="1"/>
          </p:cNvPicPr>
          <p:nvPr/>
        </p:nvPicPr>
        <p:blipFill>
          <a:blip r:embed="rId3"/>
          <a:stretch>
            <a:fillRect/>
          </a:stretch>
        </p:blipFill>
        <p:spPr>
          <a:xfrm>
            <a:off x="528098" y="886684"/>
            <a:ext cx="1435608" cy="384048"/>
          </a:xfrm>
          <a:prstGeom prst="rect">
            <a:avLst/>
          </a:prstGeom>
        </p:spPr>
      </p:pic>
      <p:sp>
        <p:nvSpPr>
          <p:cNvPr id="3" name="C_5_BD#d57963061?vbadefaultcenterpage=1&amp;parentnodeid=5d201f2bb&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抽象函数的定义域</a:t>
            </a:r>
            <a:endParaRPr lang="en-US" altLang="zh-CN" sz="100" dirty="0"/>
          </a:p>
        </p:txBody>
      </p:sp>
      <mc:AlternateContent xmlns:mc="http://schemas.openxmlformats.org/markup-compatibility/2006" xmlns:a14="http://schemas.microsoft.com/office/drawing/2010/main">
        <mc:Choice Requires="a14">
          <p:sp>
            <p:nvSpPr>
              <p:cNvPr id="4" name="QB_6_BD.47_1#44e25b0cb?vbadefaultcenterpage=1&amp;parentnodeid=d57963061&amp;vbahtmlprocessed=1&amp;bbb=1&amp;hasbroken=1"/>
              <p:cNvSpPr/>
              <p:nvPr/>
            </p:nvSpPr>
            <p:spPr>
              <a:xfrm>
                <a:off x="502920" y="134585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p>
              <a:p>
                <a:pPr latinLnBrk="1">
                  <a:lnSpc>
                    <a:spcPct val="15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47_1#44e25b0cb?vbadefaultcenterpage=1&amp;parentnodeid=d57963061&amp;vbahtmlprocessed=1&amp;bbb=1&amp;hasbroken=1"/>
              <p:cNvSpPr>
                <a:spLocks noRot="1" noChangeAspect="1" noMove="1" noResize="1" noEditPoints="1" noAdjustHandles="1" noChangeArrowheads="1" noChangeShapeType="1" noTextEdit="1"/>
              </p:cNvSpPr>
              <p:nvPr/>
            </p:nvSpPr>
            <p:spPr>
              <a:xfrm>
                <a:off x="502920" y="1345851"/>
                <a:ext cx="11183112" cy="1034669"/>
              </a:xfrm>
              <a:prstGeom prst="rect">
                <a:avLst/>
              </a:prstGeom>
              <a:blipFill rotWithShape="1">
                <a:blip r:embed="rId4"/>
                <a:stretch>
                  <a:fillRect t="-28" r="1" b="-60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48_1#44e25b0cb.blank?vbadefaultcenterpage=1&amp;parentnodeid=d57963061&amp;vbapositionanswer=25&amp;vbahtmlprocessed=1"/>
              <p:cNvSpPr/>
              <p:nvPr/>
            </p:nvSpPr>
            <p:spPr>
              <a:xfrm>
                <a:off x="617220" y="1963833"/>
                <a:ext cx="993775"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48_1#44e25b0cb.blank?vbadefaultcenterpage=1&amp;parentnodeid=d57963061&amp;vbapositionanswer=25&amp;vbahtmlprocessed=1"/>
              <p:cNvSpPr>
                <a:spLocks noRot="1" noChangeAspect="1" noMove="1" noResize="1" noEditPoints="1" noAdjustHandles="1" noChangeArrowheads="1" noChangeShapeType="1" noTextEdit="1"/>
              </p:cNvSpPr>
              <p:nvPr/>
            </p:nvSpPr>
            <p:spPr>
              <a:xfrm>
                <a:off x="617220" y="1963833"/>
                <a:ext cx="993775" cy="353949"/>
              </a:xfrm>
              <a:prstGeom prst="rect">
                <a:avLst/>
              </a:prstGeom>
              <a:blipFill rotWithShape="1">
                <a:blip r:embed="rId5"/>
                <a:stretch>
                  <a:fillRect t="-117" b="-7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S.49_1#44e25b0cb?vbadefaultcenterpage=1&amp;parentnodeid=d57963061&amp;vbahtmlprocessed=1&amp;bbb=1&amp;hasbroken=1"/>
              <p:cNvSpPr/>
              <p:nvPr/>
            </p:nvSpPr>
            <p:spPr>
              <a:xfrm>
                <a:off x="502920" y="2382108"/>
                <a:ext cx="11183112" cy="103867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,则函数</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49_1#44e25b0cb?vbadefaultcenterpage=1&amp;parentnodeid=d57963061&amp;vbahtmlprocessed=1&amp;bbb=1&amp;hasbroken=1"/>
              <p:cNvSpPr>
                <a:spLocks noRot="1" noChangeAspect="1" noMove="1" noResize="1" noEditPoints="1" noAdjustHandles="1" noChangeArrowheads="1" noChangeShapeType="1" noTextEdit="1"/>
              </p:cNvSpPr>
              <p:nvPr/>
            </p:nvSpPr>
            <p:spPr>
              <a:xfrm>
                <a:off x="502920" y="2382108"/>
                <a:ext cx="11183112" cy="1038670"/>
              </a:xfrm>
              <a:prstGeom prst="rect">
                <a:avLst/>
              </a:prstGeom>
              <a:blipFill rotWithShape="1">
                <a:blip r:embed="rId6"/>
                <a:stretch>
                  <a:fillRect t="-21" r="-357" b="-562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50_1#6d4bbd235?vbadefaultcenterpage=1&amp;parentnodeid=d57963061&amp;vbahtmlprocessed=1&amp;bbb=1&amp;hasbroken=1"/>
              <p:cNvSpPr/>
              <p:nvPr/>
            </p:nvSpPr>
            <p:spPr>
              <a:xfrm>
                <a:off x="502920" y="253271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若将例2中的条件“函数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”改为</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50_1#6d4bbd235?vbadefaultcenterpage=1&amp;parentnodeid=d57963061&amp;vbahtmlprocessed=1&amp;bbb=1&amp;hasbroken=1"/>
              <p:cNvSpPr>
                <a:spLocks noRot="1" noChangeAspect="1" noMove="1" noResize="1" noEditPoints="1" noAdjustHandles="1" noChangeArrowheads="1" noChangeShapeType="1" noTextEdit="1"/>
              </p:cNvSpPr>
              <p:nvPr/>
            </p:nvSpPr>
            <p:spPr>
              <a:xfrm>
                <a:off x="502920" y="2532711"/>
                <a:ext cx="11183112" cy="1034669"/>
              </a:xfrm>
              <a:prstGeom prst="rect">
                <a:avLst/>
              </a:prstGeom>
              <a:blipFill rotWithShape="1">
                <a:blip r:embed="rId3"/>
                <a:stretch>
                  <a:fillRect t="-32" r="1" b="-60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51_1#6d4bbd235.blank?vbadefaultcenterpage=1&amp;parentnodeid=d57963061&amp;vbapositionanswer=26&amp;vbahtmlprocessed=1"/>
              <p:cNvSpPr/>
              <p:nvPr/>
            </p:nvSpPr>
            <p:spPr>
              <a:xfrm>
                <a:off x="8825865" y="3143898"/>
                <a:ext cx="1162050"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51_1#6d4bbd235.blank?vbadefaultcenterpage=1&amp;parentnodeid=d57963061&amp;vbapositionanswer=26&amp;vbahtmlprocessed=1"/>
              <p:cNvSpPr>
                <a:spLocks noRot="1" noChangeAspect="1" noMove="1" noResize="1" noEditPoints="1" noAdjustHandles="1" noChangeArrowheads="1" noChangeShapeType="1" noTextEdit="1"/>
              </p:cNvSpPr>
              <p:nvPr/>
            </p:nvSpPr>
            <p:spPr>
              <a:xfrm>
                <a:off x="8825865" y="3143898"/>
                <a:ext cx="1162050" cy="353949"/>
              </a:xfrm>
              <a:prstGeom prst="rect">
                <a:avLst/>
              </a:prstGeom>
              <a:blipFill rotWithShape="1">
                <a:blip r:embed="rId4"/>
                <a:stretch>
                  <a:fillRect t="-4" b="-7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52_1#6d4bbd235?vbadefaultcenterpage=1&amp;parentnodeid=d57963061&amp;vbahtmlprocessed=1&amp;bbb=1&amp;hasbroken=1"/>
              <p:cNvSpPr/>
              <p:nvPr/>
            </p:nvSpPr>
            <p:spPr>
              <a:xfrm>
                <a:off x="502920" y="3574619"/>
                <a:ext cx="11183112" cy="103867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+1∈[−1,11]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52_1#6d4bbd235?vbadefaultcenterpage=1&amp;parentnodeid=d57963061&amp;vbahtmlprocessed=1&amp;bbb=1&amp;hasbroken=1"/>
              <p:cNvSpPr>
                <a:spLocks noRot="1" noChangeAspect="1" noMove="1" noResize="1" noEditPoints="1" noAdjustHandles="1" noChangeArrowheads="1" noChangeShapeType="1" noTextEdit="1"/>
              </p:cNvSpPr>
              <p:nvPr/>
            </p:nvSpPr>
            <p:spPr>
              <a:xfrm>
                <a:off x="502920" y="3574619"/>
                <a:ext cx="11183112" cy="1038670"/>
              </a:xfrm>
              <a:prstGeom prst="rect">
                <a:avLst/>
              </a:prstGeom>
              <a:blipFill rotWithShape="1">
                <a:blip r:embed="rId5"/>
                <a:stretch>
                  <a:fillRect t="-20" r="1" b="-56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53_1#2b1595587?vbadefaultcenterpage=1&amp;parentnodeid=d57963061&amp;vbahtmlprocessed=1&amp;bbb=1&amp;hasbroken=1"/>
              <p:cNvSpPr/>
              <p:nvPr/>
            </p:nvSpPr>
            <p:spPr>
              <a:xfrm>
                <a:off x="502920" y="2420825"/>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若将例2中的条件“函数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”改为</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53_1#2b1595587?vbadefaultcenterpage=1&amp;parentnodeid=d57963061&amp;vbahtmlprocessed=1&amp;bbb=1&amp;hasbroken=1"/>
              <p:cNvSpPr>
                <a:spLocks noRot="1" noChangeAspect="1" noMove="1" noResize="1" noEditPoints="1" noAdjustHandles="1" noChangeArrowheads="1" noChangeShapeType="1" noTextEdit="1"/>
              </p:cNvSpPr>
              <p:nvPr/>
            </p:nvSpPr>
            <p:spPr>
              <a:xfrm>
                <a:off x="502920" y="2420825"/>
                <a:ext cx="11183112" cy="1034669"/>
              </a:xfrm>
              <a:prstGeom prst="rect">
                <a:avLst/>
              </a:prstGeom>
              <a:blipFill rotWithShape="1">
                <a:blip r:embed="rId3"/>
                <a:stretch>
                  <a:fillRect t="-20" r="1" b="-6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54_1#2b1595587.blank?vbadefaultcenterpage=1&amp;parentnodeid=d57963061&amp;vbapositionanswer=27&amp;vbahtmlprocessed=1&amp;rh=43.2"/>
              <p:cNvSpPr/>
              <p:nvPr/>
            </p:nvSpPr>
            <p:spPr>
              <a:xfrm>
                <a:off x="9499537" y="2870721"/>
                <a:ext cx="1195388" cy="510731"/>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54_1#2b1595587.blank?vbadefaultcenterpage=1&amp;parentnodeid=d57963061&amp;vbapositionanswer=27&amp;vbahtmlprocessed=1&amp;rh=43.2"/>
              <p:cNvSpPr>
                <a:spLocks noRot="1" noChangeAspect="1" noMove="1" noResize="1" noEditPoints="1" noAdjustHandles="1" noChangeArrowheads="1" noChangeShapeType="1" noTextEdit="1"/>
              </p:cNvSpPr>
              <p:nvPr/>
            </p:nvSpPr>
            <p:spPr>
              <a:xfrm>
                <a:off x="9499537" y="2870721"/>
                <a:ext cx="1195388" cy="510731"/>
              </a:xfrm>
              <a:prstGeom prst="rect">
                <a:avLst/>
              </a:prstGeom>
              <a:blipFill rotWithShape="1">
                <a:blip r:embed="rId4"/>
                <a:stretch>
                  <a:fillRect l="-48" t="-102" r="21" b="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55_1#2b1595587?vbadefaultcenterpage=1&amp;parentnodeid=d57963061&amp;vbahtmlprocessed=1&amp;bbb=1&amp;hasbroken=1"/>
              <p:cNvSpPr/>
              <p:nvPr/>
            </p:nvSpPr>
            <p:spPr>
              <a:xfrm>
                <a:off x="502920" y="3462732"/>
                <a:ext cx="11183112" cy="126244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由变式设问1可知函数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55_1#2b1595587?vbadefaultcenterpage=1&amp;parentnodeid=d57963061&amp;vbahtmlprocessed=1&amp;bbb=1&amp;hasbroken=1"/>
              <p:cNvSpPr>
                <a:spLocks noRot="1" noChangeAspect="1" noMove="1" noResize="1" noEditPoints="1" noAdjustHandles="1" noChangeArrowheads="1" noChangeShapeType="1" noTextEdit="1"/>
              </p:cNvSpPr>
              <p:nvPr/>
            </p:nvSpPr>
            <p:spPr>
              <a:xfrm>
                <a:off x="502920" y="3462732"/>
                <a:ext cx="11183112" cy="1262444"/>
              </a:xfrm>
              <a:prstGeom prst="rect">
                <a:avLst/>
              </a:prstGeom>
              <a:blipFill rotWithShape="1">
                <a:blip r:embed="rId5"/>
                <a:stretch>
                  <a:fillRect t="-6" r="-44" b="-557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173a63ab3?vbadefaultcenterpage=1&amp;parentnodeid=d57963061&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756000"/>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173a63ab3?segpoint=1&amp;vbadefaultcenterpage=1&amp;parentnodeid=d57963061&amp;vbahtmlprocessed=1"/>
          <p:cNvSpPr/>
          <p:nvPr/>
        </p:nvSpPr>
        <p:spPr>
          <a:xfrm>
            <a:off x="502920" y="1282288"/>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求函数定义域的类型及解题策略</a:t>
            </a:r>
            <a:endParaRPr lang="en-US" altLang="zh-CN" sz="2400" dirty="0"/>
          </a:p>
        </p:txBody>
      </p:sp>
      <mc:AlternateContent xmlns:mc="http://schemas.openxmlformats.org/markup-compatibility/2006" xmlns:a14="http://schemas.microsoft.com/office/drawing/2010/main">
        <mc:Choice Requires="a14">
          <p:graphicFrame>
            <p:nvGraphicFramePr>
              <p:cNvPr id="25" name="P_6_BD#173a63ab3?colgroup=3,31&amp;vbadefaultcenterpage=1&amp;parentnodeid=d57963061&amp;vbahtmlprocessed=1&amp;bbb=1&amp;hasbroken=1"/>
              <p:cNvGraphicFramePr>
                <a:graphicFrameLocks noGrp="1"/>
              </p:cNvGraphicFramePr>
              <p:nvPr/>
            </p:nvGraphicFramePr>
            <p:xfrm>
              <a:off x="502920" y="1904588"/>
              <a:ext cx="11155680" cy="4427093"/>
            </p:xfrm>
            <a:graphic>
              <a:graphicData uri="http://schemas.openxmlformats.org/drawingml/2006/table">
                <a:tbl>
                  <a:tblPr/>
                  <a:tblGrid>
                    <a:gridCol w="1280160">
                      <a:extLst>
                        <a:ext uri="{9D8B030D-6E8A-4147-A177-3AD203B41FA5}">
                          <a16:colId xmlns:a16="http://schemas.microsoft.com/office/drawing/2014/main" val="20000"/>
                        </a:ext>
                      </a:extLst>
                    </a:gridCol>
                    <a:gridCol w="9875520">
                      <a:extLst>
                        <a:ext uri="{9D8B030D-6E8A-4147-A177-3AD203B41FA5}">
                          <a16:colId xmlns:a16="http://schemas.microsoft.com/office/drawing/2014/main" val="20001"/>
                        </a:ext>
                      </a:extLst>
                    </a:gridCol>
                  </a:tblGrid>
                  <a:tr h="2350008">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求具体</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（1）求给定函数的定义域：已知解析式的函数，其定义域是使解析式有</a:t>
                          </a:r>
                        </a:p>
                        <a:p>
                          <a:pPr mar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意义的自变量的取值集合，根据函数的解析式列出自变量满足的不等式</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（组），再求解即可.</a:t>
                          </a:r>
                          <a:endParaRPr lang="en-US" altLang="zh-CN" sz="1200" dirty="0"/>
                        </a:p>
                        <a:p>
                          <a:pPr marL="0" indent="0" algn="l" latinLnBrk="1" hangingPunct="0">
                            <a:lnSpc>
                              <a:spcPts val="100"/>
                            </a:lnSpc>
                          </a:pPr>
                          <a:r>
                            <a:rPr lang="en-US" altLang="zh-CN" sz="100" b="0" i="0" spc="-99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p>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（2）实际问题：由实际意义及函数解析式存在的意义列出自变量满足的</a:t>
                          </a:r>
                        </a:p>
                        <a:p>
                          <a:pPr marL="0" lv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不等式（组</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），再求解即可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96821">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求抽象</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，则复合函数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的定义域由不等式</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求出；</a:t>
                          </a:r>
                          <a:endParaRPr lang="en-US" altLang="zh-CN" sz="1200" dirty="0"/>
                        </a:p>
                        <a:p>
                          <a:pPr marL="0" indent="0" algn="l" latinLnBrk="1" hangingPunct="0">
                            <a:lnSpc>
                              <a:spcPts val="100"/>
                            </a:lnSpc>
                          </a:pPr>
                          <a:r>
                            <a:rPr lang="en-US" altLang="zh-CN" sz="100" b="0" i="0" spc="-99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p>
                        <a:p>
                          <a:pPr mar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5" name="P_6_BD#173a63ab3?colgroup=3,31&amp;vbadefaultcenterpage=1&amp;parentnodeid=d57963061&amp;vbahtmlprocessed=1&amp;bbb=1&amp;hasbroken=1"/>
              <p:cNvGraphicFramePr>
                <a:graphicFrameLocks noGrp="1"/>
              </p:cNvGraphicFramePr>
              <p:nvPr/>
            </p:nvGraphicFramePr>
            <p:xfrm>
              <a:off x="502920" y="1904588"/>
              <a:ext cx="11155680" cy="4346829"/>
            </p:xfrm>
            <a:graphic>
              <a:graphicData uri="http://schemas.openxmlformats.org/drawingml/2006/table">
                <a:tbl>
                  <a:tblPr/>
                  <a:tblGrid>
                    <a:gridCol w="1280160"/>
                    <a:gridCol w="9875520"/>
                  </a:tblGrid>
                  <a:tr h="2350008">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求具体</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（1）求给定函数的定义域：已知解析式的函数，其定义域是使解析式有</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意义的自变量的取值集合，根据函数的解析式列出自变量满足的不等式</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（组），再求解即可.</a:t>
                          </a:r>
                          <a:endParaRPr lang="en-US" altLang="zh-CN" sz="1200" dirty="0"/>
                        </a:p>
                        <a:p>
                          <a:pPr marL="0" indent="0" algn="l" latinLnBrk="1" hangingPunct="0">
                            <a:lnSpc>
                              <a:spcPts val="100"/>
                            </a:lnSpc>
                          </a:pPr>
                          <a:r>
                            <a:rPr lang="en-US" altLang="zh-CN" sz="100" b="0" i="0" spc="-99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100" b="0" i="0" spc="-99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（2）实际问题：由实际意义及函数解析式存在的意义列出自变量满足的</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不等式（组</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），再求解即可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11709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求抽象</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7183f1a5c?vbadefaultcenterpage=1&amp;parentnodeid=5d201f2bb&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C_6_BD.56_1#862ec3110?vbadefaultcenterpage=1&amp;parentnodeid=7183f1a5c&amp;vbahtmlprocessed=1"/>
              <p:cNvSpPr/>
              <p:nvPr/>
            </p:nvSpPr>
            <p:spPr>
              <a:xfrm>
                <a:off x="502920" y="1419448"/>
                <a:ext cx="11183112" cy="714058"/>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安徽模拟）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56_1#862ec3110?vbadefaultcenterpage=1&amp;parentnodeid=7183f1a5c&amp;vbahtmlprocessed=1"/>
              <p:cNvSpPr>
                <a:spLocks noRot="1" noChangeAspect="1" noMove="1" noResize="1" noEditPoints="1" noAdjustHandles="1" noChangeArrowheads="1" noChangeShapeType="1" noTextEdit="1"/>
              </p:cNvSpPr>
              <p:nvPr/>
            </p:nvSpPr>
            <p:spPr>
              <a:xfrm>
                <a:off x="502920" y="1419448"/>
                <a:ext cx="11183112" cy="714058"/>
              </a:xfrm>
              <a:prstGeom prst="rect">
                <a:avLst/>
              </a:prstGeom>
              <a:blipFill rotWithShape="1">
                <a:blip r:embed="rId4"/>
                <a:stretch>
                  <a:fillRect t="-31" r="1" b="76"/>
                </a:stretch>
              </a:blipFill>
            </p:spPr>
            <p:txBody>
              <a:bodyPr/>
              <a:lstStyle/>
              <a:p>
                <a:r>
                  <a:rPr lang="zh-CN" altLang="en-US">
                    <a:noFill/>
                  </a:rPr>
                  <a:t> </a:t>
                </a:r>
              </a:p>
            </p:txBody>
          </p:sp>
        </mc:Fallback>
      </mc:AlternateContent>
      <p:sp>
        <p:nvSpPr>
          <p:cNvPr id="4" name="QC_6_AN.57_1#862ec3110.bracket?vbadefaultcenterpage=1&amp;parentnodeid=7183f1a5c&amp;vbapositionanswer=28&amp;vbahtmlprocessed=1"/>
          <p:cNvSpPr/>
          <p:nvPr/>
        </p:nvSpPr>
        <p:spPr>
          <a:xfrm>
            <a:off x="7543483" y="1656176"/>
            <a:ext cx="423863"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5" name="QC_6_BD.58_1#862ec3110.choices?vbadefaultcenterpage=1&amp;parentnodeid=7183f1a5c&amp;vbahtmlprocessed=1"/>
              <p:cNvSpPr/>
              <p:nvPr/>
            </p:nvSpPr>
            <p:spPr>
              <a:xfrm>
                <a:off x="502920" y="2143348"/>
                <a:ext cx="11183112" cy="479235"/>
              </a:xfrm>
              <a:prstGeom prst="rect">
                <a:avLst/>
              </a:prstGeom>
              <a:noFill/>
            </p:spPr>
            <p:txBody>
              <a:bodyPr wrap="square" lIns="0" tIns="0" rIns="0" bIns="0" rtlCol="0" anchor="t"/>
              <a:lstStyle/>
              <a:p>
                <a:pPr latinLnBrk="1">
                  <a:lnSpc>
                    <a:spcPct val="150000"/>
                  </a:lnSpc>
                  <a:tabLst>
                    <a:tab pos="2382520" algn="l"/>
                    <a:tab pos="5718175" algn="l"/>
                    <a:tab pos="80505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∪(0,3]</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[−1,0)∪(0,3]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58_1#862ec3110.choices?vbadefaultcenterpage=1&amp;parentnodeid=7183f1a5c&amp;vbahtmlprocessed=1"/>
              <p:cNvSpPr>
                <a:spLocks noRot="1" noChangeAspect="1" noMove="1" noResize="1" noEditPoints="1" noAdjustHandles="1" noChangeArrowheads="1" noChangeShapeType="1" noTextEdit="1"/>
              </p:cNvSpPr>
              <p:nvPr/>
            </p:nvSpPr>
            <p:spPr>
              <a:xfrm>
                <a:off x="502920" y="2143348"/>
                <a:ext cx="11183112" cy="479235"/>
              </a:xfrm>
              <a:prstGeom prst="rect">
                <a:avLst/>
              </a:prstGeom>
              <a:blipFill rotWithShape="1">
                <a:blip r:embed="rId5"/>
                <a:stretch>
                  <a:fillRect t="-47" r="1" b="-144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59_1#862ec3110?vbadefaultcenterpage=1&amp;parentnodeid=7183f1a5c&amp;vbahtmlprocessed=1&amp;bbb=1&amp;hasbroken=1"/>
              <p:cNvSpPr/>
              <p:nvPr/>
            </p:nvSpPr>
            <p:spPr>
              <a:xfrm>
                <a:off x="502920" y="2625948"/>
                <a:ext cx="11183112" cy="1870075"/>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要使函数有意义，则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需要满足</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+1&gt;0,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，所以函数的定义域为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6" name="QC_6_AS.59_1#862ec3110?vbadefaultcenterpage=1&amp;parentnodeid=7183f1a5c&amp;vbahtmlprocessed=1&amp;bbb=1&amp;hasbroken=1"/>
              <p:cNvSpPr>
                <a:spLocks noRot="1" noChangeAspect="1" noMove="1" noResize="1" noEditPoints="1" noAdjustHandles="1" noChangeArrowheads="1" noChangeShapeType="1" noTextEdit="1"/>
              </p:cNvSpPr>
              <p:nvPr/>
            </p:nvSpPr>
            <p:spPr>
              <a:xfrm>
                <a:off x="502920" y="2625948"/>
                <a:ext cx="11183112" cy="1870075"/>
              </a:xfrm>
              <a:prstGeom prst="rect">
                <a:avLst/>
              </a:prstGeom>
              <a:blipFill rotWithShape="1">
                <a:blip r:embed="rId6"/>
                <a:stretch>
                  <a:fillRect t="-12" r="1" b="1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60_1#961b3bae6?vbadefaultcenterpage=1&amp;parentnodeid=7183f1a5c&amp;vbahtmlprocessed=1"/>
              <p:cNvSpPr/>
              <p:nvPr/>
            </p:nvSpPr>
            <p:spPr>
              <a:xfrm>
                <a:off x="502920" y="2176001"/>
                <a:ext cx="11183112" cy="77939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num>
                      <m:den>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rad>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60_1#961b3bae6?vbadefaultcenterpage=1&amp;parentnodeid=7183f1a5c&amp;vbahtmlprocessed=1"/>
              <p:cNvSpPr>
                <a:spLocks noRot="1" noChangeAspect="1" noMove="1" noResize="1" noEditPoints="1" noAdjustHandles="1" noChangeArrowheads="1" noChangeShapeType="1" noTextEdit="1"/>
              </p:cNvSpPr>
              <p:nvPr/>
            </p:nvSpPr>
            <p:spPr>
              <a:xfrm>
                <a:off x="502920" y="2176001"/>
                <a:ext cx="11183112" cy="779399"/>
              </a:xfrm>
              <a:prstGeom prst="rect">
                <a:avLst/>
              </a:prstGeom>
              <a:blipFill rotWithShape="1">
                <a:blip r:embed="rId3"/>
                <a:stretch>
                  <a:fillRect t="-63" r="1" b="-6748"/>
                </a:stretch>
              </a:blipFill>
            </p:spPr>
            <p:txBody>
              <a:bodyPr/>
              <a:lstStyle/>
              <a:p>
                <a:r>
                  <a:rPr lang="zh-CN" altLang="en-US">
                    <a:noFill/>
                  </a:rPr>
                  <a:t> </a:t>
                </a:r>
              </a:p>
            </p:txBody>
          </p:sp>
        </mc:Fallback>
      </mc:AlternateContent>
      <p:sp>
        <p:nvSpPr>
          <p:cNvPr id="3" name="QC_6_AN.61_1#961b3bae6.bracket?vbadefaultcenterpage=1&amp;parentnodeid=7183f1a5c&amp;vbapositionanswer=29&amp;vbahtmlprocessed=1"/>
          <p:cNvSpPr/>
          <p:nvPr/>
        </p:nvSpPr>
        <p:spPr>
          <a:xfrm>
            <a:off x="9395651" y="2506962"/>
            <a:ext cx="423863"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4" name="QC_6_BD.62_1#961b3bae6.choices?vbadefaultcenterpage=1&amp;parentnodeid=7183f1a5c&amp;vbahtmlprocessed=1"/>
              <p:cNvSpPr/>
              <p:nvPr/>
            </p:nvSpPr>
            <p:spPr>
              <a:xfrm>
                <a:off x="502920" y="2966447"/>
                <a:ext cx="11183112" cy="479235"/>
              </a:xfrm>
              <a:prstGeom prst="rect">
                <a:avLst/>
              </a:prstGeom>
              <a:noFill/>
            </p:spPr>
            <p:txBody>
              <a:bodyPr wrap="square" lIns="0" tIns="0" rIns="0" bIns="0" rtlCol="0" anchor="t"/>
              <a:lstStyle/>
              <a:p>
                <a:pPr latinLnBrk="1">
                  <a:lnSpc>
                    <a:spcPct val="150000"/>
                  </a:lnSpc>
                  <a:tabLst>
                    <a:tab pos="2852420" algn="l"/>
                    <a:tab pos="5692775" algn="l"/>
                    <a:tab pos="85204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6_BD.62_1#961b3bae6.choices?vbadefaultcenterpage=1&amp;parentnodeid=7183f1a5c&amp;vbahtmlprocessed=1"/>
              <p:cNvSpPr>
                <a:spLocks noRot="1" noChangeAspect="1" noMove="1" noResize="1" noEditPoints="1" noAdjustHandles="1" noChangeArrowheads="1" noChangeShapeType="1" noTextEdit="1"/>
              </p:cNvSpPr>
              <p:nvPr/>
            </p:nvSpPr>
            <p:spPr>
              <a:xfrm>
                <a:off x="502920" y="2966447"/>
                <a:ext cx="11183112" cy="479235"/>
              </a:xfrm>
              <a:prstGeom prst="rect">
                <a:avLst/>
              </a:prstGeom>
              <a:blipFill rotWithShape="1">
                <a:blip r:embed="rId4"/>
                <a:stretch>
                  <a:fillRect t="-76" r="1" b="-144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6_AS.63_1#961b3bae6?vbadefaultcenterpage=1&amp;parentnodeid=7183f1a5c&amp;vbahtmlprocessed=1&amp;bbb=1&amp;hasbroken=1"/>
              <p:cNvSpPr/>
              <p:nvPr/>
            </p:nvSpPr>
            <p:spPr>
              <a:xfrm>
                <a:off x="502920" y="3449048"/>
                <a:ext cx="11183112" cy="1520952"/>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，则对于函数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num>
                      <m:den>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rad>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−1&gt;0,</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，因此函数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num>
                      <m:den>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rad>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5" name="QC_6_AS.63_1#961b3bae6?vbadefaultcenterpage=1&amp;parentnodeid=7183f1a5c&amp;vbahtmlprocessed=1&amp;bbb=1&amp;hasbroken=1"/>
              <p:cNvSpPr>
                <a:spLocks noRot="1" noChangeAspect="1" noMove="1" noResize="1" noEditPoints="1" noAdjustHandles="1" noChangeArrowheads="1" noChangeShapeType="1" noTextEdit="1"/>
              </p:cNvSpPr>
              <p:nvPr/>
            </p:nvSpPr>
            <p:spPr>
              <a:xfrm>
                <a:off x="502920" y="3449048"/>
                <a:ext cx="11183112" cy="1520952"/>
              </a:xfrm>
              <a:prstGeom prst="rect">
                <a:avLst/>
              </a:prstGeom>
              <a:blipFill rotWithShape="1">
                <a:blip r:embed="rId5"/>
                <a:stretch>
                  <a:fillRect t="-24" r="1" b="3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2e04b29ac?vbadefaultcenterpage=1&amp;parentnodeid=dcecde4bd&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函数的解析式［多维探究］</a:t>
            </a:r>
            <a:endParaRPr lang="en-US" altLang="zh-CN" sz="2800" dirty="0"/>
          </a:p>
        </p:txBody>
      </p:sp>
      <p:pic>
        <p:nvPicPr>
          <p:cNvPr id="3" name="C_5_BD#d0ea0bce0?vbadefaultcenterpage=1&amp;parentnodeid=2e04b29ac&amp;inlineimagemarkindex=3&amp;vbahtmlprocessed=1" descr="preencoded.png"/>
          <p:cNvPicPr>
            <a:picLocks noChangeAspect="1"/>
          </p:cNvPicPr>
          <p:nvPr/>
        </p:nvPicPr>
        <p:blipFill>
          <a:blip r:embed="rId3"/>
          <a:stretch>
            <a:fillRect/>
          </a:stretch>
        </p:blipFill>
        <p:spPr>
          <a:xfrm>
            <a:off x="528098" y="1520961"/>
            <a:ext cx="1435608" cy="384048"/>
          </a:xfrm>
          <a:prstGeom prst="rect">
            <a:avLst/>
          </a:prstGeom>
        </p:spPr>
      </p:pic>
      <p:sp>
        <p:nvSpPr>
          <p:cNvPr id="4" name="C_5_BD#d0ea0bce0?vbadefaultcenterpage=1&amp;parentnodeid=2e04b29ac&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配凑法</a:t>
            </a:r>
            <a:endParaRPr lang="en-US" altLang="zh-CN" sz="100" dirty="0"/>
          </a:p>
        </p:txBody>
      </p:sp>
      <mc:AlternateContent xmlns:mc="http://schemas.openxmlformats.org/markup-compatibility/2006" xmlns:a14="http://schemas.microsoft.com/office/drawing/2010/main">
        <mc:Choice Requires="a14">
          <p:sp>
            <p:nvSpPr>
              <p:cNvPr id="5" name="QB_6_BD.64_1#88e9fbed4?vbadefaultcenterpage=1&amp;parentnodeid=d0ea0bce0&amp;vbahtmlprocessed=1&amp;bbb=1"/>
              <p:cNvSpPr/>
              <p:nvPr/>
            </p:nvSpPr>
            <p:spPr>
              <a:xfrm>
                <a:off x="502920" y="1927448"/>
                <a:ext cx="11183112" cy="752666"/>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的解析式是</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BD.64_1#88e9fbed4?vbadefaultcenterpage=1&amp;parentnodeid=d0ea0bce0&amp;vbahtmlprocessed=1&amp;bbb=1"/>
              <p:cNvSpPr>
                <a:spLocks noRot="1" noChangeAspect="1" noMove="1" noResize="1" noEditPoints="1" noAdjustHandles="1" noChangeArrowheads="1" noChangeShapeType="1" noTextEdit="1"/>
              </p:cNvSpPr>
              <p:nvPr/>
            </p:nvSpPr>
            <p:spPr>
              <a:xfrm>
                <a:off x="502920" y="1927448"/>
                <a:ext cx="11183112" cy="752666"/>
              </a:xfrm>
              <a:prstGeom prst="rect">
                <a:avLst/>
              </a:prstGeom>
              <a:blipFill rotWithShape="1">
                <a:blip r:embed="rId4"/>
                <a:stretch>
                  <a:fillRect t="-30" r="1" b="-79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N.65_1#88e9fbed4.blank?vbadefaultcenterpage=1&amp;parentnodeid=d0ea0bce0&amp;vbapositionanswer=30&amp;vbahtmlprocessed=1"/>
              <p:cNvSpPr/>
              <p:nvPr/>
            </p:nvSpPr>
            <p:spPr>
              <a:xfrm>
                <a:off x="7986903" y="2158143"/>
                <a:ext cx="2003806"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6" name="QB_6_AN.65_1#88e9fbed4.blank?vbadefaultcenterpage=1&amp;parentnodeid=d0ea0bce0&amp;vbapositionanswer=30&amp;vbahtmlprocessed=1"/>
              <p:cNvSpPr>
                <a:spLocks noRot="1" noChangeAspect="1" noMove="1" noResize="1" noEditPoints="1" noAdjustHandles="1" noChangeArrowheads="1" noChangeShapeType="1" noTextEdit="1"/>
              </p:cNvSpPr>
              <p:nvPr/>
            </p:nvSpPr>
            <p:spPr>
              <a:xfrm>
                <a:off x="7986903" y="2158143"/>
                <a:ext cx="2003806" cy="353441"/>
              </a:xfrm>
              <a:prstGeom prst="rect">
                <a:avLst/>
              </a:prstGeom>
              <a:blipFill rotWithShape="1">
                <a:blip r:embed="rId5"/>
                <a:stretch>
                  <a:fillRect l="-25" t="-117" r="13" b="-76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B_6_AS.66_1#88e9fbed4?vbadefaultcenterpage=1&amp;parentnodeid=d0ea0bce0&amp;vbahtmlprocessed=1"/>
              <p:cNvSpPr/>
              <p:nvPr/>
            </p:nvSpPr>
            <p:spPr>
              <a:xfrm>
                <a:off x="502920" y="2689448"/>
                <a:ext cx="11183112" cy="666115"/>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7" name="QB_6_AS.66_1#88e9fbed4?vbadefaultcenterpage=1&amp;parentnodeid=d0ea0bce0&amp;vbahtmlprocessed=1"/>
              <p:cNvSpPr>
                <a:spLocks noRot="1" noChangeAspect="1" noMove="1" noResize="1" noEditPoints="1" noAdjustHandles="1" noChangeArrowheads="1" noChangeShapeType="1" noTextEdit="1"/>
              </p:cNvSpPr>
              <p:nvPr/>
            </p:nvSpPr>
            <p:spPr>
              <a:xfrm>
                <a:off x="502920" y="2689448"/>
                <a:ext cx="11183112" cy="666115"/>
              </a:xfrm>
              <a:prstGeom prst="rect">
                <a:avLst/>
              </a:prstGeom>
              <a:blipFill rotWithShape="1">
                <a:blip r:embed="rId6"/>
                <a:stretch>
                  <a:fillRect t="-33" r="1" b="-130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0d6726567?vbadefaultcenterpage=1&amp;parentnodeid=2e04b29ac&amp;inlineimagemarkindex=4&amp;vbahtmlprocessed=1" descr="preencoded.png"/>
          <p:cNvPicPr>
            <a:picLocks noChangeAspect="1"/>
          </p:cNvPicPr>
          <p:nvPr/>
        </p:nvPicPr>
        <p:blipFill>
          <a:blip r:embed="rId3"/>
          <a:stretch>
            <a:fillRect/>
          </a:stretch>
        </p:blipFill>
        <p:spPr>
          <a:xfrm>
            <a:off x="528098" y="886684"/>
            <a:ext cx="1435608" cy="384048"/>
          </a:xfrm>
          <a:prstGeom prst="rect">
            <a:avLst/>
          </a:prstGeom>
        </p:spPr>
      </p:pic>
      <p:sp>
        <p:nvSpPr>
          <p:cNvPr id="3" name="C_5_BD#0d6726567?vbadefaultcenterpage=1&amp;parentnodeid=2e04b29ac&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4&amp;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换元法</a:t>
            </a:r>
            <a:endParaRPr lang="en-US" altLang="zh-CN" sz="100" dirty="0"/>
          </a:p>
        </p:txBody>
      </p:sp>
      <mc:AlternateContent xmlns:mc="http://schemas.openxmlformats.org/markup-compatibility/2006" xmlns:a14="http://schemas.microsoft.com/office/drawing/2010/main">
        <mc:Choice Requires="a14">
          <p:sp>
            <p:nvSpPr>
              <p:cNvPr id="4" name="QB_6_BD.67_1#201555763?vbadefaultcenterpage=1&amp;parentnodeid=0d6726567&amp;vbahtmlprocessed=1&amp;bbb=1"/>
              <p:cNvSpPr/>
              <p:nvPr/>
            </p:nvSpPr>
            <p:spPr>
              <a:xfrm>
                <a:off x="502920" y="1351033"/>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的解析式是</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67_1#201555763?vbadefaultcenterpage=1&amp;parentnodeid=0d6726567&amp;vbahtmlprocessed=1&amp;bbb=1"/>
              <p:cNvSpPr>
                <a:spLocks noRot="1" noChangeAspect="1" noMove="1" noResize="1" noEditPoints="1" noAdjustHandles="1" noChangeArrowheads="1" noChangeShapeType="1" noTextEdit="1"/>
              </p:cNvSpPr>
              <p:nvPr/>
            </p:nvSpPr>
            <p:spPr>
              <a:xfrm>
                <a:off x="502920" y="1351033"/>
                <a:ext cx="11183112" cy="486029"/>
              </a:xfrm>
              <a:prstGeom prst="rect">
                <a:avLst/>
              </a:prstGeom>
              <a:blipFill rotWithShape="1">
                <a:blip r:embed="rId4"/>
                <a:stretch>
                  <a:fillRect t="-80" r="1" b="-175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68_1#201555763.blank?vbadefaultcenterpage=1&amp;parentnodeid=0d6726567&amp;vbapositionanswer=31&amp;vbahtmlprocessed=1"/>
              <p:cNvSpPr/>
              <p:nvPr/>
            </p:nvSpPr>
            <p:spPr>
              <a:xfrm>
                <a:off x="7575296" y="1408843"/>
                <a:ext cx="3457448"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68_1#201555763.blank?vbadefaultcenterpage=1&amp;parentnodeid=0d6726567&amp;vbapositionanswer=31&amp;vbahtmlprocessed=1"/>
              <p:cNvSpPr>
                <a:spLocks noRot="1" noChangeAspect="1" noMove="1" noResize="1" noEditPoints="1" noAdjustHandles="1" noChangeArrowheads="1" noChangeShapeType="1" noTextEdit="1"/>
              </p:cNvSpPr>
              <p:nvPr/>
            </p:nvSpPr>
            <p:spPr>
              <a:xfrm>
                <a:off x="7575296" y="1408843"/>
                <a:ext cx="3457448" cy="353441"/>
              </a:xfrm>
              <a:prstGeom prst="rect">
                <a:avLst/>
              </a:prstGeom>
              <a:blipFill rotWithShape="1">
                <a:blip r:embed="rId5"/>
                <a:stretch>
                  <a:fillRect l="-11" t="-117" r="7" b="-76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S.69_1#201555763?vbadefaultcenterpage=1&amp;parentnodeid=0d6726567&amp;vbahtmlprocessed=1&amp;bbb=1&amp;hasbroken=1"/>
              <p:cNvSpPr/>
              <p:nvPr/>
            </p:nvSpPr>
            <p:spPr>
              <a:xfrm>
                <a:off x="502920" y="1848708"/>
                <a:ext cx="11183112" cy="1038098"/>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69_1#201555763?vbadefaultcenterpage=1&amp;parentnodeid=0d6726567&amp;vbahtmlprocessed=1&amp;bbb=1&amp;hasbroken=1"/>
              <p:cNvSpPr>
                <a:spLocks noRot="1" noChangeAspect="1" noMove="1" noResize="1" noEditPoints="1" noAdjustHandles="1" noChangeArrowheads="1" noChangeShapeType="1" noTextEdit="1"/>
              </p:cNvSpPr>
              <p:nvPr/>
            </p:nvSpPr>
            <p:spPr>
              <a:xfrm>
                <a:off x="502920" y="1848708"/>
                <a:ext cx="11183112" cy="1038098"/>
              </a:xfrm>
              <a:prstGeom prst="rect">
                <a:avLst/>
              </a:prstGeom>
              <a:blipFill rotWithShape="1">
                <a:blip r:embed="rId6"/>
                <a:stretch>
                  <a:fillRect t="-21" r="1" b="-1008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e5fd7ddaf.fixed?vbadefaultcenterpage=1&amp;parentnodeid=f0bcbbb96&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基础课06</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函数的概念及其表示</a:t>
            </a:r>
            <a:endParaRPr lang="en-US" altLang="zh-CN" sz="4000" dirty="0"/>
          </a:p>
        </p:txBody>
      </p:sp>
      <p:pic>
        <p:nvPicPr>
          <p:cNvPr id="3" name="C_0#e5fd7ddaf?linknodeid=57b7fde8d&amp;catalogrefid=57b7fde8d&amp;parentnodeid=f0bcbbb96&amp;vbahtmlprocessed=1" descr="preencoded.png">
            <a:hlinkClick r:id="rId3" action="ppaction://hlinksldjump"/>
          </p:cNvPr>
          <p:cNvPicPr>
            <a:picLocks noChangeAspect="1"/>
          </p:cNvPicPr>
          <p:nvPr/>
        </p:nvPicPr>
        <p:blipFill>
          <a:blip r:embed="rId4"/>
          <a:stretch>
            <a:fillRect/>
          </a:stretch>
        </p:blipFill>
        <p:spPr>
          <a:xfrm>
            <a:off x="4553712" y="2642616"/>
            <a:ext cx="502920" cy="502920"/>
          </a:xfrm>
          <a:prstGeom prst="rect">
            <a:avLst/>
          </a:prstGeom>
        </p:spPr>
      </p:pic>
      <p:sp>
        <p:nvSpPr>
          <p:cNvPr id="4" name="C_0#e5fd7ddaf?linknodeid=57b7fde8d&amp;catalogrefid=57b7fde8d&amp;parentnodeid=f0bcbbb96&amp;vbahtmlprocessed=1">
            <a:hlinkClick r:id="rId3"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e5fd7ddaf?linknodeid=dcecde4bd&amp;catalogrefid=dcecde4bd&amp;parentnodeid=f0bcbbb96&amp;vbahtmlprocessed=1" descr="preencoded.png">
            <a:hlinkClick r:id="rId5" action="ppaction://hlinksldjump"/>
          </p:cNvPr>
          <p:cNvPicPr>
            <a:picLocks noChangeAspect="1"/>
          </p:cNvPicPr>
          <p:nvPr/>
        </p:nvPicPr>
        <p:blipFill>
          <a:blip r:embed="rId4"/>
          <a:stretch>
            <a:fillRect/>
          </a:stretch>
        </p:blipFill>
        <p:spPr>
          <a:xfrm>
            <a:off x="4553712" y="3557016"/>
            <a:ext cx="502920" cy="502920"/>
          </a:xfrm>
          <a:prstGeom prst="rect">
            <a:avLst/>
          </a:prstGeom>
        </p:spPr>
      </p:pic>
      <p:sp>
        <p:nvSpPr>
          <p:cNvPr id="6" name="C_0#e5fd7ddaf?linknodeid=dcecde4bd&amp;catalogrefid=dcecde4bd&amp;parentnodeid=f0bcbbb96&amp;vbahtmlprocessed=1">
            <a:hlinkClick r:id="rId5"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435d6a3e3?vbadefaultcenterpage=1&amp;parentnodeid=2e04b29ac&amp;inlineimagemarkindex=5&amp;vbahtmlprocessed=1" descr="preencoded.png"/>
          <p:cNvPicPr>
            <a:picLocks noChangeAspect="1"/>
          </p:cNvPicPr>
          <p:nvPr/>
        </p:nvPicPr>
        <p:blipFill>
          <a:blip r:embed="rId3"/>
          <a:stretch>
            <a:fillRect/>
          </a:stretch>
        </p:blipFill>
        <p:spPr>
          <a:xfrm>
            <a:off x="525812" y="866427"/>
            <a:ext cx="1554480" cy="420624"/>
          </a:xfrm>
          <a:prstGeom prst="rect">
            <a:avLst/>
          </a:prstGeom>
        </p:spPr>
      </p:pic>
      <p:sp>
        <p:nvSpPr>
          <p:cNvPr id="3" name="C_5_BD#435d6a3e3?vbadefaultcenterpage=1&amp;parentnodeid=2e04b29ac&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5&amp;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待定系数法</a:t>
            </a:r>
            <a:endParaRPr lang="en-US" altLang="zh-CN" sz="100" dirty="0"/>
          </a:p>
        </p:txBody>
      </p:sp>
      <mc:AlternateContent xmlns:mc="http://schemas.openxmlformats.org/markup-compatibility/2006" xmlns:a14="http://schemas.microsoft.com/office/drawing/2010/main">
        <mc:Choice Requires="a14">
          <p:sp>
            <p:nvSpPr>
              <p:cNvPr id="4" name="QB_6_BD.70_1#3a0a5d886?vbadefaultcenterpage=1&amp;parentnodeid=435d6a3e3&amp;vbahtmlprocessed=1&amp;bbb=1&amp;hasbroken=1"/>
              <p:cNvSpPr/>
              <p:nvPr/>
            </p:nvSpPr>
            <p:spPr>
              <a:xfrm>
                <a:off x="502920" y="1291432"/>
                <a:ext cx="11183112" cy="1105281"/>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典例5</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是一次函数，满足</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的解析式是</a:t>
                </a:r>
              </a:p>
              <a:p>
                <a:pPr latinLnBrk="1">
                  <a:lnSpc>
                    <a:spcPct val="15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70_1#3a0a5d886?vbadefaultcenterpage=1&amp;parentnodeid=435d6a3e3&amp;vbahtmlprocessed=1&amp;bbb=1&amp;hasbroken=1"/>
              <p:cNvSpPr>
                <a:spLocks noRot="1" noChangeAspect="1" noMove="1" noResize="1" noEditPoints="1" noAdjustHandles="1" noChangeArrowheads="1" noChangeShapeType="1" noTextEdit="1"/>
              </p:cNvSpPr>
              <p:nvPr/>
            </p:nvSpPr>
            <p:spPr>
              <a:xfrm>
                <a:off x="502920" y="1291432"/>
                <a:ext cx="11183112" cy="1105281"/>
              </a:xfrm>
              <a:prstGeom prst="rect">
                <a:avLst/>
              </a:prstGeom>
              <a:blipFill rotWithShape="1">
                <a:blip r:embed="rId4"/>
                <a:stretch>
                  <a:fillRect t="-43" r="1" b="-98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71_1#3a0a5d886.blank?vbadefaultcenterpage=1&amp;parentnodeid=435d6a3e3&amp;vbapositionanswer=32&amp;vbahtmlprocessed=1"/>
              <p:cNvSpPr/>
              <p:nvPr/>
            </p:nvSpPr>
            <p:spPr>
              <a:xfrm>
                <a:off x="579120" y="1960468"/>
                <a:ext cx="4423093" cy="348742"/>
              </a:xfrm>
              <a:prstGeom prst="rect">
                <a:avLst/>
              </a:prstGeom>
              <a:noFill/>
            </p:spPr>
            <p:txBody>
              <a:bodyPr wrap="none" lIns="0" tIns="0" rIns="0" bIns="0" rtlCol="0" anchor="t"/>
              <a:lstStyle/>
              <a:p>
                <a:pPr marL="0" algn="ctr" latinLnBrk="1">
                  <a:lnSpc>
                    <a:spcPts val="29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71_1#3a0a5d886.blank?vbadefaultcenterpage=1&amp;parentnodeid=435d6a3e3&amp;vbapositionanswer=32&amp;vbahtmlprocessed=1"/>
              <p:cNvSpPr>
                <a:spLocks noRot="1" noChangeAspect="1" noMove="1" noResize="1" noEditPoints="1" noAdjustHandles="1" noChangeArrowheads="1" noChangeShapeType="1" noTextEdit="1"/>
              </p:cNvSpPr>
              <p:nvPr/>
            </p:nvSpPr>
            <p:spPr>
              <a:xfrm>
                <a:off x="579120" y="1960468"/>
                <a:ext cx="4423093" cy="348742"/>
              </a:xfrm>
              <a:prstGeom prst="rect">
                <a:avLst/>
              </a:prstGeom>
              <a:blipFill rotWithShape="1">
                <a:blip r:embed="rId5"/>
                <a:stretch>
                  <a:fillRect t="-6983" r="7" b="-5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S.72_1#3a0a5d886?vbadefaultcenterpage=1&amp;parentnodeid=435d6a3e3&amp;vbahtmlprocessed=1&amp;bbb=1&amp;hasbroken=1"/>
              <p:cNvSpPr/>
              <p:nvPr/>
            </p:nvSpPr>
            <p:spPr>
              <a:xfrm>
                <a:off x="502920" y="2409032"/>
                <a:ext cx="11183112" cy="2065338"/>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，由题意可知</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72_1#3a0a5d886?vbadefaultcenterpage=1&amp;parentnodeid=435d6a3e3&amp;vbahtmlprocessed=1&amp;bbb=1&amp;hasbroken=1"/>
              <p:cNvSpPr>
                <a:spLocks noRot="1" noChangeAspect="1" noMove="1" noResize="1" noEditPoints="1" noAdjustHandles="1" noChangeArrowheads="1" noChangeShapeType="1" noTextEdit="1"/>
              </p:cNvSpPr>
              <p:nvPr/>
            </p:nvSpPr>
            <p:spPr>
              <a:xfrm>
                <a:off x="502920" y="2409032"/>
                <a:ext cx="11183112" cy="2065338"/>
              </a:xfrm>
              <a:prstGeom prst="rect">
                <a:avLst/>
              </a:prstGeom>
              <a:blipFill rotWithShape="1">
                <a:blip r:embed="rId6"/>
                <a:stretch>
                  <a:fillRect t="-23" r="1" b="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ae339dc87?vbadefaultcenterpage=1&amp;parentnodeid=2e04b29ac&amp;inlineimagemarkindex=6&amp;vbahtmlprocessed=1" descr="preencoded.png"/>
          <p:cNvPicPr>
            <a:picLocks noChangeAspect="1"/>
          </p:cNvPicPr>
          <p:nvPr/>
        </p:nvPicPr>
        <p:blipFill>
          <a:blip r:embed="rId3"/>
          <a:stretch>
            <a:fillRect/>
          </a:stretch>
        </p:blipFill>
        <p:spPr>
          <a:xfrm>
            <a:off x="525812" y="866427"/>
            <a:ext cx="1554480" cy="420624"/>
          </a:xfrm>
          <a:prstGeom prst="rect">
            <a:avLst/>
          </a:prstGeom>
        </p:spPr>
      </p:pic>
      <p:sp>
        <p:nvSpPr>
          <p:cNvPr id="3" name="C_5_BD#ae339dc87?vbadefaultcenterpage=1&amp;parentnodeid=2e04b29ac&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6&amp;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方程组法</a:t>
            </a:r>
            <a:endParaRPr lang="en-US" altLang="zh-CN" sz="100" dirty="0"/>
          </a:p>
        </p:txBody>
      </p:sp>
      <mc:AlternateContent xmlns:mc="http://schemas.openxmlformats.org/markup-compatibility/2006" xmlns:a14="http://schemas.microsoft.com/office/drawing/2010/main">
        <mc:Choice Requires="a14">
          <p:sp>
            <p:nvSpPr>
              <p:cNvPr id="4" name="QB_6_BD.73_1#65cb5ff3b?vbadefaultcenterpage=1&amp;parentnodeid=ae339dc87&amp;vbahtmlprocessed=1&amp;bbb=1&amp;hasbroken=1"/>
              <p:cNvSpPr/>
              <p:nvPr/>
            </p:nvSpPr>
            <p:spPr>
              <a:xfrm>
                <a:off x="502920" y="1347375"/>
                <a:ext cx="11183112" cy="1300861"/>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典例6</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90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73_1#65cb5ff3b?vbadefaultcenterpage=1&amp;parentnodeid=ae339dc87&amp;vbahtmlprocessed=1&amp;bbb=1&amp;hasbroken=1"/>
              <p:cNvSpPr>
                <a:spLocks noRot="1" noChangeAspect="1" noMove="1" noResize="1" noEditPoints="1" noAdjustHandles="1" noChangeArrowheads="1" noChangeShapeType="1" noTextEdit="1"/>
              </p:cNvSpPr>
              <p:nvPr/>
            </p:nvSpPr>
            <p:spPr>
              <a:xfrm>
                <a:off x="502920" y="1347375"/>
                <a:ext cx="11183112" cy="1300861"/>
              </a:xfrm>
              <a:prstGeom prst="rect">
                <a:avLst/>
              </a:prstGeom>
              <a:blipFill rotWithShape="1">
                <a:blip r:embed="rId4"/>
                <a:stretch>
                  <a:fillRect t="-42" r="1" b="-12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74_1#65cb5ff3b.blank?vbadefaultcenterpage=1&amp;parentnodeid=ae339dc87&amp;vbapositionanswer=33&amp;vbahtmlprocessed=1&amp;rh=48.6"/>
              <p:cNvSpPr/>
              <p:nvPr/>
            </p:nvSpPr>
            <p:spPr>
              <a:xfrm>
                <a:off x="528320" y="2009617"/>
                <a:ext cx="1947672" cy="561658"/>
              </a:xfrm>
              <a:prstGeom prst="rect">
                <a:avLst/>
              </a:prstGeom>
              <a:noFill/>
            </p:spPr>
            <p:txBody>
              <a:bodyPr wrap="none" lIns="0" tIns="0" rIns="0" bIns="0" rtlCol="0" anchor="t"/>
              <a:lstStyle/>
              <a:p>
                <a:pPr marL="0" algn="ct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74_1#65cb5ff3b.blank?vbadefaultcenterpage=1&amp;parentnodeid=ae339dc87&amp;vbapositionanswer=33&amp;vbahtmlprocessed=1&amp;rh=48.6"/>
              <p:cNvSpPr>
                <a:spLocks noRot="1" noChangeAspect="1" noMove="1" noResize="1" noEditPoints="1" noAdjustHandles="1" noChangeArrowheads="1" noChangeShapeType="1" noTextEdit="1"/>
              </p:cNvSpPr>
              <p:nvPr/>
            </p:nvSpPr>
            <p:spPr>
              <a:xfrm>
                <a:off x="528320" y="2009617"/>
                <a:ext cx="1947672" cy="561658"/>
              </a:xfrm>
              <a:prstGeom prst="rect">
                <a:avLst/>
              </a:prstGeom>
              <a:blipFill rotWithShape="1">
                <a:blip r:embed="rId5"/>
                <a:stretch>
                  <a:fillRect t="-85" r="7" b="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S.75_1#65cb5ff3b?vbadefaultcenterpage=1&amp;parentnodeid=ae339dc87&amp;vbahtmlprocessed=1&amp;bbb=1&amp;hasbroken=1"/>
              <p:cNvSpPr/>
              <p:nvPr/>
            </p:nvSpPr>
            <p:spPr>
              <a:xfrm>
                <a:off x="502920" y="2650332"/>
                <a:ext cx="11183112" cy="133292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代换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联立</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75_1#65cb5ff3b?vbadefaultcenterpage=1&amp;parentnodeid=ae339dc87&amp;vbahtmlprocessed=1&amp;bbb=1&amp;hasbroken=1"/>
              <p:cNvSpPr>
                <a:spLocks noRot="1" noChangeAspect="1" noMove="1" noResize="1" noEditPoints="1" noAdjustHandles="1" noChangeArrowheads="1" noChangeShapeType="1" noTextEdit="1"/>
              </p:cNvSpPr>
              <p:nvPr/>
            </p:nvSpPr>
            <p:spPr>
              <a:xfrm>
                <a:off x="502920" y="2650332"/>
                <a:ext cx="11183112" cy="1332929"/>
              </a:xfrm>
              <a:prstGeom prst="rect">
                <a:avLst/>
              </a:prstGeom>
              <a:blipFill rotWithShape="1">
                <a:blip r:embed="rId6"/>
                <a:stretch>
                  <a:fillRect t="-36" r="1" b="-601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f68dd664e?vbadefaultcenterpage=1&amp;parentnodeid=ae339dc87&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000932"/>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f68dd664e?vbadefaultcenterpage=1&amp;parentnodeid=ae339dc87&amp;vbahtmlprocessed=1"/>
          <p:cNvSpPr/>
          <p:nvPr/>
        </p:nvSpPr>
        <p:spPr>
          <a:xfrm>
            <a:off x="502920" y="1527220"/>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求函数解析式的四种方法</a:t>
            </a:r>
            <a:endParaRPr lang="en-US" altLang="zh-CN" sz="2400" dirty="0"/>
          </a:p>
        </p:txBody>
      </p:sp>
      <mc:AlternateContent xmlns:mc="http://schemas.openxmlformats.org/markup-compatibility/2006" xmlns:a14="http://schemas.microsoft.com/office/drawing/2010/main">
        <mc:Choice Requires="a14">
          <p:graphicFrame>
            <p:nvGraphicFramePr>
              <p:cNvPr id="32" name="P_6_BD#f68dd664e?colgroup=4,31&amp;vbadefaultcenterpage=1&amp;parentnodeid=ae339dc87&amp;vbahtmlprocessed=1&amp;bbb=1&amp;hasbroken=1"/>
              <p:cNvGraphicFramePr>
                <a:graphicFrameLocks noGrp="1"/>
              </p:cNvGraphicFramePr>
              <p:nvPr/>
            </p:nvGraphicFramePr>
            <p:xfrm>
              <a:off x="502920" y="2149520"/>
              <a:ext cx="11155680" cy="4162299"/>
            </p:xfrm>
            <a:graphic>
              <a:graphicData uri="http://schemas.openxmlformats.org/drawingml/2006/table">
                <a:tbl>
                  <a:tblPr/>
                  <a:tblGrid>
                    <a:gridCol w="1545336">
                      <a:extLst>
                        <a:ext uri="{9D8B030D-6E8A-4147-A177-3AD203B41FA5}">
                          <a16:colId xmlns:a16="http://schemas.microsoft.com/office/drawing/2014/main" val="20000"/>
                        </a:ext>
                      </a:extLst>
                    </a:gridCol>
                    <a:gridCol w="9610344">
                      <a:extLst>
                        <a:ext uri="{9D8B030D-6E8A-4147-A177-3AD203B41FA5}">
                          <a16:colId xmlns:a16="http://schemas.microsoft.com/office/drawing/2014/main" val="20001"/>
                        </a:ext>
                      </a:extLst>
                    </a:gridCol>
                  </a:tblGrid>
                  <a:tr h="97199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配凑法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由已知条件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，可将</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改写成关于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的表达式</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，然后</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替代</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，即可得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的表达式，注意自变量的取值范围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7199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换元法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已知复合函数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的解析式，可用换元法</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，此时要注意新元的取值</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范围</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，新元的取值范围即原函数的定义域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待定系数</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若已知函数的类型（如一次函数、二次函数），则可用待定系数法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4071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方程组法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已知关于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等函数的表达式</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，可根据已知条件再构造</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出另外一个等式组成方程组</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，通过解方程组求出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32" name="P_6_BD#f68dd664e?colgroup=4,31&amp;vbadefaultcenterpage=1&amp;parentnodeid=ae339dc87&amp;vbahtmlprocessed=1&amp;bbb=1&amp;hasbroken=1"/>
              <p:cNvGraphicFramePr>
                <a:graphicFrameLocks noGrp="1"/>
              </p:cNvGraphicFramePr>
              <p:nvPr/>
            </p:nvGraphicFramePr>
            <p:xfrm>
              <a:off x="502920" y="2149520"/>
              <a:ext cx="11155680" cy="3995548"/>
            </p:xfrm>
            <a:graphic>
              <a:graphicData uri="http://schemas.openxmlformats.org/drawingml/2006/table">
                <a:tbl>
                  <a:tblPr/>
                  <a:tblGrid>
                    <a:gridCol w="1545336"/>
                    <a:gridCol w="9610344"/>
                  </a:tblGrid>
                  <a:tr h="105219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配凑法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105219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换元法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待定系数</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若已知函数的类型（如一次函数、二次函数），则可用待定系数法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7919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方程组法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p:spTree>
  </p:cSld>
  <p:clrMapOvr>
    <a:masterClrMapping/>
  </p:clrMapOvr>
  <p:transition>
    <p:split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e8ceee4dd?vbadefaultcenterpage=1&amp;parentnodeid=2e04b29ac&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QM_6_BD.76_1#dcf24b6e7?vbadefaultcenterpage=1&amp;parentnodeid=e8ceee4dd&amp;vbahtmlprocessed=1"/>
          <p:cNvSpPr/>
          <p:nvPr/>
        </p:nvSpPr>
        <p:spPr>
          <a:xfrm>
            <a:off x="502920" y="1419448"/>
            <a:ext cx="11183112" cy="486029"/>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rPr>
              <a:t>求下列函数的解析式：</a:t>
            </a:r>
            <a:endParaRPr lang="en-US" altLang="zh-CN"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QO_7_BD.77_1#f4aa0e34e?vbadefaultcenterpage=1&amp;parentnodeid=dcf24b6e7&amp;vbahtmlprocessed=1"/>
              <p:cNvSpPr/>
              <p:nvPr/>
            </p:nvSpPr>
            <p:spPr>
              <a:xfrm>
                <a:off x="502920" y="1970691"/>
                <a:ext cx="11183112" cy="493840"/>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ra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a:t>
                </a:r>
                <a:endParaRPr lang="en-US" altLang="zh-CN" sz="2400" dirty="0"/>
              </a:p>
            </p:txBody>
          </p:sp>
        </mc:Choice>
        <mc:Fallback xmlns="">
          <p:sp>
            <p:nvSpPr>
              <p:cNvPr id="4" name="QO_7_BD.77_1#f4aa0e34e?vbadefaultcenterpage=1&amp;parentnodeid=dcf24b6e7&amp;vbahtmlprocessed=1"/>
              <p:cNvSpPr>
                <a:spLocks noRot="1" noChangeAspect="1" noMove="1" noResize="1" noEditPoints="1" noAdjustHandles="1" noChangeArrowheads="1" noChangeShapeType="1" noTextEdit="1"/>
              </p:cNvSpPr>
              <p:nvPr/>
            </p:nvSpPr>
            <p:spPr>
              <a:xfrm>
                <a:off x="502920" y="1970691"/>
                <a:ext cx="11183112" cy="493840"/>
              </a:xfrm>
              <a:prstGeom prst="rect">
                <a:avLst/>
              </a:prstGeom>
              <a:blipFill rotWithShape="1">
                <a:blip r:embed="rId4"/>
                <a:stretch>
                  <a:fillRect t="-58" r="1" b="-339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O_7_AS.78_1#f4aa0e34e?vbadefaultcenterpage=1&amp;parentnodeid=dcf24b6e7&amp;vbahtmlprocessed=1&amp;bbb=1&amp;hasbroken=1"/>
              <p:cNvSpPr/>
              <p:nvPr/>
            </p:nvSpPr>
            <p:spPr>
              <a:xfrm>
                <a:off x="502920" y="2473548"/>
                <a:ext cx="11183112" cy="104419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（配凑法）因为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O_7_AS.78_1#f4aa0e34e?vbadefaultcenterpage=1&amp;parentnodeid=dcf24b6e7&amp;vbahtmlprocessed=1&amp;bbb=1&amp;hasbroken=1"/>
              <p:cNvSpPr>
                <a:spLocks noRot="1" noChangeAspect="1" noMove="1" noResize="1" noEditPoints="1" noAdjustHandles="1" noChangeArrowheads="1" noChangeShapeType="1" noTextEdit="1"/>
              </p:cNvSpPr>
              <p:nvPr/>
            </p:nvSpPr>
            <p:spPr>
              <a:xfrm>
                <a:off x="502920" y="2473548"/>
                <a:ext cx="11183112" cy="1044194"/>
              </a:xfrm>
              <a:prstGeom prst="rect">
                <a:avLst/>
              </a:prstGeom>
              <a:blipFill rotWithShape="1">
                <a:blip r:embed="rId5"/>
                <a:stretch>
                  <a:fillRect t="-21" r="1" b="-2348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left)">
                                      <p:cBhvr>
                                        <p:cTn id="1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7_BD.79_1#83e59484e?vbadefaultcenterpage=1&amp;parentnodeid=dcf24b6e7&amp;vbahtmlprocessed=1"/>
              <p:cNvSpPr/>
              <p:nvPr/>
            </p:nvSpPr>
            <p:spPr>
              <a:xfrm>
                <a:off x="502920" y="2444033"/>
                <a:ext cx="11183112" cy="752666"/>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a:t>
                </a:r>
                <a:endParaRPr lang="en-US" altLang="zh-CN" sz="2400" dirty="0"/>
              </a:p>
            </p:txBody>
          </p:sp>
        </mc:Choice>
        <mc:Fallback xmlns="">
          <p:sp>
            <p:nvSpPr>
              <p:cNvPr id="2" name="QO_7_BD.79_1#83e59484e?vbadefaultcenterpage=1&amp;parentnodeid=dcf24b6e7&amp;vbahtmlprocessed=1"/>
              <p:cNvSpPr>
                <a:spLocks noRot="1" noChangeAspect="1" noMove="1" noResize="1" noEditPoints="1" noAdjustHandles="1" noChangeArrowheads="1" noChangeShapeType="1" noTextEdit="1"/>
              </p:cNvSpPr>
              <p:nvPr/>
            </p:nvSpPr>
            <p:spPr>
              <a:xfrm>
                <a:off x="502920" y="2444033"/>
                <a:ext cx="11183112" cy="752666"/>
              </a:xfrm>
              <a:prstGeom prst="rect">
                <a:avLst/>
              </a:prstGeom>
              <a:blipFill rotWithShape="1">
                <a:blip r:embed="rId3"/>
                <a:stretch>
                  <a:fillRect t="-73" r="1" b="-79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O_7_AS.80_1#83e59484e?vbadefaultcenterpage=1&amp;parentnodeid=dcf24b6e7&amp;vbahtmlprocessed=1"/>
              <p:cNvSpPr/>
              <p:nvPr/>
            </p:nvSpPr>
            <p:spPr>
              <a:xfrm>
                <a:off x="502920" y="3209081"/>
                <a:ext cx="11183112" cy="1492885"/>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（换元法）令</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O_7_AS.80_1#83e59484e?vbadefaultcenterpage=1&amp;parentnodeid=dcf24b6e7&amp;vbahtmlprocessed=1"/>
              <p:cNvSpPr>
                <a:spLocks noRot="1" noChangeAspect="1" noMove="1" noResize="1" noEditPoints="1" noAdjustHandles="1" noChangeArrowheads="1" noChangeShapeType="1" noTextEdit="1"/>
              </p:cNvSpPr>
              <p:nvPr/>
            </p:nvSpPr>
            <p:spPr>
              <a:xfrm>
                <a:off x="502920" y="3209081"/>
                <a:ext cx="11183112" cy="1492885"/>
              </a:xfrm>
              <a:prstGeom prst="rect">
                <a:avLst/>
              </a:prstGeom>
              <a:blipFill rotWithShape="1">
                <a:blip r:embed="rId4"/>
                <a:stretch>
                  <a:fillRect t="-29" r="1" b="-503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7_BD.81_1#c1ed80f43?vbadefaultcenterpage=1&amp;parentnodeid=dcf24b6e7&amp;vbahtmlprocessed=1&amp;bbb=1&amp;hasbroken=1"/>
              <p:cNvSpPr/>
              <p:nvPr/>
            </p:nvSpPr>
            <p:spPr>
              <a:xfrm>
                <a:off x="502920" y="1809954"/>
                <a:ext cx="11183112" cy="1038860"/>
              </a:xfrm>
              <a:prstGeom prst="rect">
                <a:avLst/>
              </a:prstGeom>
              <a:noFill/>
            </p:spPr>
            <p:txBody>
              <a:bodyPr wrap="none" lIns="0" tIns="0" rIns="0" bIns="0" rtlCol="0" anchor="t"/>
              <a:lstStyle/>
              <a:p>
                <a:pPr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是二次函数，若方程</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有两个相等的实数根，且</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a:t>
                </a:r>
                <a:endParaRPr lang="en-US" altLang="zh-CN" sz="2400" dirty="0"/>
              </a:p>
            </p:txBody>
          </p:sp>
        </mc:Choice>
        <mc:Fallback xmlns="">
          <p:sp>
            <p:nvSpPr>
              <p:cNvPr id="2" name="QO_7_BD.81_1#c1ed80f43?vbadefaultcenterpage=1&amp;parentnodeid=dcf24b6e7&amp;vbahtmlprocessed=1&amp;bbb=1&amp;hasbroken=1"/>
              <p:cNvSpPr>
                <a:spLocks noRot="1" noChangeAspect="1" noMove="1" noResize="1" noEditPoints="1" noAdjustHandles="1" noChangeArrowheads="1" noChangeShapeType="1" noTextEdit="1"/>
              </p:cNvSpPr>
              <p:nvPr/>
            </p:nvSpPr>
            <p:spPr>
              <a:xfrm>
                <a:off x="502920" y="1809954"/>
                <a:ext cx="11183112" cy="1038860"/>
              </a:xfrm>
              <a:prstGeom prst="rect">
                <a:avLst/>
              </a:prstGeom>
              <a:blipFill rotWithShape="1">
                <a:blip r:embed="rId3"/>
                <a:stretch>
                  <a:fillRect t="-20" r="1" b="-5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O_7_AS.82_1#c1ed80f43?vbadefaultcenterpage=1&amp;parentnodeid=dcf24b6e7&amp;vbahtmlprocessed=1&amp;bbb=1&amp;hasbroken=1"/>
              <p:cNvSpPr/>
              <p:nvPr/>
            </p:nvSpPr>
            <p:spPr>
              <a:xfrm>
                <a:off x="502920" y="2851862"/>
                <a:ext cx="11183112" cy="248418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（待定系数法）设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𝐑</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从而</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a:t>
                </a:r>
              </a:p>
              <a:p>
                <a:pPr algn="l" latinLnBrk="1">
                  <a:lnSpc>
                    <a:spcPct val="11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m&gt;</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有两个相等的实数根，所以</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O_7_AS.82_1#c1ed80f43?vbadefaultcenterpage=1&amp;parentnodeid=dcf24b6e7&amp;vbahtmlprocessed=1&amp;bbb=1&amp;hasbroken=1"/>
              <p:cNvSpPr>
                <a:spLocks noRot="1" noChangeAspect="1" noMove="1" noResize="1" noEditPoints="1" noAdjustHandles="1" noChangeArrowheads="1" noChangeShapeType="1" noTextEdit="1"/>
              </p:cNvSpPr>
              <p:nvPr/>
            </p:nvSpPr>
            <p:spPr>
              <a:xfrm>
                <a:off x="502920" y="2851862"/>
                <a:ext cx="11183112" cy="2484184"/>
              </a:xfrm>
              <a:prstGeom prst="rect">
                <a:avLst/>
              </a:prstGeom>
              <a:blipFill rotWithShape="1">
                <a:blip r:embed="rId4"/>
                <a:stretch>
                  <a:fillRect t="-3" r="1" b="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7_BD.83_1#3b6569f73?vbadefaultcenterpage=1&amp;parentnodeid=dcf24b6e7&amp;vbahtmlprocessed=1"/>
              <p:cNvSpPr/>
              <p:nvPr/>
            </p:nvSpPr>
            <p:spPr>
              <a:xfrm>
                <a:off x="502920" y="2231372"/>
                <a:ext cx="11183112" cy="752666"/>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a:t>
                </a:r>
                <a:endParaRPr lang="en-US" altLang="zh-CN" sz="2400" dirty="0"/>
              </a:p>
            </p:txBody>
          </p:sp>
        </mc:Choice>
        <mc:Fallback xmlns="">
          <p:sp>
            <p:nvSpPr>
              <p:cNvPr id="2" name="QO_7_BD.83_1#3b6569f73?vbadefaultcenterpage=1&amp;parentnodeid=dcf24b6e7&amp;vbahtmlprocessed=1"/>
              <p:cNvSpPr>
                <a:spLocks noRot="1" noChangeAspect="1" noMove="1" noResize="1" noEditPoints="1" noAdjustHandles="1" noChangeArrowheads="1" noChangeShapeType="1" noTextEdit="1"/>
              </p:cNvSpPr>
              <p:nvPr/>
            </p:nvSpPr>
            <p:spPr>
              <a:xfrm>
                <a:off x="502920" y="2231372"/>
                <a:ext cx="11183112" cy="752666"/>
              </a:xfrm>
              <a:prstGeom prst="rect">
                <a:avLst/>
              </a:prstGeom>
              <a:blipFill rotWithShape="1">
                <a:blip r:embed="rId3"/>
                <a:stretch>
                  <a:fillRect t="-82" r="1" b="-7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O_7_AS.84_1#3b6569f73?vbadefaultcenterpage=1&amp;parentnodeid=dcf24b6e7&amp;vbahtmlprocessed=1"/>
              <p:cNvSpPr/>
              <p:nvPr/>
            </p:nvSpPr>
            <p:spPr>
              <a:xfrm>
                <a:off x="502920" y="2996420"/>
                <a:ext cx="11183112" cy="1918208"/>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（方程组法）因为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①</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用</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替换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②</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①</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②</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O_7_AS.84_1#3b6569f73?vbadefaultcenterpage=1&amp;parentnodeid=dcf24b6e7&amp;vbahtmlprocessed=1"/>
              <p:cNvSpPr>
                <a:spLocks noRot="1" noChangeAspect="1" noMove="1" noResize="1" noEditPoints="1" noAdjustHandles="1" noChangeArrowheads="1" noChangeShapeType="1" noTextEdit="1"/>
              </p:cNvSpPr>
              <p:nvPr/>
            </p:nvSpPr>
            <p:spPr>
              <a:xfrm>
                <a:off x="502920" y="2996420"/>
                <a:ext cx="11183112" cy="1918208"/>
              </a:xfrm>
              <a:prstGeom prst="rect">
                <a:avLst/>
              </a:prstGeom>
              <a:blipFill rotWithShape="1">
                <a:blip r:embed="rId4"/>
                <a:stretch>
                  <a:fillRect t="-26" r="1" b="-296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d98c38da3?vbadefaultcenterpage=1&amp;parentnodeid=dcecde4bd&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考点四</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分段函数［多维探究］</a:t>
            </a:r>
            <a:endParaRPr lang="en-US" altLang="zh-CN" sz="2800" dirty="0"/>
          </a:p>
        </p:txBody>
      </p:sp>
      <p:pic>
        <p:nvPicPr>
          <p:cNvPr id="3" name="C_5_BD#2e17d21d3?vbadefaultcenterpage=1&amp;parentnodeid=d98c38da3&amp;inlineimagemarkindex=7&amp;vbahtmlprocessed=1" descr="preencoded.png"/>
          <p:cNvPicPr>
            <a:picLocks noChangeAspect="1"/>
          </p:cNvPicPr>
          <p:nvPr/>
        </p:nvPicPr>
        <p:blipFill>
          <a:blip r:embed="rId3"/>
          <a:stretch>
            <a:fillRect/>
          </a:stretch>
        </p:blipFill>
        <p:spPr>
          <a:xfrm>
            <a:off x="528098" y="1520961"/>
            <a:ext cx="1435608" cy="384048"/>
          </a:xfrm>
          <a:prstGeom prst="rect">
            <a:avLst/>
          </a:prstGeom>
        </p:spPr>
      </p:pic>
      <p:sp>
        <p:nvSpPr>
          <p:cNvPr id="4" name="C_5_BD#2e17d21d3?vbadefaultcenterpage=1&amp;parentnodeid=d98c38da3&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7&amp;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分段函数求值</a:t>
            </a:r>
            <a:endParaRPr lang="en-US" altLang="zh-CN" sz="100" dirty="0"/>
          </a:p>
        </p:txBody>
      </p:sp>
      <mc:AlternateContent xmlns:mc="http://schemas.openxmlformats.org/markup-compatibility/2006" xmlns:a14="http://schemas.microsoft.com/office/drawing/2010/main">
        <mc:Choice Requires="a14">
          <p:sp>
            <p:nvSpPr>
              <p:cNvPr id="5" name="QC_7_BD.85_1#580b1ae34?vbadefaultcenterpage=1&amp;parentnodeid=a7fce6850&amp;vbahtmlprocessed=1"/>
              <p:cNvSpPr/>
              <p:nvPr/>
            </p:nvSpPr>
            <p:spPr>
              <a:xfrm>
                <a:off x="502920" y="1927448"/>
                <a:ext cx="11183112" cy="1284478"/>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典例7 </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&lt;1,</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C_7_BD.85_1#580b1ae34?vbadefaultcenterpage=1&amp;parentnodeid=a7fce6850&amp;vbahtmlprocessed=1"/>
              <p:cNvSpPr>
                <a:spLocks noRot="1" noChangeAspect="1" noMove="1" noResize="1" noEditPoints="1" noAdjustHandles="1" noChangeArrowheads="1" noChangeShapeType="1" noTextEdit="1"/>
              </p:cNvSpPr>
              <p:nvPr/>
            </p:nvSpPr>
            <p:spPr>
              <a:xfrm>
                <a:off x="502920" y="1927448"/>
                <a:ext cx="11183112" cy="1284478"/>
              </a:xfrm>
              <a:prstGeom prst="rect">
                <a:avLst/>
              </a:prstGeom>
              <a:blipFill rotWithShape="1">
                <a:blip r:embed="rId4"/>
                <a:stretch>
                  <a:fillRect t="-17" r="1" b="7"/>
                </a:stretch>
              </a:blipFill>
            </p:spPr>
            <p:txBody>
              <a:bodyPr/>
              <a:lstStyle/>
              <a:p>
                <a:r>
                  <a:rPr lang="zh-CN" altLang="en-US">
                    <a:noFill/>
                  </a:rPr>
                  <a:t> </a:t>
                </a:r>
              </a:p>
            </p:txBody>
          </p:sp>
        </mc:Fallback>
      </mc:AlternateContent>
      <p:sp>
        <p:nvSpPr>
          <p:cNvPr id="6" name="QC_7_AN.86_1#580b1ae34.bracket?vbadefaultcenterpage=1&amp;parentnodeid=a7fce6850&amp;vbapositionanswer=34&amp;vbahtmlprocessed=1"/>
          <p:cNvSpPr/>
          <p:nvPr/>
        </p:nvSpPr>
        <p:spPr>
          <a:xfrm>
            <a:off x="8290497" y="2484394"/>
            <a:ext cx="423863"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p:sp>
        <p:nvSpPr>
          <p:cNvPr id="7" name="QC_7_BD.87_1#580b1ae34.choices?vbadefaultcenterpage=1&amp;parentnodeid=a7fce6850&amp;vbahtmlprocessed=1"/>
          <p:cNvSpPr/>
          <p:nvPr/>
        </p:nvSpPr>
        <p:spPr>
          <a:xfrm>
            <a:off x="502920" y="3222848"/>
            <a:ext cx="11183112" cy="486029"/>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B.2</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C.3</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2400" dirty="0"/>
          </a:p>
        </p:txBody>
      </p:sp>
      <mc:AlternateContent xmlns:mc="http://schemas.openxmlformats.org/markup-compatibility/2006" xmlns:a14="http://schemas.microsoft.com/office/drawing/2010/main">
        <mc:Choice Requires="a14">
          <p:sp>
            <p:nvSpPr>
              <p:cNvPr id="8" name="QC_7_AS.88_1#580b1ae34?vbadefaultcenterpage=1&amp;parentnodeid=a7fce6850&amp;vbahtmlprocessed=1"/>
              <p:cNvSpPr/>
              <p:nvPr/>
            </p:nvSpPr>
            <p:spPr>
              <a:xfrm>
                <a:off x="502920" y="3718148"/>
                <a:ext cx="11183112" cy="1313625"/>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8" name="QC_7_AS.88_1#580b1ae34?vbadefaultcenterpage=1&amp;parentnodeid=a7fce6850&amp;vbahtmlprocessed=1"/>
              <p:cNvSpPr>
                <a:spLocks noRot="1" noChangeAspect="1" noMove="1" noResize="1" noEditPoints="1" noAdjustHandles="1" noChangeArrowheads="1" noChangeShapeType="1" noTextEdit="1"/>
              </p:cNvSpPr>
              <p:nvPr/>
            </p:nvSpPr>
            <p:spPr>
              <a:xfrm>
                <a:off x="502920" y="3718148"/>
                <a:ext cx="11183112" cy="1313625"/>
              </a:xfrm>
              <a:prstGeom prst="rect">
                <a:avLst/>
              </a:prstGeom>
              <a:blipFill rotWithShape="1">
                <a:blip r:embed="rId5"/>
                <a:stretch>
                  <a:fillRect t="-17" r="1" b="-67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wipe(left)">
                                      <p:cBhvr>
                                        <p:cTn id="12" dur="500"/>
                                        <p:tgtEl>
                                          <p:spTgt spid="8">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left)">
                                      <p:cBhvr>
                                        <p:cTn id="15" dur="500"/>
                                        <p:tgtEl>
                                          <p:spTgt spid="8">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wipe(left)">
                                      <p:cBhvr>
                                        <p:cTn id="1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7_BD.89_1#e5468c8c2?vbadefaultcenterpage=1&amp;parentnodeid=a7fce6850&amp;vbahtmlprocessed=1"/>
              <p:cNvSpPr/>
              <p:nvPr/>
            </p:nvSpPr>
            <p:spPr>
              <a:xfrm>
                <a:off x="502920" y="2235627"/>
                <a:ext cx="11183112" cy="1044956"/>
              </a:xfrm>
              <a:prstGeom prst="rect">
                <a:avLst/>
              </a:prstGeom>
              <a:noFill/>
            </p:spPr>
            <p:txBody>
              <a:bodyPr wrap="square" lIns="0" tIns="0" rIns="0" bIns="0" rtlCol="0" anchor="t"/>
              <a:lstStyle/>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7_BD.89_1#e5468c8c2?vbadefaultcenterpage=1&amp;parentnodeid=a7fce6850&amp;vbahtmlprocessed=1"/>
              <p:cNvSpPr>
                <a:spLocks noRot="1" noChangeAspect="1" noMove="1" noResize="1" noEditPoints="1" noAdjustHandles="1" noChangeArrowheads="1" noChangeShapeType="1" noTextEdit="1"/>
              </p:cNvSpPr>
              <p:nvPr/>
            </p:nvSpPr>
            <p:spPr>
              <a:xfrm>
                <a:off x="502920" y="2235627"/>
                <a:ext cx="11183112" cy="1044956"/>
              </a:xfrm>
              <a:prstGeom prst="rect">
                <a:avLst/>
              </a:prstGeom>
              <a:blipFill rotWithShape="1">
                <a:blip r:embed="rId3"/>
                <a:stretch>
                  <a:fillRect t="-41" r="1" b="17"/>
                </a:stretch>
              </a:blipFill>
            </p:spPr>
            <p:txBody>
              <a:bodyPr/>
              <a:lstStyle/>
              <a:p>
                <a:r>
                  <a:rPr lang="zh-CN" altLang="en-US">
                    <a:noFill/>
                  </a:rPr>
                  <a:t> </a:t>
                </a:r>
              </a:p>
            </p:txBody>
          </p:sp>
        </mc:Fallback>
      </mc:AlternateContent>
      <p:sp>
        <p:nvSpPr>
          <p:cNvPr id="3" name="QB_7_AN.90_1#e5468c8c2.blank?vbadefaultcenterpage=1&amp;parentnodeid=a7fce6850&amp;vbapositionanswer=35&amp;vbahtmlprocessed=1"/>
          <p:cNvSpPr/>
          <p:nvPr/>
        </p:nvSpPr>
        <p:spPr>
          <a:xfrm>
            <a:off x="7417245" y="2553127"/>
            <a:ext cx="373063"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2400" dirty="0"/>
          </a:p>
        </p:txBody>
      </p:sp>
      <mc:AlternateContent xmlns:mc="http://schemas.openxmlformats.org/markup-compatibility/2006" xmlns:a14="http://schemas.microsoft.com/office/drawing/2010/main">
        <mc:Choice Requires="a14">
          <p:sp>
            <p:nvSpPr>
              <p:cNvPr id="4" name="QB_7_AS.91_1#e5468c8c2?vbadefaultcenterpage=1&amp;parentnodeid=a7fce6850&amp;vbahtmlprocessed=1&amp;bbb=1&amp;hasbroken=1"/>
              <p:cNvSpPr/>
              <p:nvPr/>
            </p:nvSpPr>
            <p:spPr>
              <a:xfrm>
                <a:off x="502920" y="3292775"/>
                <a:ext cx="11183112" cy="160489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2019</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7_AS.91_1#e5468c8c2?vbadefaultcenterpage=1&amp;parentnodeid=a7fce6850&amp;vbahtmlprocessed=1&amp;bbb=1&amp;hasbroken=1"/>
              <p:cNvSpPr>
                <a:spLocks noRot="1" noChangeAspect="1" noMove="1" noResize="1" noEditPoints="1" noAdjustHandles="1" noChangeArrowheads="1" noChangeShapeType="1" noTextEdit="1"/>
              </p:cNvSpPr>
              <p:nvPr/>
            </p:nvSpPr>
            <p:spPr>
              <a:xfrm>
                <a:off x="502920" y="3292775"/>
                <a:ext cx="11183112" cy="1604899"/>
              </a:xfrm>
              <a:prstGeom prst="rect">
                <a:avLst/>
              </a:prstGeom>
              <a:blipFill rotWithShape="1">
                <a:blip r:embed="rId4"/>
                <a:stretch>
                  <a:fillRect t="-19" r="1" b="-1136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73d07d3cc?vbadefaultcenterpage=1&amp;parentnodeid=2e17d21d3&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474133"/>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6_BD#73d07d3cc?vbadefaultcenterpage=1&amp;parentnodeid=2e17d21d3&amp;vbahtmlprocessed=1&amp;bbb=1&amp;hasbroken=1"/>
              <p:cNvSpPr/>
              <p:nvPr/>
            </p:nvSpPr>
            <p:spPr>
              <a:xfrm>
                <a:off x="502920" y="3000421"/>
                <a:ext cx="11183112" cy="1658747"/>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分段函数求值问题的解题策略</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先确定要求的值的自变量的取值属于哪一段区间</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然后代入该段函数的解析式求值.</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当出现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的形式时，应从内到外依次求值.</a:t>
                </a:r>
                <a:endParaRPr lang="en-US" altLang="zh-CN" sz="2400" dirty="0"/>
              </a:p>
            </p:txBody>
          </p:sp>
        </mc:Choice>
        <mc:Fallback xmlns="">
          <p:sp>
            <p:nvSpPr>
              <p:cNvPr id="3" name="P_6_BD#73d07d3cc?vbadefaultcenterpage=1&amp;parentnodeid=2e17d21d3&amp;vbahtmlprocessed=1&amp;bbb=1&amp;hasbroken=1"/>
              <p:cNvSpPr>
                <a:spLocks noRot="1" noChangeAspect="1" noMove="1" noResize="1" noEditPoints="1" noAdjustHandles="1" noChangeArrowheads="1" noChangeShapeType="1" noTextEdit="1"/>
              </p:cNvSpPr>
              <p:nvPr/>
            </p:nvSpPr>
            <p:spPr>
              <a:xfrm>
                <a:off x="502920" y="3000421"/>
                <a:ext cx="11183112" cy="1658747"/>
              </a:xfrm>
              <a:prstGeom prst="rect">
                <a:avLst/>
              </a:prstGeom>
              <a:blipFill rotWithShape="1">
                <a:blip r:embed="rId4"/>
                <a:stretch>
                  <a:fillRect t="-3" r="1" b="-6306"/>
                </a:stretch>
              </a:blipFill>
            </p:spPr>
            <p:txBody>
              <a:bodyPr/>
              <a:lstStyle/>
              <a:p>
                <a:r>
                  <a:rPr lang="zh-CN" altLang="en-US">
                    <a:noFill/>
                  </a:rPr>
                  <a:t> </a:t>
                </a:r>
              </a:p>
            </p:txBody>
          </p:sp>
        </mc:Fallback>
      </mc:AlternateContent>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c0440bc9a?colgroup=4,4,12,5,7&amp;vbadefaultcenterpage=1&amp;parentnodeid=e5fd7ddaf&amp;vbahtmlprocessed=1&amp;bbb=1&amp;hasbroken=1"/>
              <p:cNvGraphicFramePr>
                <a:graphicFrameLocks noGrp="1"/>
              </p:cNvGraphicFramePr>
              <p:nvPr/>
            </p:nvGraphicFramePr>
            <p:xfrm>
              <a:off x="502920" y="1282237"/>
              <a:ext cx="11137392" cy="4754880"/>
            </p:xfrm>
            <a:graphic>
              <a:graphicData uri="http://schemas.openxmlformats.org/drawingml/2006/table">
                <a:tbl>
                  <a:tblPr/>
                  <a:tblGrid>
                    <a:gridCol w="1517904">
                      <a:extLst>
                        <a:ext uri="{9D8B030D-6E8A-4147-A177-3AD203B41FA5}">
                          <a16:colId xmlns:a16="http://schemas.microsoft.com/office/drawing/2014/main" val="20000"/>
                        </a:ext>
                      </a:extLst>
                    </a:gridCol>
                    <a:gridCol w="1581912">
                      <a:extLst>
                        <a:ext uri="{9D8B030D-6E8A-4147-A177-3AD203B41FA5}">
                          <a16:colId xmlns:a16="http://schemas.microsoft.com/office/drawing/2014/main" val="20001"/>
                        </a:ext>
                      </a:extLst>
                    </a:gridCol>
                    <a:gridCol w="3941064">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2404872">
                      <a:extLst>
                        <a:ext uri="{9D8B030D-6E8A-4147-A177-3AD203B41FA5}">
                          <a16:colId xmlns:a16="http://schemas.microsoft.com/office/drawing/2014/main" val="20004"/>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6332">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函数的概</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念及表示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2023年上海卷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数学抽象</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79919">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2022年浙江卷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86142">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从近几年高考的情况来看，函数的概念及其表示是高考常考内容，一般</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以选择题的形式出现，试题较为简单.命题热点为函数解析式的应用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marL="0" lv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预计2025年高考命题情况变化不大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mc:Choice>
        <mc:Fallback xmlns="">
          <p:graphicFrame>
            <p:nvGraphicFramePr>
              <p:cNvPr id="5" name="P_3_BD#c0440bc9a?colgroup=4,4,12,5,7&amp;vbadefaultcenterpage=1&amp;parentnodeid=e5fd7ddaf&amp;vbahtmlprocessed=1&amp;bbb=1&amp;hasbroken=1"/>
              <p:cNvGraphicFramePr>
                <a:graphicFrameLocks noGrp="1"/>
              </p:cNvGraphicFramePr>
              <p:nvPr/>
            </p:nvGraphicFramePr>
            <p:xfrm>
              <a:off x="502920" y="1282237"/>
              <a:ext cx="11137392" cy="4587749"/>
            </p:xfrm>
            <a:graphic>
              <a:graphicData uri="http://schemas.openxmlformats.org/drawingml/2006/table">
                <a:tbl>
                  <a:tblPr/>
                  <a:tblGrid>
                    <a:gridCol w="1517904"/>
                    <a:gridCol w="1581912"/>
                    <a:gridCol w="3941064"/>
                    <a:gridCol w="1691640"/>
                    <a:gridCol w="2404872"/>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函数的概</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念及表示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数学抽象</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142">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从近几年高考的情况来看，函数的概念及其表示是高考常考内容，一般</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以选择题的形式出现，试题较为简单.命题热点为函数解析式的应用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预计2025年高考命题情况变化不大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97a589adb?vbadefaultcenterpage=1&amp;parentnodeid=d98c38da3&amp;inlineimagemarkindex=8&amp;vbahtmlprocessed=1" descr="preencoded.png"/>
          <p:cNvPicPr>
            <a:picLocks noChangeAspect="1"/>
          </p:cNvPicPr>
          <p:nvPr/>
        </p:nvPicPr>
        <p:blipFill>
          <a:blip r:embed="rId3"/>
          <a:stretch>
            <a:fillRect/>
          </a:stretch>
        </p:blipFill>
        <p:spPr>
          <a:xfrm>
            <a:off x="528098" y="862935"/>
            <a:ext cx="1435608" cy="384048"/>
          </a:xfrm>
          <a:prstGeom prst="rect">
            <a:avLst/>
          </a:prstGeom>
        </p:spPr>
      </p:pic>
      <p:sp>
        <p:nvSpPr>
          <p:cNvPr id="3" name="C_5_BD#97a589adb?vbadefaultcenterpage=1&amp;parentnodeid=d98c38da3&amp;vbahtmlprocessed=1"/>
          <p:cNvSpPr/>
          <p:nvPr/>
        </p:nvSpPr>
        <p:spPr>
          <a:xfrm>
            <a:off x="502920" y="756000"/>
            <a:ext cx="11183112" cy="507302"/>
          </a:xfrm>
          <a:prstGeom prst="rect">
            <a:avLst/>
          </a:prstGeom>
          <a:noFill/>
        </p:spPr>
        <p:txBody>
          <a:bodyPr wrap="square" lIns="0" tIns="0" rIns="0" bIns="0" rtlCol="0" anchor="t"/>
          <a:lstStyle/>
          <a:p>
            <a:pPr algn="l" latinLnBrk="1">
              <a:lnSpc>
                <a:spcPct val="142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8&amp;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分段函数与方程结合</a:t>
            </a:r>
            <a:endParaRPr lang="en-US" altLang="zh-CN" sz="100" dirty="0"/>
          </a:p>
        </p:txBody>
      </p:sp>
      <mc:AlternateContent xmlns:mc="http://schemas.openxmlformats.org/markup-compatibility/2006" xmlns:a14="http://schemas.microsoft.com/office/drawing/2010/main">
        <mc:Choice Requires="a14">
          <p:sp>
            <p:nvSpPr>
              <p:cNvPr id="4" name="QC_6_BD.92_1#16d0b6191?vbadefaultcenterpage=1&amp;parentnodeid=97a589adb&amp;vbahtmlprocessed=1"/>
              <p:cNvSpPr/>
              <p:nvPr/>
            </p:nvSpPr>
            <p:spPr>
              <a:xfrm>
                <a:off x="502920" y="1264508"/>
                <a:ext cx="11183112" cy="1167702"/>
              </a:xfrm>
              <a:prstGeom prst="rect">
                <a:avLst/>
              </a:prstGeom>
              <a:noFill/>
            </p:spPr>
            <p:txBody>
              <a:bodyPr wrap="square" lIns="0" tIns="0" rIns="0" bIns="0" rtlCol="0" anchor="t"/>
              <a:lstStyle/>
              <a:p>
                <a:pPr marL="0" algn="l" latinLnBrk="1"/>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典例8</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&lt;1,</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6_BD.92_1#16d0b6191?vbadefaultcenterpage=1&amp;parentnodeid=97a589adb&amp;vbahtmlprocessed=1"/>
              <p:cNvSpPr>
                <a:spLocks noRot="1" noChangeAspect="1" noMove="1" noResize="1" noEditPoints="1" noAdjustHandles="1" noChangeArrowheads="1" noChangeShapeType="1" noTextEdit="1"/>
              </p:cNvSpPr>
              <p:nvPr/>
            </p:nvSpPr>
            <p:spPr>
              <a:xfrm>
                <a:off x="502920" y="1264508"/>
                <a:ext cx="11183112" cy="1167702"/>
              </a:xfrm>
              <a:prstGeom prst="rect">
                <a:avLst/>
              </a:prstGeom>
              <a:blipFill rotWithShape="1">
                <a:blip r:embed="rId4"/>
                <a:stretch>
                  <a:fillRect t="-19" r="1" b="14"/>
                </a:stretch>
              </a:blipFill>
            </p:spPr>
            <p:txBody>
              <a:bodyPr/>
              <a:lstStyle/>
              <a:p>
                <a:r>
                  <a:rPr lang="zh-CN" altLang="en-US">
                    <a:noFill/>
                  </a:rPr>
                  <a:t> </a:t>
                </a:r>
              </a:p>
            </p:txBody>
          </p:sp>
        </mc:Fallback>
      </mc:AlternateContent>
      <p:sp>
        <p:nvSpPr>
          <p:cNvPr id="5" name="QC_6_AN.93_1#16d0b6191.bracket?vbadefaultcenterpage=1&amp;parentnodeid=97a589adb&amp;vbapositionanswer=36&amp;vbahtmlprocessed=1"/>
          <p:cNvSpPr/>
          <p:nvPr/>
        </p:nvSpPr>
        <p:spPr>
          <a:xfrm>
            <a:off x="9011158" y="1688180"/>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6" name="QC_6_BD.94_1#16d0b6191.choices?vbadefaultcenterpage=1&amp;parentnodeid=97a589adb&amp;vbahtmlprocessed=1"/>
              <p:cNvSpPr/>
              <p:nvPr/>
            </p:nvSpPr>
            <p:spPr>
              <a:xfrm>
                <a:off x="502920" y="2432908"/>
                <a:ext cx="11183112" cy="464122"/>
              </a:xfrm>
              <a:prstGeom prst="rect">
                <a:avLst/>
              </a:prstGeom>
              <a:noFill/>
            </p:spPr>
            <p:txBody>
              <a:bodyPr wrap="square" lIns="0" tIns="0" rIns="0" bIns="0" rtlCol="0" anchor="t"/>
              <a:lstStyle/>
              <a:p>
                <a:pPr latinLnBrk="1">
                  <a:lnSpc>
                    <a:spcPct val="142000"/>
                  </a:lnSpc>
                  <a:tabLst>
                    <a:tab pos="3042920" algn="l"/>
                    <a:tab pos="5819775" algn="l"/>
                    <a:tab pos="85966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B.0</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2400" dirty="0"/>
              </a:p>
            </p:txBody>
          </p:sp>
        </mc:Choice>
        <mc:Fallback xmlns="">
          <p:sp>
            <p:nvSpPr>
              <p:cNvPr id="6" name="QC_6_BD.94_1#16d0b6191.choices?vbadefaultcenterpage=1&amp;parentnodeid=97a589adb&amp;vbahtmlprocessed=1"/>
              <p:cNvSpPr>
                <a:spLocks noRot="1" noChangeAspect="1" noMove="1" noResize="1" noEditPoints="1" noAdjustHandles="1" noChangeArrowheads="1" noChangeShapeType="1" noTextEdit="1"/>
              </p:cNvSpPr>
              <p:nvPr/>
            </p:nvSpPr>
            <p:spPr>
              <a:xfrm>
                <a:off x="502920" y="2432908"/>
                <a:ext cx="11183112" cy="464122"/>
              </a:xfrm>
              <a:prstGeom prst="rect">
                <a:avLst/>
              </a:prstGeom>
              <a:blipFill rotWithShape="1">
                <a:blip r:embed="rId5"/>
                <a:stretch>
                  <a:fillRect t="-48" r="1" b="-117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6_AS.95_1#16d0b6191?vbadefaultcenterpage=1&amp;parentnodeid=97a589adb&amp;vbahtmlprocessed=1"/>
              <p:cNvSpPr/>
              <p:nvPr/>
            </p:nvSpPr>
            <p:spPr>
              <a:xfrm>
                <a:off x="502920" y="2902808"/>
                <a:ext cx="11183112" cy="3406775"/>
              </a:xfrm>
              <a:prstGeom prst="rect">
                <a:avLst/>
              </a:prstGeom>
              <a:noFill/>
            </p:spPr>
            <p:txBody>
              <a:bodyPr wrap="square" lIns="0" tIns="0" rIns="0" bIns="0" rtlCol="0" anchor="t"/>
              <a:lstStyle/>
              <a:p>
                <a:pPr algn="l" latinLnBrk="1"/>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42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42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，舍去；</a:t>
                </a:r>
                <a:endParaRPr lang="en-US" altLang="zh-CN" sz="2400" dirty="0"/>
              </a:p>
              <a:p>
                <a:pPr algn="l" latinLnBrk="1">
                  <a:lnSpc>
                    <a:spcPct val="142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，符合题意.</a:t>
                </a:r>
                <a:endParaRPr lang="en-US" altLang="zh-CN" sz="2400" dirty="0"/>
              </a:p>
              <a:p>
                <a:pPr algn="l" latinLnBrk="1">
                  <a:lnSpc>
                    <a:spcPct val="142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7" name="QC_6_AS.95_1#16d0b6191?vbadefaultcenterpage=1&amp;parentnodeid=97a589adb&amp;vbahtmlprocessed=1"/>
              <p:cNvSpPr>
                <a:spLocks noRot="1" noChangeAspect="1" noMove="1" noResize="1" noEditPoints="1" noAdjustHandles="1" noChangeArrowheads="1" noChangeShapeType="1" noTextEdit="1"/>
              </p:cNvSpPr>
              <p:nvPr/>
            </p:nvSpPr>
            <p:spPr>
              <a:xfrm>
                <a:off x="502920" y="2902808"/>
                <a:ext cx="11183112" cy="3406775"/>
              </a:xfrm>
              <a:prstGeom prst="rect">
                <a:avLst/>
              </a:prstGeom>
              <a:blipFill rotWithShape="1">
                <a:blip r:embed="rId6"/>
                <a:stretch>
                  <a:fillRect t="-7" r="1" b="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wipe(left)">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c28106e86?vbadefaultcenterpage=1&amp;parentnodeid=97a589adb&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51620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c28106e86?vbadefaultcenterpage=1&amp;parentnodeid=97a589adb&amp;vbahtmlprocessed=1"/>
          <p:cNvSpPr/>
          <p:nvPr/>
        </p:nvSpPr>
        <p:spPr>
          <a:xfrm>
            <a:off x="502920" y="3042489"/>
            <a:ext cx="11183112" cy="158731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分段函数与方程结合问题的解题策略</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若分段函数中含有参数，则直接根据条件选择相应的解析式代入求参</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若是求自变量的值，则需要结合分段区间的范围对自变量进行分类讨论，再求值</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da0c9040b?vbadefaultcenterpage=1&amp;parentnodeid=d98c38da3&amp;inlineimagemarkindex=9&amp;vbahtmlprocessed=1" descr="preencoded.png"/>
          <p:cNvPicPr>
            <a:picLocks noChangeAspect="1"/>
          </p:cNvPicPr>
          <p:nvPr/>
        </p:nvPicPr>
        <p:blipFill>
          <a:blip r:embed="rId3"/>
          <a:stretch>
            <a:fillRect/>
          </a:stretch>
        </p:blipFill>
        <p:spPr>
          <a:xfrm>
            <a:off x="525812" y="866427"/>
            <a:ext cx="1554480" cy="420624"/>
          </a:xfrm>
          <a:prstGeom prst="rect">
            <a:avLst/>
          </a:prstGeom>
        </p:spPr>
      </p:pic>
      <p:sp>
        <p:nvSpPr>
          <p:cNvPr id="3" name="C_5_BD#da0c9040b?vbadefaultcenterpage=1&amp;parentnodeid=d98c38da3&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9&amp;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分段函数与不等式结合</a:t>
            </a:r>
            <a:endParaRPr lang="en-US" altLang="zh-CN" sz="100" dirty="0"/>
          </a:p>
        </p:txBody>
      </p:sp>
      <mc:AlternateContent xmlns:mc="http://schemas.openxmlformats.org/markup-compatibility/2006" xmlns:a14="http://schemas.microsoft.com/office/drawing/2010/main">
        <mc:Choice Requires="a14">
          <p:sp>
            <p:nvSpPr>
              <p:cNvPr id="4" name="QB_6_BD.96_1#1624daeef?vbadefaultcenterpage=1&amp;parentnodeid=da0c9040b&amp;vbahtmlprocessed=1&amp;bbb=1&amp;hasbroken=1"/>
              <p:cNvSpPr/>
              <p:nvPr/>
            </p:nvSpPr>
            <p:spPr>
              <a:xfrm>
                <a:off x="502920" y="1291432"/>
                <a:ext cx="11183112" cy="1625854"/>
              </a:xfrm>
              <a:prstGeom prst="rect">
                <a:avLst/>
              </a:prstGeom>
              <a:noFill/>
            </p:spPr>
            <p:txBody>
              <a:bodyPr wrap="none" lIns="0" tIns="0" rIns="0" bIns="0" rtlCol="0" anchor="t"/>
              <a:lstStyle/>
              <a:p>
                <a:pPr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典例9</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&gt;1,</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495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96_1#1624daeef?vbadefaultcenterpage=1&amp;parentnodeid=da0c9040b&amp;vbahtmlprocessed=1&amp;bbb=1&amp;hasbroken=1"/>
              <p:cNvSpPr>
                <a:spLocks noRot="1" noChangeAspect="1" noMove="1" noResize="1" noEditPoints="1" noAdjustHandles="1" noChangeArrowheads="1" noChangeShapeType="1" noTextEdit="1"/>
              </p:cNvSpPr>
              <p:nvPr/>
            </p:nvSpPr>
            <p:spPr>
              <a:xfrm>
                <a:off x="502920" y="1291432"/>
                <a:ext cx="11183112" cy="1625854"/>
              </a:xfrm>
              <a:prstGeom prst="rect">
                <a:avLst/>
              </a:prstGeom>
              <a:blipFill rotWithShape="1">
                <a:blip r:embed="rId4"/>
                <a:stretch>
                  <a:fillRect t="-29" r="1" b="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97_1#1624daeef.blank?vbadefaultcenterpage=1&amp;parentnodeid=da0c9040b&amp;vbapositionanswer=37&amp;vbahtmlprocessed=1&amp;rh=43.2"/>
              <p:cNvSpPr/>
              <p:nvPr/>
            </p:nvSpPr>
            <p:spPr>
              <a:xfrm>
                <a:off x="579120" y="2279492"/>
                <a:ext cx="1232281" cy="546418"/>
              </a:xfrm>
              <a:prstGeom prst="rect">
                <a:avLst/>
              </a:prstGeom>
              <a:noFill/>
            </p:spPr>
            <p:txBody>
              <a:bodyPr wrap="none" lIns="0" tIns="0" rIns="0" bIns="0" rtlCol="0" anchor="t"/>
              <a:lstStyle/>
              <a:p>
                <a:pPr marL="0" algn="ctr" latinLnBrk="1">
                  <a:lnSpc>
                    <a:spcPts val="43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97_1#1624daeef.blank?vbadefaultcenterpage=1&amp;parentnodeid=da0c9040b&amp;vbapositionanswer=37&amp;vbahtmlprocessed=1&amp;rh=43.2"/>
              <p:cNvSpPr>
                <a:spLocks noRot="1" noChangeAspect="1" noMove="1" noResize="1" noEditPoints="1" noAdjustHandles="1" noChangeArrowheads="1" noChangeShapeType="1" noTextEdit="1"/>
              </p:cNvSpPr>
              <p:nvPr/>
            </p:nvSpPr>
            <p:spPr>
              <a:xfrm>
                <a:off x="579120" y="2279492"/>
                <a:ext cx="1232281" cy="546418"/>
              </a:xfrm>
              <a:prstGeom prst="rect">
                <a:avLst/>
              </a:prstGeom>
              <a:blipFill rotWithShape="1">
                <a:blip r:embed="rId5"/>
                <a:stretch>
                  <a:fillRect t="-87" r="31" b="2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98_1#1624daeef?vbadefaultcenterpage=1&amp;parentnodeid=da0c9040b&amp;vbahtmlprocessed=1&amp;bbb=1&amp;hasbroken=1"/>
              <p:cNvSpPr/>
              <p:nvPr/>
            </p:nvSpPr>
            <p:spPr>
              <a:xfrm>
                <a:off x="502920" y="756000"/>
                <a:ext cx="11183112" cy="5815711"/>
              </a:xfrm>
              <a:prstGeom prst="rect">
                <a:avLst/>
              </a:prstGeom>
              <a:noFill/>
            </p:spPr>
            <p:txBody>
              <a:bodyPr wrap="none" lIns="0" tIns="0" rIns="0" bIns="0" rtlCol="0" anchor="t"/>
              <a:lstStyle/>
              <a:p>
                <a:pPr algn="l" latinLnBrk="1">
                  <a:lnSpc>
                    <a:spcPct val="13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&gt;1,</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−1&gt;1,</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p>
              <a:p>
                <a:pPr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=36−56&lt;0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恒成立，所以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  当</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&gt;1,</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p>
              <a:p>
                <a:pPr latinLnBrk="1"/>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+1&gt;0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p>
              <a:p>
                <a:pPr latinLnBrk="1"/>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恒成立，所以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p>
              <a:p>
                <a:pPr latinLnBrk="1"/>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30000"/>
                  </a:lnSpc>
                </a:pPr>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综上所述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AS.98_1#1624daeef?vbadefaultcenterpage=1&amp;parentnodeid=da0c9040b&amp;vbahtmlprocessed=1&amp;bbb=1&amp;hasbroken=1"/>
              <p:cNvSpPr>
                <a:spLocks noRot="1" noChangeAspect="1" noMove="1" noResize="1" noEditPoints="1" noAdjustHandles="1" noChangeArrowheads="1" noChangeShapeType="1" noTextEdit="1"/>
              </p:cNvSpPr>
              <p:nvPr/>
            </p:nvSpPr>
            <p:spPr>
              <a:xfrm>
                <a:off x="502920" y="756000"/>
                <a:ext cx="11183112" cy="5815711"/>
              </a:xfrm>
              <a:prstGeom prst="rect">
                <a:avLst/>
              </a:prstGeom>
              <a:blipFill rotWithShape="1">
                <a:blip r:embed="rId3"/>
                <a:stretch>
                  <a:fillRect t="-6" r="-2736" b="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612e26a7d?vbadefaultcenterpage=1&amp;parentnodeid=da0c9040b&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22918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612e26a7d?vbadefaultcenterpage=1&amp;parentnodeid=da0c9040b&amp;vbahtmlprocessed=1&amp;bbb=1&amp;hasbroken=1"/>
          <p:cNvSpPr/>
          <p:nvPr/>
        </p:nvSpPr>
        <p:spPr>
          <a:xfrm>
            <a:off x="502920" y="2755469"/>
            <a:ext cx="11183112" cy="213595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分段函数与不等式结合问题的解题策略</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当自变量取值不确定时，往往需要分类讨论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当自变量取值确定，但分段函数中含有参数时，只需依据自变量的情况，直接代</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入相应解析式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3d7fdf375?vbadefaultcenterpage=1&amp;parentnodeid=d98c38da3&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B_6_BD.99_1#3807faa73?vbadefaultcenterpage=1&amp;parentnodeid=3d7fdf375&amp;vbahtmlprocessed=1"/>
              <p:cNvSpPr/>
              <p:nvPr/>
            </p:nvSpPr>
            <p:spPr>
              <a:xfrm>
                <a:off x="502920" y="1419448"/>
                <a:ext cx="11183112" cy="897446"/>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的值是</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99_1#3807faa73?vbadefaultcenterpage=1&amp;parentnodeid=3d7fdf375&amp;vbahtmlprocessed=1"/>
              <p:cNvSpPr>
                <a:spLocks noRot="1" noChangeAspect="1" noMove="1" noResize="1" noEditPoints="1" noAdjustHandles="1" noChangeArrowheads="1" noChangeShapeType="1" noTextEdit="1"/>
              </p:cNvSpPr>
              <p:nvPr/>
            </p:nvSpPr>
            <p:spPr>
              <a:xfrm>
                <a:off x="502920" y="1419448"/>
                <a:ext cx="11183112" cy="897446"/>
              </a:xfrm>
              <a:prstGeom prst="rect">
                <a:avLst/>
              </a:prstGeom>
              <a:blipFill rotWithShape="1">
                <a:blip r:embed="rId4"/>
                <a:stretch>
                  <a:fillRect t="-25" r="1" b="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100_1#3807faa73.blank?vbadefaultcenterpage=1&amp;parentnodeid=3d7fdf375&amp;vbapositionanswer=38&amp;vbahtmlprocessed=1&amp;rh=43.2"/>
              <p:cNvSpPr/>
              <p:nvPr/>
            </p:nvSpPr>
            <p:spPr>
              <a:xfrm>
                <a:off x="7148322" y="1510634"/>
                <a:ext cx="284163" cy="510604"/>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100_1#3807faa73.blank?vbadefaultcenterpage=1&amp;parentnodeid=3d7fdf375&amp;vbapositionanswer=38&amp;vbahtmlprocessed=1&amp;rh=43.2"/>
              <p:cNvSpPr>
                <a:spLocks noRot="1" noChangeAspect="1" noMove="1" noResize="1" noEditPoints="1" noAdjustHandles="1" noChangeArrowheads="1" noChangeShapeType="1" noTextEdit="1"/>
              </p:cNvSpPr>
              <p:nvPr/>
            </p:nvSpPr>
            <p:spPr>
              <a:xfrm>
                <a:off x="7148322" y="1510634"/>
                <a:ext cx="284163" cy="510604"/>
              </a:xfrm>
              <a:prstGeom prst="rect">
                <a:avLst/>
              </a:prstGeom>
              <a:blipFill rotWithShape="1">
                <a:blip r:embed="rId5"/>
                <a:stretch>
                  <a:fillRect l="-45" t="-118" r="157" b="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101_1#3807faa73?vbadefaultcenterpage=1&amp;parentnodeid=3d7fdf375&amp;vbahtmlprocessed=1&amp;bbb=1&amp;hasbroken=1"/>
              <p:cNvSpPr/>
              <p:nvPr/>
            </p:nvSpPr>
            <p:spPr>
              <a:xfrm>
                <a:off x="502920" y="2321148"/>
                <a:ext cx="11183112" cy="1608963"/>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101_1#3807faa73?vbadefaultcenterpage=1&amp;parentnodeid=3d7fdf375&amp;vbahtmlprocessed=1&amp;bbb=1&amp;hasbroken=1"/>
              <p:cNvSpPr>
                <a:spLocks noRot="1" noChangeAspect="1" noMove="1" noResize="1" noEditPoints="1" noAdjustHandles="1" noChangeArrowheads="1" noChangeShapeType="1" noTextEdit="1"/>
              </p:cNvSpPr>
              <p:nvPr/>
            </p:nvSpPr>
            <p:spPr>
              <a:xfrm>
                <a:off x="502920" y="2321148"/>
                <a:ext cx="11183112" cy="1608963"/>
              </a:xfrm>
              <a:prstGeom prst="rect">
                <a:avLst/>
              </a:prstGeom>
              <a:blipFill rotWithShape="1">
                <a:blip r:embed="rId6"/>
                <a:stretch>
                  <a:fillRect t="-14" r="1" b="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102_1#701f355aa?vbadefaultcenterpage=1&amp;parentnodeid=3d7fdf375&amp;vbahtmlprocessed=1&amp;bbb=1&amp;hasbroken=1"/>
              <p:cNvSpPr/>
              <p:nvPr/>
            </p:nvSpPr>
            <p:spPr>
              <a:xfrm>
                <a:off x="502920" y="1864152"/>
                <a:ext cx="11183112" cy="1273747"/>
              </a:xfrm>
              <a:prstGeom prst="rect">
                <a:avLst/>
              </a:prstGeom>
              <a:noFill/>
            </p:spPr>
            <p:txBody>
              <a:bodyPr wrap="none" lIns="0" tIns="0" rIns="0" bIns="0" rtlCol="0" anchor="t"/>
              <a:lstStyle/>
              <a:p>
                <a:pPr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（双空题）</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海南模拟）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p>
              <a:p>
                <a:pPr latinLnBrk="1">
                  <a:lnSpc>
                    <a:spcPct val="11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102_1#701f355aa?vbadefaultcenterpage=1&amp;parentnodeid=3d7fdf375&amp;vbahtmlprocessed=1&amp;bbb=1&amp;hasbroken=1"/>
              <p:cNvSpPr>
                <a:spLocks noRot="1" noChangeAspect="1" noMove="1" noResize="1" noEditPoints="1" noAdjustHandles="1" noChangeArrowheads="1" noChangeShapeType="1" noTextEdit="1"/>
              </p:cNvSpPr>
              <p:nvPr/>
            </p:nvSpPr>
            <p:spPr>
              <a:xfrm>
                <a:off x="502920" y="1864152"/>
                <a:ext cx="11183112" cy="1273747"/>
              </a:xfrm>
              <a:prstGeom prst="rect">
                <a:avLst/>
              </a:prstGeom>
              <a:blipFill rotWithShape="1">
                <a:blip r:embed="rId3"/>
                <a:stretch>
                  <a:fillRect t="-34" r="1" b="29"/>
                </a:stretch>
              </a:blipFill>
            </p:spPr>
            <p:txBody>
              <a:bodyPr/>
              <a:lstStyle/>
              <a:p>
                <a:r>
                  <a:rPr lang="zh-CN" altLang="en-US">
                    <a:noFill/>
                  </a:rPr>
                  <a:t> </a:t>
                </a:r>
              </a:p>
            </p:txBody>
          </p:sp>
        </mc:Fallback>
      </mc:AlternateContent>
      <p:sp>
        <p:nvSpPr>
          <p:cNvPr id="3" name="QB_6_AN.103_1#701f355aa.blank?vbadefaultcenterpage=1&amp;parentnodeid=3d7fdf375&amp;vbapositionanswer=39&amp;vbahtmlprocessed=1"/>
          <p:cNvSpPr/>
          <p:nvPr/>
        </p:nvSpPr>
        <p:spPr>
          <a:xfrm>
            <a:off x="10195306" y="2106213"/>
            <a:ext cx="373063"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2400" dirty="0"/>
          </a:p>
        </p:txBody>
      </p:sp>
      <mc:AlternateContent xmlns:mc="http://schemas.openxmlformats.org/markup-compatibility/2006" xmlns:a14="http://schemas.microsoft.com/office/drawing/2010/main">
        <mc:Choice Requires="a14">
          <p:sp>
            <p:nvSpPr>
              <p:cNvPr id="4" name="QB_6_AN.104_1#701f355aa.blank?vbadefaultcenterpage=1&amp;parentnodeid=3d7fdf375&amp;vbapositionanswer=40&amp;vbahtmlprocessed=1"/>
              <p:cNvSpPr/>
              <p:nvPr/>
            </p:nvSpPr>
            <p:spPr>
              <a:xfrm>
                <a:off x="4344162" y="2702860"/>
                <a:ext cx="1530350"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或1</a:t>
                </a:r>
                <a:endParaRPr lang="en-US" altLang="zh-CN" sz="2400" dirty="0"/>
              </a:p>
            </p:txBody>
          </p:sp>
        </mc:Choice>
        <mc:Fallback xmlns="">
          <p:sp>
            <p:nvSpPr>
              <p:cNvPr id="4" name="QB_6_AN.104_1#701f355aa.blank?vbadefaultcenterpage=1&amp;parentnodeid=3d7fdf375&amp;vbapositionanswer=40&amp;vbahtmlprocessed=1"/>
              <p:cNvSpPr>
                <a:spLocks noRot="1" noChangeAspect="1" noMove="1" noResize="1" noEditPoints="1" noAdjustHandles="1" noChangeArrowheads="1" noChangeShapeType="1" noTextEdit="1"/>
              </p:cNvSpPr>
              <p:nvPr/>
            </p:nvSpPr>
            <p:spPr>
              <a:xfrm>
                <a:off x="4344162" y="2702860"/>
                <a:ext cx="1530350" cy="354775"/>
              </a:xfrm>
              <a:prstGeom prst="rect">
                <a:avLst/>
              </a:prstGeom>
              <a:blipFill rotWithShape="1">
                <a:blip r:embed="rId4"/>
                <a:stretch>
                  <a:fillRect l="-8" t="-6886" r="8" b="-37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105_1#701f355aa?vbadefaultcenterpage=1&amp;parentnodeid=3d7fdf375&amp;vbahtmlprocessed=1"/>
              <p:cNvSpPr/>
              <p:nvPr/>
            </p:nvSpPr>
            <p:spPr>
              <a:xfrm>
                <a:off x="502920" y="3149900"/>
                <a:ext cx="11183112" cy="213194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依题意得，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105_1#701f355aa?vbadefaultcenterpage=1&amp;parentnodeid=3d7fdf375&amp;vbahtmlprocessed=1"/>
              <p:cNvSpPr>
                <a:spLocks noRot="1" noChangeAspect="1" noMove="1" noResize="1" noEditPoints="1" noAdjustHandles="1" noChangeArrowheads="1" noChangeShapeType="1" noTextEdit="1"/>
              </p:cNvSpPr>
              <p:nvPr/>
            </p:nvSpPr>
            <p:spPr>
              <a:xfrm>
                <a:off x="502920" y="3149900"/>
                <a:ext cx="11183112" cy="2131949"/>
              </a:xfrm>
              <a:prstGeom prst="rect">
                <a:avLst/>
              </a:prstGeom>
              <a:blipFill rotWithShape="1">
                <a:blip r:embed="rId5"/>
                <a:stretch>
                  <a:fillRect t="-14" r="1" b="-399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500"/>
                                        <p:tgtEl>
                                          <p:spTgt spid="5">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wipe(left)">
                                      <p:cBhvr>
                                        <p:cTn id="3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106_1#253fc69d4?vbadefaultcenterpage=1&amp;parentnodeid=3d7fdf375&amp;vbahtmlprocessed=1&amp;bbb=1&amp;hasbroken=1"/>
              <p:cNvSpPr/>
              <p:nvPr/>
            </p:nvSpPr>
            <p:spPr>
              <a:xfrm>
                <a:off x="502920" y="1370566"/>
                <a:ext cx="11183112" cy="1273747"/>
              </a:xfrm>
              <a:prstGeom prst="rect">
                <a:avLst/>
              </a:prstGeom>
              <a:noFill/>
            </p:spPr>
            <p:txBody>
              <a:bodyPr wrap="none" lIns="0" tIns="0" rIns="0" bIns="0" rtlCol="0" anchor="t"/>
              <a:lstStyle/>
              <a:p>
                <a:pPr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&gt;2.</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e>
                        </m:d>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106_1#253fc69d4?vbadefaultcenterpage=1&amp;parentnodeid=3d7fdf375&amp;vbahtmlprocessed=1&amp;bbb=1&amp;hasbroken=1"/>
              <p:cNvSpPr>
                <a:spLocks noRot="1" noChangeAspect="1" noMove="1" noResize="1" noEditPoints="1" noAdjustHandles="1" noChangeArrowheads="1" noChangeShapeType="1" noTextEdit="1"/>
              </p:cNvSpPr>
              <p:nvPr/>
            </p:nvSpPr>
            <p:spPr>
              <a:xfrm>
                <a:off x="502920" y="1370566"/>
                <a:ext cx="11183112" cy="1273747"/>
              </a:xfrm>
              <a:prstGeom prst="rect">
                <a:avLst/>
              </a:prstGeom>
              <a:blipFill rotWithShape="1">
                <a:blip r:embed="rId3"/>
                <a:stretch>
                  <a:fillRect t="-19" r="1" b="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107_1#253fc69d4.blank?vbadefaultcenterpage=1&amp;parentnodeid=3d7fdf375&amp;vbapositionanswer=41&amp;vbahtmlprocessed=1"/>
              <p:cNvSpPr/>
              <p:nvPr/>
            </p:nvSpPr>
            <p:spPr>
              <a:xfrm>
                <a:off x="579120" y="2217211"/>
                <a:ext cx="1382713"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107_1#253fc69d4.blank?vbadefaultcenterpage=1&amp;parentnodeid=3d7fdf375&amp;vbapositionanswer=41&amp;vbahtmlprocessed=1"/>
              <p:cNvSpPr>
                <a:spLocks noRot="1" noChangeAspect="1" noMove="1" noResize="1" noEditPoints="1" noAdjustHandles="1" noChangeArrowheads="1" noChangeShapeType="1" noTextEdit="1"/>
              </p:cNvSpPr>
              <p:nvPr/>
            </p:nvSpPr>
            <p:spPr>
              <a:xfrm>
                <a:off x="579120" y="2217211"/>
                <a:ext cx="1382713" cy="353949"/>
              </a:xfrm>
              <a:prstGeom prst="rect">
                <a:avLst/>
              </a:prstGeom>
              <a:blipFill rotWithShape="1">
                <a:blip r:embed="rId4"/>
                <a:stretch>
                  <a:fillRect t="-120" r="23" b="-7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108_1#253fc69d4?vbadefaultcenterpage=1&amp;parentnodeid=3d7fdf375&amp;vbahtmlprocessed=1&amp;bbb=1&amp;hasbroken=1"/>
              <p:cNvSpPr/>
              <p:nvPr/>
            </p:nvSpPr>
            <p:spPr>
              <a:xfrm>
                <a:off x="502920" y="2656314"/>
                <a:ext cx="11183112" cy="1109282"/>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的部分图象，如图所示，若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d>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，结合图象可知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108_1#253fc69d4?vbadefaultcenterpage=1&amp;parentnodeid=3d7fdf375&amp;vbahtmlprocessed=1&amp;bbb=1&amp;hasbroken=1"/>
              <p:cNvSpPr>
                <a:spLocks noRot="1" noChangeAspect="1" noMove="1" noResize="1" noEditPoints="1" noAdjustHandles="1" noChangeArrowheads="1" noChangeShapeType="1" noTextEdit="1"/>
              </p:cNvSpPr>
              <p:nvPr/>
            </p:nvSpPr>
            <p:spPr>
              <a:xfrm>
                <a:off x="502920" y="2656314"/>
                <a:ext cx="11183112" cy="1109282"/>
              </a:xfrm>
              <a:prstGeom prst="rect">
                <a:avLst/>
              </a:prstGeom>
              <a:blipFill rotWithShape="1">
                <a:blip r:embed="rId5"/>
                <a:stretch>
                  <a:fillRect t="-10" r="-1543" b="-9498"/>
                </a:stretch>
              </a:blipFill>
            </p:spPr>
            <p:txBody>
              <a:bodyPr/>
              <a:lstStyle/>
              <a:p>
                <a:r>
                  <a:rPr lang="zh-CN" altLang="en-US">
                    <a:noFill/>
                  </a:rPr>
                  <a:t> </a:t>
                </a:r>
              </a:p>
            </p:txBody>
          </p:sp>
        </mc:Fallback>
      </mc:AlternateContent>
      <p:pic>
        <p:nvPicPr>
          <p:cNvPr id="5" name="QB_6_AS.108_2#253fc69d4?vbadefaultcenterpage=1&amp;parentnodeid=3d7fdf375&amp;vbahtmlprocessed=1" descr="preencoded.png"/>
          <p:cNvPicPr>
            <a:picLocks noChangeAspect="1"/>
          </p:cNvPicPr>
          <p:nvPr/>
        </p:nvPicPr>
        <p:blipFill>
          <a:blip r:embed="rId6">
            <a:clrChange>
              <a:clrFrom>
                <a:srgbClr val="FFFFFF"/>
              </a:clrFrom>
              <a:clrTo>
                <a:srgbClr val="FFFFFF">
                  <a:alpha val="0"/>
                </a:srgbClr>
              </a:clrTo>
            </a:clrChange>
          </a:blip>
          <a:stretch>
            <a:fillRect/>
          </a:stretch>
        </p:blipFill>
        <p:spPr>
          <a:xfrm>
            <a:off x="4700016" y="3900914"/>
            <a:ext cx="2788920" cy="1874520"/>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57b7fde8d.fixed?vbadefaultcenterpage=1&amp;parentnodeid=e5fd7ddaf&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57b7fde8d.fixed?vbadefaultcenterpage=1&amp;parentnodeid=e5fd7ddaf&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24af2e56b?vbadefaultcenterpage=1&amp;parentnodeid=57b7fde8d&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f9ed0e8a0?segpoint=1&amp;vbadefaultcenterpage=1&amp;parentnodeid=24af2e56b&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一、函数的有关概念</a:t>
            </a:r>
            <a:endParaRPr lang="en-US" altLang="zh-CN" sz="2600" dirty="0"/>
          </a:p>
        </p:txBody>
      </p:sp>
      <p:sp>
        <p:nvSpPr>
          <p:cNvPr id="4" name="P_6_BD#307bca5ee?segpoint=1&amp;vbadefaultcenterpage=1&amp;parentnodeid=f9ed0e8a0&amp;vbahtmlprocessed=1"/>
          <p:cNvSpPr/>
          <p:nvPr/>
        </p:nvSpPr>
        <p:spPr>
          <a:xfrm>
            <a:off x="502920" y="2013474"/>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函数的概念</a:t>
            </a:r>
            <a:endParaRPr lang="en-US" altLang="zh-CN" sz="2400" dirty="0"/>
          </a:p>
        </p:txBody>
      </p:sp>
      <mc:AlternateContent xmlns:mc="http://schemas.openxmlformats.org/markup-compatibility/2006" xmlns:a14="http://schemas.microsoft.com/office/drawing/2010/main">
        <mc:Choice Requires="a14">
          <p:graphicFrame>
            <p:nvGraphicFramePr>
              <p:cNvPr id="7" name="P_6_BD#307bca5ee?colgroup=7,28&amp;vbadefaultcenterpage=1&amp;parentnodeid=f9ed0e8a0&amp;vbahtmlprocessed=1&amp;bbb=1&amp;hasbroken=1"/>
              <p:cNvGraphicFramePr>
                <a:graphicFrameLocks noGrp="1"/>
              </p:cNvGraphicFramePr>
              <p:nvPr/>
            </p:nvGraphicFramePr>
            <p:xfrm>
              <a:off x="502920" y="2638648"/>
              <a:ext cx="11155680" cy="2377440"/>
            </p:xfrm>
            <a:graphic>
              <a:graphicData uri="http://schemas.openxmlformats.org/drawingml/2006/table">
                <a:tbl>
                  <a:tblPr/>
                  <a:tblGrid>
                    <a:gridCol w="2331720">
                      <a:extLst>
                        <a:ext uri="{9D8B030D-6E8A-4147-A177-3AD203B41FA5}">
                          <a16:colId xmlns:a16="http://schemas.microsoft.com/office/drawing/2014/main" val="20000"/>
                        </a:ext>
                      </a:extLst>
                    </a:gridCol>
                    <a:gridCol w="8823960">
                      <a:extLst>
                        <a:ext uri="{9D8B030D-6E8A-4147-A177-3AD203B41FA5}">
                          <a16:colId xmlns:a16="http://schemas.microsoft.com/office/drawing/2014/main" val="20001"/>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前提</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集合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是两个①</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06653">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对应关系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对于集合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中的②</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一个数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，按照某种确定的对应关系</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在集合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中都有③</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确定的数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和它对应</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名称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称</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为从集合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到集合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的一个函数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记法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④</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7" name="P_6_BD#307bca5ee?colgroup=7,28&amp;vbadefaultcenterpage=1&amp;parentnodeid=f9ed0e8a0&amp;vbahtmlprocessed=1&amp;bbb=1&amp;hasbroken=1"/>
              <p:cNvGraphicFramePr>
                <a:graphicFrameLocks noGrp="1"/>
              </p:cNvGraphicFramePr>
              <p:nvPr/>
            </p:nvGraphicFramePr>
            <p:xfrm>
              <a:off x="502920" y="2638648"/>
              <a:ext cx="11155680" cy="2212721"/>
            </p:xfrm>
            <a:graphic>
              <a:graphicData uri="http://schemas.openxmlformats.org/drawingml/2006/table">
                <a:tbl>
                  <a:tblPr/>
                  <a:tblGrid>
                    <a:gridCol w="2331720"/>
                    <a:gridCol w="8823960"/>
                  </a:tblGrid>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前提</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9499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对应关系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名称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记法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④</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p:sp>
        <p:nvSpPr>
          <p:cNvPr id="6" name="P_6_AN.1_1#307bca5ee.blank?vbadefaultcenterpage=1&amp;parentnodeid=f9ed0e8a0&amp;vbapositionanswer=1&amp;vbahtmlprocessed=1&amp;bbb=1"/>
          <p:cNvSpPr/>
          <p:nvPr/>
        </p:nvSpPr>
        <p:spPr>
          <a:xfrm>
            <a:off x="5267316" y="2602643"/>
            <a:ext cx="14398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非空数集</a:t>
            </a:r>
            <a:endParaRPr lang="en-US" altLang="zh-CN" sz="2400" dirty="0"/>
          </a:p>
        </p:txBody>
      </p:sp>
      <p:sp>
        <p:nvSpPr>
          <p:cNvPr id="5" name="P_6_AN.2_1#307bca5ee.blank?vbadefaultcenterpage=1&amp;parentnodeid=f9ed0e8a0&amp;vbapositionanswer=2&amp;vbahtmlprocessed=1"/>
          <p:cNvSpPr/>
          <p:nvPr/>
        </p:nvSpPr>
        <p:spPr>
          <a:xfrm>
            <a:off x="5287700" y="3035904"/>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任意</a:t>
            </a:r>
            <a:endParaRPr lang="en-US" altLang="zh-CN" sz="2400" dirty="0"/>
          </a:p>
        </p:txBody>
      </p:sp>
      <p:sp>
        <p:nvSpPr>
          <p:cNvPr id="8" name="P_6_AN.3_1#307bca5ee.blank?vbadefaultcenterpage=1&amp;parentnodeid=f9ed0e8a0&amp;vbapositionanswer=3&amp;vbahtmlprocessed=1"/>
          <p:cNvSpPr/>
          <p:nvPr/>
        </p:nvSpPr>
        <p:spPr>
          <a:xfrm>
            <a:off x="5299257" y="3511392"/>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唯一</a:t>
            </a:r>
            <a:endParaRPr lang="en-US" altLang="zh-CN" sz="2400" dirty="0"/>
          </a:p>
        </p:txBody>
      </p:sp>
      <mc:AlternateContent xmlns:mc="http://schemas.openxmlformats.org/markup-compatibility/2006" xmlns:a14="http://schemas.microsoft.com/office/drawing/2010/main">
        <mc:Choice Requires="a14">
          <p:sp>
            <p:nvSpPr>
              <p:cNvPr id="9" name="P_6_AN.4_1#307bca5ee.blank?vbadefaultcenterpage=1&amp;parentnodeid=f9ed0e8a0&amp;vbapositionanswer=4&amp;vbahtmlprocessed=1"/>
              <p:cNvSpPr/>
              <p:nvPr/>
            </p:nvSpPr>
            <p:spPr>
              <a:xfrm>
                <a:off x="3262240" y="4546696"/>
                <a:ext cx="2360676" cy="348742"/>
              </a:xfrm>
              <a:prstGeom prst="rect">
                <a:avLst/>
              </a:prstGeom>
              <a:noFill/>
            </p:spPr>
            <p:txBody>
              <a:bodyPr wrap="none" lIns="0" tIns="0" rIns="0" bIns="0" rtlCol="0" anchor="t"/>
              <a:lstStyle/>
              <a:p>
                <a:pPr algn="ctr" latinLnBrk="1">
                  <a:lnSpc>
                    <a:spcPts val="288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9" name="P_6_AN.4_1#307bca5ee.blank?vbadefaultcenterpage=1&amp;parentnodeid=f9ed0e8a0&amp;vbapositionanswer=4&amp;vbahtmlprocessed=1"/>
              <p:cNvSpPr>
                <a:spLocks noRot="1" noChangeAspect="1" noMove="1" noResize="1" noEditPoints="1" noAdjustHandles="1" noChangeArrowheads="1" noChangeShapeType="1" noTextEdit="1"/>
              </p:cNvSpPr>
              <p:nvPr/>
            </p:nvSpPr>
            <p:spPr>
              <a:xfrm>
                <a:off x="3262240" y="4546696"/>
                <a:ext cx="2360676" cy="348742"/>
              </a:xfrm>
              <a:prstGeom prst="rect">
                <a:avLst/>
              </a:prstGeom>
              <a:blipFill rotWithShape="1">
                <a:blip r:embed="rId5"/>
                <a:stretch>
                  <a:fillRect l="-10" t="-7493" r="27" b="-485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animEffect transition="in" filter="wipe(left)">
                                      <p:cBhvr>
                                        <p:cTn id="23" dur="500"/>
                                        <p:tgtEl>
                                          <p:spTgt spid="8">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left)">
                                      <p:cBhvr>
                                        <p:cTn id="26" dur="5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5" grpId="0" build="p" animBg="1"/>
      <p:bldP spid="8" grpId="0" build="p" animBg="1"/>
      <p:bldP spid="9"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_6_BD#307bca5ee?segpoint=1&amp;vbadefaultcenterpage=1&amp;parentnodeid=f9ed0e8a0&amp;vbahtmlprocessed=1"/>
          <p:cNvSpPr/>
          <p:nvPr/>
        </p:nvSpPr>
        <p:spPr>
          <a:xfrm>
            <a:off x="502920" y="864598"/>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构成函数的三要素</a:t>
            </a:r>
            <a:endParaRPr lang="en-US" altLang="zh-CN" sz="2400" dirty="0"/>
          </a:p>
        </p:txBody>
      </p:sp>
      <mc:AlternateContent xmlns:mc="http://schemas.openxmlformats.org/markup-compatibility/2006" xmlns:a14="http://schemas.microsoft.com/office/drawing/2010/main">
        <mc:Choice Requires="a14">
          <p:graphicFrame>
            <p:nvGraphicFramePr>
              <p:cNvPr id="8" name="P_6_BD#307bca5ee?colgroup=5,30&amp;vbadefaultcenterpage=1&amp;parentnodeid=f9ed0e8a0&amp;vbahtmlprocessed=1&amp;bbb=1&amp;hasbroken=1"/>
              <p:cNvGraphicFramePr>
                <a:graphicFrameLocks noGrp="1"/>
              </p:cNvGraphicFramePr>
              <p:nvPr/>
            </p:nvGraphicFramePr>
            <p:xfrm>
              <a:off x="502920" y="1489946"/>
              <a:ext cx="11155680" cy="2377440"/>
            </p:xfrm>
            <a:graphic>
              <a:graphicData uri="http://schemas.openxmlformats.org/drawingml/2006/table">
                <a:tbl>
                  <a:tblPr/>
                  <a:tblGrid>
                    <a:gridCol w="1773936">
                      <a:extLst>
                        <a:ext uri="{9D8B030D-6E8A-4147-A177-3AD203B41FA5}">
                          <a16:colId xmlns:a16="http://schemas.microsoft.com/office/drawing/2014/main" val="20000"/>
                        </a:ext>
                      </a:extLst>
                    </a:gridCol>
                    <a:gridCol w="9381744">
                      <a:extLst>
                        <a:ext uri="{9D8B030D-6E8A-4147-A177-3AD203B41FA5}">
                          <a16:colId xmlns:a16="http://schemas.microsoft.com/office/drawing/2014/main" val="20001"/>
                        </a:ext>
                      </a:extLst>
                    </a:gridCol>
                  </a:tblGrid>
                  <a:tr h="906653">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叫作⑤</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叫作函数</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的⑥</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06653">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的值相对应的</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值叫作函数值，函数值的集合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叫作函</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数的⑦</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三要素</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⑧</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、⑨</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、⑩</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是构成函数的三要素</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8" name="P_6_BD#307bca5ee?colgroup=5,30&amp;vbadefaultcenterpage=1&amp;parentnodeid=f9ed0e8a0&amp;vbahtmlprocessed=1&amp;bbb=1&amp;hasbroken=1"/>
              <p:cNvGraphicFramePr>
                <a:graphicFrameLocks noGrp="1"/>
              </p:cNvGraphicFramePr>
              <p:nvPr/>
            </p:nvGraphicFramePr>
            <p:xfrm>
              <a:off x="502920" y="1489946"/>
              <a:ext cx="11155680" cy="2248662"/>
            </p:xfrm>
            <a:graphic>
              <a:graphicData uri="http://schemas.openxmlformats.org/drawingml/2006/table">
                <a:tbl>
                  <a:tblPr/>
                  <a:tblGrid>
                    <a:gridCol w="1773936"/>
                    <a:gridCol w="9381744"/>
                  </a:tblGrid>
                  <a:tr h="949960">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949960">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435356">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三要素</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⑧</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、⑨</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、⑩</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是构成函数的三要素</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p:sp>
        <p:nvSpPr>
          <p:cNvPr id="4" name="P_6_BD#307bca5ee?vbadefaultcenterpage=1&amp;parentnodeid=f9ed0e8a0&amp;vbahtmlprocessed=1"/>
          <p:cNvSpPr/>
          <p:nvPr/>
        </p:nvSpPr>
        <p:spPr>
          <a:xfrm>
            <a:off x="502920" y="3877546"/>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表示函数的常用方法</a:t>
            </a:r>
            <a:endParaRPr lang="en-US" altLang="zh-CN" sz="2400" dirty="0"/>
          </a:p>
        </p:txBody>
      </p:sp>
      <mc:AlternateContent xmlns:mc="http://schemas.openxmlformats.org/markup-compatibility/2006" xmlns:a14="http://schemas.microsoft.com/office/drawing/2010/main">
        <mc:Choice Requires="a14">
          <p:graphicFrame>
            <p:nvGraphicFramePr>
              <p:cNvPr id="15" name="P_6_BD#307bca5ee?colgroup=7,28&amp;vbadefaultcenterpage=1&amp;parentnodeid=f9ed0e8a0&amp;vbahtmlprocessed=1&amp;bbb=1&amp;hasbroken=1"/>
              <p:cNvGraphicFramePr>
                <a:graphicFrameLocks noGrp="1"/>
              </p:cNvGraphicFramePr>
              <p:nvPr/>
            </p:nvGraphicFramePr>
            <p:xfrm>
              <a:off x="502920" y="4499846"/>
              <a:ext cx="11155680" cy="1901952"/>
            </p:xfrm>
            <a:graphic>
              <a:graphicData uri="http://schemas.openxmlformats.org/drawingml/2006/table">
                <a:tbl>
                  <a:tblPr/>
                  <a:tblGrid>
                    <a:gridCol w="2331720">
                      <a:extLst>
                        <a:ext uri="{9D8B030D-6E8A-4147-A177-3AD203B41FA5}">
                          <a16:colId xmlns:a16="http://schemas.microsoft.com/office/drawing/2014/main" val="20000"/>
                        </a:ext>
                      </a:extLst>
                    </a:gridCol>
                    <a:gridCol w="8823960">
                      <a:extLst>
                        <a:ext uri="{9D8B030D-6E8A-4147-A177-3AD203B41FA5}">
                          <a16:colId xmlns:a16="http://schemas.microsoft.com/office/drawing/2014/main" val="20001"/>
                        </a:ext>
                      </a:extLst>
                    </a:gridCol>
                  </a:tblGrid>
                  <a:tr h="435356">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解析法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一般情况下，必须注明函数的定义域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列表法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选取的自变量要有代表性，能反映定义域的特征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844">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注意定义域对图象的影响：与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轴垂直的直线与函数图象最多有</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一个公共点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15" name="P_6_BD#307bca5ee?colgroup=7,28&amp;vbadefaultcenterpage=1&amp;parentnodeid=f9ed0e8a0&amp;vbahtmlprocessed=1&amp;bbb=1&amp;hasbroken=1"/>
              <p:cNvGraphicFramePr>
                <a:graphicFrameLocks noGrp="1"/>
              </p:cNvGraphicFramePr>
              <p:nvPr/>
            </p:nvGraphicFramePr>
            <p:xfrm>
              <a:off x="502920" y="4499846"/>
              <a:ext cx="11155680" cy="1781556"/>
            </p:xfrm>
            <a:graphic>
              <a:graphicData uri="http://schemas.openxmlformats.org/drawingml/2006/table">
                <a:tbl>
                  <a:tblPr/>
                  <a:tblGrid>
                    <a:gridCol w="2331720"/>
                    <a:gridCol w="8823960"/>
                  </a:tblGrid>
                  <a:tr h="435356">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解析法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一般情况下，必须注明函数的定义域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356">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列表法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选取的自变量要有代表性，能反映定义域的特征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49960">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p:sp>
        <p:nvSpPr>
          <p:cNvPr id="6" name="P_6_AN.5_1#307bca5ee.blank?vbadefaultcenterpage=1&amp;parentnodeid=f9ed0e8a0&amp;vbapositionanswer=5&amp;vbahtmlprocessed=1"/>
          <p:cNvSpPr/>
          <p:nvPr/>
        </p:nvSpPr>
        <p:spPr>
          <a:xfrm>
            <a:off x="6985690" y="1451846"/>
            <a:ext cx="11350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自变量</a:t>
            </a:r>
            <a:endParaRPr lang="en-US" altLang="zh-CN" sz="2400" dirty="0"/>
          </a:p>
        </p:txBody>
      </p:sp>
      <p:sp>
        <p:nvSpPr>
          <p:cNvPr id="7" name="P_6_AN.6_1#307bca5ee.blank?vbadefaultcenterpage=1&amp;parentnodeid=f9ed0e8a0&amp;vbapositionanswer=6&amp;vbahtmlprocessed=1"/>
          <p:cNvSpPr/>
          <p:nvPr/>
        </p:nvSpPr>
        <p:spPr>
          <a:xfrm>
            <a:off x="3009256" y="1927334"/>
            <a:ext cx="11350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2400" dirty="0"/>
          </a:p>
        </p:txBody>
      </p:sp>
      <p:sp>
        <p:nvSpPr>
          <p:cNvPr id="3" name="P_6_AN.7_1#307bca5ee.blank?vbadefaultcenterpage=1&amp;parentnodeid=f9ed0e8a0&amp;vbapositionanswer=7&amp;vbahtmlprocessed=1"/>
          <p:cNvSpPr/>
          <p:nvPr/>
        </p:nvSpPr>
        <p:spPr>
          <a:xfrm>
            <a:off x="3314056" y="2833987"/>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值域</a:t>
            </a:r>
            <a:endParaRPr lang="en-US" altLang="zh-CN" sz="2400" dirty="0"/>
          </a:p>
        </p:txBody>
      </p:sp>
      <p:sp>
        <p:nvSpPr>
          <p:cNvPr id="9" name="P_6_AN.8_1#307bca5ee.blank?vbadefaultcenterpage=1&amp;parentnodeid=f9ed0e8a0&amp;vbapositionanswer=8&amp;vbahtmlprocessed=1"/>
          <p:cNvSpPr/>
          <p:nvPr/>
        </p:nvSpPr>
        <p:spPr>
          <a:xfrm>
            <a:off x="2704456" y="3267248"/>
            <a:ext cx="11350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2400" dirty="0"/>
          </a:p>
        </p:txBody>
      </p:sp>
      <p:sp>
        <p:nvSpPr>
          <p:cNvPr id="10" name="P_6_AN.9_1#307bca5ee.blank?vbadefaultcenterpage=1&amp;parentnodeid=f9ed0e8a0&amp;vbapositionanswer=9&amp;vbahtmlprocessed=1&amp;bbb=1"/>
          <p:cNvSpPr/>
          <p:nvPr/>
        </p:nvSpPr>
        <p:spPr>
          <a:xfrm>
            <a:off x="4533256" y="3267248"/>
            <a:ext cx="14398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对应关系</a:t>
            </a:r>
            <a:endParaRPr lang="en-US" altLang="zh-CN" sz="2400" dirty="0"/>
          </a:p>
        </p:txBody>
      </p:sp>
      <p:sp>
        <p:nvSpPr>
          <p:cNvPr id="11" name="P_6_AN.10_1#307bca5ee.blank?vbadefaultcenterpage=1&amp;parentnodeid=f9ed0e8a0&amp;vbapositionanswer=10&amp;vbahtmlprocessed=1"/>
          <p:cNvSpPr/>
          <p:nvPr/>
        </p:nvSpPr>
        <p:spPr>
          <a:xfrm>
            <a:off x="6666856" y="3267248"/>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值域</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bg/>
                                          </p:spTgt>
                                        </p:tgtEl>
                                        <p:attrNameLst>
                                          <p:attrName>style.visibility</p:attrName>
                                        </p:attrNameLst>
                                      </p:cBhvr>
                                      <p:to>
                                        <p:strVal val="visible"/>
                                      </p:to>
                                    </p:set>
                                    <p:animEffect transition="in" filter="wipe(left)">
                                      <p:cBhvr>
                                        <p:cTn id="23" dur="500"/>
                                        <p:tgtEl>
                                          <p:spTgt spid="3">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left)">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animEffect transition="in" filter="wipe(left)">
                                      <p:cBhvr>
                                        <p:cTn id="31" dur="500"/>
                                        <p:tgtEl>
                                          <p:spTgt spid="9">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5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bg/>
                                          </p:spTgt>
                                        </p:tgtEl>
                                        <p:attrNameLst>
                                          <p:attrName>style.visibility</p:attrName>
                                        </p:attrNameLst>
                                      </p:cBhvr>
                                      <p:to>
                                        <p:strVal val="visible"/>
                                      </p:to>
                                    </p:set>
                                    <p:animEffect transition="in" filter="wipe(left)">
                                      <p:cBhvr>
                                        <p:cTn id="39" dur="500"/>
                                        <p:tgtEl>
                                          <p:spTgt spid="10">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wipe(left)">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bg/>
                                          </p:spTgt>
                                        </p:tgtEl>
                                        <p:attrNameLst>
                                          <p:attrName>style.visibility</p:attrName>
                                        </p:attrNameLst>
                                      </p:cBhvr>
                                      <p:to>
                                        <p:strVal val="visible"/>
                                      </p:to>
                                    </p:set>
                                    <p:animEffect transition="in" filter="wipe(left)">
                                      <p:cBhvr>
                                        <p:cTn id="47" dur="500"/>
                                        <p:tgtEl>
                                          <p:spTgt spid="11">
                                            <p:bg/>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1">
                                            <p:txEl>
                                              <p:pRg st="0" end="0"/>
                                            </p:txEl>
                                          </p:spTgt>
                                        </p:tgtEl>
                                        <p:attrNameLst>
                                          <p:attrName>style.visibility</p:attrName>
                                        </p:attrNameLst>
                                      </p:cBhvr>
                                      <p:to>
                                        <p:strVal val="visible"/>
                                      </p:to>
                                    </p:set>
                                    <p:animEffect transition="in" filter="wipe(left)">
                                      <p:cBhvr>
                                        <p:cTn id="5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P spid="3" grpId="0" build="p" animBg="1"/>
      <p:bldP spid="9" grpId="0" build="p" animBg="1"/>
      <p:bldP spid="10" grpId="0" build="p" animBg="1"/>
      <p:bldP spid="11"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9ad1e49e4?segpoint=1&amp;vbadefaultcenterpage=1&amp;parentnodeid=24af2e56b&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二、分段函数</a:t>
            </a:r>
            <a:endParaRPr lang="en-US" altLang="zh-CN" sz="2600" dirty="0"/>
          </a:p>
        </p:txBody>
      </p:sp>
      <p:graphicFrame>
        <p:nvGraphicFramePr>
          <p:cNvPr id="9" name="P_6_BD#897751a97?colgroup=3,32&amp;vbadefaultcenterpage=1&amp;parentnodeid=9ad1e49e4&amp;vbahtmlprocessed=1&amp;bbb=1&amp;hasbroken=1"/>
          <p:cNvGraphicFramePr>
            <a:graphicFrameLocks noGrp="1"/>
          </p:cNvGraphicFramePr>
          <p:nvPr/>
        </p:nvGraphicFramePr>
        <p:xfrm>
          <a:off x="502920" y="1419448"/>
          <a:ext cx="11155680" cy="1901952"/>
        </p:xfrm>
        <a:graphic>
          <a:graphicData uri="http://schemas.openxmlformats.org/drawingml/2006/table">
            <a:tbl>
              <a:tblPr/>
              <a:tblGrid>
                <a:gridCol w="1207008">
                  <a:extLst>
                    <a:ext uri="{9D8B030D-6E8A-4147-A177-3AD203B41FA5}">
                      <a16:colId xmlns:a16="http://schemas.microsoft.com/office/drawing/2014/main" val="20000"/>
                    </a:ext>
                  </a:extLst>
                </a:gridCol>
                <a:gridCol w="9948672">
                  <a:extLst>
                    <a:ext uri="{9D8B030D-6E8A-4147-A177-3AD203B41FA5}">
                      <a16:colId xmlns:a16="http://schemas.microsoft.com/office/drawing/2014/main" val="20001"/>
                    </a:ext>
                  </a:extLst>
                </a:gridCol>
              </a:tblGrid>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若函数在其定义域的不同子集上，</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因⑪</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而分别用几个不</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同的式子来表示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，这种函数称为分段函数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相关概</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念</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分段函数的定义域等于各段函数定义域的⑫</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，其值域等于各段函</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数值域的⑬</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分段函数虽由几个部分组成，但它表示同一个函数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P_6_AN.11_1#897751a97.blank?vbadefaultcenterpage=1&amp;parentnodeid=9ad1e49e4&amp;vbapositionanswer=11&amp;vbahtmlprocessed=1"/>
          <p:cNvSpPr/>
          <p:nvPr/>
        </p:nvSpPr>
        <p:spPr>
          <a:xfrm>
            <a:off x="7076241" y="1381348"/>
            <a:ext cx="20494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对应关系不同</a:t>
            </a:r>
            <a:endParaRPr lang="en-US" altLang="zh-CN" sz="2400" dirty="0"/>
          </a:p>
        </p:txBody>
      </p:sp>
      <p:sp>
        <p:nvSpPr>
          <p:cNvPr id="5" name="P_6_AN.12_1#897751a97.blank?vbadefaultcenterpage=1&amp;parentnodeid=9ad1e49e4&amp;vbapositionanswer=12&amp;vbahtmlprocessed=1"/>
          <p:cNvSpPr/>
          <p:nvPr/>
        </p:nvSpPr>
        <p:spPr>
          <a:xfrm>
            <a:off x="7685841" y="2294288"/>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并集</a:t>
            </a:r>
            <a:endParaRPr lang="en-US" altLang="zh-CN" sz="2400" dirty="0"/>
          </a:p>
        </p:txBody>
      </p:sp>
      <p:sp>
        <p:nvSpPr>
          <p:cNvPr id="6" name="P_6_AN.13_1#897751a97.blank?vbadefaultcenterpage=1&amp;parentnodeid=9ad1e49e4&amp;vbapositionanswer=13&amp;vbahtmlprocessed=1"/>
          <p:cNvSpPr/>
          <p:nvPr/>
        </p:nvSpPr>
        <p:spPr>
          <a:xfrm>
            <a:off x="3418641" y="2769775"/>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并集</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6_BD#b22168ed2?vbadefaultcenterpage=1&amp;parentnodeid=9ad1e49e4&amp;vbahtmlprocessed=1" descr="preencoded.png"/>
          <p:cNvPicPr>
            <a:picLocks noChangeAspect="1"/>
          </p:cNvPicPr>
          <p:nvPr/>
        </p:nvPicPr>
        <p:blipFill>
          <a:blip r:embed="rId3"/>
          <a:stretch>
            <a:fillRect/>
          </a:stretch>
        </p:blipFill>
        <p:spPr>
          <a:xfrm>
            <a:off x="4828032" y="756000"/>
            <a:ext cx="2532888" cy="448056"/>
          </a:xfrm>
          <a:prstGeom prst="rect">
            <a:avLst/>
          </a:prstGeom>
        </p:spPr>
      </p:pic>
      <mc:AlternateContent xmlns:mc="http://schemas.openxmlformats.org/markup-compatibility/2006" xmlns:a14="http://schemas.microsoft.com/office/drawing/2010/main">
        <mc:Choice Requires="a14">
          <p:sp>
            <p:nvSpPr>
              <p:cNvPr id="3" name="P_7_BD#7f338354a?vbadefaultcenterpage=1&amp;parentnodeid=b22168ed2&amp;vbahtmlprocessed=1"/>
              <p:cNvSpPr/>
              <p:nvPr/>
            </p:nvSpPr>
            <p:spPr>
              <a:xfrm>
                <a:off x="502920" y="1343248"/>
                <a:ext cx="11183112" cy="3410395"/>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注意以下几个特殊函数的定义域</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（1）分式型函数：分母不为零的实数集合.</a:t>
                </a:r>
                <a:endParaRPr lang="en-US" altLang="zh-CN" sz="2400" dirty="0">
                  <a:solidFill>
                    <a:prstClr val="black"/>
                  </a:solidFill>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（2）偶次方根型函数：被开方式非负的实数集合.</a:t>
                </a:r>
                <a:endParaRPr lang="en-US" altLang="zh-CN" sz="2400" dirty="0">
                  <a:solidFill>
                    <a:prstClr val="black"/>
                  </a:solidFill>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3）当</a:t>
                </a:r>
                <a14:m>
                  <m:oMath xmlns:m="http://schemas.openxmlformats.org/officeDocument/2006/math">
                    <m:r>
                      <a:rPr lang="en-US" altLang="zh-CN" sz="240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i="1"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为对数式时，函数的定义域是真数为正数、底数为正且不为1的实数集合.</a:t>
                </a:r>
                <a:endParaRPr lang="en-US" altLang="zh-CN" sz="2400" spc="-50" dirty="0">
                  <a:solidFill>
                    <a:prstClr val="black"/>
                  </a:solidFill>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（4）若</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p>
                    </m:sSup>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，则定义域为</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prstClr val="black"/>
                  </a:solidFill>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（5）正切函数</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tan</m:t>
                    </m:r>
                    <m:r>
                      <m:rPr>
                        <m:nor/>
                      </m:rP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r>
                      <m:rPr>
                        <m:sty m:val="p"/>
                      </m:rP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𝐙</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7_BD#7f338354a?vbadefaultcenterpage=1&amp;parentnodeid=b22168ed2&amp;vbahtmlprocessed=1"/>
              <p:cNvSpPr>
                <a:spLocks noRot="1" noChangeAspect="1" noMove="1" noResize="1" noEditPoints="1" noAdjustHandles="1" noChangeArrowheads="1" noChangeShapeType="1" noTextEdit="1"/>
              </p:cNvSpPr>
              <p:nvPr/>
            </p:nvSpPr>
            <p:spPr>
              <a:xfrm>
                <a:off x="502920" y="1343248"/>
                <a:ext cx="11183112" cy="3410395"/>
              </a:xfrm>
              <a:prstGeom prst="rect">
                <a:avLst/>
              </a:prstGeom>
              <a:blipFill rotWithShape="1">
                <a:blip r:embed="rId4"/>
                <a:stretch>
                  <a:fillRect t="-7" r="1" b="-4114"/>
                </a:stretch>
              </a:blipFill>
            </p:spPr>
            <p:txBody>
              <a:bodyPr/>
              <a:lstStyle/>
              <a:p>
                <a:r>
                  <a:rPr lang="zh-CN" altLang="en-US">
                    <a:noFill/>
                  </a:rPr>
                  <a:t> </a:t>
                </a:r>
              </a:p>
            </p:txBody>
          </p:sp>
        </mc:Fallback>
      </mc:AlternateContent>
    </p:spTree>
  </p:cSld>
  <p:clrMapOvr>
    <a:masterClrMapping/>
  </p:clrMapOvr>
  <p:transition>
    <p:split dir="in"/>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805</Words>
  <Application>Microsoft Office PowerPoint</Application>
  <PresentationFormat>宽屏</PresentationFormat>
  <Paragraphs>356</Paragraphs>
  <Slides>48</Slides>
  <Notes>47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石蒙</dc:creator>
  <cp:lastModifiedBy>微软用户</cp:lastModifiedBy>
  <cp:revision>6</cp:revision>
  <dcterms:created xsi:type="dcterms:W3CDTF">2023-12-21T11:22:00Z</dcterms:created>
  <dcterms:modified xsi:type="dcterms:W3CDTF">2024-01-18T05:56:24Z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083D39A3212544338B8FFC3A783B3D51_12</vt:lpwstr>
  </property>
  <property fmtid="{D5CDD505-2E9C-101B-9397-08002B2CF9AE}" pid="3" name="KSOProductBuildVer">
    <vt:lpwstr>2052-12.1.0.15990</vt:lpwstr>
  </property>
</Properties>
</file>