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12192000"/>
  <p:custDataLst>
    <p:tags r:id="rId4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af58a0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基础课07 函数的单调性与最值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4758EBF-47DC-4A1C-B8FD-EBA4BF1A412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af58a0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基础课07 函数的单调性与最值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96EE879-141E-45B4-9666-349448E2D20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af58a0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基础课07 函数的单调性与最值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73A56F3-7919-4A76-B5F1-3A733EA333B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af58a0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基础课07 函数的单调性与最值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3A4FB4C-994C-4BB9-B617-EBA31D62509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9BFF573-6F69-49BF-9D55-75C777A5A1F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af58a0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基础课07 函数的单调性与最值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42080FF-113A-4C80-91B8-E73AF66AB6C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23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ddbfc37ec?vbadefaultcenterpage=1&amp;parentnodeid=c928af56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c0cbafa43?vbadefaultcenterpage=1&amp;parentnodeid=ddbfc37ec&amp;vbahtmlprocessed=1&amp;bbb=1&amp;hasbroken=1"/>
              <p:cNvSpPr/>
              <p:nvPr/>
            </p:nvSpPr>
            <p:spPr>
              <a:xfrm>
                <a:off x="502920" y="1343248"/>
                <a:ext cx="11183112" cy="13727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]&gt;0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上单调递增（减）.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c0cbafa43?vbadefaultcenterpage=1&amp;parentnodeid=ddbfc37e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1372743"/>
              </a:xfrm>
              <a:prstGeom prst="rect">
                <a:avLst/>
              </a:prstGeom>
              <a:blipFill rotWithShape="1">
                <a:blip r:embed="rId4"/>
                <a:stretch>
                  <a:fillRect t="-16" r="1" b="-3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3b1675ed?vbadefaultcenterpage=1&amp;parentnodeid=71be2491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7b5aa2b53?vbadefaultcenterpage=1&amp;parentnodeid=f3b1675ed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9_1#f397fece8?vbadefaultcenterpage=1&amp;parentnodeid=7b5aa2b53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0_1#21fc7bea1?vbadefaultcenterpage=1&amp;parentnodeid=f397fece8&amp;vbahtmlprocessed=1&amp;bbb=1"/>
              <p:cNvSpPr/>
              <p:nvPr/>
            </p:nvSpPr>
            <p:spPr>
              <a:xfrm>
                <a:off x="502920" y="2567591"/>
                <a:ext cx="11331956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上为增函数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0_1#21fc7bea1?vbadefaultcenterpage=1&amp;parentnodeid=f397fece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331956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3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1_1#21fc7bea1.bracket?vbadefaultcenterpage=1&amp;parentnodeid=f397fece8&amp;vbapositionanswer=9&amp;vbahtmlprocessed=1"/>
          <p:cNvSpPr/>
          <p:nvPr/>
        </p:nvSpPr>
        <p:spPr>
          <a:xfrm>
            <a:off x="10991914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2_1#e5b561514?vbadefaultcenterpage=1&amp;parentnodeid=f397fece8&amp;vbahtmlprocessed=1&amp;bbb=1&amp;hasbroken=1"/>
              <p:cNvSpPr/>
              <p:nvPr/>
            </p:nvSpPr>
            <p:spPr>
              <a:xfrm>
                <a:off x="502920" y="30577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[1,+∞)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上是增函数，则函数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的单调递增区间是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2_1#e5b561514?vbadefaultcenterpage=1&amp;parentnodeid=f397fec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11183112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-453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3_1#e5b561514.bracket?vbadefaultcenterpage=1&amp;parentnodeid=f397fece8&amp;vbapositionanswer=10&amp;vbahtmlprocessed=1"/>
          <p:cNvSpPr/>
          <p:nvPr/>
        </p:nvSpPr>
        <p:spPr>
          <a:xfrm>
            <a:off x="1383128" y="3639852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pic>
        <p:nvPicPr>
          <p:cNvPr id="9" name="QT_7_BD.14_1#b23b7646c?hastextimagelayout=1&amp;vbadefaultcenterpage=1&amp;parentnodeid=f397fece8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1451" y="4144867"/>
            <a:ext cx="2724912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QT_7_BD.14_2#b23b7646c?hastextimagelayout=1&amp;vbadefaultcenterpage=1&amp;parentnodeid=f397fece8&amp;vbahtmlprocessed=1&amp;bbb=1&amp;hasbroken=1"/>
              <p:cNvSpPr/>
              <p:nvPr/>
            </p:nvSpPr>
            <p:spPr>
              <a:xfrm>
                <a:off x="502920" y="4099148"/>
                <a:ext cx="8321040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的图象如图所示，则函数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的单调递增区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(−∞,0]∪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0" name="QT_7_BD.14_2#b23b7646c?hastextimagelayout=1&amp;vbadefaultcenterpage=1&amp;parentnodeid=f397fec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99148"/>
                <a:ext cx="8321040" cy="1034669"/>
              </a:xfrm>
              <a:prstGeom prst="rect">
                <a:avLst/>
              </a:prstGeom>
              <a:blipFill rotWithShape="1">
                <a:blip r:embed="rId7"/>
                <a:stretch>
                  <a:fillRect t="-22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QT_7_AN.15_1#b23b7646c.bracket?vbadefaultcenterpage=1&amp;parentnodeid=f397fece8&amp;vbapositionanswer=11&amp;vbahtmlprocessed=1"/>
          <p:cNvSpPr/>
          <p:nvPr/>
        </p:nvSpPr>
        <p:spPr>
          <a:xfrm>
            <a:off x="4502609" y="466175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12" name="QT_7_BD.16_1#b515ef8c7?hastextimagelayout=1&amp;vbadefaultcenterpage=1&amp;parentnodeid=f397fece8&amp;vbahtmlprocessed=1"/>
          <p:cNvSpPr/>
          <p:nvPr/>
        </p:nvSpPr>
        <p:spPr>
          <a:xfrm>
            <a:off x="502920" y="5140548"/>
            <a:ext cx="8321040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（4）所有的单调函数都有最值. 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3" name="QT_7_AN.17_1#b515ef8c7.bracket?vbadefaultcenterpage=1&amp;parentnodeid=f397fece8&amp;vbapositionanswer=12&amp;vbahtmlprocessed=1"/>
          <p:cNvSpPr/>
          <p:nvPr/>
        </p:nvSpPr>
        <p:spPr>
          <a:xfrm>
            <a:off x="4862728" y="51631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1" grpId="0" build="p" animBg="1"/>
      <p:bldP spid="1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18_1#22645697d?vbadefaultcenterpage=1&amp;parentnodeid=7b5aa2b53&amp;vbahtmlprocessed=1&amp;bbb=1&amp;hasbroken=1"/>
              <p:cNvSpPr/>
              <p:nvPr/>
            </p:nvSpPr>
            <p:spPr>
              <a:xfrm>
                <a:off x="502920" y="2136757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上的减函数，且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18_1#22645697d?vbadefaultcenterpage=1&amp;parentnodeid=7b5aa2b5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36757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60" r="1" b="-5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19_1#22645697d.blank?vbadefaultcenterpage=1&amp;parentnodeid=7b5aa2b53&amp;vbapositionanswer=13&amp;vbahtmlprocessed=1"/>
              <p:cNvSpPr/>
              <p:nvPr/>
            </p:nvSpPr>
            <p:spPr>
              <a:xfrm>
                <a:off x="3156712" y="2747944"/>
                <a:ext cx="1014413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19_1#22645697d.blank?vbadefaultcenterpage=1&amp;parentnodeid=7b5aa2b53&amp;vbapositionanswer=1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12" y="2747944"/>
                <a:ext cx="1014413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13" t="-84" r="44" b="-7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EX.20_1#22645697d?vbadefaultcenterpage=1&amp;parentnodeid=7b5aa2b53&amp;vbahtmlprocessed=1"/>
              <p:cNvSpPr/>
              <p:nvPr/>
            </p:nvSpPr>
            <p:spPr>
              <a:xfrm>
                <a:off x="502920" y="3234607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本题容易忽视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EX.20_1#22645697d?vbadefaultcenterpage=1&amp;parentnodeid=7b5aa2b5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4607"/>
                <a:ext cx="11183112" cy="490030"/>
              </a:xfrm>
              <a:prstGeom prst="rect">
                <a:avLst/>
              </a:prstGeom>
              <a:blipFill rotWithShape="1">
                <a:blip r:embed="rId5"/>
                <a:stretch>
                  <a:fillRect t="-113" r="1" b="-1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1_1#22645697d?vbadefaultcenterpage=1&amp;parentnodeid=7b5aa2b53&amp;vbahtmlprocessed=1"/>
              <p:cNvSpPr/>
              <p:nvPr/>
            </p:nvSpPr>
            <p:spPr>
              <a:xfrm>
                <a:off x="502920" y="3724765"/>
                <a:ext cx="11183112" cy="1284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由条件知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&amp;−2≤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+1≤2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，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&amp;−2≤2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，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+1&gt;2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1_1#22645697d?vbadefaultcenterpage=1&amp;parentnodeid=7b5aa2b5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4765"/>
                <a:ext cx="11183112" cy="1284478"/>
              </a:xfrm>
              <a:prstGeom prst="rect">
                <a:avLst/>
              </a:prstGeom>
              <a:blipFill rotWithShape="1">
                <a:blip r:embed="rId6"/>
                <a:stretch>
                  <a:fillRect t="-38" r="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b3c4bd641?vbadefaultcenterpage=1&amp;parentnodeid=f3b1675ed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2_1#20dbd4f7c?vbadefaultcenterpage=1&amp;parentnodeid=b3c4bd641&amp;vbahtmlprocessed=1"/>
              <p:cNvSpPr/>
              <p:nvPr/>
            </p:nvSpPr>
            <p:spPr>
              <a:xfrm>
                <a:off x="502920" y="1353047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（人教A版必修①P86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T7改编）函数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∈[−2,3]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2_1#20dbd4f7c?vbadefaultcenterpage=1&amp;parentnodeid=b3c4bd64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3047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02" r="1" b="-18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23_1#20dbd4f7c.blank?vbadefaultcenterpage=1&amp;parentnodeid=b3c4bd641&amp;vbapositionanswer=14&amp;vbahtmlprocessed=1"/>
          <p:cNvSpPr/>
          <p:nvPr/>
        </p:nvSpPr>
        <p:spPr>
          <a:xfrm>
            <a:off x="10740454" y="1314947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4_1#20dbd4f7c?vbadefaultcenterpage=1&amp;parentnodeid=b3c4bd641&amp;vbahtmlprocessed=1&amp;bbb=1&amp;hasbroken=1"/>
              <p:cNvSpPr/>
              <p:nvPr/>
            </p:nvSpPr>
            <p:spPr>
              <a:xfrm>
                <a:off x="502920" y="1851248"/>
                <a:ext cx="11183112" cy="15867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的图象开口向上，对称轴为直线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调递减区间为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，单调递增区间为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−2×3=3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上的最大值为8.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4_1#20dbd4f7c?vbadefaultcenterpage=1&amp;parentnodeid=b3c4bd6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1248"/>
                <a:ext cx="11183112" cy="1586738"/>
              </a:xfrm>
              <a:prstGeom prst="rect">
                <a:avLst/>
              </a:prstGeom>
              <a:blipFill rotWithShape="1">
                <a:blip r:embed="rId4"/>
                <a:stretch>
                  <a:fillRect t="-14" r="-368" b="-8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5_1#cc22e74a0?vbadefaultcenterpage=1&amp;parentnodeid=b3c4bd641&amp;vbahtmlprocessed=1&amp;bbb=1&amp;hasbroken=1"/>
              <p:cNvSpPr/>
              <p:nvPr/>
            </p:nvSpPr>
            <p:spPr>
              <a:xfrm>
                <a:off x="502920" y="1453561"/>
                <a:ext cx="11183112" cy="12202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（人教A版必修①P86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T7改编）若函数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上单调递增，则实数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5_1#cc22e74a0?vbadefaultcenterpage=1&amp;parentnodeid=b3c4bd6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3561"/>
                <a:ext cx="11183112" cy="1220216"/>
              </a:xfrm>
              <a:prstGeom prst="rect">
                <a:avLst/>
              </a:prstGeom>
              <a:blipFill rotWithShape="1">
                <a:blip r:embed="rId3"/>
                <a:stretch>
                  <a:fillRect t="-4" r="-1265" b="-9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6_1#cc22e74a0.blank?vbadefaultcenterpage=1&amp;parentnodeid=b3c4bd641&amp;vbapositionanswer=15&amp;vbahtmlprocessed=1"/>
              <p:cNvSpPr/>
              <p:nvPr/>
            </p:nvSpPr>
            <p:spPr>
              <a:xfrm>
                <a:off x="2547112" y="2245341"/>
                <a:ext cx="11557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(−∞,9]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6_1#cc22e74a0.blank?vbadefaultcenterpage=1&amp;parentnodeid=b3c4bd641&amp;vbapositionanswer=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112" y="2245341"/>
                <a:ext cx="1155700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11" t="-174" r="11" b="-7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7_1#cc22e74a0?vbadefaultcenterpage=1&amp;parentnodeid=b3c4bd641&amp;vbahtmlprocessed=1&amp;bbb=1&amp;hasbroken=1"/>
              <p:cNvSpPr/>
              <p:nvPr/>
            </p:nvSpPr>
            <p:spPr>
              <a:xfrm>
                <a:off x="502920" y="2673777"/>
                <a:ext cx="11183112" cy="301866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∈[3,+∞)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∈[3,+∞)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(−∞,9]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7_1#cc22e74a0?vbadefaultcenterpage=1&amp;parentnodeid=b3c4bd6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3777"/>
                <a:ext cx="11183112" cy="3018663"/>
              </a:xfrm>
              <a:prstGeom prst="rect">
                <a:avLst/>
              </a:prstGeom>
              <a:blipFill rotWithShape="1">
                <a:blip r:embed="rId5"/>
                <a:stretch>
                  <a:fillRect t="-14" r="-1452" b="-1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8a8f8d969?vbadefaultcenterpage=1&amp;parentnodeid=f3b1675ed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8_1#b21050acf?vbadefaultcenterpage=1&amp;parentnodeid=8a8f8d969&amp;vbahtmlprocessed=1&amp;bbb=1&amp;hasbroken=1"/>
              <p:cNvSpPr/>
              <p:nvPr/>
            </p:nvSpPr>
            <p:spPr>
              <a:xfrm>
                <a:off x="502920" y="1292448"/>
                <a:ext cx="11183112" cy="12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上海卷改编）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为增函数，则实数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8_1#b21050acf?vbadefaultcenterpage=1&amp;parentnodeid=8a8f8d96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273747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9_1#b21050acf.blank?vbadefaultcenterpage=1&amp;parentnodeid=8a8f8d969&amp;vbapositionanswer=16&amp;vbahtmlprocessed=1"/>
              <p:cNvSpPr/>
              <p:nvPr/>
            </p:nvSpPr>
            <p:spPr>
              <a:xfrm>
                <a:off x="1188720" y="2137569"/>
                <a:ext cx="7874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9_1#b21050acf.blank?vbadefaultcenterpage=1&amp;parentnodeid=8a8f8d969&amp;vbapositionanswer=1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2137569"/>
                <a:ext cx="787400" cy="353949"/>
              </a:xfrm>
              <a:prstGeom prst="rect">
                <a:avLst/>
              </a:prstGeom>
              <a:blipFill rotWithShape="1">
                <a:blip r:embed="rId4"/>
                <a:stretch>
                  <a:fillRect t="-45" b="-7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30_1#b21050acf?vbadefaultcenterpage=1&amp;parentnodeid=8a8f8d969&amp;vbahtmlprocessed=1"/>
              <p:cNvSpPr/>
              <p:nvPr/>
            </p:nvSpPr>
            <p:spPr>
              <a:xfrm>
                <a:off x="502920" y="2575148"/>
                <a:ext cx="11183112" cy="1387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上的增函数，所以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+3≥1+2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30_1#b21050acf?vbadefaultcenterpage=1&amp;parentnodeid=8a8f8d96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5148"/>
                <a:ext cx="11183112" cy="1387475"/>
              </a:xfrm>
              <a:prstGeom prst="rect">
                <a:avLst/>
              </a:prstGeom>
              <a:blipFill rotWithShape="1">
                <a:blip r:embed="rId5"/>
                <a:stretch>
                  <a:fillRect t="-16" r="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7830e188.fixed?vbadefaultcenterpage=1&amp;parentnodeid=24af58a0e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17830e188.fixed?vbadefaultcenterpage=1&amp;parentnodeid=24af58a0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86864eb7?vbadefaultcenterpage=1&amp;parentnodeid=17830e188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函数的单调性（区间）［多维探究］</a:t>
            </a:r>
            <a:endParaRPr lang="en-US" altLang="zh-CN" sz="2800" dirty="0"/>
          </a:p>
        </p:txBody>
      </p:sp>
      <p:pic>
        <p:nvPicPr>
          <p:cNvPr id="3" name="C_5_BD#db59b8140?vbadefaultcenterpage=1&amp;parentnodeid=886864eb7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db59b8140?vbadefaultcenterpage=1&amp;parentnodeid=886864eb7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求具体函数的单调区间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31_1#0082beeea?vbadefaultcenterpage=1&amp;parentnodeid=db59b8140&amp;vbahtmlprocessed=1"/>
              <p:cNvSpPr/>
              <p:nvPr/>
            </p:nvSpPr>
            <p:spPr>
              <a:xfrm>
                <a:off x="502920" y="198857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（多选题）下列函数在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31_1#0082beeea?vbadefaultcenterpage=1&amp;parentnodeid=db59b81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857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0" r="1" b="-1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32_1#0082beeea.bracket?vbadefaultcenterpage=1&amp;parentnodeid=db59b8140&amp;vbapositionanswer=17&amp;vbahtmlprocessed=1"/>
          <p:cNvSpPr/>
          <p:nvPr/>
        </p:nvSpPr>
        <p:spPr>
          <a:xfrm>
            <a:off x="7937754" y="1988573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BD.33_1#0082beeea.choices?vbadefaultcenterpage=1&amp;parentnodeid=db59b8140&amp;vbahtmlprocessed=1"/>
              <p:cNvSpPr/>
              <p:nvPr/>
            </p:nvSpPr>
            <p:spPr>
              <a:xfrm>
                <a:off x="502920" y="2486248"/>
                <a:ext cx="11183112" cy="532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09545" algn="l"/>
                    <a:tab pos="5470525" algn="l"/>
                    <a:tab pos="82315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BD.33_1#0082beeea.choices?vbadefaultcenterpage=1&amp;parentnodeid=db59b81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6248"/>
                <a:ext cx="11183112" cy="532575"/>
              </a:xfrm>
              <a:prstGeom prst="rect">
                <a:avLst/>
              </a:prstGeom>
              <a:blipFill rotWithShape="1">
                <a:blip r:embed="rId5"/>
                <a:stretch>
                  <a:fillRect t="-42" r="1" b="-23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34_1#0082beeea?vbadefaultcenterpage=1&amp;parentnodeid=db59b8140&amp;vbahtmlprocessed=1"/>
              <p:cNvSpPr/>
              <p:nvPr/>
            </p:nvSpPr>
            <p:spPr>
              <a:xfrm>
                <a:off x="502920" y="1650538"/>
                <a:ext cx="11183112" cy="3844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上的增函数，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上的增函数，故A正确；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的图象知，B不正确；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′=1−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上为增函数，故C正确；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−∞,−2]∪[1,+∞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，故D不正确.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34_1#0082beeea?vbadefaultcenterpage=1&amp;parentnodeid=db59b81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0538"/>
                <a:ext cx="11183112" cy="3844925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-3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8a448920?vbadefaultcenterpage=1&amp;parentnodeid=886864eb7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98a448920?vbadefaultcenterpage=1&amp;parentnodeid=886864eb7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利用定义证明函数的单调性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35_1#63b94091f?vbadefaultcenterpage=1&amp;parentnodeid=98a448920&amp;vbahtmlprocessed=1"/>
              <p:cNvSpPr/>
              <p:nvPr/>
            </p:nvSpPr>
            <p:spPr>
              <a:xfrm>
                <a:off x="502920" y="1289908"/>
                <a:ext cx="11183112" cy="673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试讨论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上的单调性.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35_1#63b94091f?vbadefaultcenterpage=1&amp;parentnodeid=98a4489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673037"/>
              </a:xfrm>
              <a:prstGeom prst="rect">
                <a:avLst/>
              </a:prstGeom>
              <a:blipFill rotWithShape="1">
                <a:blip r:embed="rId4"/>
                <a:stretch>
                  <a:fillRect t="-33" r="1" b="-18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AS.36_1#63b94091f?vbadefaultcenterpage=1&amp;parentnodeid=98a448920&amp;vbahtmlprocessed=1"/>
              <p:cNvSpPr/>
              <p:nvPr/>
            </p:nvSpPr>
            <p:spPr>
              <a:xfrm>
                <a:off x="502920" y="1963008"/>
                <a:ext cx="11183112" cy="2779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AS.36_1#63b94091f?vbadefaultcenterpage=1&amp;parentnodeid=98a4489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3008"/>
                <a:ext cx="11183112" cy="2779268"/>
              </a:xfrm>
              <a:prstGeom prst="rect">
                <a:avLst/>
              </a:prstGeom>
              <a:blipFill rotWithShape="1">
                <a:blip r:embed="rId5"/>
                <a:stretch>
                  <a:fillRect t="-8" r="-2423" b="-2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37_1#8b3d2d670?vbadefaultcenterpage=1&amp;parentnodeid=98a448920&amp;vbahtmlprocessed=1&amp;bbb=1&amp;hasbroken=1"/>
              <p:cNvSpPr/>
              <p:nvPr/>
            </p:nvSpPr>
            <p:spPr>
              <a:xfrm>
                <a:off x="502920" y="2002201"/>
                <a:ext cx="11183112" cy="12202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37_1#8b3d2d670?vbadefaultcenterpage=1&amp;parentnodeid=98a44892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2201"/>
                <a:ext cx="11183112" cy="1220216"/>
              </a:xfrm>
              <a:prstGeom prst="rect">
                <a:avLst/>
              </a:prstGeom>
              <a:blipFill rotWithShape="1">
                <a:blip r:embed="rId3"/>
                <a:stretch>
                  <a:fillRect t="-4" r="-56" b="-9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38_1#8b3d2d670.blank?vbadefaultcenterpage=1&amp;parentnodeid=98a448920&amp;vbapositionanswer=18&amp;vbahtmlprocessed=1"/>
              <p:cNvSpPr/>
              <p:nvPr/>
            </p:nvSpPr>
            <p:spPr>
              <a:xfrm>
                <a:off x="579120" y="2793982"/>
                <a:ext cx="7874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38_1#8b3d2d670.blank?vbadefaultcenterpage=1&amp;parentnodeid=98a448920&amp;vbapositionanswer=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793982"/>
                <a:ext cx="787400" cy="353949"/>
              </a:xfrm>
              <a:prstGeom prst="rect">
                <a:avLst/>
              </a:prstGeom>
              <a:blipFill rotWithShape="1">
                <a:blip r:embed="rId4"/>
                <a:stretch>
                  <a:fillRect t="-174" b="-7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9_1#8b3d2d670?vbadefaultcenterpage=1&amp;parentnodeid=98a448920&amp;vbahtmlprocessed=1&amp;bbb=1&amp;hasbroken=1"/>
              <p:cNvSpPr/>
              <p:nvPr/>
            </p:nvSpPr>
            <p:spPr>
              <a:xfrm>
                <a:off x="502920" y="3222417"/>
                <a:ext cx="11183112" cy="19213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根据题意，设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,所以要使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,只需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9_1#8b3d2d670?vbadefaultcenterpage=1&amp;parentnodeid=98a44892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2417"/>
                <a:ext cx="11183112" cy="1921383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2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dbaffc5f5?vbadefaultcenterpage=1&amp;parentnodeid=98a44892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908699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dbaffc5f5?segpoint=1&amp;vbadefaultcenterpage=1&amp;parentnodeid=98a448920&amp;vbahtmlprocessed=1"/>
          <p:cNvSpPr/>
          <p:nvPr/>
        </p:nvSpPr>
        <p:spPr>
          <a:xfrm>
            <a:off x="502920" y="1434987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求函数的单调性或单调区间的方法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P_6_BD#dbaffc5f5?colgroup=3,32&amp;vbadefaultcenterpage=1&amp;parentnodeid=98a44892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57286"/>
              <a:ext cx="11155680" cy="4340543"/>
            </p:xfrm>
            <a:graphic>
              <a:graphicData uri="http://schemas.openxmlformats.org/drawingml/2006/table">
                <a:tbl>
                  <a:tblPr/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5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一般步骤为设元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作差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变形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判断符号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得出结论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是以图象形式所给出的，或者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的图象易作出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，则可由图象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的上升或下降的情况确定函数的单调区间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对于由基本初等函数的和、差构成的函数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，根据各基本初等函数的增减性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“增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增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增，增-减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增，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增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减，减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减，减-增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增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”来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判断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48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复合法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对于复合函数，先将函数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分解成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𝑡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，然后分别讨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论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（判断）这两个函数的单调性，再根据复合函数“同增异减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”的规则进行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判断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P_6_BD#dbaffc5f5?colgroup=3,32&amp;vbadefaultcenterpage=1&amp;parentnodeid=98a44892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57286"/>
              <a:ext cx="11155680" cy="4180015"/>
            </p:xfrm>
            <a:graphic>
              <a:graphicData uri="http://schemas.openxmlformats.org/drawingml/2006/table">
                <a:tbl>
                  <a:tblPr/>
                  <a:tblGrid>
                    <a:gridCol w="1097280"/>
                    <a:gridCol w="10058400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52717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复合法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f4fd49a1d?vbadefaultcenterpage=1&amp;parentnodeid=886864eb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40_1#a3fdb3280?vbadefaultcenterpage=1&amp;parentnodeid=f4fd49a1d&amp;vbahtmlprocessed=1"/>
              <p:cNvSpPr/>
              <p:nvPr/>
            </p:nvSpPr>
            <p:spPr>
              <a:xfrm>
                <a:off x="502920" y="1419448"/>
                <a:ext cx="11183112" cy="582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的单调递增区间是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40_1#a3fdb3280?vbadefaultcenterpage=1&amp;parentnodeid=f4fd49a1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582422"/>
              </a:xfrm>
              <a:prstGeom prst="rect">
                <a:avLst/>
              </a:prstGeom>
              <a:blipFill rotWithShape="1">
                <a:blip r:embed="rId4"/>
                <a:stretch>
                  <a:fillRect t="-38" r="1" b="-23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41_1#a3fdb3280.bracket?vbadefaultcenterpage=1&amp;parentnodeid=f4fd49a1d&amp;vbapositionanswer=19&amp;vbahtmlprocessed=1"/>
          <p:cNvSpPr/>
          <p:nvPr/>
        </p:nvSpPr>
        <p:spPr>
          <a:xfrm>
            <a:off x="6383782" y="141944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42_1#a3fdb3280.choices?vbadefaultcenterpage=1&amp;parentnodeid=f4fd49a1d&amp;vbahtmlprocessed=1"/>
              <p:cNvSpPr/>
              <p:nvPr/>
            </p:nvSpPr>
            <p:spPr>
              <a:xfrm>
                <a:off x="502920" y="20036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06395" algn="l"/>
                    <a:tab pos="5915025" algn="l"/>
                    <a:tab pos="87458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(−∞,−1]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42_1#a3fdb3280.choices?vbadefaultcenterpage=1&amp;parentnodeid=f4fd49a1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3648"/>
                <a:ext cx="11183112" cy="710248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43_1#a3fdb3280?vbadefaultcenterpage=1&amp;parentnodeid=f4fd49a1d&amp;vbahtmlprocessed=1&amp;bbb=1&amp;hasbroken=1"/>
              <p:cNvSpPr/>
              <p:nvPr/>
            </p:nvSpPr>
            <p:spPr>
              <a:xfrm>
                <a:off x="502920" y="2714848"/>
                <a:ext cx="11183112" cy="37132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定义域内单调递增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所以根据复合函数的单调性可知，函数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的单调递增区间是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43_1#a3fdb3280?vbadefaultcenterpage=1&amp;parentnodeid=f4fd49a1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4848"/>
                <a:ext cx="11183112" cy="3713290"/>
              </a:xfrm>
              <a:prstGeom prst="rect">
                <a:avLst/>
              </a:prstGeom>
              <a:blipFill rotWithShape="1">
                <a:blip r:embed="rId6"/>
                <a:stretch>
                  <a:fillRect t="-6" r="-1924" b="-5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BD.44_1#c369d6bd0?vbadefaultcenterpage=1&amp;parentnodeid=f4fd49a1d&amp;vbahtmlprocessed=1"/>
              <p:cNvSpPr/>
              <p:nvPr/>
            </p:nvSpPr>
            <p:spPr>
              <a:xfrm>
                <a:off x="502920" y="2149711"/>
                <a:ext cx="11183112" cy="713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用定义法证明函数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BD.44_1#c369d6bd0?vbadefaultcenterpage=1&amp;parentnodeid=f4fd49a1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9711"/>
                <a:ext cx="11183112" cy="713994"/>
              </a:xfrm>
              <a:prstGeom prst="rect">
                <a:avLst/>
              </a:prstGeom>
              <a:blipFill rotWithShape="1">
                <a:blip r:embed="rId3"/>
                <a:stretch>
                  <a:fillRect t="-33" r="1" b="-9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45_1#c369d6bd0?vbadefaultcenterpage=1&amp;parentnodeid=f4fd49a1d&amp;vbahtmlprocessed=1"/>
              <p:cNvSpPr/>
              <p:nvPr/>
            </p:nvSpPr>
            <p:spPr>
              <a:xfrm>
                <a:off x="502920" y="2863959"/>
                <a:ext cx="11183112" cy="2132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45_1#c369d6bd0?vbadefaultcenterpage=1&amp;parentnodeid=f4fd49a1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3959"/>
                <a:ext cx="11183112" cy="2132330"/>
              </a:xfrm>
              <a:prstGeom prst="rect">
                <a:avLst/>
              </a:prstGeom>
              <a:blipFill rotWithShape="1">
                <a:blip r:embed="rId4"/>
                <a:stretch>
                  <a:fillRect t="-5" r="1" b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043a4a338?vbadefaultcenterpage=1&amp;parentnodeid=17830e188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求函数的最值［师生共研］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46_1#809a00dfd?vbadefaultcenterpage=1&amp;parentnodeid=f8b192ace&amp;vbahtmlprocessed=1&amp;bbb=1&amp;hasbroken=1"/>
              <p:cNvSpPr/>
              <p:nvPr/>
            </p:nvSpPr>
            <p:spPr>
              <a:xfrm>
                <a:off x="502920" y="1330548"/>
                <a:ext cx="11183112" cy="12202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[3,4]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上的最大值和最小值分别为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46_1#809a00dfd?vbadefaultcenterpage=1&amp;parentnodeid=f8b192a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1220216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9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47_1#809a00dfd.bracket?vbadefaultcenterpage=1&amp;parentnodeid=f8b192ace&amp;vbapositionanswer=20&amp;vbahtmlprocessed=1"/>
          <p:cNvSpPr/>
          <p:nvPr/>
        </p:nvSpPr>
        <p:spPr>
          <a:xfrm>
            <a:off x="782320" y="2064735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6_BD.48_1#809a00dfd.choices?vbadefaultcenterpage=1&amp;parentnodeid=f8b192ace&amp;vbahtmlprocessed=1"/>
          <p:cNvSpPr/>
          <p:nvPr/>
        </p:nvSpPr>
        <p:spPr>
          <a:xfrm>
            <a:off x="502920" y="26183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.7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49_1#809a00dfd?vbadefaultcenterpage=1&amp;parentnodeid=f8b192ace&amp;vbahtmlprocessed=1"/>
              <p:cNvSpPr/>
              <p:nvPr/>
            </p:nvSpPr>
            <p:spPr>
              <a:xfrm>
                <a:off x="502920" y="3108548"/>
                <a:ext cx="11183112" cy="1634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[3,4]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上的最大值和最小值分别为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=3+2=5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49_1#809a00dfd?vbadefaultcenterpage=1&amp;parentnodeid=f8b192a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1634236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50_1#7c5ebea49?vbadefaultcenterpage=1&amp;parentnodeid=f8b192ace&amp;vbahtmlprocessed=1&amp;bbb=1&amp;hasbroken=1"/>
              <p:cNvSpPr/>
              <p:nvPr/>
            </p:nvSpPr>
            <p:spPr>
              <a:xfrm>
                <a:off x="502920" y="1055162"/>
                <a:ext cx="11183112" cy="12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−2,−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大值是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50_1#7c5ebea49?vbadefaultcenterpage=1&amp;parentnodeid=f8b192a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5162"/>
                <a:ext cx="11183112" cy="1273747"/>
              </a:xfrm>
              <a:prstGeom prst="rect">
                <a:avLst/>
              </a:prstGeom>
              <a:blipFill rotWithShape="1">
                <a:blip r:embed="rId3"/>
                <a:stretch>
                  <a:fillRect t="-34" r="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51_1#7c5ebea49.bracket?vbadefaultcenterpage=1&amp;parentnodeid=f8b192ace&amp;vbapositionanswer=21&amp;vbahtmlprocessed=1"/>
          <p:cNvSpPr/>
          <p:nvPr/>
        </p:nvSpPr>
        <p:spPr>
          <a:xfrm>
            <a:off x="1696720" y="1952608"/>
            <a:ext cx="423863" cy="3643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52_1#7c5ebea49.choices?vbadefaultcenterpage=1&amp;parentnodeid=f8b192ace&amp;vbahtmlprocessed=1"/>
              <p:cNvSpPr/>
              <p:nvPr/>
            </p:nvSpPr>
            <p:spPr>
              <a:xfrm>
                <a:off x="502920" y="234091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42920" algn="l"/>
                    <a:tab pos="5819775" algn="l"/>
                    <a:tab pos="85966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.3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52_1#7c5ebea49.choices?vbadefaultcenterpage=1&amp;parentnodeid=f8b192a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0910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62" r="1" b="-1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AS.53_1#7c5ebea49?vbadefaultcenterpage=1&amp;parentnodeid=f8b192ace&amp;vbahtmlprocessed=1&amp;bbb=1&amp;hasbroken=1"/>
              <p:cNvSpPr/>
              <p:nvPr/>
            </p:nvSpPr>
            <p:spPr>
              <a:xfrm>
                <a:off x="502920" y="2836210"/>
                <a:ext cx="1118311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上单调递增，所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=3−2=1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−2&gt;−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的最大值为1.故选B.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AS.53_1#7c5ebea49?vbadefaultcenterpage=1&amp;parentnodeid=f8b192a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6210"/>
                <a:ext cx="11183112" cy="3229229"/>
              </a:xfrm>
              <a:prstGeom prst="rect">
                <a:avLst/>
              </a:prstGeom>
              <a:blipFill rotWithShape="1">
                <a:blip r:embed="rId5"/>
                <a:stretch>
                  <a:fillRect t="-9" r="1" b="-4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0b0dc1606?vbadefaultcenterpage=1&amp;parentnodeid=043a4a33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19708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0b0dc1606?vbadefaultcenterpage=1&amp;parentnodeid=043a4a338&amp;vbahtmlprocessed=1"/>
          <p:cNvSpPr/>
          <p:nvPr/>
        </p:nvSpPr>
        <p:spPr>
          <a:xfrm>
            <a:off x="502920" y="1723372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求函数最值的五种常用方法</a:t>
            </a:r>
            <a:endParaRPr lang="en-US" altLang="zh-CN" sz="2400" dirty="0"/>
          </a:p>
        </p:txBody>
      </p:sp>
      <p:graphicFrame>
        <p:nvGraphicFramePr>
          <p:cNvPr id="27" name="P_5_BD#0b0dc1606?colgroup=7,28&amp;vbadefaultcenterpage=1&amp;parentnodeid=043a4a338&amp;vbahtmlprocessed=1&amp;bbb=1&amp;hasbroken=1"/>
          <p:cNvGraphicFramePr>
            <a:graphicFrameLocks noGrp="1"/>
          </p:cNvGraphicFramePr>
          <p:nvPr/>
        </p:nvGraphicFramePr>
        <p:xfrm>
          <a:off x="502920" y="2345672"/>
          <a:ext cx="11155680" cy="3803904"/>
        </p:xfrm>
        <a:graphic>
          <a:graphicData uri="http://schemas.openxmlformats.org/drawingml/2006/table">
            <a:tbl>
              <a:tblPr/>
              <a:tblGrid>
                <a:gridCol w="233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单调性法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先确定函数的单调性，再由单调性结合端点值求最值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图象法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先作出函数的图象，再观察其最高点、最低点，求出最值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基本不等式法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先对解析式变形，使之具备“一正二定三相等”的条件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，然后用基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本不等式求出最值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导数法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先求出导函数，然后求出在给定区间上的极值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，最后结合端点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值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，求出最值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换元法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对于比较复杂的函数，可通过换元转化为熟悉的函数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，再用相应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的方法求最值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30b1ec90?vbadefaultcenterpage=1&amp;parentnodeid=043a4a33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54_1#bae3ce8fc?vbadefaultcenterpage=1&amp;parentnodeid=a30b1ec90&amp;vbahtmlprocessed=1"/>
              <p:cNvSpPr/>
              <p:nvPr/>
            </p:nvSpPr>
            <p:spPr>
              <a:xfrm>
                <a:off x="502920" y="1419448"/>
                <a:ext cx="11183112" cy="1284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−6,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54_1#bae3ce8fc?vbadefaultcenterpage=1&amp;parentnodeid=a30b1ec9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284478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55_1#bae3ce8fc.blank?vbadefaultcenterpage=1&amp;parentnodeid=a30b1ec90&amp;vbapositionanswer=22&amp;vbahtmlprocessed=1"/>
              <p:cNvSpPr/>
              <p:nvPr/>
            </p:nvSpPr>
            <p:spPr>
              <a:xfrm>
                <a:off x="7445312" y="1833150"/>
                <a:ext cx="1223074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55_1#bae3ce8fc.blank?vbadefaultcenterpage=1&amp;parentnodeid=a30b1ec90&amp;vbapositionanswer=2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12" y="1833150"/>
                <a:ext cx="1223074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56_1#bae3ce8fc?vbadefaultcenterpage=1&amp;parentnodeid=a30b1ec90&amp;vbahtmlprocessed=1"/>
              <p:cNvSpPr/>
              <p:nvPr/>
            </p:nvSpPr>
            <p:spPr>
              <a:xfrm>
                <a:off x="502920" y="2714848"/>
                <a:ext cx="11183112" cy="1855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的最小值为0，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时，取“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”）.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56_1#bae3ce8fc?vbadefaultcenterpage=1&amp;parentnodeid=a30b1ec9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4848"/>
                <a:ext cx="11183112" cy="1855851"/>
              </a:xfrm>
              <a:prstGeom prst="rect">
                <a:avLst/>
              </a:prstGeom>
              <a:blipFill rotWithShape="1">
                <a:blip r:embed="rId6"/>
                <a:stretch>
                  <a:fillRect t="-12" r="1" b="-7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57_1#fe1a2c5e9?vbadefaultcenterpage=1&amp;parentnodeid=a30b1ec90&amp;vbahtmlprocessed=1&amp;bbb=1&amp;hasbroken=1"/>
              <p:cNvSpPr/>
              <p:nvPr/>
            </p:nvSpPr>
            <p:spPr>
              <a:xfrm>
                <a:off x="502920" y="1689749"/>
                <a:ext cx="11183112" cy="12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，定义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57_1#fe1a2c5e9?vbadefaultcenterpage=1&amp;parentnodeid=a30b1ec9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9749"/>
                <a:ext cx="11183112" cy="1273747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58_1#fe1a2c5e9.blank?vbadefaultcenterpage=1&amp;parentnodeid=a30b1ec90&amp;vbapositionanswer=23&amp;vbahtmlprocessed=1"/>
          <p:cNvSpPr/>
          <p:nvPr/>
        </p:nvSpPr>
        <p:spPr>
          <a:xfrm>
            <a:off x="8287512" y="2549095"/>
            <a:ext cx="373063" cy="3643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59_1#fe1a2c5e9?vbadefaultcenterpage=1&amp;parentnodeid=a30b1ec90&amp;vbahtmlprocessed=1"/>
              <p:cNvSpPr/>
              <p:nvPr/>
            </p:nvSpPr>
            <p:spPr>
              <a:xfrm>
                <a:off x="502920" y="2975497"/>
                <a:ext cx="11183112" cy="2480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&gt;2.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是增函数，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是减函数，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时取得最大值，最大值为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59_1#fe1a2c5e9?vbadefaultcenterpage=1&amp;parentnodeid=a30b1ec9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75497"/>
                <a:ext cx="11183112" cy="2480755"/>
              </a:xfrm>
              <a:prstGeom prst="rect">
                <a:avLst/>
              </a:prstGeom>
              <a:blipFill rotWithShape="1">
                <a:blip r:embed="rId4"/>
                <a:stretch>
                  <a:fillRect t="-21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2629cbc66?vbadefaultcenterpage=1&amp;parentnodeid=17830e188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函数单调性的应用［多维探究］</a:t>
            </a:r>
            <a:endParaRPr lang="en-US" altLang="zh-CN" sz="2800" dirty="0"/>
          </a:p>
        </p:txBody>
      </p:sp>
      <p:pic>
        <p:nvPicPr>
          <p:cNvPr id="3" name="C_5_BD#7e96d31fa?vbadefaultcenterpage=1&amp;parentnodeid=2629cbc66&amp;inlineimagemarkindex=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7e96d31fa?vbadefaultcenterpage=1&amp;parentnodeid=2629cbc66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比较大小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60_1#79399d429?vbadefaultcenterpage=1&amp;parentnodeid=7e96d31fa&amp;vbahtmlprocessed=1&amp;bbb=1&amp;hasbroken=1"/>
              <p:cNvSpPr/>
              <p:nvPr/>
            </p:nvSpPr>
            <p:spPr>
              <a:xfrm>
                <a:off x="502920" y="1983391"/>
                <a:ext cx="11183112" cy="218401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满足以下条件：①函数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的图象关于直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对称；②对任意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∈(−∞,1]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时，都有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60_1#79399d429?vbadefaultcenterpage=1&amp;parentnodeid=7e96d31f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391"/>
                <a:ext cx="11183112" cy="2184019"/>
              </a:xfrm>
              <a:prstGeom prst="rect">
                <a:avLst/>
              </a:prstGeom>
              <a:blipFill rotWithShape="1">
                <a:blip r:embed="rId4"/>
                <a:stretch>
                  <a:fillRect t="-13" r="1" b="-2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61_1#79399d429.bracket?vbadefaultcenterpage=1&amp;parentnodeid=7e96d31fa&amp;vbapositionanswer=24&amp;vbahtmlprocessed=1"/>
          <p:cNvSpPr/>
          <p:nvPr/>
        </p:nvSpPr>
        <p:spPr>
          <a:xfrm>
            <a:off x="4169855" y="3734150"/>
            <a:ext cx="423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BD.62_1#79399d429.choices?vbadefaultcenterpage=1&amp;parentnodeid=7e96d31fa&amp;vbahtmlprocessed=1"/>
              <p:cNvSpPr/>
              <p:nvPr/>
            </p:nvSpPr>
            <p:spPr>
              <a:xfrm>
                <a:off x="502920" y="4175348"/>
                <a:ext cx="11183112" cy="1354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BD.62_1#79399d429.choices?vbadefaultcenterpage=1&amp;parentnodeid=7e96d31f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75348"/>
                <a:ext cx="11183112" cy="1354773"/>
              </a:xfrm>
              <a:prstGeom prst="rect">
                <a:avLst/>
              </a:prstGeom>
              <a:blipFill rotWithShape="1">
                <a:blip r:embed="rId5"/>
                <a:stretch>
                  <a:fillRect t="-16" r="1" b="-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24af58a0e.fixed?vbadefaultcenterpage=1&amp;parentnodeid=f0bcbbb96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基础课07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函数的单调性与最值</a:t>
            </a:r>
            <a:endParaRPr lang="en-US" altLang="zh-CN" sz="4000" dirty="0"/>
          </a:p>
        </p:txBody>
      </p:sp>
      <p:pic>
        <p:nvPicPr>
          <p:cNvPr id="3" name="C_0#24af58a0e?linknodeid=71be2491f&amp;catalogrefid=71be2491f&amp;parentnodeid=f0bcbbb9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24af58a0e?linknodeid=71be2491f&amp;catalogrefid=71be2491f&amp;parentnodeid=f0bcbbb96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24af58a0e?linknodeid=17830e188&amp;catalogrefid=17830e188&amp;parentnodeid=f0bcbbb9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24af58a0e?linknodeid=17830e188&amp;catalogrefid=17830e188&amp;parentnodeid=f0bcbbb96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63_1#79399d429?vbadefaultcenterpage=1&amp;parentnodeid=7e96d31fa&amp;vbahtmlprocessed=1&amp;bbb=1&amp;hasbroken=1"/>
              <p:cNvSpPr/>
              <p:nvPr/>
            </p:nvSpPr>
            <p:spPr>
              <a:xfrm>
                <a:off x="502920" y="2193971"/>
                <a:ext cx="11183112" cy="27326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对称，且对任意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∈(−∞,1]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时，都有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63_1#79399d429?vbadefaultcenterpage=1&amp;parentnodeid=7e96d31f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3971"/>
                <a:ext cx="11183112" cy="2732659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fbc290fa5?vbadefaultcenterpage=1&amp;parentnodeid=7e96d31fa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3553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fbc290fa5?vbadefaultcenterpage=1&amp;parentnodeid=7e96d31fa&amp;vbahtmlprocessed=1&amp;bbb=1&amp;hasbroken=1"/>
          <p:cNvSpPr/>
          <p:nvPr/>
        </p:nvSpPr>
        <p:spPr>
          <a:xfrm>
            <a:off x="502920" y="2761819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利用函数的单调性比较大小的方法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在比较函数值的大小时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，若自变量的值不在同一个单调区间内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，则需要利用函数的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性质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，将自变量的值转化到同一个单调区间内进行比较.对于选择题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、填空题通常选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用数形结合的方法进行求解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55c4c354?vbadefaultcenterpage=1&amp;parentnodeid=2629cbc66&amp;inlineimagemarkindex=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755c4c354?vbadefaultcenterpage=1&amp;parentnodeid=2629cbc66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解函数不等式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64_1#6c7095fab?vbadefaultcenterpage=1&amp;parentnodeid=755c4c354&amp;vbahtmlprocessed=1&amp;bbb=1&amp;hasbroken=1"/>
              <p:cNvSpPr/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典例5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上的减函数，且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64_1#6c7095fab?vbadefaultcenterpage=1&amp;parentnodeid=755c4c35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8" r="-152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65_1#6c7095fab.bracket?vbadefaultcenterpage=1&amp;parentnodeid=755c4c354&amp;vbapositionanswer=25&amp;vbahtmlprocessed=1"/>
          <p:cNvSpPr/>
          <p:nvPr/>
        </p:nvSpPr>
        <p:spPr>
          <a:xfrm>
            <a:off x="1988820" y="189449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66_1#6c7095fab.choices?vbadefaultcenterpage=1&amp;parentnodeid=755c4c354&amp;vbahtmlprocessed=1"/>
              <p:cNvSpPr/>
              <p:nvPr/>
            </p:nvSpPr>
            <p:spPr>
              <a:xfrm>
                <a:off x="502920" y="243805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19070" algn="l"/>
                    <a:tab pos="5616575" algn="l"/>
                    <a:tab pos="82981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(1,2]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(1,4]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66_1#6c7095fab.choices?vbadefaultcenterpage=1&amp;parentnodeid=755c4c35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805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AS.67_1#6c7095fab?vbadefaultcenterpage=1&amp;parentnodeid=755c4c354&amp;vbahtmlprocessed=1"/>
              <p:cNvSpPr/>
              <p:nvPr/>
            </p:nvSpPr>
            <p:spPr>
              <a:xfrm>
                <a:off x="502920" y="2928208"/>
                <a:ext cx="11183112" cy="183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上的减函数，且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&amp;−1≤2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&amp;−1≤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AS.67_1#6c7095fab?vbadefaultcenterpage=1&amp;parentnodeid=755c4c35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8208"/>
                <a:ext cx="11183112" cy="1833118"/>
              </a:xfrm>
              <a:prstGeom prst="rect">
                <a:avLst/>
              </a:prstGeom>
              <a:blipFill rotWithShape="1">
                <a:blip r:embed="rId6"/>
                <a:stretch>
                  <a:fillRect t="-12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6266115b?vbadefaultcenterpage=1&amp;parentnodeid=755c4c354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6266115b?vbadefaultcenterpage=1&amp;parentnodeid=755c4c354&amp;vbahtmlprocessed=1&amp;bbb=1&amp;hasbroken=1"/>
              <p:cNvSpPr/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求解函数不等式，其实质是函数单调性的逆用，利用函数的单调性将“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符号脱去，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转化为关于自变量的不等式求解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，应注意函数的定义域.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e6266115b?vbadefaultcenterpage=1&amp;parentnodeid=755c4c35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blipFill rotWithShape="1">
                <a:blip r:embed="rId4"/>
                <a:stretch>
                  <a:fillRect t="-20" r="-67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a0c05ee7?vbadefaultcenterpage=1&amp;parentnodeid=2629cbc66&amp;inlineimagemarkindex=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0a0c05ee7?vbadefaultcenterpage=1&amp;parentnodeid=2629cbc66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由函数单调性求参数的取值范围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68_1#19bbb63c4?vbadefaultcenterpage=1&amp;parentnodeid=0a0c05ee7&amp;vbahtmlprocessed=1&amp;hasbroken=1"/>
              <p:cNvSpPr/>
              <p:nvPr/>
            </p:nvSpPr>
            <p:spPr>
              <a:xfrm>
                <a:off x="502920" y="1347375"/>
                <a:ext cx="11183112" cy="107181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典例6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值范围是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68_1#19bbb63c4?vbadefaultcenterpage=1&amp;parentnodeid=0a0c05ee7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375"/>
                <a:ext cx="11183112" cy="1071817"/>
              </a:xfrm>
              <a:prstGeom prst="rect">
                <a:avLst/>
              </a:prstGeom>
              <a:blipFill rotWithShape="1">
                <a:blip r:embed="rId4"/>
                <a:stretch>
                  <a:fillRect t="-50" r="1" b="-8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69_1#19bbb63c4.bracket?vbadefaultcenterpage=1&amp;parentnodeid=0a0c05ee7&amp;vbapositionanswer=26&amp;vbahtmlprocessed=1"/>
          <p:cNvSpPr/>
          <p:nvPr/>
        </p:nvSpPr>
        <p:spPr>
          <a:xfrm>
            <a:off x="1988820" y="193316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70_1#19bbb63c4.choices?vbadefaultcenterpage=1&amp;parentnodeid=0a0c05ee7&amp;vbahtmlprocessed=1"/>
              <p:cNvSpPr/>
              <p:nvPr/>
            </p:nvSpPr>
            <p:spPr>
              <a:xfrm>
                <a:off x="502920" y="2477675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166745" algn="l"/>
                    <a:tab pos="5927725" algn="l"/>
                    <a:tab pos="84601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(−∞,−2]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[−2,0)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70_1#19bbb63c4.choices?vbadefaultcenterpage=1&amp;parentnodeid=0a0c05ee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77675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113" r="1" b="-1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AS.71_1#19bbb63c4?vbadefaultcenterpage=1&amp;parentnodeid=0a0c05ee7&amp;vbahtmlprocessed=1&amp;hasbroken=1"/>
              <p:cNvSpPr/>
              <p:nvPr/>
            </p:nvSpPr>
            <p:spPr>
              <a:xfrm>
                <a:off x="502920" y="2967832"/>
                <a:ext cx="11183112" cy="20052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上单调递减，因此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AS.71_1#19bbb63c4?vbadefaultcenterpage=1&amp;parentnodeid=0a0c05ee7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7832"/>
                <a:ext cx="11183112" cy="2005267"/>
              </a:xfrm>
              <a:prstGeom prst="rect">
                <a:avLst/>
              </a:prstGeom>
              <a:blipFill rotWithShape="1">
                <a:blip r:embed="rId6"/>
                <a:stretch>
                  <a:fillRect t="-24" r="1" b="-4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85e83cc78?vbadefaultcenterpage=1&amp;parentnodeid=0a0c05ee7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7419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85e83cc78?vbadefaultcenterpage=1&amp;parentnodeid=0a0c05ee7&amp;vbahtmlprocessed=1&amp;bbb=1&amp;hasbroken=1"/>
              <p:cNvSpPr/>
              <p:nvPr/>
            </p:nvSpPr>
            <p:spPr>
              <a:xfrm>
                <a:off x="502920" y="2200479"/>
                <a:ext cx="11183112" cy="3233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利用函数的单调性求参数的解题策略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视参数为已知数，根据函数的图象或单调性的定义，确定函数的单调区间，先与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已知单调区间比较，再求参数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若函数在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上是单调的，则该函数在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的任意子集上也是单调的.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分段函数的单调性需要分段研究，不仅要保证每一段函数的单调性，还要注意每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段端点值的大小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85e83cc78?vbadefaultcenterpage=1&amp;parentnodeid=0a0c05ee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0479"/>
                <a:ext cx="11183112" cy="3233230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1330995f6?vbadefaultcenterpage=1&amp;parentnodeid=2629cbc6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72_1#b09fb922f?vbadefaultcenterpage=1&amp;parentnodeid=1330995f6&amp;vbahtmlprocessed=1&amp;bbb=1&amp;hasbroken=1"/>
              <p:cNvSpPr/>
              <p:nvPr/>
            </p:nvSpPr>
            <p:spPr>
              <a:xfrm>
                <a:off x="502920" y="1419448"/>
                <a:ext cx="11183112" cy="18557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徐州模拟）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72_1#b09fb922f?vbadefaultcenterpage=1&amp;parentnodeid=1330995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855724"/>
              </a:xfrm>
              <a:prstGeom prst="rect">
                <a:avLst/>
              </a:prstGeom>
              <a:blipFill rotWithShape="1">
                <a:blip r:embed="rId4"/>
                <a:stretch>
                  <a:fillRect t="-12" r="-993" b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73_1#b09fb922f.bracket?vbadefaultcenterpage=1&amp;parentnodeid=1330995f6&amp;vbapositionanswer=27&amp;vbahtmlprocessed=1"/>
          <p:cNvSpPr/>
          <p:nvPr/>
        </p:nvSpPr>
        <p:spPr>
          <a:xfrm>
            <a:off x="5441125" y="27891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74_1#b09fb922f.choices?vbadefaultcenterpage=1&amp;parentnodeid=1330995f6&amp;vbahtmlprocessed=1"/>
              <p:cNvSpPr/>
              <p:nvPr/>
            </p:nvSpPr>
            <p:spPr>
              <a:xfrm>
                <a:off x="502920" y="33422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8295" algn="l"/>
                    <a:tab pos="56991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74_1#b09fb922f.choices?vbadefaultcenterpage=1&amp;parentnodeid=1330995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229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75_1#b09fb922f?vbadefaultcenterpage=1&amp;parentnodeid=1330995f6&amp;vbahtmlprocessed=1&amp;bbb=1&amp;hasbroken=1"/>
              <p:cNvSpPr/>
              <p:nvPr/>
            </p:nvSpPr>
            <p:spPr>
              <a:xfrm>
                <a:off x="502920" y="3832448"/>
                <a:ext cx="11183112" cy="26710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∵2&lt;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75_1#b09fb922f?vbadefaultcenterpage=1&amp;parentnodeid=1330995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2448"/>
                <a:ext cx="11183112" cy="2671001"/>
              </a:xfrm>
              <a:prstGeom prst="rect">
                <a:avLst/>
              </a:prstGeom>
              <a:blipFill rotWithShape="1">
                <a:blip r:embed="rId6"/>
                <a:stretch>
                  <a:fillRect t="-8" r="1" b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76_1#7d6a5bfbe?vbadefaultcenterpage=1&amp;parentnodeid=1330995f6&amp;vbahtmlprocessed=1&amp;bbb=1&amp;hasbroken=1"/>
              <p:cNvSpPr/>
              <p:nvPr/>
            </p:nvSpPr>
            <p:spPr>
              <a:xfrm>
                <a:off x="502920" y="19789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，且对任意两个不相等的实数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76_1#7d6a5bfbe?vbadefaultcenterpage=1&amp;parentnodeid=1330995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89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77_1#7d6a5bfbe.bracket?vbadefaultcenterpage=1&amp;parentnodeid=1330995f6&amp;vbapositionanswer=28&amp;vbahtmlprocessed=1"/>
          <p:cNvSpPr/>
          <p:nvPr/>
        </p:nvSpPr>
        <p:spPr>
          <a:xfrm>
            <a:off x="9671431" y="2527632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78_1#7d6a5bfbe.choices?vbadefaultcenterpage=1&amp;parentnodeid=1330995f6&amp;vbahtmlprocessed=1"/>
              <p:cNvSpPr/>
              <p:nvPr/>
            </p:nvSpPr>
            <p:spPr>
              <a:xfrm>
                <a:off x="502920" y="307684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1945" algn="l"/>
                    <a:tab pos="5699125" algn="l"/>
                    <a:tab pos="8536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−∞,3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78_1#7d6a5bfbe.choices?vbadefaultcenterpage=1&amp;parentnodeid=1330995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6841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56" r="1" b="-14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AS.79_1#7d6a5bfbe?vbadefaultcenterpage=1&amp;parentnodeid=1330995f6&amp;vbahtmlprocessed=1&amp;bbb=1&amp;hasbroken=1"/>
              <p:cNvSpPr/>
              <p:nvPr/>
            </p:nvSpPr>
            <p:spPr>
              <a:xfrm>
                <a:off x="502920" y="356699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上的增函数，所以原不等式等价于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AS.79_1#7d6a5bfbe?vbadefaultcenterpage=1&amp;parentnodeid=1330995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6999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80_1#edebe60d6?vbadefaultcenterpage=1&amp;parentnodeid=1330995f6&amp;vbahtmlprocessed=1&amp;bbb=1&amp;hasbroken=1"/>
              <p:cNvSpPr/>
              <p:nvPr/>
            </p:nvSpPr>
            <p:spPr>
              <a:xfrm>
                <a:off x="502920" y="934892"/>
                <a:ext cx="11183112" cy="12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,−2&lt;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上是单调函数”的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80_1#edebe60d6?vbadefaultcenterpage=1&amp;parentnodeid=1330995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4892"/>
                <a:ext cx="11183112" cy="1273747"/>
              </a:xfrm>
              <a:prstGeom prst="rect">
                <a:avLst/>
              </a:prstGeom>
              <a:blipFill rotWithShape="1">
                <a:blip r:embed="rId3"/>
                <a:stretch>
                  <a:fillRect t="-14" r="-4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81_1#edebe60d6.bracket?vbadefaultcenterpage=1&amp;parentnodeid=1330995f6&amp;vbapositionanswer=29&amp;vbahtmlprocessed=1"/>
          <p:cNvSpPr/>
          <p:nvPr/>
        </p:nvSpPr>
        <p:spPr>
          <a:xfrm>
            <a:off x="782320" y="1832338"/>
            <a:ext cx="423863" cy="3643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6_BD.82_1#edebe60d6.choices?vbadefaultcenterpage=1&amp;parentnodeid=1330995f6&amp;vbahtmlprocessed=1"/>
          <p:cNvSpPr/>
          <p:nvPr/>
        </p:nvSpPr>
        <p:spPr>
          <a:xfrm>
            <a:off x="502920" y="2220640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AS.83_1#edebe60d6?vbadefaultcenterpage=1&amp;parentnodeid=1330995f6&amp;vbahtmlprocessed=1&amp;bbb=1&amp;hasbroken=1"/>
              <p:cNvSpPr/>
              <p:nvPr/>
            </p:nvSpPr>
            <p:spPr>
              <a:xfrm>
                <a:off x="502920" y="3262040"/>
                <a:ext cx="11183112" cy="29236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依题意得，函数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上的单调函数，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(−2,0]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,−2&lt;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上是单调函数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的必要不充分条件.故选B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AS.83_1#edebe60d6?vbadefaultcenterpage=1&amp;parentnodeid=1330995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2040"/>
                <a:ext cx="11183112" cy="2923667"/>
              </a:xfrm>
              <a:prstGeom prst="rect">
                <a:avLst/>
              </a:prstGeom>
              <a:blipFill rotWithShape="1">
                <a:blip r:embed="rId4"/>
                <a:stretch>
                  <a:fillRect t="-2" r="-4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d118d168c?colgroup=3,7,9,7,6&amp;vbadefaultcenterpage=1&amp;parentnodeid=24af58a0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249376"/>
              <a:ext cx="11137392" cy="4780280"/>
            </p:xfrm>
            <a:graphic>
              <a:graphicData uri="http://schemas.openxmlformats.org/drawingml/2006/table">
                <a:tbl>
                  <a:tblPr/>
                  <a:tblGrid>
                    <a:gridCol w="1243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31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272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31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80997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单调性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与最值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2021年全国甲卷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6163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从近几年高考的情况来看，函数的单调性与最值是高考常考内容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，一般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以选择题或填空题的形式出现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，试题较为简单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.命题热点为函数单调性的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应用，会结合基本初等函数或几个基本初等函数组成的复合函数进行考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查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.预计2025年高考命题情况变化不大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d118d168c?colgroup=3,7,9,7,6&amp;vbadefaultcenterpage=1&amp;parentnodeid=24af58a0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249376"/>
              <a:ext cx="11137392" cy="4653471"/>
            </p:xfrm>
            <a:graphic>
              <a:graphicData uri="http://schemas.openxmlformats.org/drawingml/2006/table">
                <a:tbl>
                  <a:tblPr/>
                  <a:tblGrid>
                    <a:gridCol w="1243584"/>
                    <a:gridCol w="2331720"/>
                    <a:gridCol w="3127248"/>
                    <a:gridCol w="2331720"/>
                    <a:gridCol w="2103120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253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单调性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与最值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63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从近几年高考的情况来看，函数的单调性与最值是高考常考内容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以选择题或填空题的形式出现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，试题较为简单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.命题热点为函数单调性的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应用，会结合基本初等函数或几个基本初等函数组成的复合函数进行考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查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.预计2025年高考命题情况变化不大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1be2491f.fixed?vbadefaultcenterpage=1&amp;parentnodeid=24af58a0e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71be2491f.fixed?vbadefaultcenterpage=1&amp;parentnodeid=24af58a0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66360452?vbadefaultcenterpage=1&amp;parentnodeid=71be2491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401953719?segpoint=1&amp;vbadefaultcenterpage=1&amp;parentnodeid=866360452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一、函数的单调性</a:t>
            </a:r>
            <a:endParaRPr lang="en-US" altLang="zh-CN" sz="2600" dirty="0"/>
          </a:p>
        </p:txBody>
      </p:sp>
      <p:sp>
        <p:nvSpPr>
          <p:cNvPr id="4" name="P_6_BD#b1dff6710?segpoint=1&amp;vbadefaultcenterpage=1&amp;parentnodeid=401953719&amp;vbahtmlprocessed=1"/>
          <p:cNvSpPr/>
          <p:nvPr/>
        </p:nvSpPr>
        <p:spPr>
          <a:xfrm>
            <a:off x="502920" y="201347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单调函数的定义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b1dff6710?colgroup=1,17,17&amp;vbadefaultcenterpage=1&amp;parentnodeid=40195371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638648"/>
              <a:ext cx="11155680" cy="3328416"/>
            </p:xfrm>
            <a:graphic>
              <a:graphicData uri="http://schemas.openxmlformats.org/drawingml/2006/table">
                <a:tbl>
                  <a:tblPr/>
                  <a:tblGrid>
                    <a:gridCol w="466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400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492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增函数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133">
                    <a:tc rowSpan="2"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一般地，设函数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的定义域为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，区间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𝐷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∀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7308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当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，都有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那么就称函数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在区间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上单调递增，特别地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，当函数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在它的定义域上单调递增时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，我们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就称它是增函数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当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，都有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那么就称函数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在区间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上单调递减，特别地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，当函数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在它的定义域上单调递减时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，我们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就称它是减函数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b1dff6710?colgroup=1,17,17&amp;vbadefaultcenterpage=1&amp;parentnodeid=40195371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638648"/>
              <a:ext cx="11155680" cy="3201797"/>
            </p:xfrm>
            <a:graphic>
              <a:graphicData uri="http://schemas.openxmlformats.org/drawingml/2006/table">
                <a:tbl>
                  <a:tblPr/>
                  <a:tblGrid>
                    <a:gridCol w="466344"/>
                    <a:gridCol w="5340096"/>
                    <a:gridCol w="5349240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增函数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 rowSpan="2"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 hMerge="1">
                      <a:tcPr/>
                    </a:tc>
                  </a:tr>
                  <a:tr h="237490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1_1#b1dff6710.blank?vbadefaultcenterpage=1&amp;parentnodeid=401953719&amp;vbapositionanswer=1&amp;vbahtmlprocessed=1&amp;bbb=1"/>
              <p:cNvSpPr/>
              <p:nvPr/>
            </p:nvSpPr>
            <p:spPr>
              <a:xfrm>
                <a:off x="1409564" y="4037616"/>
                <a:ext cx="2007172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1_1#b1dff6710.blank?vbadefaultcenterpage=1&amp;parentnodeid=401953719&amp;vbapositionanswer=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64" y="4037616"/>
                <a:ext cx="2007172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25" t="-80" r="22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2_1#b1dff6710.blank?vbadefaultcenterpage=1&amp;parentnodeid=401953719&amp;vbapositionanswer=2&amp;vbahtmlprocessed=1&amp;bbb=1"/>
              <p:cNvSpPr/>
              <p:nvPr/>
            </p:nvSpPr>
            <p:spPr>
              <a:xfrm>
                <a:off x="6749660" y="4037616"/>
                <a:ext cx="2007172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2_1#b1dff6710.blank?vbadefaultcenterpage=1&amp;parentnodeid=401953719&amp;vbapositionanswer=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60" y="4037616"/>
                <a:ext cx="2007172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12" t="-80" r="9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_6_BD#b1dff6710?colgroup=1,17,17&amp;vbadefaultcenterpage=1&amp;parentnodeid=401953719&amp;vbahtmlprocessed=1&amp;bbb=1&amp;hasbroken=1"/>
          <p:cNvGraphicFramePr>
            <a:graphicFrameLocks noGrp="1"/>
          </p:cNvGraphicFramePr>
          <p:nvPr/>
        </p:nvGraphicFramePr>
        <p:xfrm>
          <a:off x="502920" y="1990390"/>
          <a:ext cx="11155680" cy="3877056"/>
        </p:xfrm>
        <a:graphic>
          <a:graphicData uri="http://schemas.openxmlformats.org/drawingml/2006/table">
            <a:tbl>
              <a:tblPr/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133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50000"/>
                        </a:lnSpc>
                      </a:pP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增函数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减函数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592">
                <a:tc>
                  <a:txBody>
                    <a:bodyPr/>
                    <a:lstStyle/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图</a:t>
                      </a:r>
                    </a:p>
                    <a:p>
                      <a:pPr marL="0" lv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象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50000"/>
                        </a:lnSpc>
                      </a:pPr>
                      <a:endParaRPr lang="en-US" altLang="zh-CN" sz="900" spc="0" dirty="0">
                        <a:latin typeface="宋体" panose="02010600030101010101" pitchFamily="2" charset="-122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50000"/>
                        </a:lnSpc>
                      </a:pPr>
                      <a:endParaRPr lang="en-US" altLang="zh-CN" sz="900" spc="0" dirty="0">
                        <a:latin typeface="宋体" panose="02010600030101010101" pitchFamily="2" charset="-122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描</a:t>
                      </a:r>
                    </a:p>
                    <a:p>
                      <a:pPr marL="0" lv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述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自左向右看图象是上升的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自左向右看图象是下降的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_6_BD#b1dff6710.table_image?tableimageindex=1&amp;vbadefaultcenterpage=1&amp;parentnodeid=40195371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9152" y="2506391"/>
            <a:ext cx="2560320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" name="P_6_BD#b1dff6710.table_image?tableimageindex=2&amp;vbadefaultcenterpage=1&amp;parentnodeid=401953719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0104" y="2506391"/>
            <a:ext cx="2587752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2" name="P_6_BD#b1dff6710?colgroup=1,17,17&amp;vbadefaultcenterpage=1&amp;parentnodeid=401953719&amp;vbahtmlprocessed=1&amp;bbb=1"/>
          <p:cNvSpPr txBox="1"/>
          <p:nvPr/>
        </p:nvSpPr>
        <p:spPr>
          <a:xfrm>
            <a:off x="9118600" y="1365041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6_BD#b1dff6710?segpoint=1&amp;vbadefaultcenterpage=1&amp;parentnodeid=401953719&amp;vbahtmlprocessed=1&amp;bbb=1&amp;hasbroken=1"/>
              <p:cNvSpPr/>
              <p:nvPr/>
            </p:nvSpPr>
            <p:spPr>
              <a:xfrm>
                <a:off x="502920" y="2492325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单调区间的定义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上③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，那么就说函数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一区间具有（严格的）单调性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，④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的单调区间.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【提醒】函数单调性是函数的局部性质,单调区间为定义域的子集.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6_BD#b1dff6710?segpoint=1&amp;vbadefaultcenterpage=1&amp;parentnodeid=40195371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2325"/>
                <a:ext cx="11183112" cy="2135950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_6_AN.3_1#b1dff6710.blank?vbadefaultcenterpage=1&amp;parentnodeid=401953719&amp;vbapositionanswer=3&amp;vbahtmlprocessed=1"/>
          <p:cNvSpPr/>
          <p:nvPr/>
        </p:nvSpPr>
        <p:spPr>
          <a:xfrm>
            <a:off x="4689729" y="3002865"/>
            <a:ext cx="29638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单调递增或单调递减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4_1#b1dff6710.blank?vbadefaultcenterpage=1&amp;parentnodeid=401953719&amp;vbapositionanswer=4&amp;vbahtmlprocessed=1"/>
              <p:cNvSpPr/>
              <p:nvPr/>
            </p:nvSpPr>
            <p:spPr>
              <a:xfrm>
                <a:off x="5125720" y="3647517"/>
                <a:ext cx="985266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6_AN.4_1#b1dff6710.blank?vbadefaultcenterpage=1&amp;parentnodeid=401953719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20" y="3647517"/>
                <a:ext cx="985266" cy="348742"/>
              </a:xfrm>
              <a:prstGeom prst="rect">
                <a:avLst/>
              </a:prstGeom>
              <a:blipFill rotWithShape="1">
                <a:blip r:embed="rId4"/>
                <a:stretch>
                  <a:fillRect t="-6941" r="39" b="-5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928af56b?segpoint=1&amp;vbadefaultcenterpage=1&amp;parentnodeid=866360452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二、函数的最值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a86199b08?colgroup=2,33&amp;vbadefaultcenterpage=1&amp;parentnodeid=c928af56b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1914652"/>
            </p:xfrm>
            <a:graphic>
              <a:graphicData uri="http://schemas.openxmlformats.org/drawingml/2006/table">
                <a:tbl>
                  <a:tblPr/>
                  <a:tblGrid>
                    <a:gridCol w="8869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011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492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前提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一般地，设函数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的定义域为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，如果存在实数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93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（1）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都有⑤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∃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使得⑥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（1）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都有⑦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2）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∃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使得⑧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结论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为最大值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为最小值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a86199b08?colgroup=2,33&amp;vbadefaultcenterpage=1&amp;parentnodeid=c928af56b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1790065"/>
            </p:xfrm>
            <a:graphic>
              <a:graphicData uri="http://schemas.openxmlformats.org/drawingml/2006/table">
                <a:tbl>
                  <a:tblPr/>
                  <a:tblGrid>
                    <a:gridCol w="886968"/>
                    <a:gridCol w="4901184"/>
                    <a:gridCol w="5349240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前提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cPr/>
                    </a:tc>
                  </a:tr>
                  <a:tr h="9626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结论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5_1#a86199b08.blank?vbadefaultcenterpage=1&amp;parentnodeid=c928af56b&amp;vbapositionanswer=5&amp;vbahtmlprocessed=1"/>
              <p:cNvSpPr/>
              <p:nvPr/>
            </p:nvSpPr>
            <p:spPr>
              <a:xfrm>
                <a:off x="4355139" y="1850041"/>
                <a:ext cx="142100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5_1#a86199b08.blank?vbadefaultcenterpage=1&amp;parentnodeid=c928af56b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39" y="1850041"/>
                <a:ext cx="1421003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22" t="-80" r="13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6_1#a86199b08.blank?vbadefaultcenterpage=1&amp;parentnodeid=c928af56b&amp;vbapositionanswer=6&amp;vbahtmlprocessed=1"/>
              <p:cNvSpPr/>
              <p:nvPr/>
            </p:nvSpPr>
            <p:spPr>
              <a:xfrm>
                <a:off x="4484171" y="2350675"/>
                <a:ext cx="154844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6_1#a86199b08.blank?vbadefaultcenterpage=1&amp;parentnodeid=c928af56b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71" y="2350675"/>
                <a:ext cx="1548448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28" t="-152" r="8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7_1#a86199b08.blank?vbadefaultcenterpage=1&amp;parentnodeid=c928af56b&amp;vbapositionanswer=7&amp;vbahtmlprocessed=1"/>
              <p:cNvSpPr/>
              <p:nvPr/>
            </p:nvSpPr>
            <p:spPr>
              <a:xfrm>
                <a:off x="9256323" y="1850041"/>
                <a:ext cx="142100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7_1#a86199b08.blank?vbadefaultcenterpage=1&amp;parentnodeid=c928af56b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323" y="1850041"/>
                <a:ext cx="1421003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40" t="-80" r="31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8_1#a86199b08.blank?vbadefaultcenterpage=1&amp;parentnodeid=c928af56b&amp;vbapositionanswer=8&amp;vbahtmlprocessed=1"/>
              <p:cNvSpPr/>
              <p:nvPr/>
            </p:nvSpPr>
            <p:spPr>
              <a:xfrm>
                <a:off x="9385355" y="2350675"/>
                <a:ext cx="154844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8_1#a86199b08.blank?vbadefaultcenterpage=1&amp;parentnodeid=c928af56b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355" y="2350675"/>
                <a:ext cx="1548448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4" t="-152" r="2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740</Words>
  <Application>Microsoft Office PowerPoint</Application>
  <PresentationFormat>宽屏</PresentationFormat>
  <Paragraphs>321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8</cp:revision>
  <dcterms:created xsi:type="dcterms:W3CDTF">2023-12-21T11:19:00Z</dcterms:created>
  <dcterms:modified xsi:type="dcterms:W3CDTF">2024-01-18T05:57:42Z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E8E1FE77C06C4EB9A711EE34AC153E0F_12</vt:lpwstr>
  </property>
  <property fmtid="{D5CDD505-2E9C-101B-9397-08002B2CF9AE}" pid="3" name="KSOProductBuildVer">
    <vt:lpwstr>2052-12.1.0.15990</vt:lpwstr>
  </property>
</Properties>
</file>