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12192000" cy="6858000"/>
  <p:notesSz cx="6858000" cy="12192000"/>
  <p:custDataLst>
    <p:tags r:id="rId45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gs" Target="tags/tag1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6.png"/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8d71612c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基础课08 函数的奇偶性、周期性与对称性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6F522816-5429-4C73-8B51-A76B29983220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8d71612c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基础课08 函数的奇偶性、周期性与对称性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A78D9595-6159-476D-A321-033A8F07E7D9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8d71612c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基础课08 函数的奇偶性、周期性与对称性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2068800E-E675-4CAF-ACFB-6A86A74A8E2F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8d71612c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基础课08 函数的奇偶性、周期性与对称性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966E3A1B-37FA-4D9A-8E58-515731B4E79E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7fab7460819df2225b41b1#tid=65825cdc41cd2100092ee9db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1DB7359D-291F-4120-920C-ED4074E2F799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8d71612c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基础课08 函数的奇偶性、周期性与对称性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9C892812-66BD-4F6F-93F4-A7DA374FD160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49.jpeg"/><Relationship Id="rId3" Type="http://schemas.openxmlformats.org/officeDocument/2006/relationships/image" Target="../media/image48.jpeg"/><Relationship Id="rId2" Type="http://schemas.openxmlformats.org/officeDocument/2006/relationships/image" Target="../media/image47.png"/><Relationship Id="rId1" Type="http://schemas.openxmlformats.org/officeDocument/2006/relationships/image" Target="../media/image46.jpe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53.png"/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image" Target="../media/image50.jpe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jpe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8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61.png"/><Relationship Id="rId1" Type="http://schemas.openxmlformats.org/officeDocument/2006/relationships/image" Target="../media/image46.jpe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image" Target="../media/image62.jpe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image" Target="../media/image66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72.png"/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6.xml"/><Relationship Id="rId3" Type="http://schemas.openxmlformats.org/officeDocument/2006/relationships/slide" Target="slide17.xml"/><Relationship Id="rId2" Type="http://schemas.openxmlformats.org/officeDocument/2006/relationships/image" Target="../media/image8.png"/><Relationship Id="rId1" Type="http://schemas.openxmlformats.org/officeDocument/2006/relationships/slide" Target="slide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7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78.png"/><Relationship Id="rId1" Type="http://schemas.openxmlformats.org/officeDocument/2006/relationships/image" Target="../media/image46.jpe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image" Target="../media/image79.jpe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83.png"/><Relationship Id="rId1" Type="http://schemas.openxmlformats.org/officeDocument/2006/relationships/image" Target="../media/image82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image" Target="../media/image84.pn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image" Target="../media/image8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6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22.png"/><Relationship Id="rId1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P_7_BD#d27a05962?colgroup=17,4,6,6&amp;vbadefaultcenterpage=1&amp;parentnodeid=43358139c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905871"/>
              <a:ext cx="11137392" cy="3965829"/>
            </p:xfrm>
            <a:graphic>
              <a:graphicData uri="http://schemas.openxmlformats.org/drawingml/2006/table">
                <a:tbl>
                  <a:tblPr/>
                  <a:tblGrid>
                    <a:gridCol w="5358384"/>
                    <a:gridCol w="1554480"/>
                    <a:gridCol w="2112264"/>
                    <a:gridCol w="2112264"/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函数式满足关系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  <m:r>
                                    <a:rPr lang="en-US" altLang="zh-CN" sz="2400" b="1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∈</m:t>
                                  </m:r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𝐑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1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对称轴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对称中心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周期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234948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&amp;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𝑎</m:t>
                                          </m:r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=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𝑎</m:t>
                                          </m:r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&amp;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</m:rP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Times New Roman" panose="02020603050405020304" pitchFamily="34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为偶函数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𝑥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𝑎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𝑥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50000"/>
                            </a:lnSpc>
                          </a:pP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𝑇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2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060577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&amp;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𝑎</m:t>
                                          </m:r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=−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𝑎</m:t>
                                          </m:r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&amp;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=−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eqAr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50000"/>
                            </a:lnSpc>
                          </a:pP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,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0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𝑏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,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0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𝑇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2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−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𝑏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234948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&amp;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𝑎</m:t>
                                          </m:r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=−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𝑎</m:t>
                                          </m:r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&amp;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</m:rP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Times New Roman" panose="02020603050405020304" pitchFamily="34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为奇函数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50000"/>
                            </a:lnSpc>
                          </a:pP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,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0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0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,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0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𝑇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2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P_7_BD#d27a05962?colgroup=17,4,6,6&amp;vbadefaultcenterpage=1&amp;parentnodeid=43358139c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905871"/>
              <a:ext cx="11137392" cy="3965829"/>
            </p:xfrm>
            <a:graphic>
              <a:graphicData uri="http://schemas.openxmlformats.org/drawingml/2006/table">
                <a:tbl>
                  <a:tblPr/>
                  <a:tblGrid>
                    <a:gridCol w="5358384"/>
                    <a:gridCol w="1554480"/>
                    <a:gridCol w="2112264"/>
                    <a:gridCol w="2112264"/>
                  </a:tblGrid>
                  <a:tr h="4749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对称轴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对称中心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周期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23507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50000"/>
                            </a:lnSpc>
                          </a:pP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106045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50000"/>
                            </a:lnSpc>
                          </a:pP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123507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50000"/>
                            </a:lnSpc>
                          </a:pP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P_7_BD#d27a05962?colgroup=17,4,6,6&amp;vbadefaultcenterpage=1&amp;parentnodeid=43358139c&amp;vbahtmlprocessed=1&amp;bbb=1"/>
          <p:cNvSpPr txBox="1"/>
          <p:nvPr/>
        </p:nvSpPr>
        <p:spPr>
          <a:xfrm>
            <a:off x="9100312" y="1280523"/>
            <a:ext cx="2540000" cy="495520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00">
                <a:latin typeface="Times New Roman" panose="02020603050405020304" pitchFamily="34" charset="0"/>
              </a:rPr>
              <a:t>续表</a:t>
            </a:r>
            <a:endParaRPr lang="zh-CN" altLang="en-US" sz="2400">
              <a:latin typeface="Times New Roman" panose="02020603050405020304" pitchFamily="34" charset="0"/>
            </a:endParaRPr>
          </a:p>
        </p:txBody>
      </p:sp>
    </p:spTree>
  </p:cSld>
  <p:clrMapOvr>
    <a:masterClrMapping/>
  </p:clrMapOvr>
  <p:transition>
    <p:split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P_7_BD#d27a05962?colgroup=17,4,6,6&amp;vbadefaultcenterpage=1&amp;parentnodeid=43358139c&amp;vbahtmlprocessed=1"/>
              <p:cNvGraphicFramePr>
                <a:graphicFrameLocks noGrp="1"/>
              </p:cNvGraphicFramePr>
              <p:nvPr/>
            </p:nvGraphicFramePr>
            <p:xfrm>
              <a:off x="502920" y="1905871"/>
              <a:ext cx="11137392" cy="3965829"/>
            </p:xfrm>
            <a:graphic>
              <a:graphicData uri="http://schemas.openxmlformats.org/drawingml/2006/table">
                <a:tbl>
                  <a:tblPr/>
                  <a:tblGrid>
                    <a:gridCol w="5358384"/>
                    <a:gridCol w="1554480"/>
                    <a:gridCol w="2112264"/>
                    <a:gridCol w="2112264"/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函数式满足关系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  <m:r>
                                    <a:rPr lang="en-US" altLang="zh-CN" sz="2400" b="1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∈</m:t>
                                  </m:r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𝐑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1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对称轴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对称中心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周期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060577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&amp;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𝑎</m:t>
                                          </m:r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=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𝑎</m:t>
                                          </m:r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&amp;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=−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eqAr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𝑥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𝑎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𝑏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,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0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𝑇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4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−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𝑏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234948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&amp;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𝑎</m:t>
                                          </m:r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=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𝑎</m:t>
                                          </m:r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&amp;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</m:rP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Times New Roman" panose="02020603050405020304" pitchFamily="34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为奇函数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𝑥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𝑎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0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,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0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𝑇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4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234948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&amp;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𝑎</m:t>
                                          </m:r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=−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𝑎</m:t>
                                          </m:r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&amp;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</m:rP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Times New Roman" panose="02020603050405020304" pitchFamily="34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为偶函数</m:t>
                                      </m:r>
                                    </m:e>
                                  </m:eqAr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𝑥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,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0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𝑇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4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P_7_BD#d27a05962?colgroup=17,4,6,6&amp;vbadefaultcenterpage=1&amp;parentnodeid=43358139c&amp;vbahtmlprocessed=1"/>
              <p:cNvGraphicFramePr>
                <a:graphicFrameLocks noGrp="1"/>
              </p:cNvGraphicFramePr>
              <p:nvPr/>
            </p:nvGraphicFramePr>
            <p:xfrm>
              <a:off x="502920" y="1905871"/>
              <a:ext cx="11137392" cy="3965829"/>
            </p:xfrm>
            <a:graphic>
              <a:graphicData uri="http://schemas.openxmlformats.org/drawingml/2006/table">
                <a:tbl>
                  <a:tblPr/>
                  <a:tblGrid>
                    <a:gridCol w="5358384"/>
                    <a:gridCol w="1554480"/>
                    <a:gridCol w="2112264"/>
                    <a:gridCol w="2112264"/>
                  </a:tblGrid>
                  <a:tr h="4749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对称轴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对称中心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周期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06045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123507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123507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P_7_BD#d27a05962?colgroup=17,4,6,6&amp;vbadefaultcenterpage=1&amp;parentnodeid=43358139c&amp;vbahtmlprocessed=1"/>
          <p:cNvSpPr txBox="1"/>
          <p:nvPr/>
        </p:nvSpPr>
        <p:spPr>
          <a:xfrm>
            <a:off x="9100312" y="1280523"/>
            <a:ext cx="2540000" cy="495520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400">
                <a:latin typeface="Times New Roman" panose="02020603050405020304" pitchFamily="34" charset="0"/>
              </a:rPr>
              <a:t>续表</a:t>
            </a:r>
            <a:endParaRPr lang="zh-CN" altLang="en-US" sz="2400">
              <a:latin typeface="Times New Roman" panose="02020603050405020304" pitchFamily="34" charset="0"/>
            </a:endParaRPr>
          </a:p>
        </p:txBody>
      </p:sp>
    </p:spTree>
  </p:cSld>
  <p:clrMapOvr>
    <a:masterClrMapping/>
  </p:clrMapOvr>
  <p:transition>
    <p:split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1962fbed4?vbadefaultcenterpage=1&amp;parentnodeid=f72e54845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d3a96a203?vbadefaultcenterpage=1&amp;parentnodeid=1962fbed4&amp;vbahtmlprocessed=1"/>
          <p:cNvSpPr/>
          <p:nvPr/>
        </p:nvSpPr>
        <p:spPr>
          <a:xfrm>
            <a:off x="502920" y="141944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题组1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走出误区</a:t>
            </a:r>
            <a:endParaRPr lang="en-US" altLang="zh-CN" sz="2600" dirty="0"/>
          </a:p>
        </p:txBody>
      </p:sp>
      <p:sp>
        <p:nvSpPr>
          <p:cNvPr id="4" name="QO_6_BD.10_1#b429520d6?vbadefaultcenterpage=1&amp;parentnodeid=d3a96a203&amp;vbahtmlprocessed=1"/>
          <p:cNvSpPr/>
          <p:nvPr/>
        </p:nvSpPr>
        <p:spPr>
          <a:xfrm>
            <a:off x="502920" y="1993304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判一判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.（对的打“√”,错的打“×”）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T_7_BD.11_1#711aac76e?vbadefaultcenterpage=1&amp;parentnodeid=b429520d6&amp;vbahtmlprocessed=1"/>
              <p:cNvSpPr/>
              <p:nvPr/>
            </p:nvSpPr>
            <p:spPr>
              <a:xfrm>
                <a:off x="502920" y="2523903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为奇函数，则一定有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T_7_BD.11_1#711aac76e?vbadefaultcenterpage=1&amp;parentnodeid=b429520d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23903"/>
                <a:ext cx="11183112" cy="486029"/>
              </a:xfrm>
              <a:prstGeom prst="rect">
                <a:avLst/>
              </a:prstGeom>
              <a:blipFill rotWithShape="1">
                <a:blip r:embed="rId2"/>
                <a:stretch>
                  <a:fillRect t="-85" r="1" b="-12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QT_7_AN.12_1#711aac76e.bracket?vbadefaultcenterpage=1&amp;parentnodeid=b429520d6&amp;vbapositionanswer=10&amp;vbahtmlprocessed=1"/>
          <p:cNvSpPr/>
          <p:nvPr/>
        </p:nvSpPr>
        <p:spPr>
          <a:xfrm>
            <a:off x="6877431" y="2523903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QT_7_BD.13_1#1271af510?vbadefaultcenterpage=1&amp;parentnodeid=b429520d6&amp;vbahtmlprocessed=1"/>
              <p:cNvSpPr/>
              <p:nvPr/>
            </p:nvSpPr>
            <p:spPr>
              <a:xfrm>
                <a:off x="502920" y="3057303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为偶函数，则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QT_7_BD.13_1#1271af510?vbadefaultcenterpage=1&amp;parentnodeid=b429520d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57303"/>
                <a:ext cx="11183112" cy="486029"/>
              </a:xfrm>
              <a:prstGeom prst="rect">
                <a:avLst/>
              </a:prstGeom>
              <a:blipFill rotWithShape="1">
                <a:blip r:embed="rId3"/>
                <a:stretch>
                  <a:fillRect t="-85" r="1" b="-12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QT_7_AN.14_1#1271af510.bracket?vbadefaultcenterpage=1&amp;parentnodeid=b429520d6&amp;vbapositionanswer=11&amp;vbahtmlprocessed=1"/>
          <p:cNvSpPr/>
          <p:nvPr/>
        </p:nvSpPr>
        <p:spPr>
          <a:xfrm>
            <a:off x="6007672" y="3057303"/>
            <a:ext cx="387350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√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QT_7_BD.15_1#871c7b51d?vbadefaultcenterpage=1&amp;parentnodeid=b429520d6&amp;vbahtmlprocessed=1"/>
              <p:cNvSpPr/>
              <p:nvPr/>
            </p:nvSpPr>
            <p:spPr>
              <a:xfrm>
                <a:off x="502920" y="3590703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（3）若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𝑇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是函数的一个周期，则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𝑛𝑇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也是函数的周期.(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9" name="QT_7_BD.15_1#871c7b51d?vbadefaultcenterpage=1&amp;parentnodeid=b429520d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90703"/>
                <a:ext cx="11183112" cy="486029"/>
              </a:xfrm>
              <a:prstGeom prst="rect">
                <a:avLst/>
              </a:prstGeom>
              <a:blipFill rotWithShape="1">
                <a:blip r:embed="rId4"/>
                <a:stretch>
                  <a:fillRect t="-85" r="1" b="-12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QT_7_AN.16_1#871c7b51d.bracket?vbadefaultcenterpage=1&amp;parentnodeid=b429520d6&amp;vbapositionanswer=12&amp;vbahtmlprocessed=1"/>
          <p:cNvSpPr/>
          <p:nvPr/>
        </p:nvSpPr>
        <p:spPr>
          <a:xfrm>
            <a:off x="9344660" y="3590703"/>
            <a:ext cx="387350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√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QT_7_BD.17_1#c2f4f04ea?vbadefaultcenterpage=1&amp;parentnodeid=b429520d6&amp;vbahtmlprocessed=1&amp;bbb=1&amp;hasbroken=1"/>
              <p:cNvSpPr/>
              <p:nvPr/>
            </p:nvSpPr>
            <p:spPr>
              <a:xfrm>
                <a:off x="502920" y="4086448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（4）若函数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是奇函数，则函数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的图象关于点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中心对称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      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11" name="QT_7_BD.17_1#c2f4f04ea?vbadefaultcenterpage=1&amp;parentnodeid=b429520d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086448"/>
                <a:ext cx="11183112" cy="1034669"/>
              </a:xfrm>
              <a:prstGeom prst="rect">
                <a:avLst/>
              </a:prstGeom>
              <a:blipFill rotWithShape="1">
                <a:blip r:embed="rId5"/>
                <a:stretch>
                  <a:fillRect t="-22" r="1" b="-6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QT_7_AN.18_1#c2f4f04ea.bracket?vbadefaultcenterpage=1&amp;parentnodeid=b429520d6&amp;vbapositionanswer=13&amp;vbahtmlprocessed=1"/>
          <p:cNvSpPr/>
          <p:nvPr/>
        </p:nvSpPr>
        <p:spPr>
          <a:xfrm>
            <a:off x="1385081" y="4721058"/>
            <a:ext cx="387350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√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p"/>
      <p:bldP spid="8" grpId="0" animBg="1" build="p"/>
      <p:bldP spid="10" grpId="0" animBg="1" build="p"/>
      <p:bldP spid="12" grpId="0" animBg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6_BD.19_1#baa272bcb?vbadefaultcenterpage=1&amp;parentnodeid=d3a96a203&amp;vbahtmlprocessed=1"/>
              <p:cNvSpPr/>
              <p:nvPr/>
            </p:nvSpPr>
            <p:spPr>
              <a:xfrm>
                <a:off x="502920" y="1470737"/>
                <a:ext cx="11183112" cy="7021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（易错题）已知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6_BD.19_1#baa272bcb?vbadefaultcenterpage=1&amp;parentnodeid=d3a96a20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70737"/>
                <a:ext cx="11183112" cy="702120"/>
              </a:xfrm>
              <a:prstGeom prst="rect">
                <a:avLst/>
              </a:prstGeom>
              <a:blipFill rotWithShape="1">
                <a:blip r:embed="rId1"/>
                <a:stretch>
                  <a:fillRect t="-11" r="1" b="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6_AN.20_1#baa272bcb.bracket?vbadefaultcenterpage=1&amp;parentnodeid=d3a96a203&amp;vbapositionanswer=14&amp;vbahtmlprocessed=1"/>
          <p:cNvSpPr/>
          <p:nvPr/>
        </p:nvSpPr>
        <p:spPr>
          <a:xfrm>
            <a:off x="6212713" y="1712544"/>
            <a:ext cx="423863" cy="3547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4" name="QC_6_BD.21_1#baa272bcb.choices?vbadefaultcenterpage=1&amp;parentnodeid=d3a96a203&amp;vbahtmlprocessed=1"/>
          <p:cNvSpPr/>
          <p:nvPr/>
        </p:nvSpPr>
        <p:spPr>
          <a:xfrm>
            <a:off x="502920" y="2184984"/>
            <a:ext cx="11183112" cy="103466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5699125" algn="l"/>
              </a:tabLst>
            </a:pP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A.是偶函数</a:t>
            </a:r>
            <a:r>
              <a:rPr lang="en-US" altLang="zh-CN" sz="2400" b="0" i="0" spc="-10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B.是奇函数</a:t>
            </a:r>
            <a:endParaRPr lang="en-US" altLang="zh-CN" sz="2400" dirty="0"/>
          </a:p>
          <a:p>
            <a:pPr latinLnBrk="1">
              <a:lnSpc>
                <a:spcPct val="150000"/>
              </a:lnSpc>
              <a:tabLst>
                <a:tab pos="5699125" algn="l"/>
              </a:tabLst>
            </a:pP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C.是非奇非偶函数</a:t>
            </a:r>
            <a:r>
              <a:rPr lang="en-US" altLang="zh-CN" sz="2400" b="0" i="0" spc="-103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D.既是奇函数又是偶函数</a:t>
            </a:r>
            <a:endParaRPr lang="en-US" altLang="zh-CN" sz="2400" dirty="0"/>
          </a:p>
        </p:txBody>
      </p:sp>
      <p:sp>
        <p:nvSpPr>
          <p:cNvPr id="5" name="QC_6_EX.22_1#baa272bcb?vbadefaultcenterpage=1&amp;parentnodeid=d3a96a203&amp;vbahtmlprocessed=1"/>
          <p:cNvSpPr/>
          <p:nvPr/>
        </p:nvSpPr>
        <p:spPr>
          <a:xfrm>
            <a:off x="502920" y="3230385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【易错点】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忽略函数奇偶性对定义域的限制条件导致错误.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QC_6_AS.23_1#baa272bcb?vbadefaultcenterpage=1&amp;parentnodeid=d3a96a203&amp;vbahtmlprocessed=1&amp;bbb=1&amp;hasbroken=1"/>
              <p:cNvSpPr/>
              <p:nvPr/>
            </p:nvSpPr>
            <p:spPr>
              <a:xfrm>
                <a:off x="502920" y="3721684"/>
                <a:ext cx="11183112" cy="195357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&amp;∣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∣−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，定义域关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于原点对称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为奇函数.故选B.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C_6_AS.23_1#baa272bcb?vbadefaultcenterpage=1&amp;parentnodeid=d3a96a203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21684"/>
                <a:ext cx="11183112" cy="1953578"/>
              </a:xfrm>
              <a:prstGeom prst="rect">
                <a:avLst/>
              </a:prstGeom>
              <a:blipFill rotWithShape="1">
                <a:blip r:embed="rId2"/>
                <a:stretch>
                  <a:fillRect t="-30" r="-1981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5" grpId="0" animBg="1" build="p"/>
      <p:bldP spid="6" grpId="0" animBg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419c4ba8e?vbadefaultcenterpage=1&amp;parentnodeid=1962fbed4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题组2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走进教材</a:t>
            </a:r>
            <a:endParaRPr lang="en-US" altLang="zh-CN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6_BD.24_1#6ae84dfe3?vbadefaultcenterpage=1&amp;parentnodeid=419c4ba8e&amp;vbahtmlprocessed=1&amp;bbb=1&amp;hasbroken=1"/>
              <p:cNvSpPr/>
              <p:nvPr/>
            </p:nvSpPr>
            <p:spPr>
              <a:xfrm>
                <a:off x="502920" y="1330103"/>
                <a:ext cx="11183112" cy="147447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（人教A版必修①P86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T11改编）已知函数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是定义在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上的偶函数，当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 dirty="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</a:t>
                </a:r>
                <a:r>
                  <a:rPr lang="en-US" altLang="zh-CN" sz="4800" b="0" i="0" u="sng" kern="0" spc="-99900" dirty="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B_6_BD.24_1#6ae84dfe3?vbadefaultcenterpage=1&amp;parentnodeid=419c4ba8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30103"/>
                <a:ext cx="11183112" cy="1474470"/>
              </a:xfrm>
              <a:prstGeom prst="rect">
                <a:avLst/>
              </a:prstGeom>
              <a:blipFill rotWithShape="1">
                <a:blip r:embed="rId1"/>
                <a:stretch>
                  <a:fillRect t="-28" r="1" b="-11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6_AN.25_1#6ae84dfe3.blank?vbadefaultcenterpage=1&amp;parentnodeid=419c4ba8e&amp;vbapositionanswer=15&amp;vbahtmlprocessed=1&amp;rh=64.8"/>
              <p:cNvSpPr/>
              <p:nvPr/>
            </p:nvSpPr>
            <p:spPr>
              <a:xfrm>
                <a:off x="4796917" y="1892142"/>
                <a:ext cx="2072767" cy="81356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64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≤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4" name="QB_6_AN.25_1#6ae84dfe3.blank?vbadefaultcenterpage=1&amp;parentnodeid=419c4ba8e&amp;vbapositionanswer=15&amp;vbahtmlprocessed=1&amp;rh=64.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6917" y="1892142"/>
                <a:ext cx="2072767" cy="813562"/>
              </a:xfrm>
              <a:prstGeom prst="rect">
                <a:avLst/>
              </a:prstGeom>
              <a:blipFill rotWithShape="1">
                <a:blip r:embed="rId2"/>
                <a:stretch>
                  <a:fillRect l="-6" t="-59" r="12" b="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6_AS.26_1#6ae84dfe3?vbadefaultcenterpage=1&amp;parentnodeid=419c4ba8e&amp;vbahtmlprocessed=1&amp;bbb=1&amp;hasbroken=1"/>
              <p:cNvSpPr/>
              <p:nvPr/>
            </p:nvSpPr>
            <p:spPr>
              <a:xfrm>
                <a:off x="502920" y="2816448"/>
                <a:ext cx="11183112" cy="221907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是定义在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上的偶函数，所以图象关于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轴对称且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≤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.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B_6_AS.26_1#6ae84dfe3?vbadefaultcenterpage=1&amp;parentnodeid=419c4ba8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16448"/>
                <a:ext cx="11183112" cy="2219071"/>
              </a:xfrm>
              <a:prstGeom prst="rect">
                <a:avLst/>
              </a:prstGeom>
              <a:blipFill rotWithShape="1">
                <a:blip r:embed="rId3"/>
                <a:stretch>
                  <a:fillRect t="-10" r="-323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5" grpId="0" animBg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6_BD.27_1#671a17fc8?vbadefaultcenterpage=1&amp;parentnodeid=419c4ba8e&amp;vbahtmlprocessed=1&amp;bbb=1&amp;hasbroken=1"/>
              <p:cNvSpPr/>
              <p:nvPr/>
            </p:nvSpPr>
            <p:spPr>
              <a:xfrm>
                <a:off x="502920" y="1977721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（人教A版必修①P101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·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T9改编）已知奇函数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2024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2025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上单调递减，则它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2025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2024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.（填“增”或“减”）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6_BD.27_1#671a17fc8?vbadefaultcenterpage=1&amp;parentnodeid=419c4ba8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77721"/>
                <a:ext cx="11183112" cy="1034669"/>
              </a:xfrm>
              <a:prstGeom prst="rect">
                <a:avLst/>
              </a:prstGeom>
              <a:blipFill rotWithShape="1">
                <a:blip r:embed="rId1"/>
                <a:stretch>
                  <a:fillRect t="-32" r="-839" b="-6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6_AN.28_1#671a17fc8.blank?vbadefaultcenterpage=1&amp;parentnodeid=419c4ba8e&amp;vbapositionanswer=16&amp;vbahtmlprocessed=1"/>
          <p:cNvSpPr/>
          <p:nvPr/>
        </p:nvSpPr>
        <p:spPr>
          <a:xfrm>
            <a:off x="4203383" y="2488261"/>
            <a:ext cx="525463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减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6_AS.29_1#671a17fc8?vbadefaultcenterpage=1&amp;parentnodeid=419c4ba8e&amp;vbahtmlprocessed=1&amp;bbb=1&amp;hasbroken=1"/>
              <p:cNvSpPr/>
              <p:nvPr/>
            </p:nvSpPr>
            <p:spPr>
              <a:xfrm>
                <a:off x="502920" y="3019628"/>
                <a:ext cx="11183112" cy="213595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任取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2025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2024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2024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2025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2024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2025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上是减函数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为奇函数，所以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2025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2024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上单调递减.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B_6_AS.29_1#671a17fc8?vbadefaultcenterpage=1&amp;parentnodeid=419c4ba8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19628"/>
                <a:ext cx="11183112" cy="2135950"/>
              </a:xfrm>
              <a:prstGeom prst="rect">
                <a:avLst/>
              </a:prstGeom>
              <a:blipFill rotWithShape="1">
                <a:blip r:embed="rId2"/>
                <a:stretch>
                  <a:fillRect t="-10" r="1" b="-2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4" grpId="0" animBg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da0a2bb9f?vbadefaultcenterpage=1&amp;parentnodeid=1962fbed4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题组3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走向高考</a:t>
            </a:r>
            <a:endParaRPr lang="en-US" altLang="zh-CN" sz="2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QC_6_BD.30_1#082a9b51c?vbadefaultcenterpage=1&amp;parentnodeid=da0a2bb9f&amp;vbahtmlprocessed=1"/>
              <p:cNvSpPr/>
              <p:nvPr/>
            </p:nvSpPr>
            <p:spPr>
              <a:xfrm>
                <a:off x="502920" y="1292448"/>
                <a:ext cx="11183112" cy="71399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（2023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新高考Ⅱ卷）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为偶函数，则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C_6_BD.30_1#082a9b51c?vbadefaultcenterpage=1&amp;parentnodeid=da0a2bb9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92448"/>
                <a:ext cx="11183112" cy="713994"/>
              </a:xfrm>
              <a:prstGeom prst="rect">
                <a:avLst/>
              </a:prstGeom>
              <a:blipFill rotWithShape="1">
                <a:blip r:embed="rId1"/>
                <a:stretch>
                  <a:fillRect t="-31" r="1" b="-106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6_AN.31_1#082a9b51c.bracket?vbadefaultcenterpage=1&amp;parentnodeid=da0a2bb9f&amp;vbapositionanswer=17&amp;vbahtmlprocessed=1"/>
          <p:cNvSpPr/>
          <p:nvPr/>
        </p:nvSpPr>
        <p:spPr>
          <a:xfrm>
            <a:off x="9376093" y="1580738"/>
            <a:ext cx="423863" cy="3547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6_BD.32_1#082a9b51c.choices?vbadefaultcenterpage=1&amp;parentnodeid=da0a2bb9f&amp;vbahtmlprocessed=1"/>
              <p:cNvSpPr/>
              <p:nvPr/>
            </p:nvSpPr>
            <p:spPr>
              <a:xfrm>
                <a:off x="502920" y="2016348"/>
                <a:ext cx="11183112" cy="71024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944495" algn="l"/>
                    <a:tab pos="5762625" algn="l"/>
                    <a:tab pos="855535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.-1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B.0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.1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6_BD.32_1#082a9b51c.choices?vbadefaultcenterpage=1&amp;parentnodeid=da0a2bb9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16348"/>
                <a:ext cx="11183112" cy="710248"/>
              </a:xfrm>
              <a:prstGeom prst="rect">
                <a:avLst/>
              </a:prstGeom>
              <a:blipFill rotWithShape="1">
                <a:blip r:embed="rId2"/>
                <a:stretch>
                  <a:fillRect t="-31" r="1" b="-10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C_6_AS.33_1#082a9b51c?vbadefaultcenterpage=1&amp;parentnodeid=da0a2bb9f&amp;vbahtmlprocessed=1&amp;bbb=1&amp;hasbroken=1"/>
              <p:cNvSpPr/>
              <p:nvPr/>
            </p:nvSpPr>
            <p:spPr>
              <a:xfrm>
                <a:off x="502920" y="2727548"/>
                <a:ext cx="11183112" cy="37923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为偶函数，所以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的定义域为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，关于原点对称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此时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为偶函数.故选B.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C_6_AS.33_1#082a9b51c?vbadefaultcenterpage=1&amp;parentnodeid=da0a2bb9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27548"/>
                <a:ext cx="11183112" cy="3792347"/>
              </a:xfrm>
              <a:prstGeom prst="rect">
                <a:avLst/>
              </a:prstGeom>
              <a:blipFill rotWithShape="1">
                <a:blip r:embed="rId3"/>
                <a:stretch>
                  <a:fillRect t="-6" r="1" b="-20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6" grpId="0" animBg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77fbcef49.fixed?vbadefaultcenterpage=1&amp;parentnodeid=8d71612c5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4400" dirty="0"/>
          </a:p>
        </p:txBody>
      </p:sp>
      <p:pic>
        <p:nvPicPr>
          <p:cNvPr id="3" name="C_3#77fbcef49.fixed?vbadefaultcenterpage=1&amp;parentnodeid=8d71612c5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a18b40459?vbadefaultcenterpage=1&amp;parentnodeid=77fbcef49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考点一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函数的奇偶性［多维探究］</a:t>
            </a:r>
            <a:endParaRPr lang="en-US" altLang="zh-CN" sz="2800" dirty="0"/>
          </a:p>
        </p:txBody>
      </p:sp>
      <p:pic>
        <p:nvPicPr>
          <p:cNvPr id="3" name="C_5_BD#3808b75c4?vbadefaultcenterpage=1&amp;parentnodeid=a18b40459&amp;inlineimagemarkindex=1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098" y="1517754"/>
            <a:ext cx="1435608" cy="384048"/>
          </a:xfrm>
          <a:prstGeom prst="rect">
            <a:avLst/>
          </a:prstGeom>
        </p:spPr>
      </p:pic>
      <p:sp>
        <p:nvSpPr>
          <p:cNvPr id="4" name="C_5_BD#3808b75c4?vbadefaultcenterpage=1&amp;parentnodeid=a18b40459&amp;vbahtmlprocessed=1"/>
          <p:cNvSpPr/>
          <p:nvPr/>
        </p:nvSpPr>
        <p:spPr>
          <a:xfrm>
            <a:off x="502920" y="1370751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判断函数的奇偶性</a:t>
            </a:r>
            <a:endParaRPr lang="en-US" altLang="zh-CN" sz="100" dirty="0"/>
          </a:p>
        </p:txBody>
      </p:sp>
      <p:sp>
        <p:nvSpPr>
          <p:cNvPr id="5" name="QO_6_BD.34_1#d9b5757ec?vbadefaultcenterpage=1&amp;parentnodeid=3808b75c4&amp;vbahtmlprocessed=1"/>
          <p:cNvSpPr/>
          <p:nvPr/>
        </p:nvSpPr>
        <p:spPr>
          <a:xfrm>
            <a:off x="502920" y="1943191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典例1</a:t>
            </a:r>
            <a:r>
              <a:rPr lang="en-US" altLang="zh-CN" sz="2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判断下列函数的奇偶性.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QO_6_BD.34_2#d9b5757ec?segpoint=1&amp;vbadefaultcenterpage=1&amp;parentnodeid=3808b75c4&amp;vbahtmlprocessed=1"/>
              <p:cNvSpPr/>
              <p:nvPr/>
            </p:nvSpPr>
            <p:spPr>
              <a:xfrm>
                <a:off x="502920" y="2435448"/>
                <a:ext cx="11183112" cy="5432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O_6_BD.34_2#d9b5757ec?segpoint=1&amp;vbadefaultcenterpage=1&amp;parentnodeid=3808b75c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35448"/>
                <a:ext cx="11183112" cy="543243"/>
              </a:xfrm>
              <a:prstGeom prst="rect">
                <a:avLst/>
              </a:prstGeom>
              <a:blipFill rotWithShape="1">
                <a:blip r:embed="rId2"/>
                <a:stretch>
                  <a:fillRect t="-41" r="1" b="-223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QO_6_BD.34_3#d9b5757ec?segpoint=1&amp;vbadefaultcenterpage=1&amp;parentnodeid=3808b75c4&amp;vbahtmlprocessed=1"/>
              <p:cNvSpPr/>
              <p:nvPr/>
            </p:nvSpPr>
            <p:spPr>
              <a:xfrm>
                <a:off x="502920" y="2981548"/>
                <a:ext cx="11183112" cy="89744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&lt;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；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QO_6_BD.34_3#d9b5757ec?segpoint=1&amp;vbadefaultcenterpage=1&amp;parentnodeid=3808b75c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81548"/>
                <a:ext cx="11183112" cy="897446"/>
              </a:xfrm>
              <a:prstGeom prst="rect">
                <a:avLst/>
              </a:prstGeom>
              <a:blipFill rotWithShape="1">
                <a:blip r:embed="rId3"/>
                <a:stretch>
                  <a:fillRect t="-25" r="1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QO_6_BD.34_4#d9b5757ec?segpoint=1&amp;vbadefaultcenterpage=1&amp;parentnodeid=3808b75c4&amp;vbahtmlprocessed=1"/>
              <p:cNvSpPr/>
              <p:nvPr/>
            </p:nvSpPr>
            <p:spPr>
              <a:xfrm>
                <a:off x="502920" y="3883248"/>
                <a:ext cx="11183112" cy="59182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（3）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8" name="QO_6_BD.34_4#d9b5757ec?segpoint=1&amp;vbadefaultcenterpage=1&amp;parentnodeid=3808b75c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83248"/>
                <a:ext cx="11183112" cy="591820"/>
              </a:xfrm>
              <a:prstGeom prst="rect">
                <a:avLst/>
              </a:prstGeom>
              <a:blipFill rotWithShape="1">
                <a:blip r:embed="rId4"/>
                <a:stretch>
                  <a:fillRect t="-38" r="1" b="-20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6_AS.35_1#d9b5757ec?vbadefaultcenterpage=1&amp;parentnodeid=3808b75c4&amp;vbahtmlprocessed=1&amp;bbb=1&amp;hasbroken=1"/>
              <p:cNvSpPr/>
              <p:nvPr/>
            </p:nvSpPr>
            <p:spPr>
              <a:xfrm>
                <a:off x="502920" y="1831735"/>
                <a:ext cx="11183112" cy="343173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（1）由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=±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,即原函数的定义域为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从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既是奇函数又是偶函数.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（2）显然函数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的定义域为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−∞,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同理，当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为奇函数.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6_AS.35_1#d9b5757ec?vbadefaultcenterpage=1&amp;parentnodeid=3808b75c4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31735"/>
                <a:ext cx="11183112" cy="3431731"/>
              </a:xfrm>
              <a:prstGeom prst="rect">
                <a:avLst/>
              </a:prstGeom>
              <a:blipFill rotWithShape="1">
                <a:blip r:embed="rId1"/>
                <a:stretch>
                  <a:fillRect t="-12" r="1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6_AS.35_2#d9b5757ec?vbadefaultcenterpage=1&amp;parentnodeid=3808b75c4&amp;vbahtmlprocessed=1"/>
              <p:cNvSpPr/>
              <p:nvPr/>
            </p:nvSpPr>
            <p:spPr>
              <a:xfrm>
                <a:off x="502920" y="1988389"/>
                <a:ext cx="11183112" cy="3169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（3）显然函数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的定义域为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−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e>
                            </m:ra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为奇函数.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6_AS.35_2#d9b5757ec?vbadefaultcenterpage=1&amp;parentnodeid=3808b75c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88389"/>
                <a:ext cx="11183112" cy="3169222"/>
              </a:xfrm>
              <a:prstGeom prst="rect">
                <a:avLst/>
              </a:prstGeom>
              <a:blipFill rotWithShape="1">
                <a:blip r:embed="rId1"/>
                <a:stretch>
                  <a:fillRect t="-6" r="1" b="-33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1281673cc?vbadefaultcenterpage=1&amp;parentnodeid=3808b75c4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952323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6_BD#1281673cc?vbadefaultcenterpage=1&amp;parentnodeid=3808b75c4&amp;vbahtmlprocessed=1"/>
          <p:cNvSpPr/>
          <p:nvPr/>
        </p:nvSpPr>
        <p:spPr>
          <a:xfrm>
            <a:off x="502920" y="1478611"/>
            <a:ext cx="11183112" cy="4902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函数奇偶性的判断方法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P_6_BD#1281673cc?colgroup=3,31&amp;vbadefaultcenterpage=1&amp;parentnodeid=3808b75c4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100911"/>
              <a:ext cx="11155680" cy="4092766"/>
            </p:xfrm>
            <a:graphic>
              <a:graphicData uri="http://schemas.openxmlformats.org/drawingml/2006/table">
                <a:tbl>
                  <a:tblPr/>
                  <a:tblGrid>
                    <a:gridCol w="1325880"/>
                    <a:gridCol w="9829800"/>
                  </a:tblGrid>
                  <a:tr h="1892808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定义法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50000"/>
                            </a:lnSpc>
                          </a:pPr>
                          <a:endParaRPr lang="en-US" altLang="zh-CN" sz="900" spc="0" dirty="0">
                            <a:latin typeface="宋体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289304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图象法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50000"/>
                            </a:lnSpc>
                          </a:pPr>
                          <a:endParaRPr lang="en-US" altLang="zh-CN" sz="900" spc="0" dirty="0">
                            <a:latin typeface="宋体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10654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性质法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设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的定义域分别是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,则在它们的公共定义域上:奇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奇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奇,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奇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×奇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偶,偶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偶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偶,偶×偶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偶,奇×偶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奇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P_6_BD#1281673cc?colgroup=3,31&amp;vbadefaultcenterpage=1&amp;parentnodeid=3808b75c4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100911"/>
              <a:ext cx="11155680" cy="4092766"/>
            </p:xfrm>
            <a:graphic>
              <a:graphicData uri="http://schemas.openxmlformats.org/drawingml/2006/table">
                <a:tbl>
                  <a:tblPr/>
                  <a:tblGrid>
                    <a:gridCol w="1325880"/>
                    <a:gridCol w="9829800"/>
                  </a:tblGrid>
                  <a:tr h="1892808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定义法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50000"/>
                            </a:lnSpc>
                          </a:pPr>
                          <a:endParaRPr lang="en-US" altLang="zh-CN" sz="900" spc="0" dirty="0">
                            <a:latin typeface="宋体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289304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图象法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50000"/>
                            </a:lnSpc>
                          </a:pPr>
                          <a:endParaRPr lang="en-US" altLang="zh-CN" sz="900" spc="0" dirty="0">
                            <a:latin typeface="宋体" panose="02010600030101010101" pitchFamily="2" charset="-122"/>
                          </a:endParaRPr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4996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性质法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5" name="P_6_BD#1281673cc.table_image?tableimageindex=1&amp;vbadefaultcenterpage=1&amp;parentnodeid=3808b75c4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59352" y="2187779"/>
            <a:ext cx="5568696" cy="1719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6" name="P_6_BD#1281673cc.table_image?tableimageindex=2&amp;vbadefaultcenterpage=1&amp;parentnodeid=3808b75c4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59352" y="4080587"/>
            <a:ext cx="5568696" cy="111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7ae9eb861?vbadefaultcenterpage=1&amp;parentnodeid=a18b40459&amp;inlineimagemarkindex=2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098" y="903003"/>
            <a:ext cx="1435608" cy="384048"/>
          </a:xfrm>
          <a:prstGeom prst="rect">
            <a:avLst/>
          </a:prstGeom>
        </p:spPr>
      </p:pic>
      <p:sp>
        <p:nvSpPr>
          <p:cNvPr id="3" name="C_5_BD#7ae9eb861?vbadefaultcenterpage=1&amp;parentnodeid=a18b40459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利用奇偶性求解析式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6_BD.36_1#d37eb1506?vbadefaultcenterpage=1&amp;parentnodeid=7ae9eb861&amp;vbahtmlprocessed=1&amp;bbb=1&amp;hasbroken=1"/>
              <p:cNvSpPr/>
              <p:nvPr/>
            </p:nvSpPr>
            <p:spPr>
              <a:xfrm>
                <a:off x="502920" y="1327563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典例2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是定义在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上的奇函数，且当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6_BD.36_1#d37eb1506?vbadefaultcenterpage=1&amp;parentnodeid=7ae9eb86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27563"/>
                <a:ext cx="11183112" cy="1034669"/>
              </a:xfrm>
              <a:prstGeom prst="rect">
                <a:avLst/>
              </a:prstGeom>
              <a:blipFill rotWithShape="1">
                <a:blip r:embed="rId2"/>
                <a:stretch>
                  <a:fillRect t="-40" r="1" b="-60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6_AN.37_1#d37eb1506.bracket?vbadefaultcenterpage=1&amp;parentnodeid=7ae9eb861&amp;vbapositionanswer=18&amp;vbahtmlprocessed=1"/>
          <p:cNvSpPr/>
          <p:nvPr/>
        </p:nvSpPr>
        <p:spPr>
          <a:xfrm>
            <a:off x="3334322" y="1876203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QC_6_BD.38_1#d37eb1506.choices?vbadefaultcenterpage=1&amp;parentnodeid=7ae9eb861&amp;vbahtmlprocessed=1"/>
              <p:cNvSpPr/>
              <p:nvPr/>
            </p:nvSpPr>
            <p:spPr>
              <a:xfrm>
                <a:off x="502920" y="2407063"/>
                <a:ext cx="11183112" cy="479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757170" algn="l"/>
                    <a:tab pos="5476875" algn="l"/>
                    <a:tab pos="8425180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C_6_BD.38_1#d37eb1506.choices?vbadefaultcenterpage=1&amp;parentnodeid=7ae9eb86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07063"/>
                <a:ext cx="11183112" cy="479235"/>
              </a:xfrm>
              <a:prstGeom prst="rect">
                <a:avLst/>
              </a:prstGeom>
              <a:blipFill rotWithShape="1">
                <a:blip r:embed="rId3"/>
                <a:stretch>
                  <a:fillRect t="-86" r="1" b="-14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QC_6_AS.39_1#d37eb1506?vbadefaultcenterpage=1&amp;parentnodeid=7ae9eb861&amp;vbahtmlprocessed=1"/>
              <p:cNvSpPr/>
              <p:nvPr/>
            </p:nvSpPr>
            <p:spPr>
              <a:xfrm>
                <a:off x="502920" y="2890108"/>
                <a:ext cx="11183112" cy="1034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是奇函数，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QC_6_AS.39_1#d37eb1506?vbadefaultcenterpage=1&amp;parentnodeid=7ae9eb86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90108"/>
                <a:ext cx="11183112" cy="1034669"/>
              </a:xfrm>
              <a:prstGeom prst="rect">
                <a:avLst/>
              </a:prstGeom>
              <a:blipFill rotWithShape="1">
                <a:blip r:embed="rId4"/>
                <a:stretch>
                  <a:fillRect t="-22" r="1" b="-6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  <p:bldP spid="7" grpId="0" animBg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931c9596f?vbadefaultcenterpage=1&amp;parentnodeid=a18b40459&amp;inlineimagemarkindex=3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812" y="866427"/>
            <a:ext cx="1554480" cy="420624"/>
          </a:xfrm>
          <a:prstGeom prst="rect">
            <a:avLst/>
          </a:prstGeom>
        </p:spPr>
      </p:pic>
      <p:sp>
        <p:nvSpPr>
          <p:cNvPr id="3" name="C_5_BD#931c9596f?vbadefaultcenterpage=1&amp;parentnodeid=a18b40459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利用奇偶性求函数值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6_BD.40_1#40800442a?vbadefaultcenterpage=1&amp;parentnodeid=931c9596f&amp;vbahtmlprocessed=1"/>
              <p:cNvSpPr/>
              <p:nvPr/>
            </p:nvSpPr>
            <p:spPr>
              <a:xfrm>
                <a:off x="502920" y="1291432"/>
                <a:ext cx="11183112" cy="73171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典例3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6_BD.40_1#40800442a?vbadefaultcenterpage=1&amp;parentnodeid=931c9596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91432"/>
                <a:ext cx="11183112" cy="731711"/>
              </a:xfrm>
              <a:prstGeom prst="rect">
                <a:avLst/>
              </a:prstGeom>
              <a:blipFill rotWithShape="1">
                <a:blip r:embed="rId2"/>
                <a:stretch>
                  <a:fillRect t="-65" r="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6_AN.41_1#40800442a.bracket?vbadefaultcenterpage=1&amp;parentnodeid=931c9596f&amp;vbapositionanswer=19&amp;vbahtmlprocessed=1"/>
          <p:cNvSpPr/>
          <p:nvPr/>
        </p:nvSpPr>
        <p:spPr>
          <a:xfrm>
            <a:off x="8933561" y="1596740"/>
            <a:ext cx="441325" cy="3547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QC_6_BD.42_1#40800442a.choices?vbadefaultcenterpage=1&amp;parentnodeid=931c9596f&amp;vbahtmlprocessed=1"/>
              <p:cNvSpPr/>
              <p:nvPr/>
            </p:nvSpPr>
            <p:spPr>
              <a:xfrm>
                <a:off x="502920" y="2028032"/>
                <a:ext cx="11183112" cy="479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741295" algn="l"/>
                    <a:tab pos="5457825" algn="l"/>
                    <a:tab pos="841565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.2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B.3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C_6_BD.42_1#40800442a.choices?vbadefaultcenterpage=1&amp;parentnodeid=931c9596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28032"/>
                <a:ext cx="11183112" cy="479235"/>
              </a:xfrm>
              <a:prstGeom prst="rect">
                <a:avLst/>
              </a:prstGeom>
              <a:blipFill rotWithShape="1">
                <a:blip r:embed="rId3"/>
                <a:stretch>
                  <a:fillRect t="-100" r="1" b="-14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QC_6_AS.43_1#40800442a?vbadefaultcenterpage=1&amp;parentnodeid=931c9596f&amp;vbahtmlprocessed=1"/>
              <p:cNvSpPr/>
              <p:nvPr/>
            </p:nvSpPr>
            <p:spPr>
              <a:xfrm>
                <a:off x="502920" y="2510632"/>
                <a:ext cx="11183112" cy="335826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为奇函数，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7" name="QC_6_AS.43_1#40800442a?vbadefaultcenterpage=1&amp;parentnodeid=931c9596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10632"/>
                <a:ext cx="11183112" cy="3358261"/>
              </a:xfrm>
              <a:prstGeom prst="rect">
                <a:avLst/>
              </a:prstGeom>
              <a:blipFill rotWithShape="1">
                <a:blip r:embed="rId4"/>
                <a:stretch>
                  <a:fillRect t="-14" r="1" b="-46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  <p:bldP spid="7" grpId="0" animBg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ddcd30b7d?vbadefaultcenterpage=1&amp;parentnodeid=a18b40459&amp;inlineimagemarkindex=4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812" y="866427"/>
            <a:ext cx="1554480" cy="420624"/>
          </a:xfrm>
          <a:prstGeom prst="rect">
            <a:avLst/>
          </a:prstGeom>
        </p:spPr>
      </p:pic>
      <p:sp>
        <p:nvSpPr>
          <p:cNvPr id="3" name="C_5_BD#ddcd30b7d?vbadefaultcenterpage=1&amp;parentnodeid=a18b40459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4&amp;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利用奇偶性求参数值</a:t>
            </a:r>
            <a:endParaRPr lang="en-US" altLang="zh-CN" sz="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6_BD.44_1#887c823a5?vbadefaultcenterpage=1&amp;parentnodeid=ddcd30b7d&amp;vbahtmlprocessed=1"/>
              <p:cNvSpPr/>
              <p:nvPr/>
            </p:nvSpPr>
            <p:spPr>
              <a:xfrm>
                <a:off x="502920" y="1291432"/>
                <a:ext cx="11183112" cy="10881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典例4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（2023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全国甲卷）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为偶函数，</a:t>
                </a:r>
                <a:endParaRPr lang="en-US" altLang="zh-CN" sz="2400" dirty="0"/>
              </a:p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．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B_6_BD.44_1#887c823a5?vbadefaultcenterpage=1&amp;parentnodeid=ddcd30b7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91432"/>
                <a:ext cx="11183112" cy="1088136"/>
              </a:xfrm>
              <a:prstGeom prst="rect">
                <a:avLst/>
              </a:prstGeom>
              <a:blipFill rotWithShape="1">
                <a:blip r:embed="rId2"/>
                <a:stretch>
                  <a:fillRect t="-44" r="1" b="-5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B_6_AN.45_1#887c823a5.blank?vbadefaultcenterpage=1&amp;parentnodeid=ddcd30b7d&amp;vbapositionanswer=20&amp;vbahtmlprocessed=1"/>
          <p:cNvSpPr/>
          <p:nvPr/>
        </p:nvSpPr>
        <p:spPr>
          <a:xfrm>
            <a:off x="1347470" y="1855439"/>
            <a:ext cx="3730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QB_6_AS.46_1#887c823a5?vbadefaultcenterpage=1&amp;parentnodeid=ddcd30b7d&amp;vbahtmlprocessed=1&amp;bbb=1&amp;hasbroken=1"/>
              <p:cNvSpPr/>
              <p:nvPr/>
            </p:nvSpPr>
            <p:spPr>
              <a:xfrm>
                <a:off x="502920" y="2383632"/>
                <a:ext cx="11183112" cy="141947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为偶函数，所以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π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B_6_AS.46_1#887c823a5?vbadefaultcenterpage=1&amp;parentnodeid=ddcd30b7d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83632"/>
                <a:ext cx="11183112" cy="1419479"/>
              </a:xfrm>
              <a:prstGeom prst="rect">
                <a:avLst/>
              </a:prstGeom>
              <a:blipFill rotWithShape="1">
                <a:blip r:embed="rId3"/>
                <a:stretch>
                  <a:fillRect t="-34" r="1" b="-3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  <p:bldP spid="6" grpId="0" animBg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fe1b679b9?vbadefaultcenterpage=1&amp;parentnodeid=ddcd30b7d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756000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6_BD#fe1b679b9?vbadefaultcenterpage=1&amp;parentnodeid=ddcd30b7d&amp;vbahtmlprocessed=1"/>
          <p:cNvSpPr/>
          <p:nvPr/>
        </p:nvSpPr>
        <p:spPr>
          <a:xfrm>
            <a:off x="502920" y="1282288"/>
            <a:ext cx="11183112" cy="4902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函数奇偶性的应用类型及解题策略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P_6_BD#fe1b679b9?colgroup=2,33&amp;vbadefaultcenterpage=1&amp;parentnodeid=ddcd30b7d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904588"/>
              <a:ext cx="11155680" cy="4594352"/>
            </p:xfrm>
            <a:graphic>
              <a:graphicData uri="http://schemas.openxmlformats.org/drawingml/2006/table">
                <a:tbl>
                  <a:tblPr/>
                  <a:tblGrid>
                    <a:gridCol w="877824"/>
                    <a:gridCol w="10277856"/>
                  </a:tblGrid>
                  <a:tr h="910844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求解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析式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先将待求区间上的自变量转化到已知区间上，再利用奇偶性求出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的解析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式或充分利用奇偶性构造关于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的方程（组），从而得到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的解析式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10844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求函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数值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利用函数的奇偶性将待求函数值转化为已知区间上的函数值，进而求解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38633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求参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数值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利用待定系数法求解，根据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±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−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得到关于待求参数的恒等式，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由系数的对等性得出参数的值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.对于在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𝑥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处有定义的奇函数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，可考虑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列等式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求解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38633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解不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等式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利用奇、偶函数的图象特征或根据奇函数在对称区间上的单调性一致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、偶函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数在对称区间上的单调性相反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，将问题转化到同一单调区间上求解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，涉及偶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函数时常用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，将问题转化到在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[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0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,+∞)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上求解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P_6_BD#fe1b679b9?colgroup=2,33&amp;vbadefaultcenterpage=1&amp;parentnodeid=ddcd30b7d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904588"/>
              <a:ext cx="11155680" cy="4594352"/>
            </p:xfrm>
            <a:graphic>
              <a:graphicData uri="http://schemas.openxmlformats.org/drawingml/2006/table">
                <a:tbl>
                  <a:tblPr/>
                  <a:tblGrid>
                    <a:gridCol w="877824"/>
                    <a:gridCol w="10277856"/>
                  </a:tblGrid>
                  <a:tr h="94996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求解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析式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910844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求函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数值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利用函数的奇偶性将待求函数值转化为已知区间上的函数值，进而求解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42494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求参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数值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142494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解不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等式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split dir="in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4e364f633?vbadefaultcenterpage=1&amp;parentnodeid=a18b40459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C_6_BD.47_1#7184f9104?vbadefaultcenterpage=1&amp;parentnodeid=4e364f633&amp;vbahtmlprocessed=1&amp;bbb=1&amp;hasbroken=1"/>
              <p:cNvSpPr/>
              <p:nvPr/>
            </p:nvSpPr>
            <p:spPr>
              <a:xfrm>
                <a:off x="502920" y="1419448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江西校考）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下列函数中，既是奇函数又在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−∞,+∞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上单调递减的是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C_6_BD.47_1#7184f9104?vbadefaultcenterpage=1&amp;parentnodeid=4e364f633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11183112" cy="1034669"/>
              </a:xfrm>
              <a:prstGeom prst="rect">
                <a:avLst/>
              </a:prstGeom>
              <a:blipFill rotWithShape="1">
                <a:blip r:embed="rId2"/>
                <a:stretch>
                  <a:fillRect t="-22" r="1" b="-6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6_AN.48_1#7184f9104.bracket?vbadefaultcenterpage=1&amp;parentnodeid=4e364f633&amp;vbapositionanswer=21&amp;vbahtmlprocessed=1"/>
          <p:cNvSpPr/>
          <p:nvPr/>
        </p:nvSpPr>
        <p:spPr>
          <a:xfrm>
            <a:off x="769620" y="1968088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6_BD.49_1#7184f9104.choices?vbadefaultcenterpage=1&amp;parentnodeid=4e364f633&amp;vbahtmlprocessed=1"/>
              <p:cNvSpPr/>
              <p:nvPr/>
            </p:nvSpPr>
            <p:spPr>
              <a:xfrm>
                <a:off x="502920" y="2460848"/>
                <a:ext cx="11183112" cy="712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582545" algn="l"/>
                    <a:tab pos="5318125" algn="l"/>
                    <a:tab pos="849820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6_BD.49_1#7184f9104.choices?vbadefaultcenterpage=1&amp;parentnodeid=4e364f63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60848"/>
                <a:ext cx="11183112" cy="712978"/>
              </a:xfrm>
              <a:prstGeom prst="rect">
                <a:avLst/>
              </a:prstGeom>
              <a:blipFill rotWithShape="1">
                <a:blip r:embed="rId3"/>
                <a:stretch>
                  <a:fillRect t="-31" r="1" b="-9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C_6_AS.50_1#7184f9104?vbadefaultcenterpage=1&amp;parentnodeid=4e364f633&amp;vbahtmlprocessed=1"/>
              <p:cNvSpPr/>
              <p:nvPr/>
            </p:nvSpPr>
            <p:spPr>
              <a:xfrm>
                <a:off x="502920" y="3184748"/>
                <a:ext cx="11183112" cy="270986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对于A，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的定义域为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，故A不正确；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对于B，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在定义域上单调递增，故B不正确；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对于C，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∣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∣=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≤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既为奇函数又为减函数，故C正确；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对于D，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为非奇非偶函数，故D不正确.故选C.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C_6_AS.50_1#7184f9104?vbadefaultcenterpage=1&amp;parentnodeid=4e364f63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84748"/>
                <a:ext cx="11183112" cy="2709863"/>
              </a:xfrm>
              <a:prstGeom prst="rect">
                <a:avLst/>
              </a:prstGeom>
              <a:blipFill rotWithShape="1">
                <a:blip r:embed="rId4"/>
                <a:stretch>
                  <a:fillRect t="-8" r="1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6" grpId="0" animBg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6_BD.51_1#f0f5d9c24?vbadefaultcenterpage=1&amp;parentnodeid=4e364f633&amp;vbahtmlprocessed=1"/>
              <p:cNvSpPr/>
              <p:nvPr/>
            </p:nvSpPr>
            <p:spPr>
              <a:xfrm>
                <a:off x="502920" y="1774013"/>
                <a:ext cx="11183112" cy="7615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（2023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全国乙卷）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是偶函数，则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6_BD.51_1#f0f5d9c24?vbadefaultcenterpage=1&amp;parentnodeid=4e364f63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74013"/>
                <a:ext cx="11183112" cy="761556"/>
              </a:xfrm>
              <a:prstGeom prst="rect">
                <a:avLst/>
              </a:prstGeom>
              <a:blipFill rotWithShape="1">
                <a:blip r:embed="rId1"/>
                <a:stretch>
                  <a:fillRect t="-60" r="1" b="-75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6_AN.52_1#f0f5d9c24.bracket?vbadefaultcenterpage=1&amp;parentnodeid=4e364f633&amp;vbapositionanswer=22&amp;vbahtmlprocessed=1"/>
          <p:cNvSpPr/>
          <p:nvPr/>
        </p:nvSpPr>
        <p:spPr>
          <a:xfrm>
            <a:off x="8124889" y="2111833"/>
            <a:ext cx="441325" cy="3547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6_BD.53_1#f0f5d9c24.choices?vbadefaultcenterpage=1&amp;parentnodeid=4e364f633&amp;vbahtmlprocessed=1"/>
              <p:cNvSpPr/>
              <p:nvPr/>
            </p:nvSpPr>
            <p:spPr>
              <a:xfrm>
                <a:off x="502920" y="2539061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982595" algn="l"/>
                    <a:tab pos="5940425" algn="l"/>
                    <a:tab pos="865695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C.1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.2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6_BD.53_1#f0f5d9c24.choices?vbadefaultcenterpage=1&amp;parentnodeid=4e364f63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39061"/>
                <a:ext cx="11183112" cy="486029"/>
              </a:xfrm>
              <a:prstGeom prst="rect">
                <a:avLst/>
              </a:prstGeom>
              <a:blipFill rotWithShape="1">
                <a:blip r:embed="rId2"/>
                <a:stretch>
                  <a:fillRect t="-68" r="1" b="-12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6_AS.54_1#f0f5d9c24?vbadefaultcenterpage=1&amp;parentnodeid=4e364f633&amp;vbahtmlprocessed=1"/>
              <p:cNvSpPr/>
              <p:nvPr/>
            </p:nvSpPr>
            <p:spPr>
              <a:xfrm>
                <a:off x="502920" y="3034361"/>
                <a:ext cx="11183112" cy="233762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为偶函数，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[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不恒为0，所以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6_AS.54_1#f0f5d9c24?vbadefaultcenterpage=1&amp;parentnodeid=4e364f63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34361"/>
                <a:ext cx="11183112" cy="2337626"/>
              </a:xfrm>
              <a:prstGeom prst="rect">
                <a:avLst/>
              </a:prstGeom>
              <a:blipFill rotWithShape="1">
                <a:blip r:embed="rId3"/>
                <a:stretch>
                  <a:fillRect t="-14" r="1" b="-34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5" grpId="0" animBg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6_BD.55_1#6192558aa?vbadefaultcenterpage=1&amp;parentnodeid=4e364f633&amp;vbahtmlprocessed=1&amp;bbb=1&amp;hasbroken=1"/>
              <p:cNvSpPr/>
              <p:nvPr/>
            </p:nvSpPr>
            <p:spPr>
              <a:xfrm>
                <a:off x="502920" y="756000"/>
                <a:ext cx="11183112" cy="230003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（双空题）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南昌开学考试）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是定义域为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的奇函数，当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的解析式为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fontAlgn="b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</a:t>
                </a:r>
                <a:r>
                  <a:rPr lang="en-US" altLang="zh-CN" sz="6600" b="0" i="0" u="sng" kern="0" spc="-99900" dirty="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______________________________________________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6_BD.55_1#6192558aa?vbadefaultcenterpage=1&amp;parentnodeid=4e364f633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2300034"/>
              </a:xfrm>
              <a:prstGeom prst="rect">
                <a:avLst/>
              </a:prstGeom>
              <a:blipFill rotWithShape="1">
                <a:blip r:embed="rId1"/>
                <a:stretch>
                  <a:fillRect t="-15" r="-1106" b="-13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6_AN.56_1#6192558aa.blank?vbadefaultcenterpage=1&amp;parentnodeid=4e364f633&amp;vbapositionanswer=23&amp;vbahtmlprocessed=1"/>
              <p:cNvSpPr/>
              <p:nvPr/>
            </p:nvSpPr>
            <p:spPr>
              <a:xfrm>
                <a:off x="4535805" y="1367694"/>
                <a:ext cx="550863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3" name="QB_6_AN.56_1#6192558aa.blank?vbadefaultcenterpage=1&amp;parentnodeid=4e364f633&amp;vbapositionanswer=2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805" y="1367694"/>
                <a:ext cx="550863" cy="353441"/>
              </a:xfrm>
              <a:prstGeom prst="rect">
                <a:avLst/>
              </a:prstGeom>
              <a:blipFill rotWithShape="1">
                <a:blip r:embed="rId2"/>
                <a:stretch>
                  <a:fillRect t="-153" r="58" b="-7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6_AN.57_1#6192558aa.blank?vbadefaultcenterpage=1&amp;parentnodeid=4e364f633&amp;vbapositionanswer=24&amp;vbahtmlprocessed=1"/>
              <p:cNvSpPr/>
              <p:nvPr/>
            </p:nvSpPr>
            <p:spPr>
              <a:xfrm>
                <a:off x="1976120" y="1802480"/>
                <a:ext cx="4218115" cy="115868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9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&amp;−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5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&lt;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4" name="QB_6_AN.57_1#6192558aa.blank?vbadefaultcenterpage=1&amp;parentnodeid=4e364f633&amp;vbapositionanswer=2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120" y="1802480"/>
                <a:ext cx="4218115" cy="1158685"/>
              </a:xfrm>
              <a:prstGeom prst="rect">
                <a:avLst/>
              </a:prstGeom>
              <a:blipFill rotWithShape="1">
                <a:blip r:embed="rId3"/>
                <a:stretch>
                  <a:fillRect t="-30" r="11" b="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6_AS.58_1#6192558aa?vbadefaultcenterpage=1&amp;parentnodeid=4e364f633&amp;vbahtmlprocessed=1&amp;bbb=1&amp;hasbroken=1"/>
              <p:cNvSpPr/>
              <p:nvPr/>
            </p:nvSpPr>
            <p:spPr>
              <a:xfrm>
                <a:off x="502920" y="3067907"/>
                <a:ext cx="11183112" cy="34790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是定义域为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的奇函数，当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是定义在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上的奇函数，所以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综上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的解析式为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5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&amp;−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5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&lt;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0.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B_6_AS.58_1#6192558aa?vbadefaultcenterpage=1&amp;parentnodeid=4e364f633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67907"/>
                <a:ext cx="11183112" cy="3479038"/>
              </a:xfrm>
              <a:prstGeom prst="rect">
                <a:avLst/>
              </a:prstGeom>
              <a:blipFill rotWithShape="1">
                <a:blip r:embed="rId4"/>
                <a:stretch>
                  <a:fillRect t="-6" r="-413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4" grpId="0" animBg="1" build="p"/>
      <p:bldP spid="5" grpId="0" animBg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4d3707027?vbadefaultcenterpage=1&amp;parentnodeid=77fbcef49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考点二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函数的周期性［师生共研］</a:t>
            </a:r>
            <a:endParaRPr lang="en-US" altLang="zh-CN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5_BD.59_1#dabea50cd?segpoint=1&amp;vbadefaultcenterpage=1&amp;parentnodeid=4d3707027&amp;vbahtmlprocessed=1&amp;bbb=1&amp;hasbroken=1"/>
              <p:cNvSpPr/>
              <p:nvPr/>
            </p:nvSpPr>
            <p:spPr>
              <a:xfrm>
                <a:off x="502920" y="1330548"/>
                <a:ext cx="11183112" cy="151250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典例5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是定义在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上的函数，且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:endParaRPr lang="en-US" altLang="zh-CN" sz="2400" b="0" i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B_5_BD.59_1#dabea50cd?segpoint=1&amp;vbadefaultcenterpage=1&amp;parentnodeid=4d3707027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30548"/>
                <a:ext cx="11183112" cy="1512507"/>
              </a:xfrm>
              <a:prstGeom prst="rect">
                <a:avLst/>
              </a:prstGeom>
              <a:blipFill rotWithShape="1">
                <a:blip r:embed="rId1"/>
                <a:stretch>
                  <a:fillRect t="-15" r="1" b="-87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5_BD.59_2#dabea50cd?segpoint=1&amp;vbadefaultcenterpage=1&amp;parentnodeid=4d3707027&amp;vbahtmlprocessed=1&amp;bbb=1&amp;hasbroken=1"/>
              <p:cNvSpPr/>
              <p:nvPr/>
            </p:nvSpPr>
            <p:spPr>
              <a:xfrm>
                <a:off x="502920" y="2854548"/>
                <a:ext cx="11183112" cy="15833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（2）已知定义在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B_5_BD.59_2#dabea50cd?segpoint=1&amp;vbadefaultcenterpage=1&amp;parentnodeid=4d3707027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54548"/>
                <a:ext cx="11183112" cy="1583309"/>
              </a:xfrm>
              <a:prstGeom prst="rect">
                <a:avLst/>
              </a:prstGeom>
              <a:blipFill rotWithShape="1">
                <a:blip r:embed="rId2"/>
                <a:stretch>
                  <a:fillRect t="-14" r="1" b="-5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5_AN.60_1#dabea50cd.blank?vbadefaultcenterpage=1&amp;parentnodeid=4d3707027&amp;vbapositionanswer=25&amp;vbahtmlprocessed=1"/>
              <p:cNvSpPr/>
              <p:nvPr/>
            </p:nvSpPr>
            <p:spPr>
              <a:xfrm>
                <a:off x="4407408" y="2336959"/>
                <a:ext cx="550863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5" name="QB_5_AN.60_1#dabea50cd.blank?vbadefaultcenterpage=1&amp;parentnodeid=4d3707027&amp;vbapositionanswer=2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408" y="2336959"/>
                <a:ext cx="550863" cy="353441"/>
              </a:xfrm>
              <a:prstGeom prst="rect">
                <a:avLst/>
              </a:prstGeom>
              <a:blipFill rotWithShape="1">
                <a:blip r:embed="rId3"/>
                <a:stretch>
                  <a:fillRect l="-92" t="-45" r="35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QB_5_AN.61_1#dabea50cd.blank?vbadefaultcenterpage=1&amp;parentnodeid=4d3707027&amp;vbapositionanswer=26&amp;vbahtmlprocessed=1"/>
          <p:cNvSpPr/>
          <p:nvPr/>
        </p:nvSpPr>
        <p:spPr>
          <a:xfrm>
            <a:off x="5457635" y="3913728"/>
            <a:ext cx="6778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339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  <p:bldP spid="6" grpId="0" animBg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8d71612c5.fixed?vbadefaultcenterpage=1&amp;parentnodeid=f0bcbbb96&amp;vbahtmlprocessed=1"/>
          <p:cNvSpPr/>
          <p:nvPr/>
        </p:nvSpPr>
        <p:spPr>
          <a:xfrm>
            <a:off x="621792" y="932688"/>
            <a:ext cx="10981944" cy="115214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基础课08</a:t>
            </a:r>
            <a:r>
              <a:rPr lang="en-US" altLang="zh-CN" sz="4000" b="1" i="0" dirty="0">
                <a:solidFill>
                  <a:srgbClr val="01448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函数的奇偶性、周期性与对称性</a:t>
            </a:r>
            <a:endParaRPr lang="en-US" altLang="zh-CN" sz="4000" dirty="0"/>
          </a:p>
        </p:txBody>
      </p:sp>
      <p:pic>
        <p:nvPicPr>
          <p:cNvPr id="3" name="C_0#8d71612c5?linknodeid=f72e54845&amp;catalogrefid=f72e54845&amp;parentnodeid=f0bcbbb96&amp;vbahtmlprocessed=1" descr="preencoded.png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712" y="2642616"/>
            <a:ext cx="502920" cy="502920"/>
          </a:xfrm>
          <a:prstGeom prst="rect">
            <a:avLst/>
          </a:prstGeom>
        </p:spPr>
      </p:pic>
      <p:sp>
        <p:nvSpPr>
          <p:cNvPr id="4" name="C_0#8d71612c5?linknodeid=f72e54845&amp;catalogrefid=f72e54845&amp;parentnodeid=f0bcbbb96&amp;vbahtmlprocessed=1">
            <a:hlinkClick r:id="rId1" action="ppaction://hlinksldjump"/>
          </p:cNvPr>
          <p:cNvSpPr/>
          <p:nvPr/>
        </p:nvSpPr>
        <p:spPr>
          <a:xfrm>
            <a:off x="5202936" y="26151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3050" dirty="0"/>
          </a:p>
        </p:txBody>
      </p:sp>
      <p:pic>
        <p:nvPicPr>
          <p:cNvPr id="5" name="C_0#8d71612c5?linknodeid=77fbcef49&amp;catalogrefid=77fbcef49&amp;parentnodeid=f0bcbbb96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712" y="3557016"/>
            <a:ext cx="502920" cy="502920"/>
          </a:xfrm>
          <a:prstGeom prst="rect">
            <a:avLst/>
          </a:prstGeom>
        </p:spPr>
      </p:pic>
      <p:sp>
        <p:nvSpPr>
          <p:cNvPr id="6" name="C_0#8d71612c5?linknodeid=77fbcef49&amp;catalogrefid=77fbcef49&amp;parentnodeid=f0bcbbb96&amp;vbahtmlprocessed=1">
            <a:hlinkClick r:id="rId3" action="ppaction://hlinksldjump"/>
          </p:cNvPr>
          <p:cNvSpPr/>
          <p:nvPr/>
        </p:nvSpPr>
        <p:spPr>
          <a:xfrm>
            <a:off x="5202936" y="35295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5_AS.62_1#dabea50cd?vbadefaultcenterpage=1&amp;parentnodeid=4d3707027&amp;vbahtmlprocessed=1&amp;bbb=1&amp;hasbroken=1"/>
              <p:cNvSpPr/>
              <p:nvPr/>
            </p:nvSpPr>
            <p:spPr>
              <a:xfrm>
                <a:off x="502920" y="2908155"/>
                <a:ext cx="11183112" cy="132969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周期为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6的周期函数，则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337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×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5_AS.62_1#dabea50cd?vbadefaultcenterpage=1&amp;parentnodeid=4d3707027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08155"/>
                <a:ext cx="11183112" cy="1329690"/>
              </a:xfrm>
              <a:prstGeom prst="rect">
                <a:avLst/>
              </a:prstGeom>
              <a:blipFill rotWithShape="1">
                <a:blip r:embed="rId1"/>
                <a:stretch>
                  <a:fillRect t="-37" r="1" b="-55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5_AS.62_2#dabea50cd?vbadefaultcenterpage=1&amp;parentnodeid=4d3707027&amp;vbahtmlprocessed=1&amp;bbb=1&amp;hasbroken=1"/>
              <p:cNvSpPr/>
              <p:nvPr/>
            </p:nvSpPr>
            <p:spPr>
              <a:xfrm>
                <a:off x="502920" y="1101263"/>
                <a:ext cx="11183112" cy="486727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是周期为6的周期函数，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+⋯+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2025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337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337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339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5_AS.62_2#dabea50cd?vbadefaultcenterpage=1&amp;parentnodeid=4d3707027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01263"/>
                <a:ext cx="11183112" cy="4867275"/>
              </a:xfrm>
              <a:prstGeom prst="rect">
                <a:avLst/>
              </a:prstGeom>
              <a:blipFill rotWithShape="1">
                <a:blip r:embed="rId1"/>
                <a:stretch>
                  <a:fillRect t="-4" r="-987" b="-19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bce988c19?vbadefaultcenterpage=1&amp;parentnodeid=4d3707027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850118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5_BD#bce988c19?vbadefaultcenterpage=1&amp;parentnodeid=4d3707027&amp;vbahtmlprocessed=1"/>
          <p:cNvSpPr/>
          <p:nvPr/>
        </p:nvSpPr>
        <p:spPr>
          <a:xfrm>
            <a:off x="502920" y="2376406"/>
            <a:ext cx="11183112" cy="4902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函数周期性的判定与应用的解题策略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P_5_BD#bce988c19?colgroup=1,34&amp;vbadefaultcenterpage=1&amp;parentnodeid=4d3707027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998706"/>
              <a:ext cx="11146536" cy="2297176"/>
            </p:xfrm>
            <a:graphic>
              <a:graphicData uri="http://schemas.openxmlformats.org/drawingml/2006/table">
                <a:tbl>
                  <a:tblPr/>
                  <a:tblGrid>
                    <a:gridCol w="539496"/>
                    <a:gridCol w="10607040"/>
                  </a:tblGrid>
                  <a:tr h="910844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判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定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判断函数的周期只需证明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𝑇</m:t>
                                  </m:r>
                                </m:e>
                              </m:d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𝑇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≠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0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，便可证明函数是周期函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，且周期为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，函数的周期性常与函数的其他性质综合命题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38633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应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用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根据函数的周期性，可以由函数局部的性质得到函数的整体性质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，即周期性与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奇偶性都具有将未知区间上的问题转化到已知区间上的功能.在解决具体问题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时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，要注意，若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是函数的周期，则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𝑘𝑇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(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𝑘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∈</m:t>
                              </m:r>
                              <m:r>
                                <a:rPr lang="en-US" altLang="zh-CN" sz="2400" b="1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𝐙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且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𝑘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≠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0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也是函数的周期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P_5_BD#bce988c19?colgroup=1,34&amp;vbadefaultcenterpage=1&amp;parentnodeid=4d3707027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998706"/>
              <a:ext cx="11146536" cy="2297176"/>
            </p:xfrm>
            <a:graphic>
              <a:graphicData uri="http://schemas.openxmlformats.org/drawingml/2006/table">
                <a:tbl>
                  <a:tblPr/>
                  <a:tblGrid>
                    <a:gridCol w="539496"/>
                    <a:gridCol w="10607040"/>
                  </a:tblGrid>
                  <a:tr h="94996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判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定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142494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应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用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split dir="in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a40300901?vbadefaultcenterpage=1&amp;parentnodeid=4d3707027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6_BD.63_1#1bc1b27ce?vbadefaultcenterpage=1&amp;parentnodeid=a40300901&amp;vbahtmlprocessed=1&amp;bbb=1&amp;hasbroken=1"/>
              <p:cNvSpPr/>
              <p:nvPr/>
            </p:nvSpPr>
            <p:spPr>
              <a:xfrm>
                <a:off x="502920" y="1419448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已知定义在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∈(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B_6_BD.63_1#1bc1b27ce?vbadefaultcenterpage=1&amp;parentnodeid=a4030090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11183112" cy="1034669"/>
              </a:xfrm>
              <a:prstGeom prst="rect">
                <a:avLst/>
              </a:prstGeom>
              <a:blipFill rotWithShape="1">
                <a:blip r:embed="rId2"/>
                <a:stretch>
                  <a:fillRect t="-22" r="1" b="-6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6_AN.64_1#1bc1b27ce.blank?vbadefaultcenterpage=1&amp;parentnodeid=a40300901&amp;vbapositionanswer=27&amp;vbahtmlprocessed=1"/>
          <p:cNvSpPr/>
          <p:nvPr/>
        </p:nvSpPr>
        <p:spPr>
          <a:xfrm>
            <a:off x="4983734" y="1929988"/>
            <a:ext cx="3730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6_AS.65_1#1bc1b27ce?vbadefaultcenterpage=1&amp;parentnodeid=a40300901&amp;vbahtmlprocessed=1&amp;bbb=1&amp;hasbroken=1"/>
              <p:cNvSpPr/>
              <p:nvPr/>
            </p:nvSpPr>
            <p:spPr>
              <a:xfrm>
                <a:off x="502920" y="2460848"/>
                <a:ext cx="11183112" cy="103822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</a:t>
                </a:r>
                <a:endParaRPr lang="en-US" altLang="zh-CN" sz="2400" b="0" i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周期为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4的周期函数，则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B_6_AS.65_1#1bc1b27ce?vbadefaultcenterpage=1&amp;parentnodeid=a4030090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60848"/>
                <a:ext cx="11183112" cy="1038225"/>
              </a:xfrm>
              <a:prstGeom prst="rect">
                <a:avLst/>
              </a:prstGeom>
              <a:blipFill rotWithShape="1">
                <a:blip r:embed="rId3"/>
                <a:stretch>
                  <a:fillRect t="-21" r="1" b="-77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5" grpId="0" animBg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6_BD.66_1#a0a61ae8e?vbadefaultcenterpage=1&amp;parentnodeid=a40300901&amp;vbahtmlprocessed=1"/>
              <p:cNvSpPr/>
              <p:nvPr/>
            </p:nvSpPr>
            <p:spPr>
              <a:xfrm>
                <a:off x="502920" y="2574463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6_BD.66_1#a0a61ae8e?vbadefaultcenterpage=1&amp;parentnodeid=a4030090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74463"/>
                <a:ext cx="11183112" cy="486029"/>
              </a:xfrm>
              <a:prstGeom prst="rect">
                <a:avLst/>
              </a:prstGeom>
              <a:blipFill rotWithShape="1">
                <a:blip r:embed="rId1"/>
                <a:stretch>
                  <a:fillRect t="-36" r="1" b="-12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6_AN.67_1#a0a61ae8e.blank?vbadefaultcenterpage=1&amp;parentnodeid=a40300901&amp;vbapositionanswer=28&amp;vbahtmlprocessed=1"/>
          <p:cNvSpPr/>
          <p:nvPr/>
        </p:nvSpPr>
        <p:spPr>
          <a:xfrm>
            <a:off x="9171242" y="2536363"/>
            <a:ext cx="3730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6_AS.68_1#a0a61ae8e?vbadefaultcenterpage=1&amp;parentnodeid=a40300901&amp;vbahtmlprocessed=1&amp;bbb=1&amp;hasbroken=1"/>
              <p:cNvSpPr/>
              <p:nvPr/>
            </p:nvSpPr>
            <p:spPr>
              <a:xfrm>
                <a:off x="502920" y="3072810"/>
                <a:ext cx="11183112" cy="153682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num>
                      <m:den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12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是周期为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6的周期函数，则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2025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B_6_AS.68_1#a0a61ae8e?vbadefaultcenterpage=1&amp;parentnodeid=a4030090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72810"/>
                <a:ext cx="11183112" cy="1536827"/>
              </a:xfrm>
              <a:prstGeom prst="rect">
                <a:avLst/>
              </a:prstGeom>
              <a:blipFill rotWithShape="1">
                <a:blip r:embed="rId2"/>
                <a:stretch>
                  <a:fillRect t="-3" r="1" b="-50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4" grpId="0" animBg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cc6a27466?vbadefaultcenterpage=1&amp;parentnodeid=77fbcef49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考点三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函数的对称性［自主练透］</a:t>
            </a:r>
            <a:endParaRPr lang="en-US" altLang="zh-CN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QC_5_BD.69_1#c913261a1?vbadefaultcenterpage=1&amp;parentnodeid=cc6a27466&amp;vbahtmlprocessed=1&amp;bbb=1&amp;hasbroken=1"/>
              <p:cNvSpPr/>
              <p:nvPr/>
            </p:nvSpPr>
            <p:spPr>
              <a:xfrm>
                <a:off x="502920" y="1369462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已知定义在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的图象关于直线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 dirty="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对称，则下列结论正确的是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C_5_BD.69_1#c913261a1?vbadefaultcenterpage=1&amp;parentnodeid=cc6a2746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69462"/>
                <a:ext cx="11183112" cy="1034669"/>
              </a:xfrm>
              <a:prstGeom prst="rect">
                <a:avLst/>
              </a:prstGeom>
              <a:blipFill rotWithShape="1">
                <a:blip r:embed="rId1"/>
                <a:stretch>
                  <a:fillRect t="-39" r="1" b="-60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70_1#c913261a1.bracket?vbadefaultcenterpage=1&amp;parentnodeid=cc6a27466&amp;vbapositionanswer=29&amp;vbahtmlprocessed=1"/>
          <p:cNvSpPr/>
          <p:nvPr/>
        </p:nvSpPr>
        <p:spPr>
          <a:xfrm>
            <a:off x="4427220" y="1918102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5_BD.71_1#c913261a1.choices?vbadefaultcenterpage=1&amp;parentnodeid=cc6a27466&amp;vbahtmlprocessed=1"/>
              <p:cNvSpPr/>
              <p:nvPr/>
            </p:nvSpPr>
            <p:spPr>
              <a:xfrm>
                <a:off x="502920" y="2447704"/>
                <a:ext cx="11183112" cy="479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976245" algn="l"/>
                    <a:tab pos="5699125" algn="l"/>
                    <a:tab pos="842200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5_BD.71_1#c913261a1.choices?vbadefaultcenterpage=1&amp;parentnodeid=cc6a2746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47704"/>
                <a:ext cx="11183112" cy="479235"/>
              </a:xfrm>
              <a:prstGeom prst="rect">
                <a:avLst/>
              </a:prstGeom>
              <a:blipFill rotWithShape="1">
                <a:blip r:embed="rId2"/>
                <a:stretch>
                  <a:fillRect t="-86" r="1" b="-14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C_5_AS.72_1#c913261a1?vbadefaultcenterpage=1&amp;parentnodeid=cc6a27466&amp;vbahtmlprocessed=1&amp;bbb=1&amp;hasbroken=1"/>
              <p:cNvSpPr/>
              <p:nvPr/>
            </p:nvSpPr>
            <p:spPr>
              <a:xfrm>
                <a:off x="502920" y="2930749"/>
                <a:ext cx="11183112" cy="213595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的图象关于直线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对称，则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的图象关于点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中心对称，且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C_5_AS.72_1#c913261a1?vbadefaultcenterpage=1&amp;parentnodeid=cc6a2746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30749"/>
                <a:ext cx="11183112" cy="2135950"/>
              </a:xfrm>
              <a:prstGeom prst="rect">
                <a:avLst/>
              </a:prstGeom>
              <a:blipFill rotWithShape="1">
                <a:blip r:embed="rId3"/>
                <a:stretch>
                  <a:fillRect t="-10" r="1" b="-27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6" grpId="0" animBg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5_BD.73_1#188c0c2d5?vbadefaultcenterpage=1&amp;parentnodeid=cc6a27466&amp;vbahtmlprocessed=1&amp;bbb=1&amp;hasbroken=1"/>
              <p:cNvSpPr/>
              <p:nvPr/>
            </p:nvSpPr>
            <p:spPr>
              <a:xfrm>
                <a:off x="502920" y="1420445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的定义域为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的图象与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的图象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5_BD.73_1#188c0c2d5?vbadefaultcenterpage=1&amp;parentnodeid=cc6a2746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20445"/>
                <a:ext cx="11183112" cy="1034669"/>
              </a:xfrm>
              <a:prstGeom prst="rect">
                <a:avLst/>
              </a:prstGeom>
              <a:blipFill rotWithShape="1">
                <a:blip r:embed="rId1"/>
                <a:stretch>
                  <a:fillRect t="-57" r="1" b="-59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74_1#188c0c2d5.bracket?vbadefaultcenterpage=1&amp;parentnodeid=cc6a27466&amp;vbapositionanswer=30&amp;vbahtmlprocessed=1"/>
          <p:cNvSpPr/>
          <p:nvPr/>
        </p:nvSpPr>
        <p:spPr>
          <a:xfrm>
            <a:off x="769620" y="1969085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5_BD.75_1#188c0c2d5.choices?vbadefaultcenterpage=1&amp;parentnodeid=cc6a27466&amp;vbahtmlprocessed=1"/>
              <p:cNvSpPr/>
              <p:nvPr/>
            </p:nvSpPr>
            <p:spPr>
              <a:xfrm>
                <a:off x="502920" y="2464892"/>
                <a:ext cx="11183112" cy="1034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轴对称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轴对称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C.关于直线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对称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.关于直线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对称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5_BD.75_1#188c0c2d5.choices?vbadefaultcenterpage=1&amp;parentnodeid=cc6a2746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64892"/>
                <a:ext cx="11183112" cy="1034669"/>
              </a:xfrm>
              <a:prstGeom prst="rect">
                <a:avLst/>
              </a:prstGeom>
              <a:blipFill rotWithShape="1">
                <a:blip r:embed="rId2"/>
                <a:stretch>
                  <a:fillRect t="-44" r="1" b="-60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5_AS.76_1#188c0c2d5?vbadefaultcenterpage=1&amp;parentnodeid=cc6a27466&amp;vbahtmlprocessed=1&amp;bbb=1&amp;hasbroken=1"/>
              <p:cNvSpPr/>
              <p:nvPr/>
            </p:nvSpPr>
            <p:spPr>
              <a:xfrm>
                <a:off x="502920" y="3506293"/>
                <a:ext cx="11183112" cy="220656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的图象是由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的图象向右平移1个单位长度得到的，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的图象是由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的图象向右平移1个单位长度得到的.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的图象关于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轴（即直线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）对称，所以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图象关于直线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对称.故选C.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5_AS.76_1#188c0c2d5?vbadefaultcenterpage=1&amp;parentnodeid=cc6a27466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06293"/>
                <a:ext cx="11183112" cy="2206562"/>
              </a:xfrm>
              <a:prstGeom prst="rect">
                <a:avLst/>
              </a:prstGeom>
              <a:blipFill rotWithShape="1">
                <a:blip r:embed="rId3"/>
                <a:stretch>
                  <a:fillRect t="-21" r="1" b="-4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  <p:bldP spid="5" grpId="0" animBg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f7d730f04?vbadefaultcenterpage=1&amp;parentnodeid=cc6a27466&amp;vbahtmlprocessed=1" descr="preencoded.png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222918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5_BD#f7d730f04?vbadefaultcenterpage=1&amp;parentnodeid=cc6a27466&amp;vbahtmlprocessed=1&amp;bbb=1&amp;hasbroken=1"/>
          <p:cNvSpPr/>
          <p:nvPr/>
        </p:nvSpPr>
        <p:spPr>
          <a:xfrm>
            <a:off x="502920" y="2755469"/>
            <a:ext cx="11183112" cy="213595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函数对称性问题的解题策略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求解与函数的对称性有关的问题时，应根据题目特征和对称性的定义，求出函数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的对称轴或对称中心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1" i="0" spc="-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 </a:t>
            </a:r>
            <a:r>
              <a:rPr lang="en-US" altLang="zh-CN" sz="2400" b="0" i="0" spc="-10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解决函数对称性有关的问题时，一般结合函数图象，利用对称性解决求值或参数问题</a:t>
            </a:r>
            <a:r>
              <a:rPr lang="en-US" altLang="zh-CN" sz="2400" b="0" i="0" spc="-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spc="-100" dirty="0"/>
          </a:p>
        </p:txBody>
      </p:sp>
    </p:spTree>
  </p:cSld>
  <p:clrMapOvr>
    <a:masterClrMapping/>
  </p:clrMapOvr>
  <p:transition>
    <p:split dir="in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P_3_BD#c163a0845?colgroup=3,8,7,8,7&amp;vbadefaultcenterpage=1&amp;parentnodeid=8d71612c5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823513"/>
              <a:ext cx="11146536" cy="5505196"/>
            </p:xfrm>
            <a:graphic>
              <a:graphicData uri="http://schemas.openxmlformats.org/drawingml/2006/table">
                <a:tbl>
                  <a:tblPr/>
                  <a:tblGrid>
                    <a:gridCol w="1289304"/>
                    <a:gridCol w="2633472"/>
                    <a:gridCol w="2295144"/>
                    <a:gridCol w="2633472"/>
                    <a:gridCol w="2295144"/>
                  </a:tblGrid>
                  <a:tr h="904621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</a:t>
                          </a:r>
                          <a:endParaRPr lang="en-US" altLang="zh-CN" sz="2400" b="1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10844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函数的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奇偶性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年新高考Ⅱ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4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直观想象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10844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函数的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周期性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2022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年新高考Ⅱ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8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★☆☆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直观想象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10844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函数的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对称性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2022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年新高考Ⅰ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10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★☆☆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直观想象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86182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命题分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析预测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从近几年高考的情况来看，函数的奇偶性是高考常考内容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，一般以选择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题或填空题的形式出现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.命题热点为函数奇偶性的应用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，函数的周期性与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对称性以抽象函数为背景的考查较多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.预计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2025年高考命题热点为函数奇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偶性的应用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P_3_BD#c163a0845?colgroup=3,8,7,8,7&amp;vbadefaultcenterpage=1&amp;parentnodeid=8d71612c5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823513"/>
              <a:ext cx="11146536" cy="5505196"/>
            </p:xfrm>
            <a:graphic>
              <a:graphicData uri="http://schemas.openxmlformats.org/drawingml/2006/table">
                <a:tbl>
                  <a:tblPr/>
                  <a:tblGrid>
                    <a:gridCol w="1289304"/>
                    <a:gridCol w="2633472"/>
                    <a:gridCol w="2295144"/>
                    <a:gridCol w="2633472"/>
                    <a:gridCol w="2295144"/>
                  </a:tblGrid>
                  <a:tr h="904621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</a:t>
                          </a:r>
                          <a:endParaRPr lang="en-US" altLang="zh-CN" sz="2400" b="1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4996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函数的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奇偶性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直观想象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4996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函数的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周期性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★☆☆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直观想象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4996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函数的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对称性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★☆☆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直观想象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86182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命题分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析预测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从近几年高考的情况来看，函数的奇偶性是高考常考内容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，一般以选择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题或填空题的形式出现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.命题热点为函数奇偶性的应用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，函数的周期性与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对称性以抽象函数为背景的考查较多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.预计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2025年高考命题热点为函数奇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偶性的应用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f72e54845.fixed?vbadefaultcenterpage=1&amp;parentnodeid=8d71612c5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4400" dirty="0"/>
          </a:p>
        </p:txBody>
      </p:sp>
      <p:pic>
        <p:nvPicPr>
          <p:cNvPr id="3" name="C_3#f72e54845.fixed?vbadefaultcenterpage=1&amp;parentnodeid=8d71612c5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f9b8d48bf?vbadefaultcenterpage=1&amp;parentnodeid=f72e54845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0abbcf9bd?segpoint=1&amp;vbadefaultcenterpage=1&amp;parentnodeid=f9b8d48bf&amp;vbahtmlprocessed=1"/>
          <p:cNvSpPr/>
          <p:nvPr/>
        </p:nvSpPr>
        <p:spPr>
          <a:xfrm>
            <a:off x="502920" y="141944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一、函数的奇偶性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P_6_BD#bcb7e56cc?colgroup=3,25,5&amp;vbadefaultcenterpage=1&amp;parentnodeid=0abbcf9bd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079848"/>
              <a:ext cx="11146536" cy="2732532"/>
            </p:xfrm>
            <a:graphic>
              <a:graphicData uri="http://schemas.openxmlformats.org/drawingml/2006/table">
                <a:tbl>
                  <a:tblPr/>
                  <a:tblGrid>
                    <a:gridCol w="1152144"/>
                    <a:gridCol w="8065008"/>
                    <a:gridCol w="1929384"/>
                  </a:tblGrid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奇偶性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定义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图象特点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10844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偶函数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一般地，设函数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的定义域为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𝐼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，如果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∀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𝑥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∈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𝐼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，都有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−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𝑥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∈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𝐼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且①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那么函数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就叫作偶函数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关于②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</a:t>
                          </a:r>
                          <a:endParaRPr lang="en-US" altLang="zh-CN" sz="2400" i="0">
                            <a:solidFill>
                              <a:srgbClr val="000000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  <a:cs typeface="宋体" panose="02010600030101010101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对称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386332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奇函数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一般地，设函数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的定义域为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𝐼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，如果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∀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𝑥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∈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𝐼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，都有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−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𝑥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∈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𝐼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且③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那么函数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就叫作奇函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关于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④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对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P_6_BD#bcb7e56cc?colgroup=3,25,5&amp;vbadefaultcenterpage=1&amp;parentnodeid=0abbcf9bd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079848"/>
              <a:ext cx="11146536" cy="2732532"/>
            </p:xfrm>
            <a:graphic>
              <a:graphicData uri="http://schemas.openxmlformats.org/drawingml/2006/table">
                <a:tbl>
                  <a:tblPr/>
                  <a:tblGrid>
                    <a:gridCol w="1152144"/>
                    <a:gridCol w="8065008"/>
                    <a:gridCol w="1929384"/>
                  </a:tblGrid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奇偶性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定义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图象特点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4996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偶函数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关于②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</a:t>
                          </a:r>
                          <a:endParaRPr lang="en-US" altLang="zh-CN" sz="2400" i="0">
                            <a:solidFill>
                              <a:srgbClr val="000000"/>
                            </a:solidFill>
                            <a:latin typeface="宋体" panose="02010600030101010101" pitchFamily="2" charset="-122"/>
                            <a:ea typeface="宋体" panose="02010600030101010101" pitchFamily="2" charset="-122"/>
                            <a:cs typeface="宋体" panose="02010600030101010101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对称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42494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奇函数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关于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④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对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P_6_AN.1_1#bcb7e56cc.blank?vbadefaultcenterpage=1&amp;parentnodeid=0abbcf9bd&amp;vbapositionanswer=1&amp;vbahtmlprocessed=1&amp;bbb=1"/>
              <p:cNvSpPr/>
              <p:nvPr/>
            </p:nvSpPr>
            <p:spPr>
              <a:xfrm>
                <a:off x="3524940" y="2995327"/>
                <a:ext cx="1981581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5" name="P_6_AN.1_1#bcb7e56cc.blank?vbadefaultcenterpage=1&amp;parentnodeid=0abbcf9bd&amp;vbapositionanswer=1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940" y="2995327"/>
                <a:ext cx="1981581" cy="355600"/>
              </a:xfrm>
              <a:prstGeom prst="rect">
                <a:avLst/>
              </a:prstGeom>
              <a:blipFill rotWithShape="1">
                <a:blip r:embed="rId3"/>
                <a:stretch>
                  <a:fillRect l="-3" t="-9" r="22" b="-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P_6_AN.2_1#bcb7e56cc.blank?vbadefaultcenterpage=1&amp;parentnodeid=0abbcf9bd&amp;vbapositionanswer=2&amp;vbahtmlprocessed=1&amp;bbb=1"/>
              <p:cNvSpPr/>
              <p:nvPr/>
            </p:nvSpPr>
            <p:spPr>
              <a:xfrm>
                <a:off x="10744572" y="2513680"/>
                <a:ext cx="700532" cy="3549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8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6" name="P_6_AN.2_1#bcb7e56cc.blank?vbadefaultcenterpage=1&amp;parentnodeid=0abbcf9bd&amp;vbapositionanswer=2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572" y="2513680"/>
                <a:ext cx="700532" cy="354965"/>
              </a:xfrm>
              <a:prstGeom prst="rect">
                <a:avLst/>
              </a:prstGeom>
              <a:blipFill rotWithShape="1">
                <a:blip r:embed="rId4"/>
                <a:stretch>
                  <a:fillRect l="-53" t="-7433" r="71" b="-2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P_6_AN.3_1#bcb7e56cc.blank?vbadefaultcenterpage=1&amp;parentnodeid=0abbcf9bd&amp;vbapositionanswer=3&amp;vbahtmlprocessed=1"/>
              <p:cNvSpPr/>
              <p:nvPr/>
            </p:nvSpPr>
            <p:spPr>
              <a:xfrm>
                <a:off x="3575740" y="3900583"/>
                <a:ext cx="2208594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4" name="P_6_AN.3_1#bcb7e56cc.blank?vbadefaultcenterpage=1&amp;parentnodeid=0abbcf9bd&amp;vbapositionanswer=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740" y="3900583"/>
                <a:ext cx="2208594" cy="355600"/>
              </a:xfrm>
              <a:prstGeom prst="rect">
                <a:avLst/>
              </a:prstGeom>
              <a:blipFill rotWithShape="1">
                <a:blip r:embed="rId5"/>
                <a:stretch>
                  <a:fillRect l="-2" t="-116" r="5" b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_6_AN.4_1#bcb7e56cc.blank?vbadefaultcenterpage=1&amp;parentnodeid=0abbcf9bd&amp;vbapositionanswer=4&amp;vbahtmlprocessed=1"/>
          <p:cNvSpPr/>
          <p:nvPr/>
        </p:nvSpPr>
        <p:spPr>
          <a:xfrm>
            <a:off x="10147672" y="3863436"/>
            <a:ext cx="830263" cy="431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7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原点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p"/>
      <p:bldP spid="6" grpId="0" animBg="1" build="p"/>
      <p:bldP spid="4" grpId="0" animBg="1" build="p"/>
      <p:bldP spid="8" grpId="0" animBg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394ba2051?segpoint=1&amp;vbadefaultcenterpage=1&amp;parentnodeid=f9b8d48bf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二、函数的周期性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P_6_BD#54fc88691?colgroup=3,32&amp;vbadefaultcenterpage=1&amp;parentnodeid=394ba2051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55680" cy="2297176"/>
            </p:xfrm>
            <a:graphic>
              <a:graphicData uri="http://schemas.openxmlformats.org/drawingml/2006/table">
                <a:tbl>
                  <a:tblPr/>
                  <a:tblGrid>
                    <a:gridCol w="1207008"/>
                    <a:gridCol w="9948672"/>
                  </a:tblGrid>
                  <a:tr h="138633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周期函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一般地，对于函数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，如果存在一个非零常数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，使得当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取定义域内的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任何值时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都有⑤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那么就称函数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为周期函数，称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00" b="0" i="0" kern="0" spc="-99900">
                            <a:solidFill>
                              <a:srgbClr val="FFFFFF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为这个函数的周期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10844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最小正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周期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如果在周期函数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的所有周期中存在一个⑥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的正数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那么这个⑦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就叫作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的最小正周期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P_6_BD#54fc88691?colgroup=3,32&amp;vbadefaultcenterpage=1&amp;parentnodeid=394ba2051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55680" cy="2297176"/>
            </p:xfrm>
            <a:graphic>
              <a:graphicData uri="http://schemas.openxmlformats.org/drawingml/2006/table">
                <a:tbl>
                  <a:tblPr/>
                  <a:tblGrid>
                    <a:gridCol w="1207008"/>
                    <a:gridCol w="9948672"/>
                  </a:tblGrid>
                  <a:tr h="142494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周期函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94996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最小正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周期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P_6_AN.5_1#54fc88691.blank?vbadefaultcenterpage=1&amp;parentnodeid=394ba2051&amp;vbapositionanswer=5&amp;vbahtmlprocessed=1"/>
              <p:cNvSpPr/>
              <p:nvPr/>
            </p:nvSpPr>
            <p:spPr>
              <a:xfrm>
                <a:off x="4296528" y="1898047"/>
                <a:ext cx="2304733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𝑇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4" name="P_6_AN.5_1#54fc88691.blank?vbadefaultcenterpage=1&amp;parentnodeid=394ba2051&amp;vbapositionanswer=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6528" y="1898047"/>
                <a:ext cx="2304733" cy="355600"/>
              </a:xfrm>
              <a:prstGeom prst="rect">
                <a:avLst/>
              </a:prstGeom>
              <a:blipFill rotWithShape="1">
                <a:blip r:embed="rId2"/>
                <a:stretch>
                  <a:fillRect l="-5" t="-9" r="19" b="-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_6_AN.6_1#54fc88691.blank?vbadefaultcenterpage=1&amp;parentnodeid=394ba2051&amp;vbapositionanswer=6&amp;vbahtmlprocessed=1"/>
          <p:cNvSpPr/>
          <p:nvPr/>
        </p:nvSpPr>
        <p:spPr>
          <a:xfrm>
            <a:off x="7920472" y="2769775"/>
            <a:ext cx="830263" cy="431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7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最小</a:t>
            </a:r>
            <a:endParaRPr lang="en-US" altLang="zh-CN" sz="2400" dirty="0"/>
          </a:p>
        </p:txBody>
      </p:sp>
      <p:sp>
        <p:nvSpPr>
          <p:cNvPr id="6" name="P_6_AN.7_1#54fc88691.blank?vbadefaultcenterpage=1&amp;parentnodeid=394ba2051&amp;vbapositionanswer=7&amp;vbahtmlprocessed=1"/>
          <p:cNvSpPr/>
          <p:nvPr/>
        </p:nvSpPr>
        <p:spPr>
          <a:xfrm>
            <a:off x="1832728" y="3245264"/>
            <a:ext cx="1744663" cy="431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7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最小的正数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5" grpId="0" animBg="1" build="p"/>
      <p:bldP spid="6" grpId="0" animBg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7e9080eb8?segpoint=1&amp;vbadefaultcenterpage=1&amp;parentnodeid=f9b8d48bf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三、函数的对称性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P_6_BD#01a334929?colgroup=4,30&amp;vbadefaultcenterpage=1&amp;parentnodeid=7e9080eb8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55680" cy="3634868"/>
            </p:xfrm>
            <a:graphic>
              <a:graphicData uri="http://schemas.openxmlformats.org/drawingml/2006/table">
                <a:tbl>
                  <a:tblPr/>
                  <a:tblGrid>
                    <a:gridCol w="1655064"/>
                    <a:gridCol w="9500616"/>
                  </a:tblGrid>
                  <a:tr h="111842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轴对称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若函数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𝑦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满足⑧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___________________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则函数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𝑦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的图象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关于直线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𝑥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对称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13011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中心对称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若函数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𝑦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满足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+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𝑏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−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𝑐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，则函数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𝑦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的图象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关于点⑨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</a:t>
                          </a:r>
                          <a:r>
                            <a:rPr lang="en-US" altLang="zh-CN" sz="3850" b="0" i="0" u="sng" kern="0" spc="-99900">
                              <a:solidFill>
                                <a:srgbClr val="FFFFFF"/>
                              </a:solidFill>
                              <a:latin typeface="宋体" panose="02010600030101010101" pitchFamily="2" charset="-122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</a:t>
                          </a:r>
                          <a:r>
                            <a:rPr lang="en-US" altLang="zh-CN" sz="2400" b="0" i="0" dirty="0" err="1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中心对称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38633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两个函数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图象的对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函数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𝑦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与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𝑦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−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的图象关于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轴对称；函数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𝑦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与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𝑦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=−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的图象关于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轴对称；函数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𝑦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与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𝑦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=−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−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的图象关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于原点对称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P_6_BD#01a334929?colgroup=4,30&amp;vbadefaultcenterpage=1&amp;parentnodeid=7e9080eb8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55680" cy="3634868"/>
            </p:xfrm>
            <a:graphic>
              <a:graphicData uri="http://schemas.openxmlformats.org/drawingml/2006/table">
                <a:tbl>
                  <a:tblPr/>
                  <a:tblGrid>
                    <a:gridCol w="1655064"/>
                    <a:gridCol w="9500616"/>
                  </a:tblGrid>
                  <a:tr h="1160145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轴对称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1237615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中心对称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  <a:tr h="142494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两个函数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图象的对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P_6_AN.8_1#01a334929.blank?vbadefaultcenterpage=1&amp;parentnodeid=7e9080eb8&amp;vbapositionanswer=8&amp;vbahtmlprocessed=1&amp;bbb=1"/>
              <p:cNvSpPr/>
              <p:nvPr/>
            </p:nvSpPr>
            <p:spPr>
              <a:xfrm>
                <a:off x="5269602" y="1424845"/>
                <a:ext cx="2828671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4" name="P_6_AN.8_1#01a334929.blank?vbadefaultcenterpage=1&amp;parentnodeid=7e9080eb8&amp;vbapositionanswer=8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602" y="1424845"/>
                <a:ext cx="2828671" cy="355600"/>
              </a:xfrm>
              <a:prstGeom prst="rect">
                <a:avLst/>
              </a:prstGeom>
              <a:blipFill rotWithShape="1">
                <a:blip r:embed="rId2"/>
                <a:stretch>
                  <a:fillRect l="-13" t="-152" r="4" b="-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P_6_AN.9_1#01a334929.blank?vbadefaultcenterpage=1&amp;parentnodeid=7e9080eb8&amp;vbapositionanswer=9&amp;vbahtmlprocessed=1&amp;rh=43.2"/>
              <p:cNvSpPr/>
              <p:nvPr/>
            </p:nvSpPr>
            <p:spPr>
              <a:xfrm>
                <a:off x="3474584" y="3045302"/>
                <a:ext cx="1192848" cy="54641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31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𝑐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5" name="P_6_AN.9_1#01a334929.blank?vbadefaultcenterpage=1&amp;parentnodeid=7e9080eb8&amp;vbapositionanswer=9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584" y="3045302"/>
                <a:ext cx="1192848" cy="546418"/>
              </a:xfrm>
              <a:prstGeom prst="rect">
                <a:avLst/>
              </a:prstGeom>
              <a:blipFill rotWithShape="1">
                <a:blip r:embed="rId3"/>
                <a:stretch>
                  <a:fillRect l="-42" t="-87" r="15" b="-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5" grpId="0" animBg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6_BD#43358139c?vbadefaultcenterpage=1&amp;parentnodeid=7e9080eb8&amp;vbahtmlprocessed=1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8032" y="756000"/>
            <a:ext cx="2532888" cy="448056"/>
          </a:xfrm>
          <a:prstGeom prst="rect">
            <a:avLst/>
          </a:prstGeom>
        </p:spPr>
      </p:pic>
      <p:sp>
        <p:nvSpPr>
          <p:cNvPr id="3" name="P_7_BD#d27a05962?vbadefaultcenterpage=1&amp;parentnodeid=43358139c&amp;vbahtmlprocessed=1"/>
          <p:cNvSpPr/>
          <p:nvPr/>
        </p:nvSpPr>
        <p:spPr>
          <a:xfrm>
            <a:off x="502920" y="1343248"/>
            <a:ext cx="11183112" cy="4902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周期性、对称性的常用结论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P_7_BD#d27a05962?colgroup=17,4,6,6&amp;vbadefaultcenterpage=1&amp;parentnodeid=43358139c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965548"/>
              <a:ext cx="11137392" cy="3471991"/>
            </p:xfrm>
            <a:graphic>
              <a:graphicData uri="http://schemas.openxmlformats.org/drawingml/2006/table">
                <a:tbl>
                  <a:tblPr/>
                  <a:tblGrid>
                    <a:gridCol w="5358384"/>
                    <a:gridCol w="1554480"/>
                    <a:gridCol w="2112264"/>
                    <a:gridCol w="2112264"/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函数式满足关系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  <m:r>
                                    <a:rPr lang="en-US" altLang="zh-CN" sz="2400" b="1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∈</m:t>
                                  </m:r>
                                  <m:r>
                                    <a:rPr lang="en-US" altLang="zh-CN" sz="2400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𝐑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1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对称轴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对称中心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周期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1611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=−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50000"/>
                            </a:lnSpc>
                          </a:pP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50000"/>
                            </a:lnSpc>
                          </a:pP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𝑇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2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72771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=±</m:t>
                              </m:r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50000"/>
                            </a:lnSpc>
                          </a:pP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50000"/>
                            </a:lnSpc>
                          </a:pP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𝑇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2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1611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−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50000"/>
                            </a:lnSpc>
                          </a:pP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50000"/>
                            </a:lnSpc>
                          </a:pP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𝑇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2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1611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</m:d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=−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𝑥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−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50000"/>
                            </a:lnSpc>
                          </a:pP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50000"/>
                            </a:lnSpc>
                          </a:pP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𝑇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4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060577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&amp;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𝑎</m:t>
                                          </m:r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=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𝑎</m:t>
                                          </m:r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,</m:t>
                                      </m:r>
                                    </m:e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&amp;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=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sz="2400" b="0" i="0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微软雅黑" panose="020B0503020204020204" pitchFamily="34" charset="-122"/>
                                              <a:cs typeface="Times New Roman" panose="02020603050405020304" pitchFamily="34" charset="-12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eqAr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𝑥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𝑎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𝑥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50000"/>
                            </a:lnSpc>
                          </a:pP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𝑇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2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−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𝑏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P_7_BD#d27a05962?colgroup=17,4,6,6&amp;vbadefaultcenterpage=1&amp;parentnodeid=43358139c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965548"/>
              <a:ext cx="11137392" cy="3471991"/>
            </p:xfrm>
            <a:graphic>
              <a:graphicData uri="http://schemas.openxmlformats.org/drawingml/2006/table">
                <a:tbl>
                  <a:tblPr/>
                  <a:tblGrid>
                    <a:gridCol w="5358384"/>
                    <a:gridCol w="1554480"/>
                    <a:gridCol w="2112264"/>
                    <a:gridCol w="2112264"/>
                  </a:tblGrid>
                  <a:tr h="4749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对称轴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对称中心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周期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749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50000"/>
                            </a:lnSpc>
                          </a:pP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50000"/>
                            </a:lnSpc>
                          </a:pP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74041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50000"/>
                            </a:lnSpc>
                          </a:pP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50000"/>
                            </a:lnSpc>
                          </a:pP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4749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50000"/>
                            </a:lnSpc>
                          </a:pP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50000"/>
                            </a:lnSpc>
                          </a:pP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4749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50000"/>
                            </a:lnSpc>
                          </a:pP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50000"/>
                            </a:lnSpc>
                          </a:pP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  <a:tr h="106045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50000"/>
                            </a:lnSpc>
                          </a:pP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split dir="in"/>
  </p:transition>
</p:sld>
</file>

<file path=ppt/tags/tag1.xml><?xml version="1.0" encoding="utf-8"?>
<p:tagLst xmlns:p="http://schemas.openxmlformats.org/presentationml/2006/main">
  <p:tag name="commondata" val="eyJoZGlkIjoiMDZiMTU1MDljNDlhODY1MWYwNDk4MjYwNjJlNDA3ZTQifQ=="/>
</p:tagLst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8451</Words>
  <Application>WPS 演示</Application>
  <PresentationFormat>宽屏</PresentationFormat>
  <Paragraphs>552</Paragraphs>
  <Slides>38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Arial</vt:lpstr>
      <vt:lpstr>宋体</vt:lpstr>
      <vt:lpstr>Wingdings</vt:lpstr>
      <vt:lpstr>Times New Roman</vt:lpstr>
      <vt:lpstr>微软雅黑</vt:lpstr>
      <vt:lpstr>Times New Roman</vt:lpstr>
      <vt:lpstr>宋体</vt:lpstr>
      <vt:lpstr>Cambria Math</vt:lpstr>
      <vt:lpstr>Arial Unicode MS</vt:lpstr>
      <vt:lpstr>Calibri</vt:lpstr>
      <vt:lpstr>等线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石蒙</dc:creator>
  <cp:lastModifiedBy>Mr.Lee</cp:lastModifiedBy>
  <cp:revision>5</cp:revision>
  <dcterms:created xsi:type="dcterms:W3CDTF">2023-12-21T11:21:00Z</dcterms:created>
  <dcterms:modified xsi:type="dcterms:W3CDTF">2024-01-08T02:28:27Z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289992B612134541B0A64BDE4BAEC56E_12</vt:lpwstr>
  </property>
  <property fmtid="{D5CDD505-2E9C-101B-9397-08002B2CF9AE}" pid="3" name="KSOProductBuildVer">
    <vt:lpwstr>2052-12.1.0.15990</vt:lpwstr>
  </property>
</Properties>
</file>