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93"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2192000" cy="6858000"/>
  <p:notesSz cx="6858000" cy="12192000"/>
  <p:custDataLst>
    <p:tags r:id="rId45"/>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8" d="100"/>
          <a:sy n="98"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c7c05a256">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基础课09 幂函数与二次函数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A77D6DD2-1A2C-4AFF-8D31-7D69E8105E0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c7c05a256">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基础课09 幂函数与二次函数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C748F13-20DD-4102-AFF6-BC5E942825BC}"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c7c05a256">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基础课09 幂函数与二次函数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0EDCC7F9-4A72-4CA9-A96F-27480DB4A9B1}"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c7c05a256">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基础课09 幂函数与二次函数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DA3874B9-ACF2-41EC-A7DF-9F2CAD120818}"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dc#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36B86B0E-771D-444C-A1A8-4B8695C250CD}"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c7c05a256">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基础课09 幂函数与二次函数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B8BF7B73-C3C7-474C-8951-E968BEBED00E}"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9.xml"/><Relationship Id="rId4" Type="http://schemas.openxmlformats.org/officeDocument/2006/relationships/image" Target="../media/image24.png"/><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26.png"/><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9.xml"/><Relationship Id="rId2" Type="http://schemas.openxmlformats.org/officeDocument/2006/relationships/image" Target="../media/image32.png"/><Relationship Id="rId1"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9.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9.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9.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9.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image" Target="../media/image50.png"/><Relationship Id="rId1" Type="http://schemas.openxmlformats.org/officeDocument/2006/relationships/image" Target="../media/image49.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9.xml"/><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9.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5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9.xml"/><Relationship Id="rId2" Type="http://schemas.openxmlformats.org/officeDocument/2006/relationships/image" Target="../media/image57.jpeg"/><Relationship Id="rId1" Type="http://schemas.openxmlformats.org/officeDocument/2006/relationships/image" Target="../media/image49.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9.xml"/><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jpe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9.xml"/><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image" Target="../media/image62.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66.jpeg"/><Relationship Id="rId1" Type="http://schemas.openxmlformats.org/officeDocument/2006/relationships/image" Target="../media/image49.jpe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9.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jpe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9.xml"/><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slide" Target="slide18.xml"/><Relationship Id="rId2" Type="http://schemas.openxmlformats.org/officeDocument/2006/relationships/image" Target="../media/image8.png"/><Relationship Id="rId1"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image" Target="../media/image49.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9.xml"/><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image" Target="../media/image7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image" Target="../media/image49.jpe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9.xml"/><Relationship Id="rId4" Type="http://schemas.openxmlformats.org/officeDocument/2006/relationships/image" Target="../media/image81.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image" Target="../media/image78.jpe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9.xml"/><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image" Target="../media/image85.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9.xml"/><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image" Target="../media/image8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9.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9.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1" name="P_6_BD#9e175361d?colgroup=6,14,14&amp;vbadefaultcenterpage=1&amp;parentnodeid=d87453762&amp;vbahtmlprocessed=1&amp;bbb=1&amp;hasbroken=1"/>
              <p:cNvGraphicFramePr>
                <a:graphicFrameLocks noGrp="1"/>
              </p:cNvGraphicFramePr>
              <p:nvPr/>
            </p:nvGraphicFramePr>
            <p:xfrm>
              <a:off x="502920" y="1383646"/>
              <a:ext cx="11155680" cy="4384930"/>
            </p:xfrm>
            <a:graphic>
              <a:graphicData uri="http://schemas.openxmlformats.org/drawingml/2006/table">
                <a:tbl>
                  <a:tblPr/>
                  <a:tblGrid>
                    <a:gridCol w="2231136"/>
                    <a:gridCol w="4462272"/>
                    <a:gridCol w="4462272"/>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112264">
                    <a:tc>
                      <a:txBody>
                        <a:bodyPr/>
                        <a:lstStyle/>
                        <a:p>
                          <a:pPr marL="0" indent="0"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线</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756603">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⑨</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445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45351">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对称轴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bl>
              </a:graphicData>
            </a:graphic>
          </p:graphicFrame>
        </mc:Choice>
        <mc:Fallback xmlns="">
          <p:graphicFrame>
            <p:nvGraphicFramePr>
              <p:cNvPr id="11" name="P_6_BD#9e175361d?colgroup=6,14,14&amp;vbadefaultcenterpage=1&amp;parentnodeid=d87453762&amp;vbahtmlprocessed=1&amp;bbb=1&amp;hasbroken=1"/>
              <p:cNvGraphicFramePr>
                <a:graphicFrameLocks noGrp="1"/>
              </p:cNvGraphicFramePr>
              <p:nvPr/>
            </p:nvGraphicFramePr>
            <p:xfrm>
              <a:off x="502920" y="1383646"/>
              <a:ext cx="11155680" cy="4384930"/>
            </p:xfrm>
            <a:graphic>
              <a:graphicData uri="http://schemas.openxmlformats.org/drawingml/2006/table">
                <a:tbl>
                  <a:tblPr/>
                  <a:tblGrid>
                    <a:gridCol w="2231136"/>
                    <a:gridCol w="4462272"/>
                    <a:gridCol w="4462272"/>
                  </a:tblGrid>
                  <a:tr h="474980">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r h="2112264">
                    <a:tc>
                      <a:txBody>
                        <a:bodyPr/>
                        <a:lstStyle/>
                        <a:p>
                          <a:pPr marL="0" indent="0"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（抛物</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线</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hMerge="1">
                      <a:tcPr/>
                    </a:tc>
                  </a:tr>
                  <a:tr h="8813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⑨</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445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r h="68707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对称轴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hMerge="1">
                      <a:tcPr/>
                    </a:tc>
                  </a:tr>
                </a:tbl>
              </a:graphicData>
            </a:graphic>
          </p:graphicFrame>
        </mc:Fallback>
      </mc:AlternateContent>
      <p:pic>
        <p:nvPicPr>
          <p:cNvPr id="3" name="P_6_BD#9e175361d.table_image?tableimageindex=1&amp;vbadefaultcenterpage=1&amp;parentnodeid=d87453762&amp;vbahtmlprocessed=1"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3886200" y="1895075"/>
            <a:ext cx="2157984" cy="1947672"/>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4" name="P_6_BD#9e175361d.table_image?tableimageindex=2&amp;vbadefaultcenterpage=1&amp;parentnodeid=d87453762&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8348472" y="1895075"/>
            <a:ext cx="2157984" cy="194767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5" name="P_6_AN.9_1#9e175361d.blank?vbadefaultcenterpage=1&amp;parentnodeid=d87453762&amp;vbapositionanswer=9&amp;vbahtmlprocessed=1&amp;rh=48.6"/>
              <p:cNvSpPr/>
              <p:nvPr/>
            </p:nvSpPr>
            <p:spPr>
              <a:xfrm>
                <a:off x="3187056" y="4459079"/>
                <a:ext cx="1846263" cy="571500"/>
              </a:xfrm>
              <a:prstGeom prst="rect">
                <a:avLst/>
              </a:prstGeom>
              <a:noFill/>
            </p:spPr>
            <p:txBody>
              <a:bodyPr wrap="none" lIns="0" tIns="0" rIns="0" bIns="0" rtlCol="0" anchor="t"/>
              <a:lstStyle/>
              <a:p>
                <a:pPr algn="ctr" latinLnBrk="1">
                  <a:lnSpc>
                    <a:spcPts val="449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5" name="P_6_AN.9_1#9e175361d.blank?vbadefaultcenterpage=1&amp;parentnodeid=d87453762&amp;vbapositionanswer=9&amp;vbahtmlprocessed=1&amp;rh=48.6"/>
              <p:cNvSpPr>
                <a:spLocks noRot="1" noChangeAspect="1" noMove="1" noResize="1" noEditPoints="1" noAdjustHandles="1" noChangeArrowheads="1" noChangeShapeType="1" noTextEdit="1"/>
              </p:cNvSpPr>
              <p:nvPr/>
            </p:nvSpPr>
            <p:spPr>
              <a:xfrm>
                <a:off x="3187056" y="4459079"/>
                <a:ext cx="1846263" cy="571500"/>
              </a:xfrm>
              <a:prstGeom prst="rect">
                <a:avLst/>
              </a:prstGeom>
              <a:blipFill rotWithShape="1">
                <a:blip r:embed="rId4"/>
                <a:stretch>
                  <a:fillRect l="-34" t="-19" r="17" b="1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2" name="P_6_BD#9e175361d?colgroup=6,14,14&amp;vbadefaultcenterpage=1&amp;parentnodeid=d87453762&amp;vbahtmlprocessed=1"/>
              <p:cNvGraphicFramePr>
                <a:graphicFrameLocks noGrp="1"/>
              </p:cNvGraphicFramePr>
              <p:nvPr/>
            </p:nvGraphicFramePr>
            <p:xfrm>
              <a:off x="502920" y="2405774"/>
              <a:ext cx="11155680" cy="2966022"/>
            </p:xfrm>
            <a:graphic>
              <a:graphicData uri="http://schemas.openxmlformats.org/drawingml/2006/table">
                <a:tbl>
                  <a:tblPr/>
                  <a:tblGrid>
                    <a:gridCol w="2231136"/>
                    <a:gridCol w="4462272"/>
                    <a:gridCol w="4462272"/>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1"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1"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1"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6511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顶点坐标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⑩</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450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奇偶性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时是偶函数，当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时是非奇非偶函数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1330198">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单调性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1200" dirty="0"/>
                        </a:p>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1200" dirty="0"/>
                        </a:p>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Choice>
        <mc:Fallback xmlns="">
          <p:graphicFrame>
            <p:nvGraphicFramePr>
              <p:cNvPr id="12" name="P_6_BD#9e175361d?colgroup=6,14,14&amp;vbadefaultcenterpage=1&amp;parentnodeid=d87453762&amp;vbahtmlprocessed=1"/>
              <p:cNvGraphicFramePr>
                <a:graphicFrameLocks noGrp="1"/>
              </p:cNvGraphicFramePr>
              <p:nvPr/>
            </p:nvGraphicFramePr>
            <p:xfrm>
              <a:off x="502920" y="2405774"/>
              <a:ext cx="11155680" cy="2966022"/>
            </p:xfrm>
            <a:graphic>
              <a:graphicData uri="http://schemas.openxmlformats.org/drawingml/2006/table">
                <a:tbl>
                  <a:tblPr/>
                  <a:tblGrid>
                    <a:gridCol w="2231136"/>
                    <a:gridCol w="4462272"/>
                    <a:gridCol w="4462272"/>
                  </a:tblGrid>
                  <a:tr h="474980">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r h="76511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顶点坐标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⑩</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450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47498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奇偶性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hMerge="1">
                      <a:tcPr/>
                    </a:tc>
                  </a:tr>
                  <a:tr h="137414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单调性</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bl>
              </a:graphicData>
            </a:graphic>
          </p:graphicFrame>
        </mc:Fallback>
      </mc:AlternateContent>
      <mc:AlternateContent xmlns:mc="http://schemas.openxmlformats.org/markup-compatibility/2006">
        <mc:Choice xmlns:a14="http://schemas.microsoft.com/office/drawing/2010/main" Requires="a14">
          <p:sp>
            <p:nvSpPr>
              <p:cNvPr id="3" name="P_6_AN.10_1#9e175361d.blank?vbadefaultcenterpage=1&amp;parentnodeid=d87453762&amp;vbapositionanswer=10&amp;vbahtmlprocessed=1&amp;rh=48.6"/>
              <p:cNvSpPr/>
              <p:nvPr/>
            </p:nvSpPr>
            <p:spPr>
              <a:xfrm>
                <a:off x="3123556" y="2933396"/>
                <a:ext cx="1977454" cy="584200"/>
              </a:xfrm>
              <a:prstGeom prst="rect">
                <a:avLst/>
              </a:prstGeom>
              <a:noFill/>
            </p:spPr>
            <p:txBody>
              <a:bodyPr wrap="none" lIns="0" tIns="0" rIns="0" bIns="0" rtlCol="0" anchor="t"/>
              <a:lstStyle/>
              <a:p>
                <a:pPr algn="ctr" latinLnBrk="1">
                  <a:lnSpc>
                    <a:spcPts val="4565"/>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P_6_AN.10_1#9e175361d.blank?vbadefaultcenterpage=1&amp;parentnodeid=d87453762&amp;vbapositionanswer=10&amp;vbahtmlprocessed=1&amp;rh=48.6"/>
              <p:cNvSpPr>
                <a:spLocks noRot="1" noChangeAspect="1" noMove="1" noResize="1" noEditPoints="1" noAdjustHandles="1" noChangeArrowheads="1" noChangeShapeType="1" noTextEdit="1"/>
              </p:cNvSpPr>
              <p:nvPr/>
            </p:nvSpPr>
            <p:spPr>
              <a:xfrm>
                <a:off x="3123556" y="2933396"/>
                <a:ext cx="1977454" cy="584200"/>
              </a:xfrm>
              <a:prstGeom prst="rect">
                <a:avLst/>
              </a:prstGeom>
              <a:blipFill rotWithShape="1">
                <a:blip r:embed="rId2"/>
                <a:stretch>
                  <a:fillRect l="-32" t="-57" r="3" b="57"/>
                </a:stretch>
              </a:blipFill>
            </p:spPr>
            <p:txBody>
              <a:bodyPr/>
              <a:lstStyle/>
              <a:p>
                <a:r>
                  <a:rPr lang="zh-CN" altLang="en-US">
                    <a:noFill/>
                  </a:rPr>
                  <a:t> </a:t>
                </a:r>
              </a:p>
            </p:txBody>
          </p:sp>
        </mc:Fallback>
      </mc:AlternateContent>
      <p:sp>
        <p:nvSpPr>
          <p:cNvPr id="2" name="P_6_BD#9e175361d?colgroup=6,14,14&amp;vbadefaultcenterpage=1&amp;parentnodeid=d87453762&amp;vbahtmlprocessed=1"/>
          <p:cNvSpPr txBox="1"/>
          <p:nvPr/>
        </p:nvSpPr>
        <p:spPr>
          <a:xfrm>
            <a:off x="9118600" y="1780426"/>
            <a:ext cx="2540000" cy="495520"/>
          </a:xfrm>
          <a:prstGeom prst="rect">
            <a:avLst/>
          </a:prstGeom>
          <a:noFill/>
        </p:spPr>
        <p:txBody>
          <a:bodyPr vert="horz" lIns="0" tIns="0" rIns="0" bIns="0" rtlCol="0">
            <a:spAutoFit/>
          </a:bodyPr>
          <a:lstStyle/>
          <a:p>
            <a:pPr algn="r">
              <a:lnSpc>
                <a:spcPct val="150000"/>
              </a:lnSpc>
            </a:pPr>
            <a:r>
              <a:rPr lang="zh-CN" altLang="en-US" sz="2400">
                <a:latin typeface="Times New Roman" panose="02020603050405020304" pitchFamily="34" charset="0"/>
              </a:rPr>
              <a:t>续表</a:t>
            </a:r>
            <a:endParaRPr lang="zh-CN" altLang="en-US" sz="2400">
              <a:latin typeface="Times New Roman" panose="02020603050405020304" pitchFamily="34" charset="0"/>
            </a:endParaRP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29fc8a1ff?vbadefaultcenterpage=1&amp;parentnodeid=6faf2bf15&amp;vbahtmlprocessed=1" descr="preencoded.png"/>
          <p:cNvPicPr>
            <a:picLocks noChangeAspect="1"/>
          </p:cNvPicPr>
          <p:nvPr/>
        </p:nvPicPr>
        <p:blipFill>
          <a:blip r:embed="rId1"/>
          <a:stretch>
            <a:fillRect/>
          </a:stretch>
        </p:blipFill>
        <p:spPr>
          <a:xfrm>
            <a:off x="3813048" y="756000"/>
            <a:ext cx="4562856" cy="530352"/>
          </a:xfrm>
          <a:prstGeom prst="rect">
            <a:avLst/>
          </a:prstGeom>
        </p:spPr>
      </p:pic>
      <p:sp>
        <p:nvSpPr>
          <p:cNvPr id="3" name="C_5_BD#44343c1ce?vbadefaultcenterpage=1&amp;parentnodeid=29fc8a1ff&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11_1#07d1ed666?vbadefaultcenterpage=1&amp;parentnodeid=44343c1ce&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mc:AlternateContent xmlns:mc="http://schemas.openxmlformats.org/markup-compatibility/2006">
        <mc:Choice xmlns:a14="http://schemas.microsoft.com/office/drawing/2010/main" Requires="a14">
          <p:sp>
            <p:nvSpPr>
              <p:cNvPr id="5" name="QT_7_BD.12_1#605296c88?vbadefaultcenterpage=1&amp;parentnodeid=07d1ed666&amp;vbahtmlprocessed=1&amp;bbb=1&amp;hasbroken=1"/>
              <p:cNvSpPr/>
              <p:nvPr/>
            </p:nvSpPr>
            <p:spPr>
              <a:xfrm>
                <a:off x="502920" y="2511648"/>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决定了图象的开口方向和在同一平面直角坐标</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系中的开口大小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5" name="QT_7_BD.12_1#605296c88?vbadefaultcenterpage=1&amp;parentnodeid=07d1ed666&amp;vbahtmlprocessed=1&amp;bbb=1&amp;hasbroken=1"/>
              <p:cNvSpPr>
                <a:spLocks noRot="1" noChangeAspect="1" noMove="1" noResize="1" noEditPoints="1" noAdjustHandles="1" noChangeArrowheads="1" noChangeShapeType="1" noTextEdit="1"/>
              </p:cNvSpPr>
              <p:nvPr/>
            </p:nvSpPr>
            <p:spPr>
              <a:xfrm>
                <a:off x="502920" y="2511648"/>
                <a:ext cx="11183112" cy="1034669"/>
              </a:xfrm>
              <a:prstGeom prst="rect">
                <a:avLst/>
              </a:prstGeom>
              <a:blipFill rotWithShape="1">
                <a:blip r:embed="rId2"/>
                <a:stretch>
                  <a:fillRect t="-22" r="1" b="-7994"/>
                </a:stretch>
              </a:blipFill>
            </p:spPr>
            <p:txBody>
              <a:bodyPr/>
              <a:lstStyle/>
              <a:p>
                <a:r>
                  <a:rPr lang="zh-CN" altLang="en-US">
                    <a:noFill/>
                  </a:rPr>
                  <a:t> </a:t>
                </a:r>
              </a:p>
            </p:txBody>
          </p:sp>
        </mc:Fallback>
      </mc:AlternateContent>
      <p:sp>
        <p:nvSpPr>
          <p:cNvPr id="6" name="QT_7_AN.13_1#605296c88.bracket?vbadefaultcenterpage=1&amp;parentnodeid=07d1ed666&amp;vbapositionanswer=11&amp;vbahtmlprocessed=1"/>
          <p:cNvSpPr/>
          <p:nvPr/>
        </p:nvSpPr>
        <p:spPr>
          <a:xfrm>
            <a:off x="3563620" y="3093143"/>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7" name="QT_7_BD.14_1#2a61a2494?vbadefaultcenterpage=1&amp;parentnodeid=07d1ed666&amp;vbahtmlprocessed=1"/>
              <p:cNvSpPr/>
              <p:nvPr/>
            </p:nvSpPr>
            <p:spPr>
              <a:xfrm>
                <a:off x="502920" y="3553048"/>
                <a:ext cx="11183112" cy="640525"/>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是幂函数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7" name="QT_7_BD.14_1#2a61a2494?vbadefaultcenterpage=1&amp;parentnodeid=07d1ed666&amp;vbahtmlprocessed=1"/>
              <p:cNvSpPr>
                <a:spLocks noRot="1" noChangeAspect="1" noMove="1" noResize="1" noEditPoints="1" noAdjustHandles="1" noChangeArrowheads="1" noChangeShapeType="1" noTextEdit="1"/>
              </p:cNvSpPr>
              <p:nvPr/>
            </p:nvSpPr>
            <p:spPr>
              <a:xfrm>
                <a:off x="502920" y="3553048"/>
                <a:ext cx="11183112" cy="640525"/>
              </a:xfrm>
              <a:prstGeom prst="rect">
                <a:avLst/>
              </a:prstGeom>
              <a:blipFill rotWithShape="1">
                <a:blip r:embed="rId3"/>
                <a:stretch>
                  <a:fillRect t="-35" r="1" b="-29637"/>
                </a:stretch>
              </a:blipFill>
            </p:spPr>
            <p:txBody>
              <a:bodyPr/>
              <a:lstStyle/>
              <a:p>
                <a:r>
                  <a:rPr lang="zh-CN" altLang="en-US">
                    <a:noFill/>
                  </a:rPr>
                  <a:t> </a:t>
                </a:r>
              </a:p>
            </p:txBody>
          </p:sp>
        </mc:Fallback>
      </mc:AlternateContent>
      <p:sp>
        <p:nvSpPr>
          <p:cNvPr id="8" name="QT_7_AN.15_1#2a61a2494.bracket?vbadefaultcenterpage=1&amp;parentnodeid=07d1ed666&amp;vbapositionanswer=12&amp;vbahtmlprocessed=1"/>
          <p:cNvSpPr/>
          <p:nvPr/>
        </p:nvSpPr>
        <p:spPr>
          <a:xfrm>
            <a:off x="4324604" y="3837020"/>
            <a:ext cx="446088" cy="35496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9" name="QT_7_BD.16_1#48cf9a9ab?vbadefaultcenterpage=1&amp;parentnodeid=07d1ed666&amp;vbahtmlprocessed=1"/>
          <p:cNvSpPr/>
          <p:nvPr/>
        </p:nvSpPr>
        <p:spPr>
          <a:xfrm>
            <a:off x="502920" y="4200748"/>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（3）如果幂函数的图象与坐标轴相交,</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那么交点一定是原点.(</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0" name="QT_7_AN.17_1#48cf9a9ab.bracket?vbadefaultcenterpage=1&amp;parentnodeid=07d1ed666&amp;vbapositionanswer=13&amp;vbahtmlprocessed=1"/>
          <p:cNvSpPr/>
          <p:nvPr/>
        </p:nvSpPr>
        <p:spPr>
          <a:xfrm>
            <a:off x="8567420" y="4200748"/>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11" name="QT_7_BD.18_1#f5605cad4?vbadefaultcenterpage=1&amp;parentnodeid=07d1ed666&amp;vbahtmlprocessed=1"/>
              <p:cNvSpPr/>
              <p:nvPr/>
            </p:nvSpPr>
            <p:spPr>
              <a:xfrm>
                <a:off x="502920" y="47519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时,幂函数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是定义域上的减函数.(</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11" name="QT_7_BD.18_1#f5605cad4?vbadefaultcenterpage=1&amp;parentnodeid=07d1ed666&amp;vbahtmlprocessed=1"/>
              <p:cNvSpPr>
                <a:spLocks noRot="1" noChangeAspect="1" noMove="1" noResize="1" noEditPoints="1" noAdjustHandles="1" noChangeArrowheads="1" noChangeShapeType="1" noTextEdit="1"/>
              </p:cNvSpPr>
              <p:nvPr/>
            </p:nvSpPr>
            <p:spPr>
              <a:xfrm>
                <a:off x="502920" y="4751991"/>
                <a:ext cx="11183112" cy="486029"/>
              </a:xfrm>
              <a:prstGeom prst="rect">
                <a:avLst/>
              </a:prstGeom>
              <a:blipFill rotWithShape="1">
                <a:blip r:embed="rId4"/>
                <a:stretch>
                  <a:fillRect t="-59" r="1" b="-12823"/>
                </a:stretch>
              </a:blipFill>
            </p:spPr>
            <p:txBody>
              <a:bodyPr/>
              <a:lstStyle/>
              <a:p>
                <a:r>
                  <a:rPr lang="zh-CN" altLang="en-US">
                    <a:noFill/>
                  </a:rPr>
                  <a:t> </a:t>
                </a:r>
              </a:p>
            </p:txBody>
          </p:sp>
        </mc:Fallback>
      </mc:AlternateContent>
      <p:sp>
        <p:nvSpPr>
          <p:cNvPr id="12" name="QT_7_AN.19_1#f5605cad4.bracket?vbadefaultcenterpage=1&amp;parentnodeid=07d1ed666&amp;vbapositionanswer=14&amp;vbahtmlprocessed=1"/>
          <p:cNvSpPr/>
          <p:nvPr/>
        </p:nvSpPr>
        <p:spPr>
          <a:xfrm>
            <a:off x="7455662" y="47519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8" grpId="0" animBg="1" build="p"/>
      <p:bldP spid="10" grpId="0" animBg="1" build="p"/>
      <p:bldP spid="12"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20_1#3269c00a3?vbadefaultcenterpage=1&amp;parentnodeid=44343c1ce&amp;vbahtmlprocessed=1&amp;bbb=1&amp;hasbroken=1"/>
              <p:cNvSpPr/>
              <p:nvPr/>
            </p:nvSpPr>
            <p:spPr>
              <a:xfrm>
                <a:off x="502920" y="2530425"/>
                <a:ext cx="11183112" cy="208515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（易错题）已知幂函数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的图象关于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轴对称，且在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上是减函数，则满足</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80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20_1#3269c00a3?vbadefaultcenterpage=1&amp;parentnodeid=44343c1ce&amp;vbahtmlprocessed=1&amp;bbb=1&amp;hasbroken=1"/>
              <p:cNvSpPr>
                <a:spLocks noRot="1" noChangeAspect="1" noMove="1" noResize="1" noEditPoints="1" noAdjustHandles="1" noChangeArrowheads="1" noChangeShapeType="1" noTextEdit="1"/>
              </p:cNvSpPr>
              <p:nvPr/>
            </p:nvSpPr>
            <p:spPr>
              <a:xfrm>
                <a:off x="502920" y="2530425"/>
                <a:ext cx="11183112" cy="2085150"/>
              </a:xfrm>
              <a:prstGeom prst="rect">
                <a:avLst/>
              </a:prstGeom>
              <a:blipFill rotWithShape="1">
                <a:blip r:embed="rId1"/>
                <a:stretch>
                  <a:fillRect t="-28" r="1" b="-92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21_1#3269c00a3.blank?vbadefaultcenterpage=1&amp;parentnodeid=44343c1ce&amp;vbapositionanswer=15&amp;vbahtmlprocessed=1&amp;rh=43.2"/>
              <p:cNvSpPr/>
              <p:nvPr/>
            </p:nvSpPr>
            <p:spPr>
              <a:xfrm>
                <a:off x="566420" y="3989909"/>
                <a:ext cx="2465324" cy="546418"/>
              </a:xfrm>
              <a:prstGeom prst="rect">
                <a:avLst/>
              </a:prstGeom>
              <a:noFill/>
            </p:spPr>
            <p:txBody>
              <a:bodyPr wrap="none" lIns="0" tIns="0" rIns="0" bIns="0" rtlCol="0" anchor="t"/>
              <a:lstStyle/>
              <a:p>
                <a:pPr marL="0" algn="ctr" latinLnBrk="1">
                  <a:lnSpc>
                    <a:spcPts val="43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21_1#3269c00a3.blank?vbadefaultcenterpage=1&amp;parentnodeid=44343c1ce&amp;vbapositionanswer=15&amp;vbahtmlprocessed=1&amp;rh=43.2"/>
              <p:cNvSpPr>
                <a:spLocks noRot="1" noChangeAspect="1" noMove="1" noResize="1" noEditPoints="1" noAdjustHandles="1" noChangeArrowheads="1" noChangeShapeType="1" noTextEdit="1"/>
              </p:cNvSpPr>
              <p:nvPr/>
            </p:nvSpPr>
            <p:spPr>
              <a:xfrm>
                <a:off x="566420" y="3989909"/>
                <a:ext cx="2465324" cy="546418"/>
              </a:xfrm>
              <a:prstGeom prst="rect">
                <a:avLst/>
              </a:prstGeom>
              <a:blipFill rotWithShape="1">
                <a:blip r:embed="rId2"/>
                <a:stretch>
                  <a:fillRect t="-37" r="10" b="9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B_6_EX.22_1#3269c00a3?vbadefaultcenterpage=1&amp;parentnodeid=44343c1ce&amp;vbahtmlprocessed=1"/>
          <p:cNvSpPr/>
          <p:nvPr/>
        </p:nvSpPr>
        <p:spPr>
          <a:xfrm>
            <a:off x="502920" y="944053"/>
            <a:ext cx="11183112" cy="490030"/>
          </a:xfrm>
          <a:prstGeom prst="rect">
            <a:avLst/>
          </a:prstGeom>
          <a:noFill/>
        </p:spPr>
        <p:txBody>
          <a:bodyPr wrap="squar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】用幂函数的单调性解题时忽略了对不同单调区间的讨论.</a:t>
            </a:r>
            <a:endParaRPr lang="en-US" altLang="zh-CN" sz="2400" dirty="0"/>
          </a:p>
        </p:txBody>
      </p:sp>
      <mc:AlternateContent xmlns:mc="http://schemas.openxmlformats.org/markup-compatibility/2006">
        <mc:Choice xmlns:a14="http://schemas.microsoft.com/office/drawing/2010/main" Requires="a14">
          <p:sp>
            <p:nvSpPr>
              <p:cNvPr id="3" name="QB_6_AS.23_1#3269c00a3?vbadefaultcenterpage=1&amp;parentnodeid=44343c1ce&amp;vbahtmlprocessed=1&amp;bbb=1&amp;hasbroken=1"/>
              <p:cNvSpPr/>
              <p:nvPr/>
            </p:nvSpPr>
            <p:spPr>
              <a:xfrm>
                <a:off x="502920" y="1445260"/>
                <a:ext cx="11182985" cy="5106035"/>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因为幂函数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上单调递减，所以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.又因为函数的图象关于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轴对称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是偶数.</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为奇数，</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为偶数，</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上均为减函数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，所以由</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B_6_AS.23_1#3269c00a3?vbadefaultcenterpage=1&amp;parentnodeid=44343c1ce&amp;vbahtmlprocessed=1&amp;bbb=1&amp;hasbroken=1"/>
              <p:cNvSpPr>
                <a:spLocks noRot="1" noChangeAspect="1" noMove="1" noResize="1" noEditPoints="1" noAdjustHandles="1" noChangeArrowheads="1" noChangeShapeType="1" noTextEdit="1"/>
              </p:cNvSpPr>
              <p:nvPr/>
            </p:nvSpPr>
            <p:spPr>
              <a:xfrm>
                <a:off x="502920" y="1445260"/>
                <a:ext cx="11182985" cy="5106035"/>
              </a:xfrm>
              <a:prstGeom prst="rect">
                <a:avLst/>
              </a:prstGeom>
              <a:blipFill rotWithShape="1">
                <a:blip r:embed="rId1"/>
                <a:stretch>
                  <a:fillRect r="-169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500"/>
                                        <p:tgtEl>
                                          <p:spTgt spid="3">
                                            <p:txEl>
                                              <p:pRg st="3" end="3"/>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P spid="3" grpId="0" animBg="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23fc3d9b2?vbadefaultcenterpage=1&amp;parentnodeid=29fc8a1ff&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mc:Choice xmlns:a14="http://schemas.microsoft.com/office/drawing/2010/main" Requires="a14">
          <p:sp>
            <p:nvSpPr>
              <p:cNvPr id="3" name="QB_6_BD.24_1#e3e58f9d7?vbadefaultcenterpage=1&amp;parentnodeid=23fc3d9b2&amp;vbahtmlprocessed=1&amp;bbb=1&amp;hasbroken=1"/>
              <p:cNvSpPr/>
              <p:nvPr/>
            </p:nvSpPr>
            <p:spPr>
              <a:xfrm>
                <a:off x="502920" y="1348391"/>
                <a:ext cx="11183112" cy="1301306"/>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（人教A版必修①P91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练习T1改编）已知幂函数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sup>
                    </m:sSup>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的图象过点</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27</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B_6_BD.24_1#e3e58f9d7?vbadefaultcenterpage=1&amp;parentnodeid=23fc3d9b2&amp;vbahtmlprocessed=1&amp;bbb=1&amp;hasbroken=1"/>
              <p:cNvSpPr>
                <a:spLocks noRot="1" noChangeAspect="1" noMove="1" noResize="1" noEditPoints="1" noAdjustHandles="1" noChangeArrowheads="1" noChangeShapeType="1" noTextEdit="1"/>
              </p:cNvSpPr>
              <p:nvPr/>
            </p:nvSpPr>
            <p:spPr>
              <a:xfrm>
                <a:off x="502920" y="1348391"/>
                <a:ext cx="11183112" cy="1301306"/>
              </a:xfrm>
              <a:prstGeom prst="rect">
                <a:avLst/>
              </a:prstGeom>
              <a:blipFill rotWithShape="1">
                <a:blip r:embed="rId1"/>
                <a:stretch>
                  <a:fillRect t="-22" r="-78" b="-459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N.25_1#e3e58f9d7.blank?vbadefaultcenterpage=1&amp;parentnodeid=23fc3d9b2&amp;vbapositionanswer=16&amp;vbahtmlprocessed=1&amp;rh=43.2"/>
              <p:cNvSpPr/>
              <p:nvPr/>
            </p:nvSpPr>
            <p:spPr>
              <a:xfrm>
                <a:off x="1495425" y="1971453"/>
                <a:ext cx="412750" cy="510223"/>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6_AN.25_1#e3e58f9d7.blank?vbadefaultcenterpage=1&amp;parentnodeid=23fc3d9b2&amp;vbapositionanswer=16&amp;vbahtmlprocessed=1&amp;rh=43.2"/>
              <p:cNvSpPr>
                <a:spLocks noRot="1" noChangeAspect="1" noMove="1" noResize="1" noEditPoints="1" noAdjustHandles="1" noChangeArrowheads="1" noChangeShapeType="1" noTextEdit="1"/>
              </p:cNvSpPr>
              <p:nvPr/>
            </p:nvSpPr>
            <p:spPr>
              <a:xfrm>
                <a:off x="1495425" y="1971453"/>
                <a:ext cx="412750" cy="510223"/>
              </a:xfrm>
              <a:prstGeom prst="rect">
                <a:avLst/>
              </a:prstGeom>
              <a:blipFill rotWithShape="1">
                <a:blip r:embed="rId2"/>
                <a:stretch>
                  <a:fillRect t="-81" b="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S.26_1#e3e58f9d7?vbadefaultcenterpage=1&amp;parentnodeid=23fc3d9b2&amp;vbahtmlprocessed=1"/>
              <p:cNvSpPr/>
              <p:nvPr/>
            </p:nvSpPr>
            <p:spPr>
              <a:xfrm>
                <a:off x="502920" y="2651348"/>
                <a:ext cx="11183112" cy="752666"/>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由已知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𝛼</m:t>
                        </m:r>
                      </m:sup>
                    </m:sSup>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𝛼</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AS.26_1#e3e58f9d7?vbadefaultcenterpage=1&amp;parentnodeid=23fc3d9b2&amp;vbahtmlprocessed=1"/>
              <p:cNvSpPr>
                <a:spLocks noRot="1" noChangeAspect="1" noMove="1" noResize="1" noEditPoints="1" noAdjustHandles="1" noChangeArrowheads="1" noChangeShapeType="1" noTextEdit="1"/>
              </p:cNvSpPr>
              <p:nvPr/>
            </p:nvSpPr>
            <p:spPr>
              <a:xfrm>
                <a:off x="502920" y="2651348"/>
                <a:ext cx="11183112" cy="752666"/>
              </a:xfrm>
              <a:prstGeom prst="rect">
                <a:avLst/>
              </a:prstGeom>
              <a:blipFill rotWithShape="1">
                <a:blip r:embed="rId3"/>
                <a:stretch>
                  <a:fillRect t="-30" r="1" b="-796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5"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27_1#066d9170f?vbadefaultcenterpage=1&amp;parentnodeid=23fc3d9b2&amp;vbahtmlprocessed=1&amp;bbb=1&amp;hasbroken=1"/>
              <p:cNvSpPr/>
              <p:nvPr/>
            </p:nvSpPr>
            <p:spPr>
              <a:xfrm>
                <a:off x="502920" y="1860247"/>
                <a:ext cx="11183112" cy="1101725"/>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（人教A版必修①P54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练习T1改编）函数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e>
                    </m:ra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上的最小</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27_1#066d9170f?vbadefaultcenterpage=1&amp;parentnodeid=23fc3d9b2&amp;vbahtmlprocessed=1&amp;bbb=1&amp;hasbroken=1"/>
              <p:cNvSpPr>
                <a:spLocks noRot="1" noChangeAspect="1" noMove="1" noResize="1" noEditPoints="1" noAdjustHandles="1" noChangeArrowheads="1" noChangeShapeType="1" noTextEdit="1"/>
              </p:cNvSpPr>
              <p:nvPr/>
            </p:nvSpPr>
            <p:spPr>
              <a:xfrm>
                <a:off x="502920" y="1860247"/>
                <a:ext cx="11183112" cy="1101725"/>
              </a:xfrm>
              <a:prstGeom prst="rect">
                <a:avLst/>
              </a:prstGeom>
              <a:blipFill rotWithShape="1">
                <a:blip r:embed="rId1"/>
                <a:stretch>
                  <a:fillRect t="-30" r="-1146" b="-95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28_1#066d9170f.blank?vbadefaultcenterpage=1&amp;parentnodeid=23fc3d9b2&amp;vbapositionanswer=17&amp;vbahtmlprocessed=1"/>
              <p:cNvSpPr/>
              <p:nvPr/>
            </p:nvSpPr>
            <p:spPr>
              <a:xfrm>
                <a:off x="1150620" y="2494166"/>
                <a:ext cx="692277" cy="391541"/>
              </a:xfrm>
              <a:prstGeom prst="rect">
                <a:avLst/>
              </a:prstGeom>
              <a:noFill/>
            </p:spPr>
            <p:txBody>
              <a:bodyPr wrap="none" lIns="0" tIns="0" rIns="0" bIns="0" rtlCol="0" anchor="t"/>
              <a:lstStyle/>
              <a:p>
                <a:pPr marL="0" algn="ctr" latinLnBrk="1">
                  <a:lnSpc>
                    <a:spcPts val="3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28_1#066d9170f.blank?vbadefaultcenterpage=1&amp;parentnodeid=23fc3d9b2&amp;vbapositionanswer=17&amp;vbahtmlprocessed=1"/>
              <p:cNvSpPr>
                <a:spLocks noRot="1" noChangeAspect="1" noMove="1" noResize="1" noEditPoints="1" noAdjustHandles="1" noChangeArrowheads="1" noChangeShapeType="1" noTextEdit="1"/>
              </p:cNvSpPr>
              <p:nvPr/>
            </p:nvSpPr>
            <p:spPr>
              <a:xfrm>
                <a:off x="1150620" y="2494166"/>
                <a:ext cx="692277" cy="391541"/>
              </a:xfrm>
              <a:prstGeom prst="rect">
                <a:avLst/>
              </a:prstGeom>
              <a:blipFill rotWithShape="1">
                <a:blip r:embed="rId2"/>
                <a:stretch>
                  <a:fillRect t="-133" r="18" b="-101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S.29_1#066d9170f?vbadefaultcenterpage=1&amp;parentnodeid=23fc3d9b2&amp;vbahtmlprocessed=1&amp;bbb=1&amp;hasbroken=1"/>
              <p:cNvSpPr/>
              <p:nvPr/>
            </p:nvSpPr>
            <p:spPr>
              <a:xfrm>
                <a:off x="502920" y="2973274"/>
                <a:ext cx="11183112" cy="231248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有意义，则</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.由复合函数的单调性可知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上的最小值为</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AS.29_1#066d9170f?vbadefaultcenterpage=1&amp;parentnodeid=23fc3d9b2&amp;vbahtmlprocessed=1&amp;bbb=1&amp;hasbroken=1"/>
              <p:cNvSpPr>
                <a:spLocks noRot="1" noChangeAspect="1" noMove="1" noResize="1" noEditPoints="1" noAdjustHandles="1" noChangeArrowheads="1" noChangeShapeType="1" noTextEdit="1"/>
              </p:cNvSpPr>
              <p:nvPr/>
            </p:nvSpPr>
            <p:spPr>
              <a:xfrm>
                <a:off x="502920" y="2973274"/>
                <a:ext cx="11183112" cy="2312480"/>
              </a:xfrm>
              <a:prstGeom prst="rect">
                <a:avLst/>
              </a:prstGeom>
              <a:blipFill rotWithShape="1">
                <a:blip r:embed="rId3"/>
                <a:stretch>
                  <a:fillRect t="-9" r="-1015" b="-664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c7d6268e1?vbadefaultcenterpage=1&amp;parentnodeid=29fc8a1ff&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mc:Choice xmlns:a14="http://schemas.microsoft.com/office/drawing/2010/main" Requires="a14">
          <p:sp>
            <p:nvSpPr>
              <p:cNvPr id="3" name="QC_6_BD.30_1#028e5715a?vbadefaultcenterpage=1&amp;parentnodeid=c7d6268e1&amp;vbahtmlprocessed=1&amp;bbb=1&amp;hasbroken=1"/>
              <p:cNvSpPr/>
              <p:nvPr/>
            </p:nvSpPr>
            <p:spPr>
              <a:xfrm>
                <a:off x="502920" y="1348391"/>
                <a:ext cx="11183112" cy="1040892"/>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1" i="0" dirty="0">
                    <a:solidFill>
                      <a:srgbClr val="E81B23"/>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天津卷）</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01</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的大小关系为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30_1#028e5715a?vbadefaultcenterpage=1&amp;parentnodeid=c7d6268e1&amp;vbahtmlprocessed=1&amp;bbb=1&amp;hasbroken=1"/>
              <p:cNvSpPr>
                <a:spLocks noRot="1" noChangeAspect="1" noMove="1" noResize="1" noEditPoints="1" noAdjustHandles="1" noChangeArrowheads="1" noChangeShapeType="1" noTextEdit="1"/>
              </p:cNvSpPr>
              <p:nvPr/>
            </p:nvSpPr>
            <p:spPr>
              <a:xfrm>
                <a:off x="502920" y="1348391"/>
                <a:ext cx="11183112" cy="1040892"/>
              </a:xfrm>
              <a:prstGeom prst="rect">
                <a:avLst/>
              </a:prstGeom>
              <a:blipFill rotWithShape="1">
                <a:blip r:embed="rId1"/>
                <a:stretch>
                  <a:fillRect t="-27" r="1" b="-8867"/>
                </a:stretch>
              </a:blipFill>
            </p:spPr>
            <p:txBody>
              <a:bodyPr/>
              <a:lstStyle/>
              <a:p>
                <a:r>
                  <a:rPr lang="zh-CN" altLang="en-US">
                    <a:noFill/>
                  </a:rPr>
                  <a:t> </a:t>
                </a:r>
              </a:p>
            </p:txBody>
          </p:sp>
        </mc:Fallback>
      </mc:AlternateContent>
      <p:sp>
        <p:nvSpPr>
          <p:cNvPr id="4" name="QC_6_AN.31_1#028e5715a.bracket?vbadefaultcenterpage=1&amp;parentnodeid=c7d6268e1&amp;vbapositionanswer=18&amp;vbahtmlprocessed=1"/>
          <p:cNvSpPr/>
          <p:nvPr/>
        </p:nvSpPr>
        <p:spPr>
          <a:xfrm>
            <a:off x="769620" y="1903254"/>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mc:Choice xmlns:a14="http://schemas.microsoft.com/office/drawing/2010/main" Requires="a14">
          <p:sp>
            <p:nvSpPr>
              <p:cNvPr id="5" name="QC_6_BD.32_1#028e5715a.choices?vbadefaultcenterpage=1&amp;parentnodeid=c7d6268e1&amp;vbahtmlprocessed=1"/>
              <p:cNvSpPr/>
              <p:nvPr/>
            </p:nvSpPr>
            <p:spPr>
              <a:xfrm>
                <a:off x="502920" y="2453291"/>
                <a:ext cx="11183112" cy="479235"/>
              </a:xfrm>
              <a:prstGeom prst="rect">
                <a:avLst/>
              </a:prstGeom>
              <a:noFill/>
            </p:spPr>
            <p:txBody>
              <a:bodyPr wrap="square" lIns="0" tIns="0" rIns="0" bIns="0" rtlCol="0" anchor="t"/>
              <a:lstStyle/>
              <a:p>
                <a:pPr latinLnBrk="1">
                  <a:lnSpc>
                    <a:spcPct val="15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QC_6_BD.32_1#028e5715a.choices?vbadefaultcenterpage=1&amp;parentnodeid=c7d6268e1&amp;vbahtmlprocessed=1"/>
              <p:cNvSpPr>
                <a:spLocks noRot="1" noChangeAspect="1" noMove="1" noResize="1" noEditPoints="1" noAdjustHandles="1" noChangeArrowheads="1" noChangeShapeType="1" noTextEdit="1"/>
              </p:cNvSpPr>
              <p:nvPr/>
            </p:nvSpPr>
            <p:spPr>
              <a:xfrm>
                <a:off x="502920" y="2453291"/>
                <a:ext cx="11183112" cy="479235"/>
              </a:xfrm>
              <a:prstGeom prst="rect">
                <a:avLst/>
              </a:prstGeom>
              <a:blipFill rotWithShape="1">
                <a:blip r:embed="rId2"/>
                <a:stretch>
                  <a:fillRect t="-60" r="1" b="-14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C_6_AS.33_1#028e5715a?vbadefaultcenterpage=1&amp;parentnodeid=c7d6268e1&amp;vbahtmlprocessed=1&amp;bbb=1&amp;hasbroken=1"/>
              <p:cNvSpPr/>
              <p:nvPr/>
            </p:nvSpPr>
            <p:spPr>
              <a:xfrm>
                <a:off x="502920" y="2943448"/>
                <a:ext cx="11183112" cy="104883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p:sp>
            <p:nvSpPr>
              <p:cNvPr id="6" name="QC_6_AS.33_1#028e5715a?vbadefaultcenterpage=1&amp;parentnodeid=c7d6268e1&amp;vbahtmlprocessed=1&amp;bbb=1&amp;hasbroken=1"/>
              <p:cNvSpPr>
                <a:spLocks noRot="1" noChangeAspect="1" noMove="1" noResize="1" noEditPoints="1" noAdjustHandles="1" noChangeArrowheads="1" noChangeShapeType="1" noTextEdit="1"/>
              </p:cNvSpPr>
              <p:nvPr/>
            </p:nvSpPr>
            <p:spPr>
              <a:xfrm>
                <a:off x="502920" y="2943448"/>
                <a:ext cx="11183112" cy="1048830"/>
              </a:xfrm>
              <a:prstGeom prst="rect">
                <a:avLst/>
              </a:prstGeom>
              <a:blipFill rotWithShape="1">
                <a:blip r:embed="rId3"/>
                <a:stretch>
                  <a:fillRect t="-21" r="1" b="-1150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6"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5aa1bb79c.fixed?vbadefaultcenterpage=1&amp;parentnodeid=c7c05a256&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5aa1bb79c.fixed?vbadefaultcenterpage=1&amp;parentnodeid=c7c05a256&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fbda3e7c1?vbadefaultcenterpage=1&amp;parentnodeid=5aa1bb79c&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幂函数的图象与性质［自主练透］</a:t>
            </a:r>
            <a:endParaRPr lang="en-US" altLang="zh-CN" sz="2800" dirty="0"/>
          </a:p>
        </p:txBody>
      </p:sp>
      <p:pic>
        <p:nvPicPr>
          <p:cNvPr id="3" name="QC_5_BD.34_1#2d9946176?hastextimagelayout=1&amp;vbadefaultcenterpage=1&amp;parentnodeid=fbda3e7c1&amp;vbahtmlprocessed=1&amp;hassurroun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8821104" y="1542113"/>
            <a:ext cx="2807208" cy="2505456"/>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4" name="QC_5_BD.34_2#2d9946176?hastextimagelayout=1&amp;segpoint=1&amp;vbadefaultcenterpage=1&amp;parentnodeid=fbda3e7c1&amp;vbahtmlprocessed=1"/>
          <p:cNvSpPr/>
          <p:nvPr/>
        </p:nvSpPr>
        <p:spPr>
          <a:xfrm>
            <a:off x="502920" y="1395810"/>
            <a:ext cx="8247888"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在下列函数中，图象所表示的函数是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5" name="QC_5_AN.35_1#2d9946176.bracket?vbadefaultcenterpage=1&amp;parentnodeid=fbda3e7c1&amp;vbapositionanswer=19&amp;vbahtmlprocessed=1"/>
          <p:cNvSpPr/>
          <p:nvPr/>
        </p:nvSpPr>
        <p:spPr>
          <a:xfrm>
            <a:off x="5875020" y="1395810"/>
            <a:ext cx="441325" cy="478600"/>
          </a:xfrm>
          <a:prstGeom prst="rect">
            <a:avLst/>
          </a:prstGeom>
          <a:noFill/>
        </p:spPr>
        <p:txBody>
          <a:bodyPr wrap="none" lIns="0" tIns="0" rIns="0" bIns="0" rtlCol="0" anchor="t"/>
          <a:lstStyle/>
          <a:p>
            <a:pPr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mc:Choice xmlns:a14="http://schemas.microsoft.com/office/drawing/2010/main" Requires="a14">
          <p:sp>
            <p:nvSpPr>
              <p:cNvPr id="6" name="QC_5_BD.36_1#2d9946176.choices?hastextimagelayout=1&amp;vbadefaultcenterpage=1&amp;parentnodeid=fbda3e7c1&amp;vbahtmlprocessed=1"/>
              <p:cNvSpPr/>
              <p:nvPr/>
            </p:nvSpPr>
            <p:spPr>
              <a:xfrm>
                <a:off x="502920" y="1889348"/>
                <a:ext cx="8247888" cy="635889"/>
              </a:xfrm>
              <a:prstGeom prst="rect">
                <a:avLst/>
              </a:prstGeom>
              <a:noFill/>
            </p:spPr>
            <p:txBody>
              <a:bodyPr wrap="square" lIns="0" tIns="0" rIns="0" bIns="0" rtlCol="0" anchor="t"/>
              <a:lstStyle/>
              <a:p>
                <a:pPr latinLnBrk="1">
                  <a:lnSpc>
                    <a:spcPct val="150000"/>
                  </a:lnSpc>
                  <a:tabLst>
                    <a:tab pos="2211070" algn="l"/>
                    <a:tab pos="4231640" algn="l"/>
                    <a:tab pos="625221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6" name="QC_5_BD.36_1#2d9946176.choices?hastextimagelayout=1&amp;vbadefaultcenterpage=1&amp;parentnodeid=fbda3e7c1&amp;vbahtmlprocessed=1"/>
              <p:cNvSpPr>
                <a:spLocks noRot="1" noChangeAspect="1" noMove="1" noResize="1" noEditPoints="1" noAdjustHandles="1" noChangeArrowheads="1" noChangeShapeType="1" noTextEdit="1"/>
              </p:cNvSpPr>
              <p:nvPr/>
            </p:nvSpPr>
            <p:spPr>
              <a:xfrm>
                <a:off x="502920" y="1889348"/>
                <a:ext cx="8247888" cy="635889"/>
              </a:xfrm>
              <a:prstGeom prst="rect">
                <a:avLst/>
              </a:prstGeom>
              <a:blipFill rotWithShape="1">
                <a:blip r:embed="rId2"/>
                <a:stretch>
                  <a:fillRect t="-35" r="6" b="-309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C_5_AS.37_1#2d9946176?hastextimagelayout=1&amp;vbadefaultcenterpage=1&amp;parentnodeid=fbda3e7c1&amp;vbahtmlprocessed=1&amp;bbb=1&amp;hasbroken=1"/>
              <p:cNvSpPr/>
              <p:nvPr/>
            </p:nvSpPr>
            <p:spPr>
              <a:xfrm>
                <a:off x="502920" y="2537048"/>
                <a:ext cx="8247888" cy="1980248"/>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由图象可知函数为奇函数.</a:t>
                </a:r>
                <a:endParaRPr lang="en-US" altLang="zh-CN" sz="2400" dirty="0"/>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ad>
                          <m:ra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rad>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为奇函</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数，故A符合，故选A</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7" name="QC_5_AS.37_1#2d9946176?hastextimagelayout=1&amp;vbadefaultcenterpage=1&amp;parentnodeid=fbda3e7c1&amp;vbahtmlprocessed=1&amp;bbb=1&amp;hasbroken=1"/>
              <p:cNvSpPr>
                <a:spLocks noRot="1" noChangeAspect="1" noMove="1" noResize="1" noEditPoints="1" noAdjustHandles="1" noChangeArrowheads="1" noChangeShapeType="1" noTextEdit="1"/>
              </p:cNvSpPr>
              <p:nvPr/>
            </p:nvSpPr>
            <p:spPr>
              <a:xfrm>
                <a:off x="502920" y="2537048"/>
                <a:ext cx="8247888" cy="1980248"/>
              </a:xfrm>
              <a:prstGeom prst="rect">
                <a:avLst/>
              </a:prstGeom>
              <a:blipFill rotWithShape="1">
                <a:blip r:embed="rId3"/>
                <a:stretch>
                  <a:fillRect t="-11" r="6" b="-388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7"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5_BD.38_1#bd4217bea?vbadefaultcenterpage=1&amp;parentnodeid=fbda3e7c1&amp;vbahtmlprocessed=1"/>
              <p:cNvSpPr/>
              <p:nvPr/>
            </p:nvSpPr>
            <p:spPr>
              <a:xfrm>
                <a:off x="502920" y="844881"/>
                <a:ext cx="11183112" cy="545973"/>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（多选题）已知幂函数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C_5_BD.38_1#bd4217bea?vbadefaultcenterpage=1&amp;parentnodeid=fbda3e7c1&amp;vbahtmlprocessed=1"/>
              <p:cNvSpPr>
                <a:spLocks noRot="1" noChangeAspect="1" noMove="1" noResize="1" noEditPoints="1" noAdjustHandles="1" noChangeArrowheads="1" noChangeShapeType="1" noTextEdit="1"/>
              </p:cNvSpPr>
              <p:nvPr/>
            </p:nvSpPr>
            <p:spPr>
              <a:xfrm>
                <a:off x="502920" y="844881"/>
                <a:ext cx="11183112" cy="545973"/>
              </a:xfrm>
              <a:prstGeom prst="rect">
                <a:avLst/>
              </a:prstGeom>
              <a:blipFill rotWithShape="1">
                <a:blip r:embed="rId1"/>
                <a:stretch>
                  <a:fillRect t="-61" r="1" b="-20433"/>
                </a:stretch>
              </a:blipFill>
            </p:spPr>
            <p:txBody>
              <a:bodyPr/>
              <a:lstStyle/>
              <a:p>
                <a:r>
                  <a:rPr lang="zh-CN" altLang="en-US">
                    <a:noFill/>
                  </a:rPr>
                  <a:t> </a:t>
                </a:r>
              </a:p>
            </p:txBody>
          </p:sp>
        </mc:Fallback>
      </mc:AlternateContent>
      <p:sp>
        <p:nvSpPr>
          <p:cNvPr id="3" name="QC_5_AN.39_1#bd4217bea.bracket?vbadefaultcenterpage=1&amp;parentnodeid=fbda3e7c1&amp;vbapositionanswer=20&amp;vbahtmlprocessed=1"/>
          <p:cNvSpPr/>
          <p:nvPr/>
        </p:nvSpPr>
        <p:spPr>
          <a:xfrm>
            <a:off x="7785545" y="844881"/>
            <a:ext cx="6445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BC</a:t>
            </a:r>
            <a:endParaRPr lang="en-US" altLang="zh-CN" sz="2400" dirty="0"/>
          </a:p>
        </p:txBody>
      </p:sp>
      <mc:AlternateContent xmlns:mc="http://schemas.openxmlformats.org/markup-compatibility/2006">
        <mc:Choice xmlns:a14="http://schemas.microsoft.com/office/drawing/2010/main" Requires="a14">
          <p:sp>
            <p:nvSpPr>
              <p:cNvPr id="4" name="QC_5_BD.40_1#bd4217bea.choices?vbadefaultcenterpage=1&amp;parentnodeid=fbda3e7c1&amp;vbahtmlprocessed=1"/>
              <p:cNvSpPr/>
              <p:nvPr/>
            </p:nvSpPr>
            <p:spPr>
              <a:xfrm>
                <a:off x="502920" y="1449971"/>
                <a:ext cx="11183112" cy="2135378"/>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r>
                      <a:rPr lang="en-US" altLang="zh-CN" sz="2400" b="1" i="1" dirty="0">
                        <a:solidFill>
                          <a:srgbClr val="00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D.将函数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的图象向左平移1个单位长度得到函数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a:t>
                </a:r>
                <a:endParaRPr lang="en-US" altLang="zh-CN" sz="2400" dirty="0"/>
              </a:p>
            </p:txBody>
          </p:sp>
        </mc:Choice>
        <mc:Fallback>
          <p:sp>
            <p:nvSpPr>
              <p:cNvPr id="4" name="QC_5_BD.40_1#bd4217bea.choices?vbadefaultcenterpage=1&amp;parentnodeid=fbda3e7c1&amp;vbahtmlprocessed=1"/>
              <p:cNvSpPr>
                <a:spLocks noRot="1" noChangeAspect="1" noMove="1" noResize="1" noEditPoints="1" noAdjustHandles="1" noChangeArrowheads="1" noChangeShapeType="1" noTextEdit="1"/>
              </p:cNvSpPr>
              <p:nvPr/>
            </p:nvSpPr>
            <p:spPr>
              <a:xfrm>
                <a:off x="502920" y="1449971"/>
                <a:ext cx="11183112" cy="2135378"/>
              </a:xfrm>
              <a:prstGeom prst="rect">
                <a:avLst/>
              </a:prstGeom>
              <a:blipFill rotWithShape="1">
                <a:blip r:embed="rId2"/>
                <a:stretch>
                  <a:fillRect t="-12" r="1" b="-385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C_5_AS.41_1#bd4217bea?vbadefaultcenterpage=1&amp;parentnodeid=fbda3e7c1&amp;vbahtmlprocessed=1&amp;bbb=1&amp;hasbroken=1"/>
              <p:cNvSpPr/>
              <p:nvPr/>
            </p:nvSpPr>
            <p:spPr>
              <a:xfrm>
                <a:off x="502920" y="3591128"/>
                <a:ext cx="11183112" cy="268459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由幂函数的定义可知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故A错误；由</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可知其定义域为</a:t>
                </a: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，故B正确；</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为奇函数，所以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，故C正确；</a:t>
                </a:r>
                <a:endParaRPr lang="en-US" altLang="zh-CN" sz="2400" dirty="0"/>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将</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的图象向左平移1个单位长度得到函数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的图象，故D错误</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BC</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C_5_AS.41_1#bd4217bea?vbadefaultcenterpage=1&amp;parentnodeid=fbda3e7c1&amp;vbahtmlprocessed=1&amp;bbb=1&amp;hasbroken=1"/>
              <p:cNvSpPr>
                <a:spLocks noRot="1" noChangeAspect="1" noMove="1" noResize="1" noEditPoints="1" noAdjustHandles="1" noChangeArrowheads="1" noChangeShapeType="1" noTextEdit="1"/>
              </p:cNvSpPr>
              <p:nvPr/>
            </p:nvSpPr>
            <p:spPr>
              <a:xfrm>
                <a:off x="502920" y="3591128"/>
                <a:ext cx="11183112" cy="2684590"/>
              </a:xfrm>
              <a:prstGeom prst="rect">
                <a:avLst/>
              </a:prstGeom>
              <a:blipFill rotWithShape="1">
                <a:blip r:embed="rId3"/>
                <a:stretch>
                  <a:fillRect t="-8" r="1" b="-567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5"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85cc8139a?vbadefaultcenterpage=1&amp;parentnodeid=fbda3e7c1&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168054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3" name="P_5_BD#85cc8139a?vbadefaultcenterpage=1&amp;parentnodeid=fbda3e7c1&amp;vbahtmlprocessed=1&amp;bbb=1&amp;hasbroken=1"/>
              <p:cNvSpPr/>
              <p:nvPr/>
            </p:nvSpPr>
            <p:spPr>
              <a:xfrm>
                <a:off x="502920" y="2206829"/>
                <a:ext cx="11183112" cy="323323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幂函数的形式是</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sup>
                    </m:sSup>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,其中只有一个参数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因此只需一个条件即可确定</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其解析式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上,幂函数的指数越大,函数图象越靠近</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轴（简记为“指大图低”）；在</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dirty="0">
                    <a:solidFill>
                      <a:srgbClr val="000000"/>
                    </a:solidFill>
                    <a:ea typeface="微软雅黑" panose="020B0503020204020204" pitchFamily="34" charset="-122"/>
                    <a:cs typeface="Times New Roman" panose="02020603050405020304" pitchFamily="34" charset="-120"/>
                  </a:rPr>
                  <a:t>    </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上,幂函数的指数越大,函数图象越远离</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在比较幂值的大小时,必须结合幂值的特点,选择适当的函数,借助其单调性进行比较</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准确掌握各个幂函数的图象和性质是解题的关键</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P_5_BD#85cc8139a?vbadefaultcenterpage=1&amp;parentnodeid=fbda3e7c1&amp;vbahtmlprocessed=1&amp;bbb=1&amp;hasbroken=1"/>
              <p:cNvSpPr>
                <a:spLocks noRot="1" noChangeAspect="1" noMove="1" noResize="1" noEditPoints="1" noAdjustHandles="1" noChangeArrowheads="1" noChangeShapeType="1" noTextEdit="1"/>
              </p:cNvSpPr>
              <p:nvPr/>
            </p:nvSpPr>
            <p:spPr>
              <a:xfrm>
                <a:off x="502920" y="2206829"/>
                <a:ext cx="11183112" cy="3233230"/>
              </a:xfrm>
              <a:prstGeom prst="rect">
                <a:avLst/>
              </a:prstGeom>
              <a:blipFill rotWithShape="1">
                <a:blip r:embed="rId2"/>
                <a:stretch>
                  <a:fillRect t="-6" r="-1600" b="-1806"/>
                </a:stretch>
              </a:blipFill>
            </p:spPr>
            <p:txBody>
              <a:bodyPr/>
              <a:lstStyle/>
              <a:p>
                <a:r>
                  <a:rPr lang="zh-CN" altLang="en-US">
                    <a:noFill/>
                  </a:rPr>
                  <a:t> </a:t>
                </a:r>
              </a:p>
            </p:txBody>
          </p:sp>
        </mc:Fallback>
      </mc:AlternateContent>
    </p:spTree>
  </p:cSld>
  <p:clrMapOvr>
    <a:masterClrMapping/>
  </p:clrMapOvr>
  <p:transition>
    <p:split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81010dae7?vbadefaultcenterpage=1&amp;parentnodeid=5aa1bb79c&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二次函数的解析式［师生共研］</a:t>
            </a:r>
            <a:endParaRPr lang="en-US" altLang="zh-CN" sz="2800" dirty="0"/>
          </a:p>
        </p:txBody>
      </p:sp>
      <mc:AlternateContent xmlns:mc="http://schemas.openxmlformats.org/markup-compatibility/2006">
        <mc:Choice xmlns:a14="http://schemas.microsoft.com/office/drawing/2010/main" Requires="a14">
          <p:sp>
            <p:nvSpPr>
              <p:cNvPr id="3" name="QC_5_BD.42_1#353b6ba03?vbadefaultcenterpage=1&amp;parentnodeid=81010dae7&amp;vbahtmlprocessed=1&amp;bbb=1&amp;hasbroken=1"/>
              <p:cNvSpPr/>
              <p:nvPr/>
            </p:nvSpPr>
            <p:spPr>
              <a:xfrm>
                <a:off x="502920" y="1388362"/>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南充模拟）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已知二次函数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且对任意</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,都有</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成立,则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5_BD.42_1#353b6ba03?vbadefaultcenterpage=1&amp;parentnodeid=81010dae7&amp;vbahtmlprocessed=1&amp;bbb=1&amp;hasbroken=1"/>
              <p:cNvSpPr>
                <a:spLocks noRot="1" noChangeAspect="1" noMove="1" noResize="1" noEditPoints="1" noAdjustHandles="1" noChangeArrowheads="1" noChangeShapeType="1" noTextEdit="1"/>
              </p:cNvSpPr>
              <p:nvPr/>
            </p:nvSpPr>
            <p:spPr>
              <a:xfrm>
                <a:off x="502920" y="1388362"/>
                <a:ext cx="11183112" cy="1034669"/>
              </a:xfrm>
              <a:prstGeom prst="rect">
                <a:avLst/>
              </a:prstGeom>
              <a:blipFill rotWithShape="1">
                <a:blip r:embed="rId1"/>
                <a:stretch>
                  <a:fillRect t="-24" r="1" b="-8236"/>
                </a:stretch>
              </a:blipFill>
            </p:spPr>
            <p:txBody>
              <a:bodyPr/>
              <a:lstStyle/>
              <a:p>
                <a:r>
                  <a:rPr lang="zh-CN" altLang="en-US">
                    <a:noFill/>
                  </a:rPr>
                  <a:t> </a:t>
                </a:r>
              </a:p>
            </p:txBody>
          </p:sp>
        </mc:Fallback>
      </mc:AlternateContent>
      <p:sp>
        <p:nvSpPr>
          <p:cNvPr id="4" name="QC_5_AN.43_1#353b6ba03.bracket?vbadefaultcenterpage=1&amp;parentnodeid=81010dae7&amp;vbapositionanswer=21&amp;vbahtmlprocessed=1"/>
          <p:cNvSpPr/>
          <p:nvPr/>
        </p:nvSpPr>
        <p:spPr>
          <a:xfrm>
            <a:off x="7970838" y="1937002"/>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mc:Choice xmlns:a14="http://schemas.microsoft.com/office/drawing/2010/main" Requires="a14">
          <p:sp>
            <p:nvSpPr>
              <p:cNvPr id="5" name="QC_5_BD.44_1#353b6ba03.choices?vbadefaultcenterpage=1&amp;parentnodeid=81010dae7&amp;vbahtmlprocessed=1"/>
              <p:cNvSpPr/>
              <p:nvPr/>
            </p:nvSpPr>
            <p:spPr>
              <a:xfrm>
                <a:off x="502920" y="2435448"/>
                <a:ext cx="11183112" cy="1027875"/>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QC_5_BD.44_1#353b6ba03.choices?vbadefaultcenterpage=1&amp;parentnodeid=81010dae7&amp;vbahtmlprocessed=1"/>
              <p:cNvSpPr>
                <a:spLocks noRot="1" noChangeAspect="1" noMove="1" noResize="1" noEditPoints="1" noAdjustHandles="1" noChangeArrowheads="1" noChangeShapeType="1" noTextEdit="1"/>
              </p:cNvSpPr>
              <p:nvPr/>
            </p:nvSpPr>
            <p:spPr>
              <a:xfrm>
                <a:off x="502920" y="2435448"/>
                <a:ext cx="11183112" cy="1027875"/>
              </a:xfrm>
              <a:prstGeom prst="rect">
                <a:avLst/>
              </a:prstGeom>
              <a:blipFill rotWithShape="1">
                <a:blip r:embed="rId2"/>
                <a:stretch>
                  <a:fillRect t="-22" r="1" b="-111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C_5_AS.45_1#353b6ba03?vbadefaultcenterpage=1&amp;parentnodeid=81010dae7&amp;vbahtmlprocessed=1&amp;bbb=1&amp;hasbroken=1"/>
              <p:cNvSpPr/>
              <p:nvPr/>
            </p:nvSpPr>
            <p:spPr>
              <a:xfrm>
                <a:off x="502920" y="3464148"/>
                <a:ext cx="11183112" cy="1270318"/>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p:sp>
            <p:nvSpPr>
              <p:cNvPr id="6" name="QC_5_AS.45_1#353b6ba03?vbadefaultcenterpage=1&amp;parentnodeid=81010dae7&amp;vbahtmlprocessed=1&amp;bbb=1&amp;hasbroken=1"/>
              <p:cNvSpPr>
                <a:spLocks noRot="1" noChangeAspect="1" noMove="1" noResize="1" noEditPoints="1" noAdjustHandles="1" noChangeArrowheads="1" noChangeShapeType="1" noTextEdit="1"/>
              </p:cNvSpPr>
              <p:nvPr/>
            </p:nvSpPr>
            <p:spPr>
              <a:xfrm>
                <a:off x="502920" y="3464148"/>
                <a:ext cx="11183112" cy="1270318"/>
              </a:xfrm>
              <a:prstGeom prst="rect">
                <a:avLst/>
              </a:prstGeom>
              <a:blipFill rotWithShape="1">
                <a:blip r:embed="rId3"/>
                <a:stretch>
                  <a:fillRect t="-18" r="1" b="-540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6"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5_BD.46_1#ef534d0ad?vbadefaultcenterpage=1&amp;parentnodeid=81010dae7&amp;vbahtmlprocessed=1&amp;bbb=1&amp;hasbroken=1"/>
              <p:cNvSpPr/>
              <p:nvPr/>
            </p:nvSpPr>
            <p:spPr>
              <a:xfrm>
                <a:off x="502920" y="1984357"/>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已知二次函数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的图象经过点</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,它在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轴上截得的线段长为2</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,并且对</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任意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,都有</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5_BD.46_1#ef534d0ad?vbadefaultcenterpage=1&amp;parentnodeid=81010dae7&amp;vbahtmlprocessed=1&amp;bbb=1&amp;hasbroken=1"/>
              <p:cNvSpPr>
                <a:spLocks noRot="1" noChangeAspect="1" noMove="1" noResize="1" noEditPoints="1" noAdjustHandles="1" noChangeArrowheads="1" noChangeShapeType="1" noTextEdit="1"/>
              </p:cNvSpPr>
              <p:nvPr/>
            </p:nvSpPr>
            <p:spPr>
              <a:xfrm>
                <a:off x="502920" y="1984357"/>
                <a:ext cx="11183112" cy="1034669"/>
              </a:xfrm>
              <a:prstGeom prst="rect">
                <a:avLst/>
              </a:prstGeom>
              <a:blipFill rotWithShape="1">
                <a:blip r:embed="rId1"/>
                <a:stretch>
                  <a:fillRect t="-60" r="1" b="-59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5_AN.47_1#ef534d0ad.blank?vbadefaultcenterpage=1&amp;parentnodeid=81010dae7&amp;vbapositionanswer=22&amp;vbahtmlprocessed=1"/>
              <p:cNvSpPr/>
              <p:nvPr/>
            </p:nvSpPr>
            <p:spPr>
              <a:xfrm>
                <a:off x="6555296" y="2588685"/>
                <a:ext cx="1708087"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5_AN.47_1#ef534d0ad.blank?vbadefaultcenterpage=1&amp;parentnodeid=81010dae7&amp;vbapositionanswer=22&amp;vbahtmlprocessed=1"/>
              <p:cNvSpPr>
                <a:spLocks noRot="1" noChangeAspect="1" noMove="1" noResize="1" noEditPoints="1" noAdjustHandles="1" noChangeArrowheads="1" noChangeShapeType="1" noTextEdit="1"/>
              </p:cNvSpPr>
              <p:nvPr/>
            </p:nvSpPr>
            <p:spPr>
              <a:xfrm>
                <a:off x="6555296" y="2588685"/>
                <a:ext cx="1708087" cy="353441"/>
              </a:xfrm>
              <a:prstGeom prst="rect">
                <a:avLst/>
              </a:prstGeom>
              <a:blipFill rotWithShape="1">
                <a:blip r:embed="rId2"/>
                <a:stretch>
                  <a:fillRect l="-11" t="-120" r="7" b="-76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5_AS.48_1#ef534d0ad?vbadefaultcenterpage=1&amp;parentnodeid=81010dae7&amp;vbahtmlprocessed=1&amp;bbb=1&amp;hasbroken=1"/>
              <p:cNvSpPr/>
              <p:nvPr/>
            </p:nvSpPr>
            <p:spPr>
              <a:xfrm>
                <a:off x="502920" y="3026265"/>
                <a:ext cx="11183112" cy="2135378"/>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对任意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恒成立,所以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图象的对称轴为直线</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的图象截</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轴所得的线段长为2,所以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的两个根分别为1和</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的解析式为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的图象过点</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的解析式为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5_AS.48_1#ef534d0ad?vbadefaultcenterpage=1&amp;parentnodeid=81010dae7&amp;vbahtmlprocessed=1&amp;bbb=1&amp;hasbroken=1"/>
              <p:cNvSpPr>
                <a:spLocks noRot="1" noChangeAspect="1" noMove="1" noResize="1" noEditPoints="1" noAdjustHandles="1" noChangeArrowheads="1" noChangeShapeType="1" noTextEdit="1"/>
              </p:cNvSpPr>
              <p:nvPr/>
            </p:nvSpPr>
            <p:spPr>
              <a:xfrm>
                <a:off x="502920" y="3026265"/>
                <a:ext cx="11183112" cy="2135378"/>
              </a:xfrm>
              <a:prstGeom prst="rect">
                <a:avLst/>
              </a:prstGeom>
              <a:blipFill rotWithShape="1">
                <a:blip r:embed="rId3"/>
                <a:stretch>
                  <a:fillRect t="-23" r="1" b="-381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786eb8c47?vbadefaultcenterpage=1&amp;parentnodeid=81010dae7&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906000"/>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786eb8c47?vbadefaultcenterpage=1&amp;parentnodeid=81010dae7&amp;vbahtmlprocessed=1&amp;bbb=1&amp;hasbroken=1"/>
          <p:cNvSpPr/>
          <p:nvPr/>
        </p:nvSpPr>
        <p:spPr>
          <a:xfrm>
            <a:off x="502920" y="1432288"/>
            <a:ext cx="11183112"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求二次函数的解析式,一般用待定系数法</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,其关键是根据已知条件选择恰当的二次函数</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解析式的形式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,一般选择规律如下：</a:t>
            </a:r>
            <a:endParaRPr lang="en-US" altLang="zh-CN" sz="2400" dirty="0"/>
          </a:p>
        </p:txBody>
      </p:sp>
      <p:pic>
        <p:nvPicPr>
          <p:cNvPr id="4" name="P_5_BD#786eb8c47?vbadefaultcenterpage=1&amp;parentnodeid=81010dae7&amp;vbahtmlprocessed=1"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2752344" y="2600688"/>
            <a:ext cx="6675120" cy="3639312"/>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1dc5bd20e?vbadefaultcenterpage=1&amp;parentnodeid=81010dae7&amp;vbahtmlprocessed=1" descr="preencoded.png"/>
          <p:cNvPicPr>
            <a:picLocks noChangeAspect="1"/>
          </p:cNvPicPr>
          <p:nvPr/>
        </p:nvPicPr>
        <p:blipFill>
          <a:blip r:embed="rId1"/>
          <a:stretch>
            <a:fillRect/>
          </a:stretch>
        </p:blipFill>
        <p:spPr>
          <a:xfrm>
            <a:off x="3813048" y="756000"/>
            <a:ext cx="4562856" cy="530352"/>
          </a:xfrm>
          <a:prstGeom prst="rect">
            <a:avLst/>
          </a:prstGeom>
        </p:spPr>
      </p:pic>
      <mc:AlternateContent xmlns:mc="http://schemas.openxmlformats.org/markup-compatibility/2006">
        <mc:Choice xmlns:a14="http://schemas.microsoft.com/office/drawing/2010/main" Requires="a14">
          <p:sp>
            <p:nvSpPr>
              <p:cNvPr id="3" name="QB_6_BD.49_1#afa66680c?vbadefaultcenterpage=1&amp;parentnodeid=1dc5bd20e&amp;vbahtmlprocessed=1&amp;bbb=1&amp;hasbroken=1"/>
              <p:cNvSpPr/>
              <p:nvPr/>
            </p:nvSpPr>
            <p:spPr>
              <a:xfrm>
                <a:off x="502920" y="1419448"/>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已知二次函数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图象的对称轴是直线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，且不等式</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B_6_BD.49_1#afa66680c?vbadefaultcenterpage=1&amp;parentnodeid=1dc5bd20e&amp;vbahtmlprocessed=1&amp;bbb=1&amp;hasbroken=1"/>
              <p:cNvSpPr>
                <a:spLocks noRot="1" noChangeAspect="1" noMove="1" noResize="1" noEditPoints="1" noAdjustHandles="1" noChangeArrowheads="1" noChangeShapeType="1" noTextEdit="1"/>
              </p:cNvSpPr>
              <p:nvPr/>
            </p:nvSpPr>
            <p:spPr>
              <a:xfrm>
                <a:off x="502920" y="1419448"/>
                <a:ext cx="11183112" cy="1034669"/>
              </a:xfrm>
              <a:prstGeom prst="rect">
                <a:avLst/>
              </a:prstGeom>
              <a:blipFill rotWithShape="1">
                <a:blip r:embed="rId2"/>
                <a:stretch>
                  <a:fillRect t="-22" r="1" b="-82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N.50_1#afa66680c.blank?vbadefaultcenterpage=1&amp;parentnodeid=1dc5bd20e&amp;vbapositionanswer=23&amp;vbahtmlprocessed=1"/>
              <p:cNvSpPr/>
              <p:nvPr/>
            </p:nvSpPr>
            <p:spPr>
              <a:xfrm>
                <a:off x="5258054" y="2027841"/>
                <a:ext cx="1708087"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6_AN.50_1#afa66680c.blank?vbadefaultcenterpage=1&amp;parentnodeid=1dc5bd20e&amp;vbapositionanswer=23&amp;vbahtmlprocessed=1"/>
              <p:cNvSpPr>
                <a:spLocks noRot="1" noChangeAspect="1" noMove="1" noResize="1" noEditPoints="1" noAdjustHandles="1" noChangeArrowheads="1" noChangeShapeType="1" noTextEdit="1"/>
              </p:cNvSpPr>
              <p:nvPr/>
            </p:nvSpPr>
            <p:spPr>
              <a:xfrm>
                <a:off x="5258054" y="2027841"/>
                <a:ext cx="1708087" cy="353441"/>
              </a:xfrm>
              <a:prstGeom prst="rect">
                <a:avLst/>
              </a:prstGeom>
              <a:blipFill rotWithShape="1">
                <a:blip r:embed="rId3"/>
                <a:stretch>
                  <a:fillRect l="-15" t="-81" r="11" b="-77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S.51_1#afa66680c?vbadefaultcenterpage=1&amp;parentnodeid=1dc5bd20e&amp;vbahtmlprocessed=1&amp;bbb=1&amp;hasbroken=1"/>
              <p:cNvSpPr/>
              <p:nvPr/>
            </p:nvSpPr>
            <p:spPr>
              <a:xfrm>
                <a:off x="502920" y="2460848"/>
                <a:ext cx="11183112" cy="2243709"/>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可化为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，其解集为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图象的对称轴是直线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，两者结合解得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AS.51_1#afa66680c?vbadefaultcenterpage=1&amp;parentnodeid=1dc5bd20e&amp;vbahtmlprocessed=1&amp;bbb=1&amp;hasbroken=1"/>
              <p:cNvSpPr>
                <a:spLocks noRot="1" noChangeAspect="1" noMove="1" noResize="1" noEditPoints="1" noAdjustHandles="1" noChangeArrowheads="1" noChangeShapeType="1" noTextEdit="1"/>
              </p:cNvSpPr>
              <p:nvPr/>
            </p:nvSpPr>
            <p:spPr>
              <a:xfrm>
                <a:off x="502920" y="2460848"/>
                <a:ext cx="11183112" cy="2243709"/>
              </a:xfrm>
              <a:prstGeom prst="rect">
                <a:avLst/>
              </a:prstGeom>
              <a:blipFill rotWithShape="1">
                <a:blip r:embed="rId4"/>
                <a:stretch>
                  <a:fillRect t="-10" r="-220" b="2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5" grpId="0"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a2243647c?vbadefaultcenterpage=1&amp;parentnodeid=5aa1bb79c&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二次函数的图象与性质［多维探究］</a:t>
            </a:r>
            <a:endParaRPr lang="en-US" altLang="zh-CN" sz="2800" dirty="0"/>
          </a:p>
        </p:txBody>
      </p:sp>
      <p:pic>
        <p:nvPicPr>
          <p:cNvPr id="3" name="C_5_BD#75aa3b2bc?vbadefaultcenterpage=1&amp;parentnodeid=a2243647c&amp;inlineimagemarkindex=1&amp;vbahtmlprocessed=1" descr="preencoded.png"/>
          <p:cNvPicPr>
            <a:picLocks noChangeAspect="1"/>
          </p:cNvPicPr>
          <p:nvPr/>
        </p:nvPicPr>
        <p:blipFill>
          <a:blip r:embed="rId1"/>
          <a:stretch>
            <a:fillRect/>
          </a:stretch>
        </p:blipFill>
        <p:spPr>
          <a:xfrm>
            <a:off x="528098" y="1520961"/>
            <a:ext cx="1435608" cy="384048"/>
          </a:xfrm>
          <a:prstGeom prst="rect">
            <a:avLst/>
          </a:prstGeom>
        </p:spPr>
      </p:pic>
      <p:sp>
        <p:nvSpPr>
          <p:cNvPr id="4" name="C_5_BD#75aa3b2bc?vbadefaultcenterpage=1&amp;parentnodeid=a2243647c&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二次函数的图象</a:t>
            </a:r>
            <a:endParaRPr lang="en-US" altLang="zh-CN" sz="100" dirty="0"/>
          </a:p>
        </p:txBody>
      </p:sp>
      <mc:AlternateContent xmlns:mc="http://schemas.openxmlformats.org/markup-compatibility/2006">
        <mc:Choice xmlns:a14="http://schemas.microsoft.com/office/drawing/2010/main" Requires="a14">
          <p:sp>
            <p:nvSpPr>
              <p:cNvPr id="5" name="QC_6_BD.52_1#98308c45e?vbadefaultcenterpage=1&amp;parentnodeid=75aa3b2bc&amp;vbahtmlprocessed=1&amp;bbb=1&amp;hasbroken=1"/>
              <p:cNvSpPr/>
              <p:nvPr/>
            </p:nvSpPr>
            <p:spPr>
              <a:xfrm>
                <a:off x="502920" y="19833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000000"/>
                        </a:solidFill>
                        <a:latin typeface="Cambria Math" panose="02040503050406030204" pitchFamily="18" charset="0"/>
                      </a:rPr>
                      <m:t>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C_6_BD.52_1#98308c45e?vbadefaultcenterpage=1&amp;parentnodeid=75aa3b2bc&amp;vbahtmlprocessed=1&amp;bbb=1&amp;hasbroken=1"/>
              <p:cNvSpPr>
                <a:spLocks noRot="1" noChangeAspect="1" noMove="1" noResize="1" noEditPoints="1" noAdjustHandles="1" noChangeArrowheads="1" noChangeShapeType="1" noTextEdit="1"/>
              </p:cNvSpPr>
              <p:nvPr/>
            </p:nvSpPr>
            <p:spPr>
              <a:xfrm>
                <a:off x="502920" y="1983391"/>
                <a:ext cx="11183112" cy="1034669"/>
              </a:xfrm>
              <a:prstGeom prst="rect">
                <a:avLst/>
              </a:prstGeom>
              <a:blipFill rotWithShape="1">
                <a:blip r:embed="rId2"/>
                <a:stretch>
                  <a:fillRect t="-28" r="1" b="-8233"/>
                </a:stretch>
              </a:blipFill>
            </p:spPr>
            <p:txBody>
              <a:bodyPr/>
              <a:lstStyle/>
              <a:p>
                <a:r>
                  <a:rPr lang="zh-CN" altLang="en-US">
                    <a:noFill/>
                  </a:rPr>
                  <a:t> </a:t>
                </a:r>
              </a:p>
            </p:txBody>
          </p:sp>
        </mc:Fallback>
      </mc:AlternateContent>
      <p:sp>
        <p:nvSpPr>
          <p:cNvPr id="6" name="QC_6_AN.53_1#98308c45e.bracket?vbadefaultcenterpage=1&amp;parentnodeid=75aa3b2bc&amp;vbapositionanswer=24&amp;vbahtmlprocessed=1"/>
          <p:cNvSpPr/>
          <p:nvPr/>
        </p:nvSpPr>
        <p:spPr>
          <a:xfrm>
            <a:off x="769620" y="25320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mc:Choice xmlns:a14="http://schemas.microsoft.com/office/drawing/2010/main" Requires="a14">
          <p:sp>
            <p:nvSpPr>
              <p:cNvPr id="7" name="QC_6_BD.54_1#98308c45e.choices?vbadefaultcenterpage=1&amp;parentnodeid=75aa3b2bc&amp;vbahtmlprocessed=1"/>
              <p:cNvSpPr/>
              <p:nvPr/>
            </p:nvSpPr>
            <p:spPr>
              <a:xfrm>
                <a:off x="502920" y="3075591"/>
                <a:ext cx="11183112" cy="479235"/>
              </a:xfrm>
              <a:prstGeom prst="rect">
                <a:avLst/>
              </a:prstGeom>
              <a:noFill/>
            </p:spPr>
            <p:txBody>
              <a:bodyPr wrap="square" lIns="0" tIns="0" rIns="0" bIns="0" rtlCol="0" anchor="t"/>
              <a:lstStyle/>
              <a:p>
                <a:pPr latinLnBrk="1">
                  <a:lnSpc>
                    <a:spcPct val="150000"/>
                  </a:lnSpc>
                  <a:tabLst>
                    <a:tab pos="2779395" algn="l"/>
                    <a:tab pos="5534025" algn="l"/>
                    <a:tab pos="84537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7" name="QC_6_BD.54_1#98308c45e.choices?vbadefaultcenterpage=1&amp;parentnodeid=75aa3b2bc&amp;vbahtmlprocessed=1"/>
              <p:cNvSpPr>
                <a:spLocks noRot="1" noChangeAspect="1" noMove="1" noResize="1" noEditPoints="1" noAdjustHandles="1" noChangeArrowheads="1" noChangeShapeType="1" noTextEdit="1"/>
              </p:cNvSpPr>
              <p:nvPr/>
            </p:nvSpPr>
            <p:spPr>
              <a:xfrm>
                <a:off x="502920" y="3075591"/>
                <a:ext cx="11183112" cy="479235"/>
              </a:xfrm>
              <a:prstGeom prst="rect">
                <a:avLst/>
              </a:prstGeom>
              <a:blipFill rotWithShape="1">
                <a:blip r:embed="rId3"/>
                <a:stretch>
                  <a:fillRect t="-60" r="1" b="-14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QC_6_AS.55_1#98308c45e?vbadefaultcenterpage=1&amp;parentnodeid=75aa3b2bc&amp;vbahtmlprocessed=1&amp;bbb=1&amp;hasbroken=1"/>
              <p:cNvSpPr/>
              <p:nvPr/>
            </p:nvSpPr>
            <p:spPr>
              <a:xfrm>
                <a:off x="502920" y="3565748"/>
                <a:ext cx="11183112" cy="1272985"/>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a:t>
                </a:r>
                <a:r>
                  <a:rPr lang="en-US" altLang="zh-CN" sz="2400" b="1"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析</a:t>
                </a:r>
                <a:r>
                  <a:rPr lang="en-US" altLang="zh-CN" sz="2400" b="1" i="0" spc="-10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及二次函数的性质，可得函数</a:t>
                </a:r>
                <a14:m>
                  <m:oMath xmlns:m="http://schemas.openxmlformats.org/officeDocument/2006/math">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a:t>
                </a:r>
                <a:endParaRPr lang="en-US" altLang="zh-CN" sz="2400" b="0" i="0" spc="-1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spc="-10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开口向下</a:t>
                </a:r>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，且以直线</a:t>
                </a:r>
                <a14:m>
                  <m:oMath xmlns:m="http://schemas.openxmlformats.org/officeDocument/2006/math">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为对称轴，即</a:t>
                </a:r>
                <a14:m>
                  <m:oMath xmlns:m="http://schemas.openxmlformats.org/officeDocument/2006/math">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1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10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spc="-100" dirty="0"/>
              </a:p>
            </p:txBody>
          </p:sp>
        </mc:Choice>
        <mc:Fallback>
          <p:sp>
            <p:nvSpPr>
              <p:cNvPr id="8" name="QC_6_AS.55_1#98308c45e?vbadefaultcenterpage=1&amp;parentnodeid=75aa3b2bc&amp;vbahtmlprocessed=1&amp;bbb=1&amp;hasbroken=1"/>
              <p:cNvSpPr>
                <a:spLocks noRot="1" noChangeAspect="1" noMove="1" noResize="1" noEditPoints="1" noAdjustHandles="1" noChangeArrowheads="1" noChangeShapeType="1" noTextEdit="1"/>
              </p:cNvSpPr>
              <p:nvPr/>
            </p:nvSpPr>
            <p:spPr>
              <a:xfrm>
                <a:off x="502920" y="3565748"/>
                <a:ext cx="11183112" cy="1272985"/>
              </a:xfrm>
              <a:prstGeom prst="rect">
                <a:avLst/>
              </a:prstGeom>
              <a:blipFill rotWithShape="1">
                <a:blip r:embed="rId4"/>
                <a:stretch>
                  <a:fillRect t="-18" r="1" b="-713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8" grpId="0" animBg="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94835c991?vbadefaultcenterpage=1&amp;parentnodeid=75aa3b2bc&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1179050"/>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94835c991?vbadefaultcenterpage=1&amp;parentnodeid=75aa3b2bc&amp;vbahtmlprocessed=1"/>
          <p:cNvSpPr/>
          <p:nvPr/>
        </p:nvSpPr>
        <p:spPr>
          <a:xfrm>
            <a:off x="502920" y="1705338"/>
            <a:ext cx="11183112" cy="49003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识别二次函数图象应学会“三看”</a:t>
            </a:r>
            <a:endParaRPr lang="en-US" altLang="zh-CN" sz="2400" dirty="0"/>
          </a:p>
        </p:txBody>
      </p:sp>
      <p:pic>
        <p:nvPicPr>
          <p:cNvPr id="4" name="P_6_BD#94835c991?vbadefaultcenterpage=1&amp;parentnodeid=75aa3b2bc&amp;vbahtmlprocessed=1"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2596896" y="2327638"/>
            <a:ext cx="7004304" cy="3639312"/>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6f1c50091?vbadefaultcenterpage=1&amp;parentnodeid=a2243647c&amp;inlineimagemarkindex=2&amp;vbahtmlprocessed=1" descr="preencoded.png"/>
          <p:cNvPicPr>
            <a:picLocks noChangeAspect="1"/>
          </p:cNvPicPr>
          <p:nvPr/>
        </p:nvPicPr>
        <p:blipFill>
          <a:blip r:embed="rId1"/>
          <a:stretch>
            <a:fillRect/>
          </a:stretch>
        </p:blipFill>
        <p:spPr>
          <a:xfrm>
            <a:off x="528098" y="886684"/>
            <a:ext cx="1435608" cy="384048"/>
          </a:xfrm>
          <a:prstGeom prst="rect">
            <a:avLst/>
          </a:prstGeom>
        </p:spPr>
      </p:pic>
      <p:sp>
        <p:nvSpPr>
          <p:cNvPr id="3" name="C_5_BD#6f1c50091?vbadefaultcenterpage=1&amp;parentnodeid=a2243647c&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二次函数的单调性与最值</a:t>
            </a:r>
            <a:endParaRPr lang="en-US" altLang="zh-CN" sz="100" dirty="0"/>
          </a:p>
        </p:txBody>
      </p:sp>
      <mc:AlternateContent xmlns:mc="http://schemas.openxmlformats.org/markup-compatibility/2006">
        <mc:Choice xmlns:a14="http://schemas.microsoft.com/office/drawing/2010/main" Requires="a14">
          <p:sp>
            <p:nvSpPr>
              <p:cNvPr id="4" name="QC_6_BD.56_1#c9c38039a?vbadefaultcenterpage=1&amp;parentnodeid=6f1c50091&amp;vbahtmlprocessed=1&amp;bbb=1&amp;hasbroken=1"/>
              <p:cNvSpPr/>
              <p:nvPr/>
            </p:nvSpPr>
            <p:spPr>
              <a:xfrm>
                <a:off x="502920" y="134585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上为单调函数，则实数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C_6_BD.56_1#c9c38039a?vbadefaultcenterpage=1&amp;parentnodeid=6f1c50091&amp;vbahtmlprocessed=1&amp;bbb=1&amp;hasbroken=1"/>
              <p:cNvSpPr>
                <a:spLocks noRot="1" noChangeAspect="1" noMove="1" noResize="1" noEditPoints="1" noAdjustHandles="1" noChangeArrowheads="1" noChangeShapeType="1" noTextEdit="1"/>
              </p:cNvSpPr>
              <p:nvPr/>
            </p:nvSpPr>
            <p:spPr>
              <a:xfrm>
                <a:off x="502920" y="1345851"/>
                <a:ext cx="11183112" cy="1034669"/>
              </a:xfrm>
              <a:prstGeom prst="rect">
                <a:avLst/>
              </a:prstGeom>
              <a:blipFill rotWithShape="1">
                <a:blip r:embed="rId2"/>
                <a:stretch>
                  <a:fillRect t="-28" r="1" b="-8233"/>
                </a:stretch>
              </a:blipFill>
            </p:spPr>
            <p:txBody>
              <a:bodyPr/>
              <a:lstStyle/>
              <a:p>
                <a:r>
                  <a:rPr lang="zh-CN" altLang="en-US">
                    <a:noFill/>
                  </a:rPr>
                  <a:t> </a:t>
                </a:r>
              </a:p>
            </p:txBody>
          </p:sp>
        </mc:Fallback>
      </mc:AlternateContent>
      <p:sp>
        <p:nvSpPr>
          <p:cNvPr id="5" name="QC_6_AN.57_1#c9c38039a.bracket?vbadefaultcenterpage=1&amp;parentnodeid=6f1c50091&amp;vbapositionanswer=25&amp;vbahtmlprocessed=1"/>
          <p:cNvSpPr/>
          <p:nvPr/>
        </p:nvSpPr>
        <p:spPr>
          <a:xfrm>
            <a:off x="769620" y="189449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mc:AlternateContent xmlns:mc="http://schemas.openxmlformats.org/markup-compatibility/2006">
        <mc:Choice xmlns:a14="http://schemas.microsoft.com/office/drawing/2010/main" Requires="a14">
          <p:sp>
            <p:nvSpPr>
              <p:cNvPr id="6" name="QC_6_BD.58_1#c9c38039a.choices?vbadefaultcenterpage=1&amp;parentnodeid=6f1c50091&amp;vbahtmlprocessed=1"/>
              <p:cNvSpPr/>
              <p:nvPr/>
            </p:nvSpPr>
            <p:spPr>
              <a:xfrm>
                <a:off x="502920" y="2382108"/>
                <a:ext cx="11183112" cy="1027875"/>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6" name="QC_6_BD.58_1#c9c38039a.choices?vbadefaultcenterpage=1&amp;parentnodeid=6f1c50091&amp;vbahtmlprocessed=1"/>
              <p:cNvSpPr>
                <a:spLocks noRot="1" noChangeAspect="1" noMove="1" noResize="1" noEditPoints="1" noAdjustHandles="1" noChangeArrowheads="1" noChangeShapeType="1" noTextEdit="1"/>
              </p:cNvSpPr>
              <p:nvPr/>
            </p:nvSpPr>
            <p:spPr>
              <a:xfrm>
                <a:off x="502920" y="2382108"/>
                <a:ext cx="11183112" cy="1027875"/>
              </a:xfrm>
              <a:prstGeom prst="rect">
                <a:avLst/>
              </a:prstGeom>
              <a:blipFill rotWithShape="1">
                <a:blip r:embed="rId3"/>
                <a:stretch>
                  <a:fillRect t="-22" r="1" b="-67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C_6_AS.59_1#c9c38039a?vbadefaultcenterpage=1&amp;parentnodeid=6f1c50091&amp;vbahtmlprocessed=1&amp;bbb=1&amp;hasbroken=1"/>
              <p:cNvSpPr/>
              <p:nvPr/>
            </p:nvSpPr>
            <p:spPr>
              <a:xfrm>
                <a:off x="502920" y="3410808"/>
                <a:ext cx="11183112" cy="2306955"/>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图象的对称轴是直线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上是单调</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，则单调递增或者单调递减，当</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.故选C.</a:t>
                </a:r>
                <a:endParaRPr lang="en-US" altLang="zh-CN" sz="2400" dirty="0"/>
              </a:p>
            </p:txBody>
          </p:sp>
        </mc:Choice>
        <mc:Fallback>
          <p:sp>
            <p:nvSpPr>
              <p:cNvPr id="7" name="QC_6_AS.59_1#c9c38039a?vbadefaultcenterpage=1&amp;parentnodeid=6f1c50091&amp;vbahtmlprocessed=1&amp;bbb=1&amp;hasbroken=1"/>
              <p:cNvSpPr>
                <a:spLocks noRot="1" noChangeAspect="1" noMove="1" noResize="1" noEditPoints="1" noAdjustHandles="1" noChangeArrowheads="1" noChangeShapeType="1" noTextEdit="1"/>
              </p:cNvSpPr>
              <p:nvPr/>
            </p:nvSpPr>
            <p:spPr>
              <a:xfrm>
                <a:off x="502920" y="3410808"/>
                <a:ext cx="11183112" cy="2306955"/>
              </a:xfrm>
              <a:prstGeom prst="rect">
                <a:avLst/>
              </a:prstGeom>
              <a:blipFill rotWithShape="1">
                <a:blip r:embed="rId4"/>
                <a:stretch>
                  <a:fillRect t="-10" r="1" b="-304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7"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6_BD.60_1#32712dacb?vbadefaultcenterpage=1&amp;parentnodeid=6f1c50091&amp;vbahtmlprocessed=1&amp;bbb=1&amp;hasbroken=1"/>
              <p:cNvSpPr/>
              <p:nvPr/>
            </p:nvSpPr>
            <p:spPr>
              <a:xfrm>
                <a:off x="502920" y="22583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C_6_BD.60_1#32712dacb?vbadefaultcenterpage=1&amp;parentnodeid=6f1c50091&amp;vbahtmlprocessed=1&amp;bbb=1&amp;hasbroken=1"/>
              <p:cNvSpPr>
                <a:spLocks noRot="1" noChangeAspect="1" noMove="1" noResize="1" noEditPoints="1" noAdjustHandles="1" noChangeArrowheads="1" noChangeShapeType="1" noTextEdit="1"/>
              </p:cNvSpPr>
              <p:nvPr/>
            </p:nvSpPr>
            <p:spPr>
              <a:xfrm>
                <a:off x="502920" y="2258391"/>
                <a:ext cx="11183112" cy="1034669"/>
              </a:xfrm>
              <a:prstGeom prst="rect">
                <a:avLst/>
              </a:prstGeom>
              <a:blipFill rotWithShape="1">
                <a:blip r:embed="rId1"/>
                <a:stretch>
                  <a:fillRect t="-32" r="1" b="-7983"/>
                </a:stretch>
              </a:blipFill>
            </p:spPr>
            <p:txBody>
              <a:bodyPr/>
              <a:lstStyle/>
              <a:p>
                <a:r>
                  <a:rPr lang="zh-CN" altLang="en-US">
                    <a:noFill/>
                  </a:rPr>
                  <a:t> </a:t>
                </a:r>
              </a:p>
            </p:txBody>
          </p:sp>
        </mc:Fallback>
      </mc:AlternateContent>
      <p:sp>
        <p:nvSpPr>
          <p:cNvPr id="3" name="QC_6_AN.61_1#32712dacb.bracket?vbadefaultcenterpage=1&amp;parentnodeid=6f1c50091&amp;vbapositionanswer=26&amp;vbahtmlprocessed=1"/>
          <p:cNvSpPr/>
          <p:nvPr/>
        </p:nvSpPr>
        <p:spPr>
          <a:xfrm>
            <a:off x="769620" y="28070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mc:Choice xmlns:a14="http://schemas.microsoft.com/office/drawing/2010/main" Requires="a14">
          <p:sp>
            <p:nvSpPr>
              <p:cNvPr id="4" name="QC_6_BD.62_1#32712dacb.choices?vbadefaultcenterpage=1&amp;parentnodeid=6f1c50091&amp;vbahtmlprocessed=1"/>
              <p:cNvSpPr/>
              <p:nvPr/>
            </p:nvSpPr>
            <p:spPr>
              <a:xfrm>
                <a:off x="502920" y="3358782"/>
                <a:ext cx="11183112" cy="479235"/>
              </a:xfrm>
              <a:prstGeom prst="rect">
                <a:avLst/>
              </a:prstGeom>
              <a:noFill/>
            </p:spPr>
            <p:txBody>
              <a:bodyPr wrap="square" lIns="0" tIns="0" rIns="0" bIns="0" rtlCol="0" anchor="t"/>
              <a:lstStyle/>
              <a:p>
                <a:pPr latinLnBrk="1">
                  <a:lnSpc>
                    <a:spcPct val="150000"/>
                  </a:lnSpc>
                  <a:tabLst>
                    <a:tab pos="2709545" algn="l"/>
                    <a:tab pos="5381625" algn="l"/>
                    <a:tab pos="84220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4" name="QC_6_BD.62_1#32712dacb.choices?vbadefaultcenterpage=1&amp;parentnodeid=6f1c50091&amp;vbahtmlprocessed=1"/>
              <p:cNvSpPr>
                <a:spLocks noRot="1" noChangeAspect="1" noMove="1" noResize="1" noEditPoints="1" noAdjustHandles="1" noChangeArrowheads="1" noChangeShapeType="1" noTextEdit="1"/>
              </p:cNvSpPr>
              <p:nvPr/>
            </p:nvSpPr>
            <p:spPr>
              <a:xfrm>
                <a:off x="502920" y="3358782"/>
                <a:ext cx="11183112" cy="479235"/>
              </a:xfrm>
              <a:prstGeom prst="rect">
                <a:avLst/>
              </a:prstGeom>
              <a:blipFill rotWithShape="1">
                <a:blip r:embed="rId2"/>
                <a:stretch>
                  <a:fillRect t="-56" r="1" b="-144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C_6_AS.63_1#32712dacb?vbadefaultcenterpage=1&amp;parentnodeid=6f1c50091&amp;vbahtmlprocessed=1&amp;bbb=1&amp;hasbroken=1"/>
              <p:cNvSpPr/>
              <p:nvPr/>
            </p:nvSpPr>
            <p:spPr>
              <a:xfrm>
                <a:off x="502920" y="3848939"/>
                <a:ext cx="11183112" cy="103867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的单调递增区间为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p:sp>
            <p:nvSpPr>
              <p:cNvPr id="5" name="QC_6_AS.63_1#32712dacb?vbadefaultcenterpage=1&amp;parentnodeid=6f1c50091&amp;vbahtmlprocessed=1&amp;bbb=1&amp;hasbroken=1"/>
              <p:cNvSpPr>
                <a:spLocks noRot="1" noChangeAspect="1" noMove="1" noResize="1" noEditPoints="1" noAdjustHandles="1" noChangeArrowheads="1" noChangeShapeType="1" noTextEdit="1"/>
              </p:cNvSpPr>
              <p:nvPr/>
            </p:nvSpPr>
            <p:spPr>
              <a:xfrm>
                <a:off x="502920" y="3848939"/>
                <a:ext cx="11183112" cy="1038670"/>
              </a:xfrm>
              <a:prstGeom prst="rect">
                <a:avLst/>
              </a:prstGeom>
              <a:blipFill rotWithShape="1">
                <a:blip r:embed="rId3"/>
                <a:stretch>
                  <a:fillRect t="-20" r="1" b="-758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5"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c7c05a256.fixed?vbadefaultcenterpage=1&amp;parentnodeid=f0bcbbb96&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基础课09</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幂函数与二次函数</a:t>
            </a:r>
            <a:endParaRPr lang="en-US" altLang="zh-CN" sz="4000" dirty="0"/>
          </a:p>
        </p:txBody>
      </p:sp>
      <p:pic>
        <p:nvPicPr>
          <p:cNvPr id="3" name="C_0#c7c05a256?linknodeid=6faf2bf15&amp;catalogrefid=6faf2bf15&amp;parentnodeid=f0bcbbb96&amp;vbahtmlprocessed=1" descr="preencoded.png">
            <a:hlinkClick r:id="rId1" action="ppaction://hlinksldjump"/>
          </p:cNvPr>
          <p:cNvPicPr>
            <a:picLocks noChangeAspect="1"/>
          </p:cNvPicPr>
          <p:nvPr/>
        </p:nvPicPr>
        <p:blipFill>
          <a:blip r:embed="rId2"/>
          <a:stretch>
            <a:fillRect/>
          </a:stretch>
        </p:blipFill>
        <p:spPr>
          <a:xfrm>
            <a:off x="4553712" y="2642616"/>
            <a:ext cx="502920" cy="502920"/>
          </a:xfrm>
          <a:prstGeom prst="rect">
            <a:avLst/>
          </a:prstGeom>
        </p:spPr>
      </p:pic>
      <p:sp>
        <p:nvSpPr>
          <p:cNvPr id="4" name="C_0#c7c05a256?linknodeid=6faf2bf15&amp;catalogrefid=6faf2bf15&amp;parentnodeid=f0bcbbb96&amp;vbahtmlprocessed=1">
            <a:hlinkClick r:id="rId1"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c7c05a256?linknodeid=5aa1bb79c&amp;catalogrefid=5aa1bb79c&amp;parentnodeid=f0bcbbb96&amp;vbahtmlprocessed=1" descr="preencoded.png">
            <a:hlinkClick r:id="rId3" action="ppaction://hlinksldjump"/>
          </p:cNvPr>
          <p:cNvPicPr>
            <a:picLocks noChangeAspect="1"/>
          </p:cNvPicPr>
          <p:nvPr/>
        </p:nvPicPr>
        <p:blipFill>
          <a:blip r:embed="rId2"/>
          <a:stretch>
            <a:fillRect/>
          </a:stretch>
        </p:blipFill>
        <p:spPr>
          <a:xfrm>
            <a:off x="4553712" y="3557016"/>
            <a:ext cx="502920" cy="502920"/>
          </a:xfrm>
          <a:prstGeom prst="rect">
            <a:avLst/>
          </a:prstGeom>
        </p:spPr>
      </p:pic>
      <p:sp>
        <p:nvSpPr>
          <p:cNvPr id="6" name="C_0#c7c05a256?linknodeid=5aa1bb79c&amp;catalogrefid=5aa1bb79c&amp;parentnodeid=f0bcbbb96&amp;vbahtmlprocessed=1">
            <a:hlinkClick r:id="rId3"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a6504a08b?vbadefaultcenterpage=1&amp;parentnodeid=6f1c50091&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195486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a6504a08b?vbadefaultcenterpage=1&amp;parentnodeid=6f1c50091&amp;vbahtmlprocessed=1&amp;bbb=1&amp;hasbroken=1"/>
          <p:cNvSpPr/>
          <p:nvPr/>
        </p:nvSpPr>
        <p:spPr>
          <a:xfrm>
            <a:off x="502920" y="2516083"/>
            <a:ext cx="11183112" cy="2684590"/>
          </a:xfrm>
          <a:prstGeom prst="rect">
            <a:avLst/>
          </a:prstGeom>
          <a:noFill/>
        </p:spPr>
        <p:txBody>
          <a:bodyPr wrap="none" lIns="0" tIns="0" rIns="0" bIns="0" rtlCol="0" anchor="t"/>
          <a:lstStyle/>
          <a:p>
            <a:pPr algn="ctr" latinLnBrk="1">
              <a:lnSpc>
                <a:spcPct val="150000"/>
              </a:lnSpc>
            </a:pPr>
            <a:r>
              <a:rPr lang="en-US" altLang="zh-CN" sz="2400" b="1"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二次函数的单调性与最值问题的解题策略</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二次函数在闭区间上的最值主要有三种类型：轴定区间定、轴动区间定、轴定区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间动.不论哪种类型，解题的关键都是对称轴与区间的位置关系，当含有参数时</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要依据对称轴与区间的位置关系进行分类讨论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二次函数的单调性问题主要依据二次函数图象的对称轴进行分类讨论并求解</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5df9c5885?vbadefaultcenterpage=1&amp;parentnodeid=a2243647c&amp;inlineimagemarkindex=3&amp;vbahtmlprocessed=1" descr="preencoded.png"/>
          <p:cNvPicPr>
            <a:picLocks noChangeAspect="1"/>
          </p:cNvPicPr>
          <p:nvPr/>
        </p:nvPicPr>
        <p:blipFill>
          <a:blip r:embed="rId1"/>
          <a:stretch>
            <a:fillRect/>
          </a:stretch>
        </p:blipFill>
        <p:spPr>
          <a:xfrm>
            <a:off x="525812" y="866427"/>
            <a:ext cx="1554480" cy="420624"/>
          </a:xfrm>
          <a:prstGeom prst="rect">
            <a:avLst/>
          </a:prstGeom>
        </p:spPr>
      </p:pic>
      <p:sp>
        <p:nvSpPr>
          <p:cNvPr id="3" name="C_5_BD#5df9c5885?vbadefaultcenterpage=1&amp;parentnodeid=a2243647c&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二次函数的恒成立问题</a:t>
            </a:r>
            <a:endParaRPr lang="en-US" altLang="zh-CN" sz="100" dirty="0"/>
          </a:p>
        </p:txBody>
      </p:sp>
      <mc:AlternateContent xmlns:mc="http://schemas.openxmlformats.org/markup-compatibility/2006">
        <mc:Choice xmlns:a14="http://schemas.microsoft.com/office/drawing/2010/main" Requires="a14">
          <p:sp>
            <p:nvSpPr>
              <p:cNvPr id="4" name="QC_6_BD.64_1#5decdb208?vbadefaultcenterpage=1&amp;parentnodeid=5df9c5885&amp;vbahtmlprocessed=1&amp;bbb=1&amp;hasbroken=1"/>
              <p:cNvSpPr/>
              <p:nvPr/>
            </p:nvSpPr>
            <p:spPr>
              <a:xfrm>
                <a:off x="502920" y="1347375"/>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时，不等式</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恒成立，则实数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C_6_BD.64_1#5decdb208?vbadefaultcenterpage=1&amp;parentnodeid=5df9c5885&amp;vbahtmlprocessed=1&amp;bbb=1&amp;hasbroken=1"/>
              <p:cNvSpPr>
                <a:spLocks noRot="1" noChangeAspect="1" noMove="1" noResize="1" noEditPoints="1" noAdjustHandles="1" noChangeArrowheads="1" noChangeShapeType="1" noTextEdit="1"/>
              </p:cNvSpPr>
              <p:nvPr/>
            </p:nvSpPr>
            <p:spPr>
              <a:xfrm>
                <a:off x="502920" y="1347375"/>
                <a:ext cx="11183112" cy="1034669"/>
              </a:xfrm>
              <a:prstGeom prst="rect">
                <a:avLst/>
              </a:prstGeom>
              <a:blipFill rotWithShape="1">
                <a:blip r:embed="rId2"/>
                <a:stretch>
                  <a:fillRect t="-52" r="1" b="-8515"/>
                </a:stretch>
              </a:blipFill>
            </p:spPr>
            <p:txBody>
              <a:bodyPr/>
              <a:lstStyle/>
              <a:p>
                <a:r>
                  <a:rPr lang="zh-CN" altLang="en-US">
                    <a:noFill/>
                  </a:rPr>
                  <a:t> </a:t>
                </a:r>
              </a:p>
            </p:txBody>
          </p:sp>
        </mc:Fallback>
      </mc:AlternateContent>
      <p:sp>
        <p:nvSpPr>
          <p:cNvPr id="5" name="QC_6_AN.65_1#5decdb208.bracket?vbadefaultcenterpage=1&amp;parentnodeid=5df9c5885&amp;vbapositionanswer=27&amp;vbahtmlprocessed=1"/>
          <p:cNvSpPr/>
          <p:nvPr/>
        </p:nvSpPr>
        <p:spPr>
          <a:xfrm>
            <a:off x="782320" y="1896015"/>
            <a:ext cx="423863"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mc:Choice xmlns:a14="http://schemas.microsoft.com/office/drawing/2010/main" Requires="a14">
          <p:sp>
            <p:nvSpPr>
              <p:cNvPr id="6" name="QC_6_BD.66_1#5decdb208.choices?vbadefaultcenterpage=1&amp;parentnodeid=5df9c5885&amp;vbahtmlprocessed=1"/>
              <p:cNvSpPr/>
              <p:nvPr/>
            </p:nvSpPr>
            <p:spPr>
              <a:xfrm>
                <a:off x="502920" y="2383632"/>
                <a:ext cx="11183112" cy="1027875"/>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7</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6" name="QC_6_BD.66_1#5decdb208.choices?vbadefaultcenterpage=1&amp;parentnodeid=5df9c5885&amp;vbahtmlprocessed=1"/>
              <p:cNvSpPr>
                <a:spLocks noRot="1" noChangeAspect="1" noMove="1" noResize="1" noEditPoints="1" noAdjustHandles="1" noChangeArrowheads="1" noChangeShapeType="1" noTextEdit="1"/>
              </p:cNvSpPr>
              <p:nvPr/>
            </p:nvSpPr>
            <p:spPr>
              <a:xfrm>
                <a:off x="502920" y="2383632"/>
                <a:ext cx="11183112" cy="1027875"/>
              </a:xfrm>
              <a:prstGeom prst="rect">
                <a:avLst/>
              </a:prstGeom>
              <a:blipFill rotWithShape="1">
                <a:blip r:embed="rId3"/>
                <a:stretch>
                  <a:fillRect t="-46" r="1" b="-670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6_AS.67_1#5decdb208?vbadefaultcenterpage=1&amp;parentnodeid=5df9c5885&amp;vbahtmlprocessed=1&amp;bbb=1&amp;hasbroken=1"/>
              <p:cNvSpPr/>
              <p:nvPr/>
            </p:nvSpPr>
            <p:spPr>
              <a:xfrm>
                <a:off x="502920" y="756000"/>
                <a:ext cx="11183112" cy="560539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，则问题转化为当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的最小值</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为非负数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min</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不存在</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min</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min</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p:sp>
            <p:nvSpPr>
              <p:cNvPr id="2" name="QC_6_AS.67_1#5decdb208?vbadefaultcenterpage=1&amp;parentnodeid=5df9c5885&amp;vbahtmlprocessed=1&amp;bbb=1&amp;hasbroken=1"/>
              <p:cNvSpPr>
                <a:spLocks noRot="1" noChangeAspect="1" noMove="1" noResize="1" noEditPoints="1" noAdjustHandles="1" noChangeArrowheads="1" noChangeShapeType="1" noTextEdit="1"/>
              </p:cNvSpPr>
              <p:nvPr/>
            </p:nvSpPr>
            <p:spPr>
              <a:xfrm>
                <a:off x="502920" y="756000"/>
                <a:ext cx="11183112" cy="5605399"/>
              </a:xfrm>
              <a:prstGeom prst="rect">
                <a:avLst/>
              </a:prstGeom>
              <a:blipFill rotWithShape="1">
                <a:blip r:embed="rId1"/>
                <a:stretch>
                  <a:fillRect t="-6" r="1" b="-239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4925b86ab?vbadefaultcenterpage=1&amp;parentnodeid=5df9c5885&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279052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4925b86ab?vbadefaultcenterpage=1&amp;parentnodeid=5df9c5885&amp;vbahtmlprocessed=1&amp;bbb=1&amp;hasbroken=1"/>
          <p:cNvSpPr/>
          <p:nvPr/>
        </p:nvSpPr>
        <p:spPr>
          <a:xfrm>
            <a:off x="502920" y="3316809"/>
            <a:ext cx="11183112"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不等式恒成立求参数范围的问题，一般有两个解题思路：一是分离参数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；二是直接</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借助函数图象求最值</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.这两个思路，最后都是转化为求函数的最值问题.</a:t>
            </a:r>
            <a:endParaRPr lang="en-US" altLang="zh-CN" sz="2400" dirty="0"/>
          </a:p>
        </p:txBody>
      </p:sp>
    </p:spTree>
  </p:cSld>
  <p:clrMapOvr>
    <a:masterClrMapping/>
  </p:clrMapOvr>
  <p:transition>
    <p:split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ede8ba0fe?vbadefaultcenterpage=1&amp;parentnodeid=a2243647c&amp;vbahtmlprocessed=1" descr="preencoded.png"/>
          <p:cNvPicPr>
            <a:picLocks noChangeAspect="1"/>
          </p:cNvPicPr>
          <p:nvPr/>
        </p:nvPicPr>
        <p:blipFill>
          <a:blip r:embed="rId1"/>
          <a:stretch>
            <a:fillRect/>
          </a:stretch>
        </p:blipFill>
        <p:spPr>
          <a:xfrm>
            <a:off x="3813048" y="756000"/>
            <a:ext cx="4562856" cy="530352"/>
          </a:xfrm>
          <a:prstGeom prst="rect">
            <a:avLst/>
          </a:prstGeom>
        </p:spPr>
      </p:pic>
      <mc:AlternateContent xmlns:mc="http://schemas.openxmlformats.org/markup-compatibility/2006">
        <mc:Choice xmlns:a14="http://schemas.microsoft.com/office/drawing/2010/main" Requires="a14">
          <p:sp>
            <p:nvSpPr>
              <p:cNvPr id="3" name="QC_6_BD.68_1#623d63bee?vbadefaultcenterpage=1&amp;parentnodeid=ede8ba0fe&amp;vbahtmlprocessed=1&amp;bbb=1&amp;hasbroken=1"/>
              <p:cNvSpPr/>
              <p:nvPr/>
            </p:nvSpPr>
            <p:spPr>
              <a:xfrm>
                <a:off x="502920" y="1419448"/>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上为增函数，则实数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68_1#623d63bee?vbadefaultcenterpage=1&amp;parentnodeid=ede8ba0fe&amp;vbahtmlprocessed=1&amp;bbb=1&amp;hasbroken=1"/>
              <p:cNvSpPr>
                <a:spLocks noRot="1" noChangeAspect="1" noMove="1" noResize="1" noEditPoints="1" noAdjustHandles="1" noChangeArrowheads="1" noChangeShapeType="1" noTextEdit="1"/>
              </p:cNvSpPr>
              <p:nvPr/>
            </p:nvSpPr>
            <p:spPr>
              <a:xfrm>
                <a:off x="502920" y="1419448"/>
                <a:ext cx="11183112" cy="1034669"/>
              </a:xfrm>
              <a:prstGeom prst="rect">
                <a:avLst/>
              </a:prstGeom>
              <a:blipFill rotWithShape="1">
                <a:blip r:embed="rId2"/>
                <a:stretch>
                  <a:fillRect t="-22" r="1" b="-8239"/>
                </a:stretch>
              </a:blipFill>
            </p:spPr>
            <p:txBody>
              <a:bodyPr/>
              <a:lstStyle/>
              <a:p>
                <a:r>
                  <a:rPr lang="zh-CN" altLang="en-US">
                    <a:noFill/>
                  </a:rPr>
                  <a:t> </a:t>
                </a:r>
              </a:p>
            </p:txBody>
          </p:sp>
        </mc:Fallback>
      </mc:AlternateContent>
      <p:sp>
        <p:nvSpPr>
          <p:cNvPr id="4" name="QC_6_AN.69_1#623d63bee.bracket?vbadefaultcenterpage=1&amp;parentnodeid=ede8ba0fe&amp;vbapositionanswer=28&amp;vbahtmlprocessed=1"/>
          <p:cNvSpPr/>
          <p:nvPr/>
        </p:nvSpPr>
        <p:spPr>
          <a:xfrm>
            <a:off x="769620" y="1968088"/>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mc:Choice xmlns:a14="http://schemas.microsoft.com/office/drawing/2010/main" Requires="a14">
          <p:sp>
            <p:nvSpPr>
              <p:cNvPr id="5" name="QC_6_BD.70_1#623d63bee.choices?vbadefaultcenterpage=1&amp;parentnodeid=ede8ba0fe&amp;vbahtmlprocessed=1"/>
              <p:cNvSpPr/>
              <p:nvPr/>
            </p:nvSpPr>
            <p:spPr>
              <a:xfrm>
                <a:off x="502920" y="2516791"/>
                <a:ext cx="11183112" cy="479235"/>
              </a:xfrm>
              <a:prstGeom prst="rect">
                <a:avLst/>
              </a:prstGeom>
              <a:noFill/>
            </p:spPr>
            <p:txBody>
              <a:bodyPr wrap="square" lIns="0" tIns="0" rIns="0" bIns="0" rtlCol="0" anchor="t"/>
              <a:lstStyle/>
              <a:p>
                <a:pPr latinLnBrk="1">
                  <a:lnSpc>
                    <a:spcPct val="150000"/>
                  </a:lnSpc>
                  <a:tabLst>
                    <a:tab pos="2969895" algn="l"/>
                    <a:tab pos="5927725" algn="l"/>
                    <a:tab pos="8656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QC_6_BD.70_1#623d63bee.choices?vbadefaultcenterpage=1&amp;parentnodeid=ede8ba0fe&amp;vbahtmlprocessed=1"/>
              <p:cNvSpPr>
                <a:spLocks noRot="1" noChangeAspect="1" noMove="1" noResize="1" noEditPoints="1" noAdjustHandles="1" noChangeArrowheads="1" noChangeShapeType="1" noTextEdit="1"/>
              </p:cNvSpPr>
              <p:nvPr/>
            </p:nvSpPr>
            <p:spPr>
              <a:xfrm>
                <a:off x="502920" y="2516791"/>
                <a:ext cx="11183112" cy="479235"/>
              </a:xfrm>
              <a:prstGeom prst="rect">
                <a:avLst/>
              </a:prstGeom>
              <a:blipFill rotWithShape="1">
                <a:blip r:embed="rId3"/>
                <a:stretch>
                  <a:fillRect t="-60" r="1" b="-14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C_6_AS.71_1#623d63bee?vbadefaultcenterpage=1&amp;parentnodeid=ede8ba0fe&amp;vbahtmlprocessed=1"/>
              <p:cNvSpPr/>
              <p:nvPr/>
            </p:nvSpPr>
            <p:spPr>
              <a:xfrm>
                <a:off x="502920" y="3006948"/>
                <a:ext cx="11183112" cy="1632077"/>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，图象的对称轴为直线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上为增函数，</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p:sp>
            <p:nvSpPr>
              <p:cNvPr id="6" name="QC_6_AS.71_1#623d63bee?vbadefaultcenterpage=1&amp;parentnodeid=ede8ba0fe&amp;vbahtmlprocessed=1"/>
              <p:cNvSpPr>
                <a:spLocks noRot="1" noChangeAspect="1" noMove="1" noResize="1" noEditPoints="1" noAdjustHandles="1" noChangeArrowheads="1" noChangeShapeType="1" noTextEdit="1"/>
              </p:cNvSpPr>
              <p:nvPr/>
            </p:nvSpPr>
            <p:spPr>
              <a:xfrm>
                <a:off x="502920" y="3006948"/>
                <a:ext cx="11183112" cy="1632077"/>
              </a:xfrm>
              <a:prstGeom prst="rect">
                <a:avLst/>
              </a:prstGeom>
              <a:blipFill rotWithShape="1">
                <a:blip r:embed="rId4"/>
                <a:stretch>
                  <a:fillRect t="-14" r="1" b="-488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6" grpId="0"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C_6_BD.72_1#2b3585fc3?hastextimagelayout=1&amp;vbadefaultcenterpage=1&amp;parentnodeid=ede8ba0fe&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9197215" y="2193494"/>
            <a:ext cx="2423160" cy="2286000"/>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3" name="QC_6_BD.72_2#2b3585fc3?hastextimagelayout=2&amp;segpoint=1&amp;vbadefaultcenterpage=1&amp;parentnodeid=ede8ba0fe&amp;vbahtmlprocessed=1&amp;bbb=1&amp;hasbroken=1"/>
              <p:cNvSpPr/>
              <p:nvPr/>
            </p:nvSpPr>
            <p:spPr>
              <a:xfrm>
                <a:off x="502920" y="2147775"/>
                <a:ext cx="8622792" cy="158330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（多选题）如图，抛物线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轴交于点</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，顶点坐标为</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轴的交点在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之间</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包含端点），</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则下列结论正确的是(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72_2#2b3585fc3?hastextimagelayout=2&amp;segpoint=1&amp;vbadefaultcenterpage=1&amp;parentnodeid=ede8ba0fe&amp;vbahtmlprocessed=1&amp;bbb=1&amp;hasbroken=1"/>
              <p:cNvSpPr>
                <a:spLocks noRot="1" noChangeAspect="1" noMove="1" noResize="1" noEditPoints="1" noAdjustHandles="1" noChangeArrowheads="1" noChangeShapeType="1" noTextEdit="1"/>
              </p:cNvSpPr>
              <p:nvPr/>
            </p:nvSpPr>
            <p:spPr>
              <a:xfrm>
                <a:off x="502920" y="2147775"/>
                <a:ext cx="8622792" cy="1583309"/>
              </a:xfrm>
              <a:prstGeom prst="rect">
                <a:avLst/>
              </a:prstGeom>
              <a:blipFill rotWithShape="1">
                <a:blip r:embed="rId2"/>
                <a:stretch>
                  <a:fillRect t="-13" r="1" b="-5225"/>
                </a:stretch>
              </a:blipFill>
            </p:spPr>
            <p:txBody>
              <a:bodyPr/>
              <a:lstStyle/>
              <a:p>
                <a:r>
                  <a:rPr lang="zh-CN" altLang="en-US">
                    <a:noFill/>
                  </a:rPr>
                  <a:t> </a:t>
                </a:r>
              </a:p>
            </p:txBody>
          </p:sp>
        </mc:Fallback>
      </mc:AlternateContent>
      <p:sp>
        <p:nvSpPr>
          <p:cNvPr id="4" name="QC_6_AN.73_1#2b3585fc3.bracket?vbadefaultcenterpage=1&amp;parentnodeid=ede8ba0fe&amp;vbapositionanswer=29&amp;vbahtmlprocessed=1"/>
          <p:cNvSpPr/>
          <p:nvPr/>
        </p:nvSpPr>
        <p:spPr>
          <a:xfrm>
            <a:off x="5697220" y="3245055"/>
            <a:ext cx="661988" cy="478600"/>
          </a:xfrm>
          <a:prstGeom prst="rect">
            <a:avLst/>
          </a:prstGeom>
          <a:noFill/>
        </p:spPr>
        <p:txBody>
          <a:bodyPr wrap="none" lIns="0" tIns="0" rIns="0" bIns="0" rtlCol="0" anchor="t"/>
          <a:lstStyle/>
          <a:p>
            <a:pPr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AC</a:t>
            </a:r>
            <a:endParaRPr lang="en-US" altLang="zh-CN" sz="2400" dirty="0"/>
          </a:p>
        </p:txBody>
      </p:sp>
      <mc:AlternateContent xmlns:mc="http://schemas.openxmlformats.org/markup-compatibility/2006">
        <mc:Choice xmlns:a14="http://schemas.microsoft.com/office/drawing/2010/main" Requires="a14">
          <p:sp>
            <p:nvSpPr>
              <p:cNvPr id="5" name="QC_6_BD.74_1#2b3585fc3.choices?hastextimagelayout=2&amp;vbadefaultcenterpage=1&amp;parentnodeid=ede8ba0fe&amp;vbahtmlprocessed=1"/>
              <p:cNvSpPr/>
              <p:nvPr/>
            </p:nvSpPr>
            <p:spPr>
              <a:xfrm>
                <a:off x="502920" y="3735782"/>
                <a:ext cx="8622792" cy="1262444"/>
              </a:xfrm>
              <a:prstGeom prst="rect">
                <a:avLst/>
              </a:prstGeom>
              <a:noFill/>
            </p:spPr>
            <p:txBody>
              <a:bodyPr wrap="square" lIns="0" tIns="0" rIns="0" bIns="0" rtlCol="0" anchor="t"/>
              <a:lstStyle/>
              <a:p>
                <a:pPr latinLnBrk="1">
                  <a:lnSpc>
                    <a:spcPct val="150000"/>
                  </a:lnSpc>
                  <a:tabLst>
                    <a:tab pos="441896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50000"/>
                  </a:lnSpc>
                  <a:tabLst>
                    <a:tab pos="441896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QC_6_BD.74_1#2b3585fc3.choices?hastextimagelayout=2&amp;vbadefaultcenterpage=1&amp;parentnodeid=ede8ba0fe&amp;vbahtmlprocessed=1"/>
              <p:cNvSpPr>
                <a:spLocks noRot="1" noChangeAspect="1" noMove="1" noResize="1" noEditPoints="1" noAdjustHandles="1" noChangeArrowheads="1" noChangeShapeType="1" noTextEdit="1"/>
              </p:cNvSpPr>
              <p:nvPr/>
            </p:nvSpPr>
            <p:spPr>
              <a:xfrm>
                <a:off x="502920" y="3735782"/>
                <a:ext cx="8622792" cy="1262444"/>
              </a:xfrm>
              <a:prstGeom prst="rect">
                <a:avLst/>
              </a:prstGeom>
              <a:blipFill rotWithShape="1">
                <a:blip r:embed="rId3"/>
                <a:stretch>
                  <a:fillRect t="-6" r="1" b="-557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6_AS.75_1#2b3585fc3?vbadefaultcenterpage=1&amp;parentnodeid=ede8ba0fe&amp;vbahtmlprocessed=1&amp;bbb=1&amp;hasbroken=1"/>
              <p:cNvSpPr/>
              <p:nvPr/>
            </p:nvSpPr>
            <p:spPr>
              <a:xfrm>
                <a:off x="502920" y="1416508"/>
                <a:ext cx="11183112" cy="4249484"/>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依题意知，抛物线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轴交于点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，顶点坐标为</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函数图象与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轴的另一交点为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，故A正确；</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，故B错误；</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抛物线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轴交于点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C正确，D错误.故选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AC</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C_6_AS.75_1#2b3585fc3?vbadefaultcenterpage=1&amp;parentnodeid=ede8ba0fe&amp;vbahtmlprocessed=1&amp;bbb=1&amp;hasbroken=1"/>
              <p:cNvSpPr>
                <a:spLocks noRot="1" noChangeAspect="1" noMove="1" noResize="1" noEditPoints="1" noAdjustHandles="1" noChangeArrowheads="1" noChangeShapeType="1" noTextEdit="1"/>
              </p:cNvSpPr>
              <p:nvPr/>
            </p:nvSpPr>
            <p:spPr>
              <a:xfrm>
                <a:off x="502920" y="1416508"/>
                <a:ext cx="11183112" cy="4249484"/>
              </a:xfrm>
              <a:prstGeom prst="rect">
                <a:avLst/>
              </a:prstGeom>
              <a:blipFill rotWithShape="1">
                <a:blip r:embed="rId1"/>
                <a:stretch>
                  <a:fillRect t="-11" r="1" b="-260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6_BD.76_1#728f9f1c1?vbadefaultcenterpage=1&amp;parentnodeid=ede8ba0fe&amp;vbahtmlprocessed=1&amp;bbb=1&amp;hasbroken=1"/>
              <p:cNvSpPr/>
              <p:nvPr/>
            </p:nvSpPr>
            <p:spPr>
              <a:xfrm>
                <a:off x="502920" y="143035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上有</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恒成立，则实数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围是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C_6_BD.76_1#728f9f1c1?vbadefaultcenterpage=1&amp;parentnodeid=ede8ba0fe&amp;vbahtmlprocessed=1&amp;bbb=1&amp;hasbroken=1"/>
              <p:cNvSpPr>
                <a:spLocks noRot="1" noChangeAspect="1" noMove="1" noResize="1" noEditPoints="1" noAdjustHandles="1" noChangeArrowheads="1" noChangeShapeType="1" noTextEdit="1"/>
              </p:cNvSpPr>
              <p:nvPr/>
            </p:nvSpPr>
            <p:spPr>
              <a:xfrm>
                <a:off x="502920" y="1430351"/>
                <a:ext cx="11183112" cy="1034669"/>
              </a:xfrm>
              <a:prstGeom prst="rect">
                <a:avLst/>
              </a:prstGeom>
              <a:blipFill rotWithShape="1">
                <a:blip r:embed="rId1"/>
                <a:stretch>
                  <a:fillRect t="-32" r="-589" b="-8229"/>
                </a:stretch>
              </a:blipFill>
            </p:spPr>
            <p:txBody>
              <a:bodyPr/>
              <a:lstStyle/>
              <a:p>
                <a:r>
                  <a:rPr lang="zh-CN" altLang="en-US">
                    <a:noFill/>
                  </a:rPr>
                  <a:t> </a:t>
                </a:r>
              </a:p>
            </p:txBody>
          </p:sp>
        </mc:Fallback>
      </mc:AlternateContent>
      <p:sp>
        <p:nvSpPr>
          <p:cNvPr id="3" name="QC_6_AN.77_1#728f9f1c1.bracket?vbadefaultcenterpage=1&amp;parentnodeid=ede8ba0fe&amp;vbapositionanswer=30&amp;vbahtmlprocessed=1"/>
          <p:cNvSpPr/>
          <p:nvPr/>
        </p:nvSpPr>
        <p:spPr>
          <a:xfrm>
            <a:off x="1379220" y="1978992"/>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mc:Choice xmlns:a14="http://schemas.microsoft.com/office/drawing/2010/main" Requires="a14">
          <p:sp>
            <p:nvSpPr>
              <p:cNvPr id="4" name="QC_6_BD.78_1#728f9f1c1.choices?vbadefaultcenterpage=1&amp;parentnodeid=ede8ba0fe&amp;vbahtmlprocessed=1"/>
              <p:cNvSpPr/>
              <p:nvPr/>
            </p:nvSpPr>
            <p:spPr>
              <a:xfrm>
                <a:off x="502920" y="2528201"/>
                <a:ext cx="11183112" cy="479235"/>
              </a:xfrm>
              <a:prstGeom prst="rect">
                <a:avLst/>
              </a:prstGeom>
              <a:noFill/>
            </p:spPr>
            <p:txBody>
              <a:bodyPr wrap="square" lIns="0" tIns="0" rIns="0" bIns="0" rtlCol="0" anchor="t"/>
              <a:lstStyle/>
              <a:p>
                <a:pPr latinLnBrk="1">
                  <a:lnSpc>
                    <a:spcPct val="150000"/>
                  </a:lnSpc>
                  <a:tabLst>
                    <a:tab pos="3112770" algn="l"/>
                    <a:tab pos="5832475" algn="l"/>
                    <a:tab pos="851408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4" name="QC_6_BD.78_1#728f9f1c1.choices?vbadefaultcenterpage=1&amp;parentnodeid=ede8ba0fe&amp;vbahtmlprocessed=1"/>
              <p:cNvSpPr>
                <a:spLocks noRot="1" noChangeAspect="1" noMove="1" noResize="1" noEditPoints="1" noAdjustHandles="1" noChangeArrowheads="1" noChangeShapeType="1" noTextEdit="1"/>
              </p:cNvSpPr>
              <p:nvPr/>
            </p:nvSpPr>
            <p:spPr>
              <a:xfrm>
                <a:off x="502920" y="2528201"/>
                <a:ext cx="11183112" cy="479235"/>
              </a:xfrm>
              <a:prstGeom prst="rect">
                <a:avLst/>
              </a:prstGeom>
              <a:blipFill rotWithShape="1">
                <a:blip r:embed="rId2"/>
                <a:stretch>
                  <a:fillRect t="-56" r="1" b="-144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C_6_AS.79_1#728f9f1c1?vbadefaultcenterpage=1&amp;parentnodeid=ede8ba0fe&amp;vbahtmlprocessed=1&amp;bbb=1&amp;hasbroken=1"/>
              <p:cNvSpPr/>
              <p:nvPr/>
            </p:nvSpPr>
            <p:spPr>
              <a:xfrm>
                <a:off x="502920" y="3018359"/>
                <a:ext cx="11183112" cy="268459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等价于</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，要使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上恒成立</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，只需</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使函数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上的最小值大于0.</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min</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，因此满足条件的实数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p:sp>
            <p:nvSpPr>
              <p:cNvPr id="5" name="QC_6_AS.79_1#728f9f1c1?vbadefaultcenterpage=1&amp;parentnodeid=ede8ba0fe&amp;vbahtmlprocessed=1&amp;bbb=1&amp;hasbroken=1"/>
              <p:cNvSpPr>
                <a:spLocks noRot="1" noChangeAspect="1" noMove="1" noResize="1" noEditPoints="1" noAdjustHandles="1" noChangeArrowheads="1" noChangeShapeType="1" noTextEdit="1"/>
              </p:cNvSpPr>
              <p:nvPr/>
            </p:nvSpPr>
            <p:spPr>
              <a:xfrm>
                <a:off x="502920" y="3018359"/>
                <a:ext cx="11183112" cy="2684590"/>
              </a:xfrm>
              <a:prstGeom prst="rect">
                <a:avLst/>
              </a:prstGeom>
              <a:blipFill rotWithShape="1">
                <a:blip r:embed="rId3"/>
                <a:stretch>
                  <a:fillRect t="-8" r="1" b="-570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5" grpId="0" animBg="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8abaf3599?colgroup=3,6,10,6,6&amp;vbadefaultcenterpage=1&amp;parentnodeid=c7c05a256&amp;vbahtmlprocessed=1&amp;bbb=1&amp;hasbroken=1"/>
              <p:cNvGraphicFramePr>
                <a:graphicFrameLocks noGrp="1"/>
              </p:cNvGraphicFramePr>
              <p:nvPr/>
            </p:nvGraphicFramePr>
            <p:xfrm>
              <a:off x="502920" y="1516774"/>
              <a:ext cx="11146536" cy="4118674"/>
            </p:xfrm>
            <a:graphic>
              <a:graphicData uri="http://schemas.openxmlformats.org/drawingml/2006/table">
                <a:tbl>
                  <a:tblPr/>
                  <a:tblGrid>
                    <a:gridCol w="1216152"/>
                    <a:gridCol w="2231136"/>
                    <a:gridCol w="3236976"/>
                    <a:gridCol w="2231136"/>
                    <a:gridCol w="2231136"/>
                  </a:tblGrid>
                  <a:tr h="904621">
                    <a:tc>
                      <a:txBody>
                        <a:bodyPr/>
                        <a:lstStyle/>
                        <a:p>
                          <a:pPr marL="0" indent="0"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a:t>
                          </a:r>
                          <a:endPar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10844">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幂函数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2023年天津卷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endPar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endParaRPr>
                        </a:p>
                        <a:p>
                          <a:pPr marL="0" indent="0"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年天津卷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2020年新高考</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Ⅱ卷</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22019</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年全国Ⅱ卷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14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从近几年高考的情况来看，幂函数与二次函数很少单独命题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，常与其他函</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、不等式、方程等知识综合考查.题型以选择题和填空题为主</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，难度不</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大</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.预计2025年高考的命题还会与其他知识交汇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Choice>
        <mc:Fallback xmlns="">
          <p:graphicFrame>
            <p:nvGraphicFramePr>
              <p:cNvPr id="5" name="P_3_BD#8abaf3599?colgroup=3,6,10,6,6&amp;vbadefaultcenterpage=1&amp;parentnodeid=c7c05a256&amp;vbahtmlprocessed=1&amp;bbb=1&amp;hasbroken=1"/>
              <p:cNvGraphicFramePr>
                <a:graphicFrameLocks noGrp="1"/>
              </p:cNvGraphicFramePr>
              <p:nvPr/>
            </p:nvGraphicFramePr>
            <p:xfrm>
              <a:off x="502920" y="1516774"/>
              <a:ext cx="11146536" cy="4118674"/>
            </p:xfrm>
            <a:graphic>
              <a:graphicData uri="http://schemas.openxmlformats.org/drawingml/2006/table">
                <a:tbl>
                  <a:tblPr/>
                  <a:tblGrid>
                    <a:gridCol w="1216152"/>
                    <a:gridCol w="2231136"/>
                    <a:gridCol w="3236976"/>
                    <a:gridCol w="2231136"/>
                    <a:gridCol w="2231136"/>
                  </a:tblGrid>
                  <a:tr h="904621">
                    <a:tc>
                      <a:txBody>
                        <a:bodyPr/>
                        <a:lstStyle/>
                        <a:p>
                          <a:pPr marL="0" indent="0"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a:t>
                          </a:r>
                          <a:endPar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4996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幂函数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14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从近几年高考的情况来看，幂函数与二次函数很少单独命题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，常与其他函</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、不等式、方程等知识综合考查.题型以选择题和填空题为主</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，难度不</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大</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.预计2025年高考的命题还会与其他知识交汇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6faf2bf15.fixed?vbadefaultcenterpage=1&amp;parentnodeid=c7c05a256&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6faf2bf15.fixed?vbadefaultcenterpage=1&amp;parentnodeid=c7c05a256&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5ddae4ae6?vbadefaultcenterpage=1&amp;parentnodeid=6faf2bf15&amp;vbahtmlprocessed=1" descr="preencoded.png"/>
          <p:cNvPicPr>
            <a:picLocks noChangeAspect="1"/>
          </p:cNvPicPr>
          <p:nvPr/>
        </p:nvPicPr>
        <p:blipFill>
          <a:blip r:embed="rId1"/>
          <a:stretch>
            <a:fillRect/>
          </a:stretch>
        </p:blipFill>
        <p:spPr>
          <a:xfrm>
            <a:off x="3813048" y="756000"/>
            <a:ext cx="4562856" cy="530352"/>
          </a:xfrm>
          <a:prstGeom prst="rect">
            <a:avLst/>
          </a:prstGeom>
        </p:spPr>
      </p:pic>
      <p:sp>
        <p:nvSpPr>
          <p:cNvPr id="3" name="C_5_BD#89b5b8eec?segpoint=1&amp;vbadefaultcenterpage=1&amp;parentnodeid=5ddae4ae6&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一、幂函数</a:t>
            </a:r>
            <a:endParaRPr lang="en-US" altLang="zh-CN" sz="2600" dirty="0"/>
          </a:p>
        </p:txBody>
      </p:sp>
      <mc:AlternateContent xmlns:mc="http://schemas.openxmlformats.org/markup-compatibility/2006">
        <mc:Choice xmlns:a14="http://schemas.microsoft.com/office/drawing/2010/main" Requires="a14">
          <p:sp>
            <p:nvSpPr>
              <p:cNvPr id="4" name="P_6_BD#7d6283d01?segpoint=1&amp;vbadefaultcenterpage=1&amp;parentnodeid=89b5b8eec&amp;vbahtmlprocessed=1"/>
              <p:cNvSpPr/>
              <p:nvPr/>
            </p:nvSpPr>
            <p:spPr>
              <a:xfrm>
                <a:off x="502920" y="2008791"/>
                <a:ext cx="11183112" cy="1034669"/>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幂函数的定义</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50000"/>
                  </a:lnSpc>
                </a:pP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一般地，函数</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叫作幂函数，其中</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是自变量，</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为有理数</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P_6_BD#7d6283d01?segpoint=1&amp;vbadefaultcenterpage=1&amp;parentnodeid=89b5b8eec&amp;vbahtmlprocessed=1"/>
              <p:cNvSpPr>
                <a:spLocks noRot="1" noChangeAspect="1" noMove="1" noResize="1" noEditPoints="1" noAdjustHandles="1" noChangeArrowheads="1" noChangeShapeType="1" noTextEdit="1"/>
              </p:cNvSpPr>
              <p:nvPr/>
            </p:nvSpPr>
            <p:spPr>
              <a:xfrm>
                <a:off x="502920" y="2008791"/>
                <a:ext cx="11183112" cy="1034669"/>
              </a:xfrm>
              <a:prstGeom prst="rect">
                <a:avLst/>
              </a:prstGeom>
              <a:blipFill rotWithShape="1">
                <a:blip r:embed="rId2"/>
                <a:stretch>
                  <a:fillRect t="-28" r="1" b="-60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P_6_AN.1_1#7d6283d01.blank?vbadefaultcenterpage=1&amp;parentnodeid=89b5b8eec&amp;vbapositionanswer=1&amp;vbahtmlprocessed=1&amp;bbb=1"/>
              <p:cNvSpPr/>
              <p:nvPr/>
            </p:nvSpPr>
            <p:spPr>
              <a:xfrm>
                <a:off x="2712720" y="2624995"/>
                <a:ext cx="1072515"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𝛼</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6" name="P_6_AN.1_1#7d6283d01.blank?vbadefaultcenterpage=1&amp;parentnodeid=89b5b8eec&amp;vbapositionanswer=1&amp;vbahtmlprocessed=1&amp;bbb=1"/>
              <p:cNvSpPr>
                <a:spLocks noRot="1" noChangeAspect="1" noMove="1" noResize="1" noEditPoints="1" noAdjustHandles="1" noChangeArrowheads="1" noChangeShapeType="1" noTextEdit="1"/>
              </p:cNvSpPr>
              <p:nvPr/>
            </p:nvSpPr>
            <p:spPr>
              <a:xfrm>
                <a:off x="2712720" y="2624995"/>
                <a:ext cx="1072515" cy="353441"/>
              </a:xfrm>
              <a:prstGeom prst="rect">
                <a:avLst/>
              </a:prstGeom>
              <a:blipFill rotWithShape="1">
                <a:blip r:embed="rId3"/>
                <a:stretch>
                  <a:fillRect t="-153" b="-764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_6_BD#7d6283d01?segpoint=1&amp;vbadefaultcenterpage=1&amp;parentnodeid=89b5b8eec&amp;vbahtmlprocessed=1"/>
          <p:cNvSpPr/>
          <p:nvPr/>
        </p:nvSpPr>
        <p:spPr>
          <a:xfrm>
            <a:off x="502920" y="1687558"/>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常见的五种幂函数的图象</a:t>
            </a:r>
            <a:endParaRPr lang="en-US" altLang="zh-CN" sz="2400" dirty="0"/>
          </a:p>
        </p:txBody>
      </p:sp>
      <p:pic>
        <p:nvPicPr>
          <p:cNvPr id="3" name="P_6_BD#7d6283d01?vbadefaultcenterpage=1&amp;parentnodeid=89b5b8eec&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279392" y="2312906"/>
            <a:ext cx="3639312" cy="3145536"/>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P_6_BD#7d6283d01?segpoint=1&amp;vbadefaultcenterpage=1&amp;parentnodeid=89b5b8eec&amp;vbahtmlprocessed=1"/>
              <p:cNvSpPr/>
              <p:nvPr/>
            </p:nvSpPr>
            <p:spPr>
              <a:xfrm>
                <a:off x="502920" y="2232705"/>
                <a:ext cx="11183112" cy="2680589"/>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幂函数的性质</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（1）幂函数在</a:t>
                </a:r>
                <a14:m>
                  <m:oMath xmlns:m="http://schemas.openxmlformats.org/officeDocument/2006/math">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上都有定义.</a:t>
                </a:r>
                <a:endParaRPr lang="en-US" altLang="zh-CN" sz="2400" dirty="0">
                  <a:solidFill>
                    <a:prstClr val="black"/>
                  </a:solidFill>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（2）当</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时，幂函数的图象都过点</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，且在</a:t>
                </a:r>
                <a14:m>
                  <m:oMath xmlns:m="http://schemas.openxmlformats.org/officeDocument/2006/math">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2400" dirty="0">
                  <a:solidFill>
                    <a:prstClr val="black"/>
                  </a:solidFill>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（3）当</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时，幂函数的图象都过点</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③</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，且在</a:t>
                </a:r>
                <a14:m>
                  <m:oMath xmlns:m="http://schemas.openxmlformats.org/officeDocument/2006/math">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solidFill>
                    <a:prstClr val="black"/>
                  </a:solidFill>
                </a:endParaRPr>
              </a:p>
              <a:p>
                <a:pPr lvl="0" latinLnBrk="1">
                  <a:lnSpc>
                    <a:spcPct val="150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（4）当</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oMath>
                </a14:m>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为奇数时，</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sup>
                    </m:sSup>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为④</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oMath>
                </a14:m>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为偶数时，</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𝛼</m:t>
                        </m:r>
                      </m:sup>
                    </m:sSup>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为⑤</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P_6_BD#7d6283d01?segpoint=1&amp;vbadefaultcenterpage=1&amp;parentnodeid=89b5b8eec&amp;vbahtmlprocessed=1"/>
              <p:cNvSpPr>
                <a:spLocks noRot="1" noChangeAspect="1" noMove="1" noResize="1" noEditPoints="1" noAdjustHandles="1" noChangeArrowheads="1" noChangeShapeType="1" noTextEdit="1"/>
              </p:cNvSpPr>
              <p:nvPr/>
            </p:nvSpPr>
            <p:spPr>
              <a:xfrm>
                <a:off x="502920" y="2232705"/>
                <a:ext cx="11183112" cy="2680589"/>
              </a:xfrm>
              <a:prstGeom prst="rect">
                <a:avLst/>
              </a:prstGeom>
              <a:blipFill rotWithShape="1">
                <a:blip r:embed="rId1"/>
                <a:stretch>
                  <a:fillRect t="-2" r="1" b="-23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P_6_AN.2_1#7d6283d01.blank?vbadefaultcenterpage=1&amp;parentnodeid=89b5b8eec&amp;vbapositionanswer=2&amp;vbahtmlprocessed=1"/>
              <p:cNvSpPr/>
              <p:nvPr/>
            </p:nvSpPr>
            <p:spPr>
              <a:xfrm>
                <a:off x="6023356" y="3380024"/>
                <a:ext cx="1763268" cy="348742"/>
              </a:xfrm>
              <a:prstGeom prst="rect">
                <a:avLst/>
              </a:prstGeom>
              <a:noFill/>
            </p:spPr>
            <p:txBody>
              <a:bodyPr wrap="none" lIns="0" tIns="0" rIns="0" bIns="0" rtlCol="0" anchor="t"/>
              <a:lstStyle/>
              <a:p>
                <a:pPr algn="ctr" latinLnBrk="1">
                  <a:lnSpc>
                    <a:spcPts val="29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7" name="P_6_AN.2_1#7d6283d01.blank?vbadefaultcenterpage=1&amp;parentnodeid=89b5b8eec&amp;vbapositionanswer=2&amp;vbahtmlprocessed=1"/>
              <p:cNvSpPr>
                <a:spLocks noRot="1" noChangeAspect="1" noMove="1" noResize="1" noEditPoints="1" noAdjustHandles="1" noChangeArrowheads="1" noChangeShapeType="1" noTextEdit="1"/>
              </p:cNvSpPr>
              <p:nvPr/>
            </p:nvSpPr>
            <p:spPr>
              <a:xfrm>
                <a:off x="6023356" y="3380024"/>
                <a:ext cx="1763268" cy="348742"/>
              </a:xfrm>
              <a:prstGeom prst="rect">
                <a:avLst/>
              </a:prstGeom>
              <a:blipFill rotWithShape="1">
                <a:blip r:embed="rId2"/>
                <a:stretch>
                  <a:fillRect l="-22" t="-7078" r="14" b="-54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P_6_AN.3_1#7d6283d01.blank?vbadefaultcenterpage=1&amp;parentnodeid=89b5b8eec&amp;vbapositionanswer=3&amp;vbahtmlprocessed=1"/>
              <p:cNvSpPr/>
              <p:nvPr/>
            </p:nvSpPr>
            <p:spPr>
              <a:xfrm>
                <a:off x="6048756" y="3937109"/>
                <a:ext cx="807022" cy="353441"/>
              </a:xfrm>
              <a:prstGeom prst="rect">
                <a:avLst/>
              </a:prstGeom>
              <a:noFill/>
            </p:spPr>
            <p:txBody>
              <a:bodyPr wrap="none" lIns="0" tIns="0" rIns="0" bIns="0" rtlCol="0" anchor="t"/>
              <a:lstStyle/>
              <a:p>
                <a:pPr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8" name="P_6_AN.3_1#7d6283d01.blank?vbadefaultcenterpage=1&amp;parentnodeid=89b5b8eec&amp;vbapositionanswer=3&amp;vbahtmlprocessed=1"/>
              <p:cNvSpPr>
                <a:spLocks noRot="1" noChangeAspect="1" noMove="1" noResize="1" noEditPoints="1" noAdjustHandles="1" noChangeArrowheads="1" noChangeShapeType="1" noTextEdit="1"/>
              </p:cNvSpPr>
              <p:nvPr/>
            </p:nvSpPr>
            <p:spPr>
              <a:xfrm>
                <a:off x="6048756" y="3937109"/>
                <a:ext cx="807022" cy="353441"/>
              </a:xfrm>
              <a:prstGeom prst="rect">
                <a:avLst/>
              </a:prstGeom>
              <a:blipFill rotWithShape="1">
                <a:blip r:embed="rId3"/>
                <a:stretch>
                  <a:fillRect l="-47" t="-31" r="39" b="-7767"/>
                </a:stretch>
              </a:blipFill>
            </p:spPr>
            <p:txBody>
              <a:bodyPr/>
              <a:lstStyle/>
              <a:p>
                <a:r>
                  <a:rPr lang="zh-CN" altLang="en-US">
                    <a:noFill/>
                  </a:rPr>
                  <a:t> </a:t>
                </a:r>
              </a:p>
            </p:txBody>
          </p:sp>
        </mc:Fallback>
      </mc:AlternateContent>
      <p:sp>
        <p:nvSpPr>
          <p:cNvPr id="9" name="P_6_AN.4_1#7d6283d01.blank?vbadefaultcenterpage=1&amp;parentnodeid=89b5b8eec&amp;vbapositionanswer=4&amp;vbahtmlprocessed=1"/>
          <p:cNvSpPr/>
          <p:nvPr/>
        </p:nvSpPr>
        <p:spPr>
          <a:xfrm>
            <a:off x="5015230" y="4389165"/>
            <a:ext cx="11350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奇函数</a:t>
            </a:r>
            <a:endParaRPr lang="en-US" altLang="zh-CN" sz="2400" dirty="0"/>
          </a:p>
        </p:txBody>
      </p:sp>
      <p:sp>
        <p:nvSpPr>
          <p:cNvPr id="10" name="P_6_AN.5_1#7d6283d01.blank?vbadefaultcenterpage=1&amp;parentnodeid=89b5b8eec&amp;vbapositionanswer=5&amp;vbahtmlprocessed=1"/>
          <p:cNvSpPr/>
          <p:nvPr/>
        </p:nvSpPr>
        <p:spPr>
          <a:xfrm>
            <a:off x="10238740" y="4389165"/>
            <a:ext cx="11350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偶函数</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left)">
                                      <p:cBhvr>
                                        <p:cTn id="7" dur="500"/>
                                        <p:tgtEl>
                                          <p:spTgt spid="7">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left)">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bg/>
                                          </p:spTgt>
                                        </p:tgtEl>
                                        <p:attrNameLst>
                                          <p:attrName>style.visibility</p:attrName>
                                        </p:attrNameLst>
                                      </p:cBhvr>
                                      <p:to>
                                        <p:strVal val="visible"/>
                                      </p:to>
                                    </p:set>
                                    <p:animEffect transition="in" filter="wipe(left)">
                                      <p:cBhvr>
                                        <p:cTn id="23" dur="500"/>
                                        <p:tgtEl>
                                          <p:spTgt spid="9">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bg/>
                                          </p:spTgt>
                                        </p:tgtEl>
                                        <p:attrNameLst>
                                          <p:attrName>style.visibility</p:attrName>
                                        </p:attrNameLst>
                                      </p:cBhvr>
                                      <p:to>
                                        <p:strVal val="visible"/>
                                      </p:to>
                                    </p:set>
                                    <p:animEffect transition="in" filter="wipe(left)">
                                      <p:cBhvr>
                                        <p:cTn id="31" dur="500"/>
                                        <p:tgtEl>
                                          <p:spTgt spid="10">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p"/>
      <p:bldP spid="8" grpId="0" animBg="1" build="p"/>
      <p:bldP spid="9" grpId="0" animBg="1" build="p"/>
      <p:bldP spid="10"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d87453762?segpoint=1&amp;vbadefaultcenterpage=1&amp;parentnodeid=5ddae4ae6&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二、二次函数</a:t>
            </a:r>
            <a:endParaRPr lang="en-US" altLang="zh-CN" sz="2600" dirty="0"/>
          </a:p>
        </p:txBody>
      </p:sp>
      <mc:AlternateContent xmlns:mc="http://schemas.openxmlformats.org/markup-compatibility/2006">
        <mc:Choice xmlns:a14="http://schemas.microsoft.com/office/drawing/2010/main" Requires="a14">
          <p:sp>
            <p:nvSpPr>
              <p:cNvPr id="3" name="P_6_BD#9e175361d?segpoint=1&amp;vbadefaultcenterpage=1&amp;parentnodeid=d87453762&amp;vbahtmlprocessed=1"/>
              <p:cNvSpPr/>
              <p:nvPr/>
            </p:nvSpPr>
            <p:spPr>
              <a:xfrm>
                <a:off x="502920" y="1348391"/>
                <a:ext cx="11183112" cy="268459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二次函数解析式的三种形式</a:t>
                </a:r>
                <a:endParaRPr lang="en-US" altLang="zh-CN" sz="2400" dirty="0"/>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顶点式：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顶点坐标为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⑦</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零点式：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的⑧</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二次函数的图象和性质</a:t>
                </a:r>
                <a:endParaRPr lang="en-US" altLang="zh-CN" sz="2400" dirty="0"/>
              </a:p>
            </p:txBody>
          </p:sp>
        </mc:Choice>
        <mc:Fallback>
          <p:sp>
            <p:nvSpPr>
              <p:cNvPr id="3" name="P_6_BD#9e175361d?segpoint=1&amp;vbadefaultcenterpage=1&amp;parentnodeid=d87453762&amp;vbahtmlprocessed=1"/>
              <p:cNvSpPr>
                <a:spLocks noRot="1" noChangeAspect="1" noMove="1" noResize="1" noEditPoints="1" noAdjustHandles="1" noChangeArrowheads="1" noChangeShapeType="1" noTextEdit="1"/>
              </p:cNvSpPr>
              <p:nvPr/>
            </p:nvSpPr>
            <p:spPr>
              <a:xfrm>
                <a:off x="502920" y="1348391"/>
                <a:ext cx="11183112" cy="2684590"/>
              </a:xfrm>
              <a:prstGeom prst="rect">
                <a:avLst/>
              </a:prstGeom>
              <a:blipFill rotWithShape="1">
                <a:blip r:embed="rId1"/>
                <a:stretch>
                  <a:fillRect t="-11" r="1" b="-30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P_6_AN.6_1#9e175361d.blank?vbadefaultcenterpage=1&amp;parentnodeid=d87453762&amp;vbapositionanswer=6&amp;vbahtmlprocessed=1&amp;bbb=1"/>
              <p:cNvSpPr/>
              <p:nvPr/>
            </p:nvSpPr>
            <p:spPr>
              <a:xfrm>
                <a:off x="3049969" y="1952403"/>
                <a:ext cx="2858135"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5" name="P_6_AN.6_1#9e175361d.blank?vbadefaultcenterpage=1&amp;parentnodeid=d87453762&amp;vbapositionanswer=6&amp;vbahtmlprocessed=1&amp;bbb=1"/>
              <p:cNvSpPr>
                <a:spLocks noRot="1" noChangeAspect="1" noMove="1" noResize="1" noEditPoints="1" noAdjustHandles="1" noChangeArrowheads="1" noChangeShapeType="1" noTextEdit="1"/>
              </p:cNvSpPr>
              <p:nvPr/>
            </p:nvSpPr>
            <p:spPr>
              <a:xfrm>
                <a:off x="3049969" y="1952403"/>
                <a:ext cx="2858135" cy="353441"/>
              </a:xfrm>
              <a:prstGeom prst="rect">
                <a:avLst/>
              </a:prstGeom>
              <a:blipFill rotWithShape="1">
                <a:blip r:embed="rId2"/>
                <a:stretch>
                  <a:fillRect l="-2" t="-117" r="2" b="-76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P_6_AN.7_1#9e175361d.blank?vbadefaultcenterpage=1&amp;parentnodeid=d87453762&amp;vbapositionanswer=7&amp;vbahtmlprocessed=1"/>
              <p:cNvSpPr/>
              <p:nvPr/>
            </p:nvSpPr>
            <p:spPr>
              <a:xfrm>
                <a:off x="7820025" y="2501551"/>
                <a:ext cx="961898" cy="353441"/>
              </a:xfrm>
              <a:prstGeom prst="rect">
                <a:avLst/>
              </a:prstGeom>
              <a:noFill/>
            </p:spPr>
            <p:txBody>
              <a:bodyPr wrap="none" lIns="0" tIns="0" rIns="0" bIns="0" rtlCol="0" anchor="t"/>
              <a:lstStyle/>
              <a:p>
                <a:pPr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6" name="P_6_AN.7_1#9e175361d.blank?vbadefaultcenterpage=1&amp;parentnodeid=d87453762&amp;vbapositionanswer=7&amp;vbahtmlprocessed=1"/>
              <p:cNvSpPr>
                <a:spLocks noRot="1" noChangeAspect="1" noMove="1" noResize="1" noEditPoints="1" noAdjustHandles="1" noChangeArrowheads="1" noChangeShapeType="1" noTextEdit="1"/>
              </p:cNvSpPr>
              <p:nvPr/>
            </p:nvSpPr>
            <p:spPr>
              <a:xfrm>
                <a:off x="7820025" y="2501551"/>
                <a:ext cx="961898" cy="353441"/>
              </a:xfrm>
              <a:prstGeom prst="rect">
                <a:avLst/>
              </a:prstGeom>
              <a:blipFill rotWithShape="1">
                <a:blip r:embed="rId3"/>
                <a:stretch>
                  <a:fillRect t="-81" r="53" b="-7716"/>
                </a:stretch>
              </a:blipFill>
            </p:spPr>
            <p:txBody>
              <a:bodyPr/>
              <a:lstStyle/>
              <a:p>
                <a:r>
                  <a:rPr lang="zh-CN" altLang="en-US">
                    <a:noFill/>
                  </a:rPr>
                  <a:t> </a:t>
                </a:r>
              </a:p>
            </p:txBody>
          </p:sp>
        </mc:Fallback>
      </mc:AlternateContent>
      <p:sp>
        <p:nvSpPr>
          <p:cNvPr id="7" name="P_6_AN.8_1#9e175361d.blank?vbadefaultcenterpage=1&amp;parentnodeid=d87453762&amp;vbapositionanswer=8&amp;vbahtmlprocessed=1"/>
          <p:cNvSpPr/>
          <p:nvPr/>
        </p:nvSpPr>
        <p:spPr>
          <a:xfrm>
            <a:off x="8827897" y="2956211"/>
            <a:ext cx="830263" cy="478790"/>
          </a:xfrm>
          <a:prstGeom prst="rect">
            <a:avLst/>
          </a:prstGeom>
          <a:noFill/>
        </p:spPr>
        <p:txBody>
          <a:bodyPr wrap="none" lIns="0" tIns="0" rIns="0" bIns="0" rtlCol="0" anchor="t"/>
          <a:lstStyle/>
          <a:p>
            <a:pPr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零点</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left)">
                                      <p:cBhvr>
                                        <p:cTn id="23" dur="500"/>
                                        <p:tgtEl>
                                          <p:spTgt spid="7">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6" grpId="0" animBg="1" build="p"/>
      <p:bldP spid="7" grpId="0" animBg="1" build="p"/>
    </p:bldLst>
  </p:timing>
</p:sld>
</file>

<file path=ppt/tags/tag1.xml><?xml version="1.0" encoding="utf-8"?>
<p:tagLst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7229</Words>
  <Application>WPS 演示</Application>
  <PresentationFormat>宽屏</PresentationFormat>
  <Paragraphs>409</Paragraphs>
  <Slides>38</Slides>
  <Notes>37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vt:lpstr>
      <vt:lpstr>宋体</vt:lpstr>
      <vt:lpstr>Wingdings</vt:lpstr>
      <vt:lpstr>Times New Roman</vt:lpstr>
      <vt:lpstr>微软雅黑</vt:lpstr>
      <vt:lpstr>Times New Roman</vt:lpstr>
      <vt:lpstr>宋体</vt:lpstr>
      <vt:lpstr>Cambria Math</vt:lpstr>
      <vt:lpstr>Arial Unicode MS</vt:lpstr>
      <vt:lpstr>等线</vt:lpstr>
      <vt:lpstr>Calibri</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石蒙</dc:creator>
  <cp:lastModifiedBy>Mr.Lee</cp:lastModifiedBy>
  <cp:revision>6</cp:revision>
  <dcterms:created xsi:type="dcterms:W3CDTF">2023-12-21T11:24:00Z</dcterms:created>
  <dcterms:modified xsi:type="dcterms:W3CDTF">2024-01-10T08:06:54Z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2A844388B21B40E99335CC875AD03B6D_12</vt:lpwstr>
  </property>
  <property fmtid="{D5CDD505-2E9C-101B-9397-08002B2CF9AE}" pid="3" name="KSOProductBuildVer">
    <vt:lpwstr>2052-12.1.0.15990</vt:lpwstr>
  </property>
</Properties>
</file>