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12192000"/>
  <p:custDataLst>
    <p:tags r:id="rId3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8d1728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31DA032-1982-4814-8C21-C781B8B7F1B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8d1728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9CB2482-6B7D-4AC6-8579-A28EFC1BAE9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8d1728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3441A72-D9BD-461B-82C2-12831D686C3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8d1728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19509F6-54D5-443E-96EA-9CE72C30F6B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F8C4AE7-1C8C-4328-B2D4-5041F41C32C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8d1728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DDE8520-D4DF-4809-BD1E-4DFB5A8BBEA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1.png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e0dc80f3?segpoint=1&amp;vbadefaultcenterpage=1&amp;parentnodeid=a4cbffa7b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五、对数的性质、运算性质与换底公式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96cda2866?segpoint=1&amp;vbadefaultcenterpage=1&amp;parentnodeid=9e0dc80f3&amp;vbahtmlprocessed=1"/>
              <p:cNvSpPr/>
              <p:nvPr/>
            </p:nvSpPr>
            <p:spPr>
              <a:xfrm>
                <a:off x="502920" y="1348391"/>
                <a:ext cx="11183112" cy="4864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对数的性质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：（1）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（2）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对数的运算性质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如果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⑪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⑫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（3）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⑬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换底公式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⑭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5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96cda2866?segpoint=1&amp;vbadefaultcenterpage=1&amp;parentnodeid=9e0dc80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4864037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3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10_1#96cda2866.blank?vbadefaultcenterpage=1&amp;parentnodeid=9e0dc80f3&amp;vbapositionanswer=10&amp;vbahtmlprocessed=1"/>
              <p:cNvSpPr/>
              <p:nvPr/>
            </p:nvSpPr>
            <p:spPr>
              <a:xfrm>
                <a:off x="4884992" y="1424845"/>
                <a:ext cx="38684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10_1#96cda2866.blank?vbadefaultcenterpage=1&amp;parentnodeid=9e0dc80f3&amp;vbapositionanswer=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92" y="1424845"/>
                <a:ext cx="38684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148" t="-153" r="17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_6_AN.11_1#96cda2866.blank?vbadefaultcenterpage=1&amp;parentnodeid=9e0dc80f3&amp;vbapositionanswer=11&amp;vbahtmlprocessed=1"/>
              <p:cNvSpPr/>
              <p:nvPr/>
            </p:nvSpPr>
            <p:spPr>
              <a:xfrm>
                <a:off x="3327464" y="3633121"/>
                <a:ext cx="214547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1" name="P_6_AN.11_1#96cda2866.blank?vbadefaultcenterpage=1&amp;parentnodeid=9e0dc80f3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64" y="3633121"/>
                <a:ext cx="2145475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3" t="-81" r="24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_6_AN.12_1#96cda2866.blank?vbadefaultcenterpage=1&amp;parentnodeid=9e0dc80f3&amp;vbapositionanswer=12&amp;vbahtmlprocessed=1"/>
              <p:cNvSpPr/>
              <p:nvPr/>
            </p:nvSpPr>
            <p:spPr>
              <a:xfrm>
                <a:off x="2835910" y="4332637"/>
                <a:ext cx="214547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2" name="P_6_AN.12_1#96cda2866.blank?vbadefaultcenterpage=1&amp;parentnodeid=9e0dc80f3&amp;vbapositionanswer=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10" y="4332637"/>
                <a:ext cx="2145475" cy="353441"/>
              </a:xfrm>
              <a:prstGeom prst="rect">
                <a:avLst/>
              </a:prstGeom>
              <a:blipFill rotWithShape="1">
                <a:blip r:embed="rId6"/>
                <a:stretch>
                  <a:fillRect t="-9" r="21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_6_AN.13_1#96cda2866.blank?vbadefaultcenterpage=1&amp;parentnodeid=9e0dc80f3&amp;vbapositionanswer=13&amp;vbahtmlprocessed=1"/>
              <p:cNvSpPr/>
              <p:nvPr/>
            </p:nvSpPr>
            <p:spPr>
              <a:xfrm>
                <a:off x="2973451" y="4956715"/>
                <a:ext cx="116655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3" name="P_6_AN.13_1#96cda2866.blank?vbadefaultcenterpage=1&amp;parentnodeid=9e0dc80f3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51" y="4956715"/>
                <a:ext cx="1166559" cy="353441"/>
              </a:xfrm>
              <a:prstGeom prst="rect">
                <a:avLst/>
              </a:prstGeom>
              <a:blipFill rotWithShape="1">
                <a:blip r:embed="rId7"/>
                <a:stretch>
                  <a:fillRect l="-33" t="-153" r="38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_6_AN.14_1#96cda2866.blank?vbadefaultcenterpage=1&amp;parentnodeid=9e0dc80f3&amp;vbapositionanswer=14&amp;vbahtmlprocessed=1&amp;rh=48.6"/>
              <p:cNvSpPr/>
              <p:nvPr/>
            </p:nvSpPr>
            <p:spPr>
              <a:xfrm>
                <a:off x="3696018" y="5553933"/>
                <a:ext cx="735330" cy="5743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4" name="P_6_AN.14_1#96cda2866.blank?vbadefaultcenterpage=1&amp;parentnodeid=9e0dc80f3&amp;vbapositionanswer=14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18" y="5553933"/>
                <a:ext cx="735330" cy="574358"/>
              </a:xfrm>
              <a:prstGeom prst="rect">
                <a:avLst/>
              </a:prstGeom>
              <a:blipFill rotWithShape="1">
                <a:blip r:embed="rId8"/>
                <a:stretch>
                  <a:fillRect l="-43" t="-39" r="43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 animBg="1"/>
      <p:bldP spid="12" grpId="0" build="p" animBg="1"/>
      <p:bldP spid="13" grpId="0" build="p" animBg="1"/>
      <p:bldP spid="1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196af2961?vbadefaultcenterpage=1&amp;parentnodeid=9e0dc80f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c92781fc4?vbadefaultcenterpage=1&amp;parentnodeid=196af2961&amp;vbahtmlprocessed=1"/>
              <p:cNvSpPr/>
              <p:nvPr/>
            </p:nvSpPr>
            <p:spPr>
              <a:xfrm>
                <a:off x="502920" y="1343248"/>
                <a:ext cx="11183112" cy="3168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换底公式的两个重要结论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c92781fc4?vbadefaultcenterpage=1&amp;parentnodeid=196af29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3168968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3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c5626093?vbadefaultcenterpage=1&amp;parentnodeid=bf3ff726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0581c3c00?vbadefaultcenterpage=1&amp;parentnodeid=0c5626093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5_1#3f4420165?vbadefaultcenterpage=1&amp;parentnodeid=0581c3c00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6_1#edf0fc202?vbadefaultcenterpage=1&amp;parentnodeid=3f4420165&amp;vbahtmlprocessed=1"/>
              <p:cNvSpPr/>
              <p:nvPr/>
            </p:nvSpPr>
            <p:spPr>
              <a:xfrm>
                <a:off x="502920" y="2511648"/>
                <a:ext cx="11183112" cy="578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6_1#edf0fc202?vbadefaultcenterpage=1&amp;parentnodeid=3f442016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648"/>
                <a:ext cx="11183112" cy="578803"/>
              </a:xfrm>
              <a:prstGeom prst="rect">
                <a:avLst/>
              </a:prstGeom>
              <a:blipFill rotWithShape="1">
                <a:blip r:embed="rId4"/>
                <a:stretch>
                  <a:fillRect t="-39" r="1" b="-23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7_1#edf0fc202.bracket?vbadefaultcenterpage=1&amp;parentnodeid=3f4420165&amp;vbapositionanswer=15&amp;vbahtmlprocessed=1"/>
          <p:cNvSpPr/>
          <p:nvPr/>
        </p:nvSpPr>
        <p:spPr>
          <a:xfrm>
            <a:off x="3262884" y="25116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8_1#b0f3906e2?vbadefaultcenterpage=1&amp;parentnodeid=3f4420165&amp;vbahtmlprocessed=1"/>
              <p:cNvSpPr/>
              <p:nvPr/>
            </p:nvSpPr>
            <p:spPr>
              <a:xfrm>
                <a:off x="502920" y="3095848"/>
                <a:ext cx="11183112" cy="67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（2）分数指数幂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可以理解为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相乘.(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8_1#b0f3906e2?vbadefaultcenterpage=1&amp;parentnodeid=3f442016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673037"/>
              </a:xfrm>
              <a:prstGeom prst="rect">
                <a:avLst/>
              </a:prstGeom>
              <a:blipFill rotWithShape="1">
                <a:blip r:embed="rId5"/>
                <a:stretch>
                  <a:fillRect t="-33" r="1" b="-17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9_1#b0f3906e2.bracket?vbadefaultcenterpage=1&amp;parentnodeid=3f4420165&amp;vbapositionanswer=16&amp;vbahtmlprocessed=1"/>
          <p:cNvSpPr/>
          <p:nvPr/>
        </p:nvSpPr>
        <p:spPr>
          <a:xfrm>
            <a:off x="6180963" y="3363818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20_1#5861ffdd5?vbadefaultcenterpage=1&amp;parentnodeid=3f4420165&amp;vbahtmlprocessed=1"/>
              <p:cNvSpPr/>
              <p:nvPr/>
            </p:nvSpPr>
            <p:spPr>
              <a:xfrm>
                <a:off x="502920" y="37689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20_1#5861ffdd5?vbadefaultcenterpage=1&amp;parentnodeid=3f442016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68948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46" r="1" b="-17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21_1#5861ffdd5.bracket?vbadefaultcenterpage=1&amp;parentnodeid=3f4420165&amp;vbapositionanswer=17&amp;vbahtmlprocessed=1"/>
          <p:cNvSpPr/>
          <p:nvPr/>
        </p:nvSpPr>
        <p:spPr>
          <a:xfrm>
            <a:off x="3607816" y="37689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22_1#dc8f6e87d?vbadefaultcenterpage=1&amp;parentnodeid=3f4420165&amp;vbahtmlprocessed=1"/>
              <p:cNvSpPr/>
              <p:nvPr/>
            </p:nvSpPr>
            <p:spPr>
              <a:xfrm>
                <a:off x="502920" y="43201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22_1#dc8f6e87d?vbadefaultcenterpage=1&amp;parentnodeid=3f442016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20191"/>
                <a:ext cx="11183112" cy="486029"/>
              </a:xfrm>
              <a:prstGeom prst="rect">
                <a:avLst/>
              </a:prstGeom>
              <a:blipFill rotWithShape="1">
                <a:blip r:embed="rId7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23_1#dc8f6e87d.bracket?vbadefaultcenterpage=1&amp;parentnodeid=3f4420165&amp;vbapositionanswer=18&amp;vbahtmlprocessed=1"/>
          <p:cNvSpPr/>
          <p:nvPr/>
        </p:nvSpPr>
        <p:spPr>
          <a:xfrm>
            <a:off x="7120192" y="43201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4_1#ed5abb774?vbadefaultcenterpage=1&amp;parentnodeid=0581c3c00&amp;vbahtmlprocessed=1"/>
              <p:cNvSpPr/>
              <p:nvPr/>
            </p:nvSpPr>
            <p:spPr>
              <a:xfrm>
                <a:off x="502920" y="2373422"/>
                <a:ext cx="11183112" cy="659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，化简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4_1#ed5abb774?vbadefaultcenterpage=1&amp;parentnodeid=0581c3c0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3422"/>
                <a:ext cx="11183112" cy="659829"/>
              </a:xfrm>
              <a:prstGeom prst="rect">
                <a:avLst/>
              </a:prstGeom>
              <a:blipFill rotWithShape="1">
                <a:blip r:embed="rId3"/>
                <a:stretch>
                  <a:fillRect t="-65" r="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25_1#ed5abb774.blank?vbadefaultcenterpage=1&amp;parentnodeid=0581c3c00&amp;vbapositionanswer=19&amp;vbahtmlprocessed=1"/>
          <p:cNvSpPr/>
          <p:nvPr/>
        </p:nvSpPr>
        <p:spPr>
          <a:xfrm>
            <a:off x="9205024" y="2574335"/>
            <a:ext cx="3730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26_1#ed5abb774?vbadefaultcenterpage=1&amp;parentnodeid=0581c3c00&amp;vbahtmlprocessed=1"/>
              <p:cNvSpPr/>
              <p:nvPr/>
            </p:nvSpPr>
            <p:spPr>
              <a:xfrm>
                <a:off x="502920" y="3036869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易错点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】忽视限制条件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26_1#ed5abb774?vbadefaultcenterpage=1&amp;parentnodeid=0581c3c0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6869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61" r="1" b="-1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7_1#ed5abb774?vbadefaultcenterpage=1&amp;parentnodeid=0581c3c00&amp;vbahtmlprocessed=1"/>
              <p:cNvSpPr/>
              <p:nvPr/>
            </p:nvSpPr>
            <p:spPr>
              <a:xfrm>
                <a:off x="502920" y="3532169"/>
                <a:ext cx="11183112" cy="1240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7_1#ed5abb774?vbadefaultcenterpage=1&amp;parentnodeid=0581c3c0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2169"/>
                <a:ext cx="11183112" cy="1240409"/>
              </a:xfrm>
              <a:prstGeom prst="rect">
                <a:avLst/>
              </a:prstGeom>
              <a:blipFill rotWithShape="1">
                <a:blip r:embed="rId5"/>
                <a:stretch>
                  <a:fillRect t="-24" r="1" b="-4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95044963?vbadefaultcenterpage=1&amp;parentnodeid=0c562609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8_1#b72c0ee66?vbadefaultcenterpage=1&amp;parentnodeid=395044963&amp;vbahtmlprocessed=1"/>
              <p:cNvSpPr/>
              <p:nvPr/>
            </p:nvSpPr>
            <p:spPr>
              <a:xfrm>
                <a:off x="502920" y="1292448"/>
                <a:ext cx="11183112" cy="641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110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（1）改编）已知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8_1#b72c0ee66?vbadefaultcenterpage=1&amp;parentnodeid=39504496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641477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16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9_1#b72c0ee66.blank?vbadefaultcenterpage=1&amp;parentnodeid=395044963&amp;vbapositionanswer=20&amp;vbahtmlprocessed=1&amp;rh=43.2"/>
              <p:cNvSpPr/>
              <p:nvPr/>
            </p:nvSpPr>
            <p:spPr>
              <a:xfrm>
                <a:off x="11101578" y="1338422"/>
                <a:ext cx="284163" cy="5107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9_1#b72c0ee66.blank?vbadefaultcenterpage=1&amp;parentnodeid=395044963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578" y="1338422"/>
                <a:ext cx="284163" cy="510794"/>
              </a:xfrm>
              <a:prstGeom prst="rect">
                <a:avLst/>
              </a:prstGeom>
              <a:blipFill rotWithShape="1">
                <a:blip r:embed="rId4"/>
                <a:stretch>
                  <a:fillRect l="-179" t="-93" r="67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0_1#b72c0ee66?vbadefaultcenterpage=1&amp;parentnodeid=395044963&amp;vbahtmlprocessed=1"/>
              <p:cNvSpPr/>
              <p:nvPr/>
            </p:nvSpPr>
            <p:spPr>
              <a:xfrm>
                <a:off x="502920" y="1940148"/>
                <a:ext cx="11183112" cy="713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0_1#b72c0ee66?vbadefaultcenterpage=1&amp;parentnodeid=39504496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0148"/>
                <a:ext cx="11183112" cy="713867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1_1#7f9792a25?vbadefaultcenterpage=1&amp;parentnodeid=395044963&amp;vbahtmlprocessed=1"/>
              <p:cNvSpPr/>
              <p:nvPr/>
            </p:nvSpPr>
            <p:spPr>
              <a:xfrm>
                <a:off x="502920" y="2263915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126 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</m:oMath>
                </a14:m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练习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（2）改编）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1_1#7f9792a25?vbadefaultcenterpage=1&amp;parentnodeid=39504496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3915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25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32_1#7f9792a25.blank?vbadefaultcenterpage=1&amp;parentnodeid=395044963&amp;vbapositionanswer=21&amp;vbahtmlprocessed=1"/>
          <p:cNvSpPr/>
          <p:nvPr/>
        </p:nvSpPr>
        <p:spPr>
          <a:xfrm>
            <a:off x="502920" y="2774455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3_1#7f9792a25?vbadefaultcenterpage=1&amp;parentnodeid=395044963&amp;vbahtmlprocessed=1"/>
              <p:cNvSpPr/>
              <p:nvPr/>
            </p:nvSpPr>
            <p:spPr>
              <a:xfrm>
                <a:off x="502920" y="3308364"/>
                <a:ext cx="11183112" cy="1573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根据对数的运算性质,化简可得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3_1#7f9792a25?vbadefaultcenterpage=1&amp;parentnodeid=39504496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8364"/>
                <a:ext cx="11183112" cy="1573721"/>
              </a:xfrm>
              <a:prstGeom prst="rect">
                <a:avLst/>
              </a:prstGeom>
              <a:blipFill rotWithShape="1">
                <a:blip r:embed="rId4"/>
                <a:stretch>
                  <a:fillRect t="-1" r="1" b="-3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686b4b99?vbadefaultcenterpage=1&amp;parentnodeid=0c562609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4_1#00d21dc75?vbadefaultcenterpage=1&amp;parentnodeid=6686b4b99&amp;vbahtmlprocessed=1"/>
              <p:cNvSpPr/>
              <p:nvPr/>
            </p:nvSpPr>
            <p:spPr>
              <a:xfrm>
                <a:off x="502920" y="1351989"/>
                <a:ext cx="11183112" cy="49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浙江卷改编）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4_1#00d21dc75?vbadefaultcenterpage=1&amp;parentnodeid=6686b4b9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989"/>
                <a:ext cx="11183112" cy="494665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18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35_1#00d21dc75.blank?vbadefaultcenterpage=1&amp;parentnodeid=6686b4b99&amp;vbapositionanswer=22&amp;vbahtmlprocessed=1&amp;rh=43.2"/>
              <p:cNvSpPr/>
              <p:nvPr/>
            </p:nvSpPr>
            <p:spPr>
              <a:xfrm>
                <a:off x="8368602" y="1257777"/>
                <a:ext cx="412750" cy="521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35_1#00d21dc75.blank?vbadefaultcenterpage=1&amp;parentnodeid=6686b4b99&amp;vbapositionanswer=2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602" y="1257777"/>
                <a:ext cx="412750" cy="521589"/>
              </a:xfrm>
              <a:prstGeom prst="rect">
                <a:avLst/>
              </a:prstGeom>
              <a:blipFill rotWithShape="1">
                <a:blip r:embed="rId4"/>
                <a:stretch>
                  <a:fillRect l="-139" t="-91" r="139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6_1#00d21dc75?vbadefaultcenterpage=1&amp;parentnodeid=6686b4b99&amp;vbahtmlprocessed=1"/>
              <p:cNvSpPr/>
              <p:nvPr/>
            </p:nvSpPr>
            <p:spPr>
              <a:xfrm>
                <a:off x="502920" y="1851248"/>
                <a:ext cx="11183112" cy="756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6_1#00d21dc75?vbadefaultcenterpage=1&amp;parentnodeid=6686b4b9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1248"/>
                <a:ext cx="11183112" cy="756031"/>
              </a:xfrm>
              <a:prstGeom prst="rect">
                <a:avLst/>
              </a:prstGeom>
              <a:blipFill rotWithShape="1">
                <a:blip r:embed="rId5"/>
                <a:stretch>
                  <a:fillRect t="-29" r="1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5e6bf714.fixed?vbadefaultcenterpage=1&amp;parentnodeid=28d17288d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55e6bf714.fixed?vbadefaultcenterpage=1&amp;parentnodeid=28d17288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e2f931b46?vbadefaultcenterpage=1&amp;parentnodeid=55e6bf71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指数幂的化简与求值［自主练透］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37_1#139c84e0c?vbadefaultcenterpage=1&amp;parentnodeid=e2f931b46&amp;vbahtmlprocessed=1"/>
              <p:cNvSpPr/>
              <p:nvPr/>
            </p:nvSpPr>
            <p:spPr>
              <a:xfrm>
                <a:off x="502920" y="1330548"/>
                <a:ext cx="11183112" cy="666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计算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256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37_1#139c84e0c?vbadefaultcenterpage=1&amp;parentnodeid=e2f931b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666115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-1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38_1#139c84e0c.blank?vbadefaultcenterpage=1&amp;parentnodeid=e2f931b46&amp;vbapositionanswer=23&amp;vbahtmlprocessed=1"/>
          <p:cNvSpPr/>
          <p:nvPr/>
        </p:nvSpPr>
        <p:spPr>
          <a:xfrm>
            <a:off x="7222363" y="1471264"/>
            <a:ext cx="5254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39_1#139c84e0c?vbadefaultcenterpage=1&amp;parentnodeid=e2f931b46&amp;vbahtmlprocessed=1"/>
              <p:cNvSpPr/>
              <p:nvPr/>
            </p:nvSpPr>
            <p:spPr>
              <a:xfrm>
                <a:off x="502920" y="2003648"/>
                <a:ext cx="11183112" cy="1324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256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=16+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39_1#139c84e0c?vbadefaultcenterpage=1&amp;parentnodeid=e2f931b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3648"/>
                <a:ext cx="11183112" cy="1324166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1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0_1#f50c917b5?vbadefaultcenterpage=1&amp;parentnodeid=e2f931b46&amp;vbahtmlprocessed=1"/>
              <p:cNvSpPr/>
              <p:nvPr/>
            </p:nvSpPr>
            <p:spPr>
              <a:xfrm>
                <a:off x="502920" y="2438953"/>
                <a:ext cx="11183112" cy="1151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0_1#f50c917b5?vbadefaultcenterpage=1&amp;parentnodeid=e2f931b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8953"/>
                <a:ext cx="11183112" cy="1151636"/>
              </a:xfrm>
              <a:prstGeom prst="rect">
                <a:avLst/>
              </a:prstGeom>
              <a:blipFill rotWithShape="1">
                <a:blip r:embed="rId3"/>
                <a:stretch>
                  <a:fillRect t="-48" r="1" b="-1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1_1#f50c917b5.blank?vbadefaultcenterpage=1&amp;parentnodeid=e2f931b46&amp;vbapositionanswer=24&amp;vbahtmlprocessed=1&amp;rh=43.2"/>
              <p:cNvSpPr/>
              <p:nvPr/>
            </p:nvSpPr>
            <p:spPr>
              <a:xfrm>
                <a:off x="5539469" y="2735625"/>
                <a:ext cx="300673" cy="4843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1_1#f50c917b5.blank?vbadefaultcenterpage=1&amp;parentnodeid=e2f931b46&amp;vbapositionanswer=2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69" y="2735625"/>
                <a:ext cx="300673" cy="484315"/>
              </a:xfrm>
              <a:prstGeom prst="rect">
                <a:avLst/>
              </a:prstGeom>
              <a:blipFill rotWithShape="1">
                <a:blip r:embed="rId4"/>
                <a:stretch>
                  <a:fillRect l="-121" t="-9" r="16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2_1#f50c917b5?vbadefaultcenterpage=1&amp;parentnodeid=e2f931b46&amp;vbahtmlprocessed=1"/>
              <p:cNvSpPr/>
              <p:nvPr/>
            </p:nvSpPr>
            <p:spPr>
              <a:xfrm>
                <a:off x="502920" y="3597701"/>
                <a:ext cx="11183112" cy="1109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10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2_1#f50c917b5?vbadefaultcenterpage=1&amp;parentnodeid=e2f931b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7701"/>
                <a:ext cx="11183112" cy="1109345"/>
              </a:xfrm>
              <a:prstGeom prst="rect">
                <a:avLst/>
              </a:prstGeom>
              <a:blipFill rotWithShape="1">
                <a:blip r:embed="rId5"/>
                <a:stretch>
                  <a:fillRect t="-38" r="1" b="-17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3_1#5e7e459b1?vbadefaultcenterpage=1&amp;parentnodeid=e2f931b46&amp;vbahtmlprocessed=1"/>
              <p:cNvSpPr/>
              <p:nvPr/>
            </p:nvSpPr>
            <p:spPr>
              <a:xfrm>
                <a:off x="502920" y="1748962"/>
                <a:ext cx="11183112" cy="744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3_1#5e7e459b1?vbadefaultcenterpage=1&amp;parentnodeid=e2f931b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8962"/>
                <a:ext cx="11183112" cy="744474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4_1#5e7e459b1.blank?vbadefaultcenterpage=1&amp;parentnodeid=e2f931b46&amp;vbapositionanswer=25&amp;vbahtmlprocessed=1&amp;rh=43.2"/>
              <p:cNvSpPr/>
              <p:nvPr/>
            </p:nvSpPr>
            <p:spPr>
              <a:xfrm>
                <a:off x="5761609" y="1824717"/>
                <a:ext cx="284163" cy="5105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4_1#5e7e459b1.blank?vbadefaultcenterpage=1&amp;parentnodeid=e2f931b46&amp;vbapositionanswer=2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09" y="1824717"/>
                <a:ext cx="284163" cy="510540"/>
              </a:xfrm>
              <a:prstGeom prst="rect">
                <a:avLst/>
              </a:prstGeom>
              <a:blipFill rotWithShape="1">
                <a:blip r:embed="rId4"/>
                <a:stretch>
                  <a:fillRect l="-89" t="-71" r="20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5_1#5e7e459b1?vbadefaultcenterpage=1&amp;parentnodeid=e2f931b46&amp;vbahtmlprocessed=1&amp;bbb=1&amp;hasbroken=1"/>
              <p:cNvSpPr/>
              <p:nvPr/>
            </p:nvSpPr>
            <p:spPr>
              <a:xfrm>
                <a:off x="502920" y="2501311"/>
                <a:ext cx="11183112" cy="28703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，两边平方，得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再平方得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18−3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5_1#5e7e459b1?vbadefaultcenterpage=1&amp;parentnodeid=e2f931b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1311"/>
                <a:ext cx="11183112" cy="2870327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-10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e161d62b4?vbadefaultcenterpage=1&amp;parentnodeid=e2f931b4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291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e161d62b4?vbadefaultcenterpage=1&amp;parentnodeid=e2f931b46&amp;vbahtmlprocessed=1&amp;bbb=1&amp;hasbroken=1"/>
          <p:cNvSpPr/>
          <p:nvPr/>
        </p:nvSpPr>
        <p:spPr>
          <a:xfrm>
            <a:off x="502920" y="275546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当进行指数幂的运算时，首先将根式、分数指数幂统一为分数指数幂,以便利用法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则计算,但应注意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：（1）必须同底数幂相乘,指数才能相加；（2）运算的先后顺序.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当底数是负数时,先确定符号,再把底数化为正数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运算结果不能同时含有根号和分数指数幂,也不能既有分母又含有负指数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5d0c2834?vbadefaultcenterpage=1&amp;parentnodeid=55e6bf71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对数式的化简与求值［自主练透］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46_1#fdd68e65f?vbadefaultcenterpage=1&amp;parentnodeid=65d0c2834&amp;vbahtmlprocessed=1"/>
              <p:cNvSpPr/>
              <p:nvPr/>
            </p:nvSpPr>
            <p:spPr>
              <a:xfrm>
                <a:off x="502920" y="1394671"/>
                <a:ext cx="11183112" cy="49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46_1#fdd68e65f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4671"/>
                <a:ext cx="11183112" cy="494665"/>
              </a:xfrm>
              <a:prstGeom prst="rect">
                <a:avLst/>
              </a:prstGeom>
              <a:blipFill rotWithShape="1">
                <a:blip r:embed="rId3"/>
                <a:stretch>
                  <a:fillRect t="-43" r="1" b="-18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47_1#fdd68e65f.bracket?vbadefaultcenterpage=1&amp;parentnodeid=65d0c2834&amp;vbapositionanswer=26&amp;vbahtmlprocessed=1"/>
          <p:cNvSpPr/>
          <p:nvPr/>
        </p:nvSpPr>
        <p:spPr>
          <a:xfrm>
            <a:off x="4122992" y="139467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48_1#fdd68e65f.choices?vbadefaultcenterpage=1&amp;parentnodeid=65d0c2834&amp;vbahtmlprocessed=1"/>
              <p:cNvSpPr/>
              <p:nvPr/>
            </p:nvSpPr>
            <p:spPr>
              <a:xfrm>
                <a:off x="502920" y="19452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12745" algn="l"/>
                    <a:tab pos="5432425" algn="l"/>
                    <a:tab pos="84982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48_1#fdd68e65f.choices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529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0" r="1" b="-14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9_1#fdd68e65f?vbadefaultcenterpage=1&amp;parentnodeid=65d0c2834&amp;vbahtmlprocessed=1&amp;bbb=1&amp;hasbroken=1"/>
              <p:cNvSpPr/>
              <p:nvPr/>
            </p:nvSpPr>
            <p:spPr>
              <a:xfrm>
                <a:off x="502920" y="2435448"/>
                <a:ext cx="11183112" cy="31577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25&gt;2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16=8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9_1#fdd68e65f?vbadefaultcenterpage=1&amp;parentnodeid=65d0c283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11183112" cy="3157792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3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efb8d8d53?vbadefaultcenterpage=1&amp;parentnodeid=65d0c2834&amp;vbahtmlprocessed=1"/>
              <p:cNvSpPr/>
              <p:nvPr/>
            </p:nvSpPr>
            <p:spPr>
              <a:xfrm>
                <a:off x="502920" y="2966544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天津卷改编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efb8d8d53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6544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94" r="1" b="-12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1_1#efb8d8d53.blank?vbadefaultcenterpage=1&amp;parentnodeid=65d0c2834&amp;vbapositionanswer=27&amp;vbahtmlprocessed=1"/>
          <p:cNvSpPr/>
          <p:nvPr/>
        </p:nvSpPr>
        <p:spPr>
          <a:xfrm>
            <a:off x="8198612" y="2928444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efb8d8d53?vbadefaultcenterpage=1&amp;parentnodeid=65d0c2834&amp;vbahtmlprocessed=1"/>
              <p:cNvSpPr/>
              <p:nvPr/>
            </p:nvSpPr>
            <p:spPr>
              <a:xfrm>
                <a:off x="502920" y="3464890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efb8d8d53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64890"/>
                <a:ext cx="11183112" cy="752666"/>
              </a:xfrm>
              <a:prstGeom prst="rect">
                <a:avLst/>
              </a:prstGeom>
              <a:blipFill rotWithShape="1">
                <a:blip r:embed="rId4"/>
                <a:stretch>
                  <a:fillRect t="-44" r="1" b="-7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3_1#d468987e5?vbadefaultcenterpage=1&amp;parentnodeid=65d0c2834&amp;vbahtmlprocessed=1"/>
              <p:cNvSpPr/>
              <p:nvPr/>
            </p:nvSpPr>
            <p:spPr>
              <a:xfrm>
                <a:off x="502920" y="3004612"/>
                <a:ext cx="11183112" cy="642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3_1#d468987e5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4612"/>
                <a:ext cx="11183112" cy="642557"/>
              </a:xfrm>
              <a:prstGeom prst="rect">
                <a:avLst/>
              </a:prstGeom>
              <a:blipFill rotWithShape="1">
                <a:blip r:embed="rId3"/>
                <a:stretch>
                  <a:fillRect t="-66" r="1" b="-17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4_1#d468987e5.blank?vbadefaultcenterpage=1&amp;parentnodeid=65d0c2834&amp;vbapositionanswer=28&amp;vbahtmlprocessed=1"/>
          <p:cNvSpPr/>
          <p:nvPr/>
        </p:nvSpPr>
        <p:spPr>
          <a:xfrm>
            <a:off x="4589824" y="3205525"/>
            <a:ext cx="3730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5_1#d468987e5?vbadefaultcenterpage=1&amp;parentnodeid=65d0c2834&amp;vbahtmlprocessed=1"/>
              <p:cNvSpPr/>
              <p:nvPr/>
            </p:nvSpPr>
            <p:spPr>
              <a:xfrm>
                <a:off x="502920" y="3655359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=2+3+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5×10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2=6+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5_1#d468987e5?vbadefaultcenterpage=1&amp;parentnodeid=65d0c28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5359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62" r="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02560ad79?vbadefaultcenterpage=1&amp;parentnodeid=65d0c283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6784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02560ad79?vbadefaultcenterpage=1&amp;parentnodeid=65d0c2834&amp;vbahtmlprocessed=1&amp;bbb=1&amp;hasbroken=1"/>
          <p:cNvSpPr/>
          <p:nvPr/>
        </p:nvSpPr>
        <p:spPr>
          <a:xfrm>
            <a:off x="502920" y="2194129"/>
            <a:ext cx="11183112" cy="32332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对数式化简与求值的基本原则和常用方法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基本原则：对数式的化简与求值一般是正用或逆用公式，对真数进行处理，选哪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种策略化简，取决于问题的实际情况，一般本着便于真数化简的原则进行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两种常用的方法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（1）“收”：将同底的两对数的和（差）收成积（商）的对数；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（2）“拆”：将积（商）的对数拆成同底的两对数的和（差）.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f777eb8f?vbadefaultcenterpage=1&amp;parentnodeid=55e6bf71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指数与对数运算的实际应用［多维探究］</a:t>
            </a:r>
            <a:endParaRPr lang="en-US" altLang="zh-CN" sz="2800" dirty="0"/>
          </a:p>
        </p:txBody>
      </p:sp>
      <p:pic>
        <p:nvPicPr>
          <p:cNvPr id="3" name="C_5_BD#ac967a903?vbadefaultcenterpage=1&amp;parentnodeid=af777eb8f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ac967a903?vbadefaultcenterpage=1&amp;parentnodeid=af777eb8f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指数运算的应用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56_1#d96cbeef6?vbadefaultcenterpage=1&amp;parentnodeid=ac967a903&amp;vbahtmlprocessed=1"/>
              <p:cNvSpPr/>
              <p:nvPr/>
            </p:nvSpPr>
            <p:spPr>
              <a:xfrm>
                <a:off x="502920" y="1983391"/>
                <a:ext cx="11183112" cy="3152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1947年，生物学家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Max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Kleiber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发表了一篇题为《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size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metabolic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rate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》的论文，在论文中提出了一个克莱伯定律：对于哺乳动物，其基础代谢率与体重的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次幂成正比，即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为基础代谢率，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为体重.若某哺乳动物经过一段时间生长，其体重为原来的10倍，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则基础代谢率约为原来的(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.（参考数据：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≈1.7783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56_1#d96cbeef6?vbadefaultcenterpage=1&amp;parentnodeid=ac967a90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11183112" cy="3152204"/>
              </a:xfrm>
              <a:prstGeom prst="rect">
                <a:avLst/>
              </a:prstGeom>
              <a:blipFill rotWithShape="1">
                <a:blip r:embed="rId4"/>
                <a:stretch>
                  <a:fillRect t="-9" r="-2015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57_1#d96cbeef6.bracket?vbadefaultcenterpage=1&amp;parentnodeid=ac967a903&amp;vbapositionanswer=29&amp;vbahtmlprocessed=1"/>
          <p:cNvSpPr/>
          <p:nvPr/>
        </p:nvSpPr>
        <p:spPr>
          <a:xfrm>
            <a:off x="8694420" y="405863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7" name="QC_6_BD.58_1#d96cbeef6.choices?vbadefaultcenterpage=1&amp;parentnodeid=ac967a903&amp;vbahtmlprocessed=1"/>
          <p:cNvSpPr/>
          <p:nvPr/>
        </p:nvSpPr>
        <p:spPr>
          <a:xfrm>
            <a:off x="502920" y="51405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5.4倍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5.5倍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5.6倍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.5.7倍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59_1#d96cbeef6?vbadefaultcenterpage=1&amp;parentnodeid=ac967a903&amp;vbahtmlprocessed=1&amp;bbb=1&amp;hasbroken=1"/>
              <p:cNvSpPr/>
              <p:nvPr/>
            </p:nvSpPr>
            <p:spPr>
              <a:xfrm>
                <a:off x="502920" y="2679047"/>
                <a:ext cx="11183112" cy="1775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设该哺乳动物的原体重为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，基础代谢率为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经过一段时间生长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，其体重为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，基础代谢率为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1.7783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≈5.6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59_1#d96cbeef6?vbadefaultcenterpage=1&amp;parentnodeid=ac967a90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9047"/>
                <a:ext cx="11183112" cy="1775206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9f5df1db?vbadefaultcenterpage=1&amp;parentnodeid=af777eb8f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27248"/>
            <a:ext cx="1435608" cy="384048"/>
          </a:xfrm>
          <a:prstGeom prst="rect">
            <a:avLst/>
          </a:prstGeom>
        </p:spPr>
      </p:pic>
      <p:sp>
        <p:nvSpPr>
          <p:cNvPr id="3" name="C_5_BD#59f5df1db?vbadefaultcenterpage=1&amp;parentnodeid=af777eb8f&amp;vbahtmlprocessed=1"/>
          <p:cNvSpPr/>
          <p:nvPr/>
        </p:nvSpPr>
        <p:spPr>
          <a:xfrm>
            <a:off x="502920" y="756000"/>
            <a:ext cx="11183112" cy="4716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对数运算的应用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60_1#113ea6c8a?vbadefaultcenterpage=1&amp;parentnodeid=59f5df1db&amp;vbahtmlprocessed=1"/>
              <p:cNvSpPr/>
              <p:nvPr/>
            </p:nvSpPr>
            <p:spPr>
              <a:xfrm>
                <a:off x="502920" y="1295050"/>
                <a:ext cx="11183112" cy="160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噪声污染问题越来越受到重视.用声压级来度量声音的强弱，定义声压级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是听觉下限阈值，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是实际声压.不同声源的声压级如表所示：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60_1#113ea6c8a?vbadefaultcenterpage=1&amp;parentnodeid=59f5df1d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5050"/>
                <a:ext cx="11183112" cy="1605979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QC_6_BD.60_2#113ea6c8a?colgroup=11,11,11&amp;vbadefaultcenterpage=1&amp;parentnodeid=59f5df1db&amp;vbahtmlprocessed=1"/>
              <p:cNvGraphicFramePr>
                <a:graphicFrameLocks noGrp="1"/>
              </p:cNvGraphicFramePr>
              <p:nvPr/>
            </p:nvGraphicFramePr>
            <p:xfrm>
              <a:off x="502920" y="3029807"/>
              <a:ext cx="11155680" cy="1901952"/>
            </p:xfrm>
            <a:graphic>
              <a:graphicData uri="http://schemas.openxmlformats.org/drawingml/2006/table">
                <a:tbl>
                  <a:tblPr/>
                  <a:tblGrid>
                    <a:gridCol w="3803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5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58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声源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与声源的距离/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m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声压级/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dB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燃油汽车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90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混合动力汽车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50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电动汽车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40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QC_6_BD.60_2#113ea6c8a?colgroup=11,11,11&amp;vbadefaultcenterpage=1&amp;parentnodeid=59f5df1db&amp;vbahtmlprocessed=1"/>
              <p:cNvGraphicFramePr>
                <a:graphicFrameLocks noGrp="1"/>
              </p:cNvGraphicFramePr>
              <p:nvPr/>
            </p:nvGraphicFramePr>
            <p:xfrm>
              <a:off x="502920" y="3029807"/>
              <a:ext cx="11155680" cy="1741424"/>
            </p:xfrm>
            <a:graphic>
              <a:graphicData uri="http://schemas.openxmlformats.org/drawingml/2006/table">
                <a:tbl>
                  <a:tblPr/>
                  <a:tblGrid>
                    <a:gridCol w="3803904"/>
                    <a:gridCol w="3675888"/>
                    <a:gridCol w="3675888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声源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燃油汽车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混合动力汽车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电动汽车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40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60_3#113ea6c8a?vbadefaultcenterpage=1&amp;parentnodeid=59f5df1db&amp;vbahtmlprocessed=1"/>
              <p:cNvSpPr/>
              <p:nvPr/>
            </p:nvSpPr>
            <p:spPr>
              <a:xfrm>
                <a:off x="502920" y="4909407"/>
                <a:ext cx="11183112" cy="906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已知在距离燃油汽车、混合动力汽车、电动汽车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处测得的实际声压分别为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60_3#113ea6c8a?vbadefaultcenterpage=1&amp;parentnodeid=59f5df1d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09407"/>
                <a:ext cx="11183112" cy="906653"/>
              </a:xfrm>
              <a:prstGeom prst="rect">
                <a:avLst/>
              </a:prstGeom>
              <a:blipFill rotWithShape="1">
                <a:blip r:embed="rId6"/>
                <a:stretch>
                  <a:fillRect t="-24" r="-112" b="-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6_AN.61_1#113ea6c8a.bracket?vbadefaultcenterpage=1&amp;parentnodeid=59f5df1db&amp;vbapositionanswer=30&amp;vbahtmlprocessed=1"/>
          <p:cNvSpPr/>
          <p:nvPr/>
        </p:nvSpPr>
        <p:spPr>
          <a:xfrm>
            <a:off x="1693355" y="5384895"/>
            <a:ext cx="882650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6_BD.62_1#113ea6c8a.choices?vbadefaultcenterpage=1&amp;parentnodeid=59f5df1db&amp;vbahtmlprocessed=1"/>
              <p:cNvSpPr/>
              <p:nvPr/>
            </p:nvSpPr>
            <p:spPr>
              <a:xfrm>
                <a:off x="502920" y="5879750"/>
                <a:ext cx="11183112" cy="424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0000"/>
                  </a:lnSpc>
                  <a:tabLst>
                    <a:tab pos="2522220" algn="l"/>
                    <a:tab pos="5362575" algn="l"/>
                    <a:tab pos="83680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6_BD.62_1#113ea6c8a.choices?vbadefaultcenterpage=1&amp;parentnodeid=59f5df1d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879750"/>
                <a:ext cx="11183112" cy="424371"/>
              </a:xfrm>
              <a:prstGeom prst="rect">
                <a:avLst/>
              </a:prstGeom>
              <a:blipFill rotWithShape="1">
                <a:blip r:embed="rId7"/>
                <a:stretch>
                  <a:fillRect t="-67" r="1" b="-1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63_1#113ea6c8a?vbadefaultcenterpage=1&amp;parentnodeid=59f5df1db&amp;vbahtmlprocessed=1&amp;bbb=1&amp;hasbroken=1"/>
              <p:cNvSpPr/>
              <p:nvPr/>
            </p:nvSpPr>
            <p:spPr>
              <a:xfrm>
                <a:off x="502920" y="1055606"/>
                <a:ext cx="11183112" cy="49966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∈[60,90]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∈[50,60]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故A正确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−40≥10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63_1#113ea6c8a?vbadefaultcenterpage=1&amp;parentnodeid=59f5df1d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5606"/>
                <a:ext cx="11183112" cy="4996688"/>
              </a:xfrm>
              <a:prstGeom prst="rect">
                <a:avLst/>
              </a:prstGeom>
              <a:blipFill rotWithShape="1">
                <a:blip r:embed="rId3"/>
                <a:stretch>
                  <a:fillRect t="-5" r="-2781" b="-16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28d17288d.fixed?vbadefaultcenterpage=1&amp;parentnodeid=f0bcbbb96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指数与对数的运算</a:t>
            </a:r>
            <a:endParaRPr lang="en-US" altLang="zh-CN" sz="4000" dirty="0"/>
          </a:p>
        </p:txBody>
      </p:sp>
      <p:pic>
        <p:nvPicPr>
          <p:cNvPr id="3" name="C_0#28d17288d?linknodeid=bf3ff7266&amp;catalogrefid=bf3ff7266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28d17288d?linknodeid=bf3ff7266&amp;catalogrefid=bf3ff7266&amp;parentnodeid=f0bcbbb96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28d17288d?linknodeid=55e6bf714&amp;catalogrefid=55e6bf714&amp;parentnodeid=f0bcbbb9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28d17288d?linknodeid=55e6bf714&amp;catalogrefid=55e6bf714&amp;parentnodeid=f0bcbbb96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63_1#113ea6c8a?vbadefaultcenterpage=1&amp;parentnodeid=59f5df1db&amp;vbahtmlprocessed=1&amp;bbb=1&amp;hasbroken=1"/>
              <p:cNvSpPr/>
              <p:nvPr/>
            </p:nvSpPr>
            <p:spPr>
              <a:xfrm>
                <a:off x="502920" y="1845609"/>
                <a:ext cx="11183112" cy="3439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D，由A可知，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≤90−50=40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63_1#113ea6c8a?vbadefaultcenterpage=1&amp;parentnodeid=59f5df1d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5609"/>
                <a:ext cx="11183112" cy="3439541"/>
              </a:xfrm>
              <a:prstGeom prst="rect">
                <a:avLst/>
              </a:prstGeom>
              <a:blipFill rotWithShape="1">
                <a:blip r:embed="rId2"/>
                <a:stretch>
                  <a:fillRect t="-9" r="-90" b="-8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d5fbfeaab?vbadefaultcenterpage=1&amp;parentnodeid=59f5df1db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d5fbfeaab?vbadefaultcenterpage=1&amp;parentnodeid=59f5df1db&amp;vbahtmlprocessed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解决指数、对数运算的实际应用问题的两个步骤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理解题意，弄清楚条件和所求之间的关系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运用指数或对数的运算公式、性质进行运算，把题目条件转化为所求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e4259445?vbadefaultcenterpage=1&amp;parentnodeid=af777eb8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C_6_BD.64_1#b4ee1e43a?hastextimagelayout=1&amp;vbadefaultcenterpage=1&amp;parentnodeid=de4259445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3145" y="1406748"/>
            <a:ext cx="2426527" cy="44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64_2#b4ee1e43a?hastextimagelayout=1&amp;segpoint=1&amp;vbadefaultcenterpage=1&amp;parentnodeid=de4259445&amp;vbahtmlprocessed=1"/>
              <p:cNvSpPr/>
              <p:nvPr/>
            </p:nvSpPr>
            <p:spPr>
              <a:xfrm>
                <a:off x="502920" y="1419448"/>
                <a:ext cx="8531352" cy="4481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某种热饮需用开水冲泡，其基本操作流程如下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：①先将水加热到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，水温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）近似满足一次函数关系；②用开水将热饮冲泡后在室温下放置，温度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）近似满足函数关系式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为常数）.通常这种热饮在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时的口感最佳，当某天室温为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时，冲泡热饮的部分数据如图所示.若按上述流程冲泡一杯热饮，并在口感最佳时饮用，则最少需要的时间为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64_2#b4ee1e43a?hastextimagelayout=1&amp;segpoint=1&amp;vbadefaultcenterpage=1&amp;parentnodeid=de425944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531352" cy="4481386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5_1#b4ee1e43a.bracket?vbadefaultcenterpage=1&amp;parentnodeid=de4259445&amp;vbapositionanswer=31&amp;vbahtmlprocessed=1"/>
          <p:cNvSpPr/>
          <p:nvPr/>
        </p:nvSpPr>
        <p:spPr>
          <a:xfrm>
            <a:off x="1066752" y="5470113"/>
            <a:ext cx="441325" cy="4405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66_1#b4ee1e43a.choices?hastextimagelayout=1&amp;vbadefaultcenterpage=1&amp;parentnodeid=de4259445&amp;vbahtmlprocessed=1"/>
              <p:cNvSpPr/>
              <p:nvPr/>
            </p:nvSpPr>
            <p:spPr>
              <a:xfrm>
                <a:off x="503995" y="5958491"/>
                <a:ext cx="11184010" cy="4463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38000"/>
                  </a:lnSpc>
                  <a:tabLst>
                    <a:tab pos="2199005" algn="l"/>
                    <a:tab pos="4373245" algn="l"/>
                    <a:tab pos="654748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66_1#b4ee1e43a.choices?hastextimagelayout=1&amp;vbadefaultcenterpage=1&amp;parentnodeid=de425944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958491"/>
                <a:ext cx="11184010" cy="446342"/>
              </a:xfrm>
              <a:prstGeom prst="rect">
                <a:avLst/>
              </a:prstGeom>
              <a:blipFill rotWithShape="1">
                <a:blip r:embed="rId6"/>
                <a:stretch>
                  <a:fillRect l="-4" t="-64" r="2" b="-12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67_1#b4ee1e43a?vbadefaultcenterpage=1&amp;parentnodeid=de4259445&amp;vbahtmlprocessed=1"/>
              <p:cNvSpPr/>
              <p:nvPr/>
            </p:nvSpPr>
            <p:spPr>
              <a:xfrm>
                <a:off x="502920" y="1876471"/>
                <a:ext cx="11183112" cy="3393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时，函数图象是一条线段，当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时，函数的解析式为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，将点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5,100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15,60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代入解析式，得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&amp;100=80×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60=80×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15−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=5,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=20,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故函数的解析式为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,所以最少需要的时间为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67_1#b4ee1e43a?vbadefaultcenterpage=1&amp;parentnodeid=de425944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6471"/>
                <a:ext cx="11183112" cy="3393059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68_1#fb4a0ae8f?segpoint=1&amp;vbadefaultcenterpage=1&amp;parentnodeid=de4259445&amp;vbahtmlprocessed=1"/>
              <p:cNvSpPr/>
              <p:nvPr/>
            </p:nvSpPr>
            <p:spPr>
              <a:xfrm>
                <a:off x="502920" y="1168890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在一定条件下二氧化碳所处的状态与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的关系如图所示，其中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表示温度，单位是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表示压强，单位是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bar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68_1#fb4a0ae8f?segpoint=1&amp;vbadefaultcenterpage=1&amp;parentnodeid=de425944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8890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7" r="1" b="-6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69_1#fb4a0ae8f.bracket?vbadefaultcenterpage=1&amp;parentnodeid=de4259445&amp;vbapositionanswer=32&amp;vbahtmlprocessed=1"/>
          <p:cNvSpPr/>
          <p:nvPr/>
        </p:nvSpPr>
        <p:spPr>
          <a:xfrm>
            <a:off x="10682732" y="1732136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pic>
        <p:nvPicPr>
          <p:cNvPr id="4" name="QC_6_BD.70_1#fb4a0ae8f?hastextimagelayout=1&amp;vbadefaultcenterpage=1&amp;parentnodeid=de425944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7746" y="2337798"/>
            <a:ext cx="4517136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0_2#fb4a0ae8f.choices?hastextimagelayout=2&amp;vbadefaultcenterpage=1&amp;parentnodeid=de4259445&amp;vbahtmlprocessed=1&amp;bbb=1&amp;hasbroken=1"/>
              <p:cNvSpPr/>
              <p:nvPr/>
            </p:nvSpPr>
            <p:spPr>
              <a:xfrm>
                <a:off x="502920" y="2210798"/>
                <a:ext cx="6537960" cy="32334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=220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时，二氧化碳处于液态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=270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时，二氧化碳处于气态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=300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=9987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，二氧化碳处于超临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界状态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=360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=729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，二氧化碳处于超临界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状态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0_2#fb4a0ae8f.choices?hastextimagelayout=2&amp;vbadefaultcenterpage=1&amp;parentnodeid=de425944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0798"/>
                <a:ext cx="6537960" cy="3233420"/>
              </a:xfrm>
              <a:prstGeom prst="rect">
                <a:avLst/>
              </a:prstGeom>
              <a:blipFill rotWithShape="1">
                <a:blip r:embed="rId5"/>
                <a:stretch>
                  <a:fillRect t="-11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71_1#fb4a0ae8f?vbadefaultcenterpage=1&amp;parentnodeid=de4259445&amp;vbahtmlprocessed=1&amp;bbb=1&amp;hasbroken=1"/>
              <p:cNvSpPr/>
              <p:nvPr/>
            </p:nvSpPr>
            <p:spPr>
              <a:xfrm>
                <a:off x="502920" y="2213656"/>
                <a:ext cx="11183112" cy="26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=1026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，此时二氧化碳处于固态，故A错误.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=270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，此时二氧化碳处于液态，故B错误.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=9987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与4非常接近，此时二氧化碳处于固态，且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时对应的是非超临界状态，故C错误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=360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=729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m:rPr>
                        <m:sty m:val="p"/>
                      </m:rP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spc="-10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,此时二氧化碳处于超临界状态，故D正确.故选D.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2" name="QC_6_AS.71_1#fb4a0ae8f?vbadefaultcenterpage=1&amp;parentnodeid=de425944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656"/>
                <a:ext cx="11183112" cy="2680589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66b959a20?colgroup=5,6,7,6,6&amp;vbadefaultcenterpage=1&amp;parentnodeid=28d17288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3536"/>
              <a:ext cx="11137392" cy="4292092"/>
            </p:xfrm>
            <a:graphic>
              <a:graphicData uri="http://schemas.openxmlformats.org/drawingml/2006/table">
                <a:tbl>
                  <a:tblPr/>
                  <a:tblGrid>
                    <a:gridCol w="1920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1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指数与对数的运算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2022年浙江卷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5488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2619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指数与对数运算的实际应用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年新高考Ⅰ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从近几年高考的情况来看，指数与对数的运算会出现在关于函数模型及其应用的题型中，一般以选择题或填空题的形式出现.预计2025年高考命题以对数的运算性质为重点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66b959a20?colgroup=5,6,7,6,6&amp;vbadefaultcenterpage=1&amp;parentnodeid=28d17288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3536"/>
              <a:ext cx="11137392" cy="4125151"/>
            </p:xfrm>
            <a:graphic>
              <a:graphicData uri="http://schemas.openxmlformats.org/drawingml/2006/table">
                <a:tbl>
                  <a:tblPr/>
                  <a:tblGrid>
                    <a:gridCol w="1920240"/>
                    <a:gridCol w="2221992"/>
                    <a:gridCol w="2551176"/>
                    <a:gridCol w="2221992"/>
                    <a:gridCol w="22219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指数与对数的运算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5488"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376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指数与对数运算的实际应用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从近几年高考的情况来看，指数与对数的运算会出现在关于函数模型及其应用的题型中，一般以选择题或填空题的形式出现.预计2025年高考命题以对数的运算性质为重点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f3ff7266.fixed?vbadefaultcenterpage=1&amp;parentnodeid=28d17288d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bf3ff7266.fixed?vbadefaultcenterpage=1&amp;parentnodeid=28d17288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4cbffa7b?vbadefaultcenterpage=1&amp;parentnodeid=bf3ff726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23f7ef4ce?segpoint=1&amp;vbadefaultcenterpage=1&amp;parentnodeid=a4cbffa7b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一、根式的概念及性质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ed2c55fd2?segpoint=1&amp;vbadefaultcenterpage=1&amp;parentnodeid=23f7ef4ce&amp;vbahtmlprocessed=1"/>
              <p:cNvSpPr/>
              <p:nvPr/>
            </p:nvSpPr>
            <p:spPr>
              <a:xfrm>
                <a:off x="502920" y="2008791"/>
                <a:ext cx="11183112" cy="385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概念：式子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叫作根指数，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叫作被开方数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（1）负数没有偶次方根.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（2）0的任何次方根都是0，记作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ra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（3）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deg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有意义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（4）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e>
                    </m:ra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为大于1的奇数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（5）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e>
                    </m:ra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520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为大于1的偶数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ed2c55fd2?segpoint=1&amp;vbadefaultcenterpage=1&amp;parentnodeid=23f7ef4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3859467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10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_6_AN.1_1#ed2c55fd2.blank?vbadefaultcenterpage=1&amp;parentnodeid=23f7ef4ce&amp;vbapositionanswer=1&amp;vbahtmlprocessed=1"/>
          <p:cNvSpPr/>
          <p:nvPr/>
        </p:nvSpPr>
        <p:spPr>
          <a:xfrm>
            <a:off x="3813048" y="1925050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根式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_6_AN.2_1#ed2c55fd2.blank?vbadefaultcenterpage=1&amp;parentnodeid=23f7ef4ce&amp;vbapositionanswer=2&amp;vbahtmlprocessed=1"/>
              <p:cNvSpPr/>
              <p:nvPr/>
            </p:nvSpPr>
            <p:spPr>
              <a:xfrm>
                <a:off x="3124103" y="3761803"/>
                <a:ext cx="332867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1" name="P_6_AN.2_1#ed2c55fd2.blank?vbadefaultcenterpage=1&amp;parentnodeid=23f7ef4ce&amp;vbapositionanswer=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03" y="3761803"/>
                <a:ext cx="332867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162" t="-18" r="9" b="-7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_6_AN.3_1#ed2c55fd2.blank?vbadefaultcenterpage=1&amp;parentnodeid=23f7ef4ce&amp;vbapositionanswer=3&amp;vbahtmlprocessed=1&amp;rh=64.8"/>
              <p:cNvSpPr/>
              <p:nvPr/>
            </p:nvSpPr>
            <p:spPr>
              <a:xfrm>
                <a:off x="3590735" y="4932950"/>
                <a:ext cx="1567879" cy="813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2" name="P_6_AN.3_1#ed2c55fd2.blank?vbadefaultcenterpage=1&amp;parentnodeid=23f7ef4ce&amp;vbapositionanswer=3&amp;vbahtmlprocessed=1&amp;rh=64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35" y="4932950"/>
                <a:ext cx="1567879" cy="813562"/>
              </a:xfrm>
              <a:prstGeom prst="rect">
                <a:avLst/>
              </a:prstGeom>
              <a:blipFill rotWithShape="1">
                <a:blip r:embed="rId6"/>
                <a:stretch>
                  <a:fillRect l="-28" t="-33" r="3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6e6e0612?segpoint=1&amp;vbadefaultcenterpage=1&amp;parentnodeid=a4cbffa7b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二、分数指数幂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2cace3d5?segpoint=1&amp;vbadefaultcenterpage=1&amp;parentnodeid=26e6e0612&amp;vbahtmlprocessed=1"/>
              <p:cNvSpPr/>
              <p:nvPr/>
            </p:nvSpPr>
            <p:spPr>
              <a:xfrm>
                <a:off x="502920" y="1292448"/>
                <a:ext cx="11183112" cy="249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正数的正分数指数幂的意义是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正数的负分数指数幂的意义是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⑤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0的正分数指数幂等于0.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0的负分数指数幂没有意义.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2cace3d5?segpoint=1&amp;vbadefaultcenterpage=1&amp;parentnodeid=26e6e06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2495868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4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4_1#e2cace3d5.blank?vbadefaultcenterpage=1&amp;parentnodeid=26e6e0612&amp;vbapositionanswer=4&amp;vbahtmlprocessed=1"/>
              <p:cNvSpPr/>
              <p:nvPr/>
            </p:nvSpPr>
            <p:spPr>
              <a:xfrm>
                <a:off x="5832602" y="1438371"/>
                <a:ext cx="810578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4_1#e2cace3d5.blank?vbadefaultcenterpage=1&amp;parentnodeid=26e6e0612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02" y="1438371"/>
                <a:ext cx="810578" cy="391541"/>
              </a:xfrm>
              <a:prstGeom prst="rect">
                <a:avLst/>
              </a:prstGeom>
              <a:blipFill rotWithShape="1">
                <a:blip r:embed="rId4"/>
                <a:stretch>
                  <a:fillRect l="-16" t="-25" r="55" b="-10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5_1#e2cace3d5.blank?vbadefaultcenterpage=1&amp;parentnodeid=26e6e0612&amp;vbapositionanswer=5&amp;vbahtmlprocessed=1&amp;rh=43.2"/>
              <p:cNvSpPr/>
              <p:nvPr/>
            </p:nvSpPr>
            <p:spPr>
              <a:xfrm>
                <a:off x="5956427" y="2030000"/>
                <a:ext cx="713677" cy="5352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5_1#e2cace3d5.blank?vbadefaultcenterpage=1&amp;parentnodeid=26e6e0612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7" y="2030000"/>
                <a:ext cx="713677" cy="535242"/>
              </a:xfrm>
              <a:prstGeom prst="rect">
                <a:avLst/>
              </a:prstGeom>
              <a:blipFill rotWithShape="1">
                <a:blip r:embed="rId5"/>
                <a:stretch>
                  <a:fillRect l="-18" t="-101" r="9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41c2b7ed?segpoint=1&amp;vbadefaultcenterpage=1&amp;parentnodeid=a4cbffa7b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三、指数幂的运算性质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35aefd030?vbadefaultcenterpage=1&amp;parentnodeid=c41c2b7ed&amp;vbahtmlprocessed=1"/>
              <p:cNvSpPr/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实数指数幂的运算性质：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⑥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⑦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⑧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35aefd030?vbadefaultcenterpage=1&amp;parentnodeid=c41c2b7e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5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6_1#35aefd030.blank?vbadefaultcenterpage=1&amp;parentnodeid=c41c2b7ed&amp;vbapositionanswer=6&amp;vbahtmlprocessed=1"/>
              <p:cNvSpPr/>
              <p:nvPr/>
            </p:nvSpPr>
            <p:spPr>
              <a:xfrm>
                <a:off x="5193475" y="1404271"/>
                <a:ext cx="74447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6_1#35aefd030.blank?vbadefaultcenterpage=1&amp;parentnodeid=c41c2b7ed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75" y="1404271"/>
                <a:ext cx="744474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60" t="-81" r="9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7_1#35aefd030.blank?vbadefaultcenterpage=1&amp;parentnodeid=c41c2b7ed&amp;vbapositionanswer=7&amp;vbahtmlprocessed=1"/>
              <p:cNvSpPr/>
              <p:nvPr/>
            </p:nvSpPr>
            <p:spPr>
              <a:xfrm>
                <a:off x="7673721" y="1404271"/>
                <a:ext cx="575501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𝑟𝑠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7_1#35aefd030.blank?vbadefaultcenterpage=1&amp;parentnodeid=c41c2b7ed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21" y="1404271"/>
                <a:ext cx="575501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66" t="-81" r="99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8_1#35aefd030.blank?vbadefaultcenterpage=1&amp;parentnodeid=c41c2b7ed&amp;vbapositionanswer=8&amp;vbahtmlprocessed=1"/>
              <p:cNvSpPr/>
              <p:nvPr/>
            </p:nvSpPr>
            <p:spPr>
              <a:xfrm>
                <a:off x="10071799" y="1404271"/>
                <a:ext cx="78193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8_1#35aefd030.blank?vbadefaultcenterpage=1&amp;parentnodeid=c41c2b7ed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799" y="1404271"/>
                <a:ext cx="781939" cy="353441"/>
              </a:xfrm>
              <a:prstGeom prst="rect">
                <a:avLst/>
              </a:prstGeom>
              <a:blipFill rotWithShape="1">
                <a:blip r:embed="rId6"/>
                <a:stretch>
                  <a:fillRect l="-8" t="-81" r="41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5e09dfab?segpoint=1&amp;vbadefaultcenterpage=1&amp;parentnodeid=a4cbffa7b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四、对数的概念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f0fba3696?vbadefaultcenterpage=1&amp;parentnodeid=65e09dfab&amp;vbahtmlprocessed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一般地，如果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的对数，记作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⑨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叫作对数的底数，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叫作真数.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f0fba3696?vbadefaultcenterpage=1&amp;parentnodeid=65e09dfa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9_1#f0fba3696.blank?vbadefaultcenterpage=1&amp;parentnodeid=65e09dfab&amp;vbapositionanswer=9&amp;vbahtmlprocessed=1"/>
              <p:cNvSpPr/>
              <p:nvPr/>
            </p:nvSpPr>
            <p:spPr>
              <a:xfrm>
                <a:off x="566420" y="1959769"/>
                <a:ext cx="95180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9_1#f0fba3696.blank?vbadefaultcenterpage=1&amp;parentnodeid=65e09dfab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1959769"/>
                <a:ext cx="951802" cy="353441"/>
              </a:xfrm>
              <a:prstGeom prst="rect">
                <a:avLst/>
              </a:prstGeom>
              <a:blipFill rotWithShape="1">
                <a:blip r:embed="rId4"/>
                <a:stretch>
                  <a:fillRect t="-45" r="6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宽屏</PresentationFormat>
  <Paragraphs>229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7</cp:revision>
  <dcterms:created xsi:type="dcterms:W3CDTF">2023-12-21T09:02:00Z</dcterms:created>
  <dcterms:modified xsi:type="dcterms:W3CDTF">2024-01-18T08:47:41Z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AF606A12FE414CC68A8FD0263CD4C674_12</vt:lpwstr>
  </property>
  <property fmtid="{D5CDD505-2E9C-101B-9397-08002B2CF9AE}" pid="3" name="KSOProductBuildVer">
    <vt:lpwstr>2052-12.1.0.15990</vt:lpwstr>
  </property>
</Properties>
</file>