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12192000"/>
  <p:custDataLst>
    <p:tags r:id="rId3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8" d="100"/>
          <a:sy n="98"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d06f778b9">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基础课11 指数函数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587F2390-96BD-42C3-8315-86F2909AA04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d06f778b9">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基础课11 指数函数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870D463-6FAD-4B08-98E6-04A6CC6BC9C8}"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d06f778b9">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基础课11 指数函数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7FF1E15-A7AA-462F-9170-C4C302103A1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d06f778b9">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基础课11 指数函数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08733AD9-23DC-4D79-8DF5-4D9F68B8C9A4}"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de#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F7146A5-BAB1-4589-A61E-2B3F960F395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d06f778b9">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基础课11 指数函数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364FEF9-1857-4892-B24B-C02982938EA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9.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9.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9.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9.xml"/><Relationship Id="rId2" Type="http://schemas.openxmlformats.org/officeDocument/2006/relationships/image" Target="../media/image35.png"/><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9.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9.xml"/><Relationship Id="rId4" Type="http://schemas.openxmlformats.org/officeDocument/2006/relationships/image" Target="../media/image44.jpe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9.xml"/><Relationship Id="rId4" Type="http://schemas.openxmlformats.org/officeDocument/2006/relationships/image" Target="../media/image48.jpe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9.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9.xml"/><Relationship Id="rId2" Type="http://schemas.openxmlformats.org/officeDocument/2006/relationships/image" Target="../media/image53.png"/><Relationship Id="rId1" Type="http://schemas.openxmlformats.org/officeDocument/2006/relationships/image" Target="../media/image5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9.xml"/><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9.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52.jpe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9.xml"/><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9.xml"/><Relationship Id="rId2" Type="http://schemas.openxmlformats.org/officeDocument/2006/relationships/image" Target="../media/image66.png"/><Relationship Id="rId1" Type="http://schemas.openxmlformats.org/officeDocument/2006/relationships/image" Target="../media/image52.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9.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7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image" Target="../media/image52.jpe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9.xml"/><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9.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14.xml"/><Relationship Id="rId2" Type="http://schemas.openxmlformats.org/officeDocument/2006/relationships/image" Target="../media/image8.png"/><Relationship Id="rId1" Type="http://schemas.openxmlformats.org/officeDocument/2006/relationships/slide" Target="slide5.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9.xml"/><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9.xml"/><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12_1#536941bf4?vbadefaultcenterpage=1&amp;parentnodeid=f17530bc5&amp;vbahtmlprocessed=1"/>
              <p:cNvSpPr/>
              <p:nvPr/>
            </p:nvSpPr>
            <p:spPr>
              <a:xfrm>
                <a:off x="502920" y="1294430"/>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上的最大值为10，则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12_1#536941bf4?vbadefaultcenterpage=1&amp;parentnodeid=f17530bc5&amp;vbahtmlprocessed=1"/>
              <p:cNvSpPr>
                <a:spLocks noRot="1" noChangeAspect="1" noMove="1" noResize="1" noEditPoints="1" noAdjustHandles="1" noChangeArrowheads="1" noChangeShapeType="1" noTextEdit="1"/>
              </p:cNvSpPr>
              <p:nvPr/>
            </p:nvSpPr>
            <p:spPr>
              <a:xfrm>
                <a:off x="502920" y="1294430"/>
                <a:ext cx="11183112" cy="1034669"/>
              </a:xfrm>
              <a:prstGeom prst="rect">
                <a:avLst/>
              </a:prstGeom>
              <a:blipFill rotWithShape="1">
                <a:blip r:embed="rId1"/>
                <a:stretch>
                  <a:fillRect t="-29" r="1" b="-60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13_1#536941bf4.blank?vbadefaultcenterpage=1&amp;parentnodeid=f17530bc5&amp;vbapositionanswer=7&amp;vbahtmlprocessed=1&amp;rh=43.2"/>
              <p:cNvSpPr/>
              <p:nvPr/>
            </p:nvSpPr>
            <p:spPr>
              <a:xfrm>
                <a:off x="1360170" y="1746358"/>
                <a:ext cx="957390" cy="510223"/>
              </a:xfrm>
              <a:prstGeom prst="rect">
                <a:avLst/>
              </a:prstGeom>
              <a:noFill/>
            </p:spPr>
            <p:txBody>
              <a:bodyPr wrap="none" lIns="0" tIns="0" rIns="0" bIns="0" rtlCol="0" anchor="t"/>
              <a:lstStyle/>
              <a:p>
                <a:pPr marL="0" algn="ctr" latinLnBrk="1">
                  <a:lnSpc>
                    <a:spcPts val="4000"/>
                  </a:lnSpc>
                </a:pP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13_1#536941bf4.blank?vbadefaultcenterpage=1&amp;parentnodeid=f17530bc5&amp;vbapositionanswer=7&amp;vbahtmlprocessed=1&amp;rh=43.2"/>
              <p:cNvSpPr>
                <a:spLocks noRot="1" noChangeAspect="1" noMove="1" noResize="1" noEditPoints="1" noAdjustHandles="1" noChangeArrowheads="1" noChangeShapeType="1" noTextEdit="1"/>
              </p:cNvSpPr>
              <p:nvPr/>
            </p:nvSpPr>
            <p:spPr>
              <a:xfrm>
                <a:off x="1360170" y="1746358"/>
                <a:ext cx="957390" cy="510223"/>
              </a:xfrm>
              <a:prstGeom prst="rect">
                <a:avLst/>
              </a:prstGeom>
              <a:blipFill rotWithShape="1">
                <a:blip r:embed="rId2"/>
                <a:stretch>
                  <a:fillRect t="-21" r="46"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EX.14_1#536941bf4?vbadefaultcenterpage=1&amp;parentnodeid=f17530bc5&amp;vbahtmlprocessed=1"/>
              <p:cNvSpPr/>
              <p:nvPr/>
            </p:nvSpPr>
            <p:spPr>
              <a:xfrm>
                <a:off x="502920" y="2392280"/>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忽视对底数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的分类讨论致误.</a:t>
                </a:r>
                <a:endParaRPr lang="en-US" altLang="zh-CN" sz="2400" dirty="0"/>
              </a:p>
            </p:txBody>
          </p:sp>
        </mc:Choice>
        <mc:Fallback>
          <p:sp>
            <p:nvSpPr>
              <p:cNvPr id="4" name="QB_6_EX.14_1#536941bf4?vbadefaultcenterpage=1&amp;parentnodeid=f17530bc5&amp;vbahtmlprocessed=1"/>
              <p:cNvSpPr>
                <a:spLocks noRot="1" noChangeAspect="1" noMove="1" noResize="1" noEditPoints="1" noAdjustHandles="1" noChangeArrowheads="1" noChangeShapeType="1" noTextEdit="1"/>
              </p:cNvSpPr>
              <p:nvPr/>
            </p:nvSpPr>
            <p:spPr>
              <a:xfrm>
                <a:off x="502920" y="2392280"/>
                <a:ext cx="11183112" cy="490030"/>
              </a:xfrm>
              <a:prstGeom prst="rect">
                <a:avLst/>
              </a:prstGeom>
              <a:blipFill rotWithShape="1">
                <a:blip r:embed="rId3"/>
                <a:stretch>
                  <a:fillRect t="-48" r="1" b="-11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S.15_1#536941bf4?vbadefaultcenterpage=1&amp;parentnodeid=f17530bc5&amp;vbahtmlprocessed=1&amp;bbb=1&amp;hasbroken=1"/>
              <p:cNvSpPr/>
              <p:nvPr/>
            </p:nvSpPr>
            <p:spPr>
              <a:xfrm>
                <a:off x="502920" y="2882437"/>
                <a:ext cx="11183112" cy="295643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取得最大值，最大值为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减，故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取得最大值，最大值为</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的值为</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AS.15_1#536941bf4?vbadefaultcenterpage=1&amp;parentnodeid=f17530bc5&amp;vbahtmlprocessed=1&amp;bbb=1&amp;hasbroken=1"/>
              <p:cNvSpPr>
                <a:spLocks noRot="1" noChangeAspect="1" noMove="1" noResize="1" noEditPoints="1" noAdjustHandles="1" noChangeArrowheads="1" noChangeShapeType="1" noTextEdit="1"/>
              </p:cNvSpPr>
              <p:nvPr/>
            </p:nvSpPr>
            <p:spPr>
              <a:xfrm>
                <a:off x="502920" y="2882437"/>
                <a:ext cx="11183112" cy="2956433"/>
              </a:xfrm>
              <a:prstGeom prst="rect">
                <a:avLst/>
              </a:prstGeom>
              <a:blipFill rotWithShape="1">
                <a:blip r:embed="rId4"/>
                <a:stretch>
                  <a:fillRect t="-6" r="1" b="-236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wipe(left)">
                                      <p:cBhvr>
                                        <p:cTn id="35" dur="500"/>
                                        <p:tgtEl>
                                          <p:spTgt spid="5">
                                            <p:txEl>
                                              <p:pRg st="3" end="3"/>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wipe(left)">
                                      <p:cBhvr>
                                        <p:cTn id="3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P spid="5"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7014fba6c?vbadefaultcenterpage=1&amp;parentnodeid=ddc7a3299&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mc:Choice xmlns:a14="http://schemas.microsoft.com/office/drawing/2010/main" Requires="a14">
          <p:sp>
            <p:nvSpPr>
              <p:cNvPr id="3" name="QB_6_BD.16_1#53f0c92af?vbadefaultcenterpage=1&amp;parentnodeid=7014fba6c&amp;vbahtmlprocessed=1"/>
              <p:cNvSpPr/>
              <p:nvPr/>
            </p:nvSpPr>
            <p:spPr>
              <a:xfrm>
                <a:off x="502920" y="1292448"/>
                <a:ext cx="11183112" cy="1451293"/>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（人教A版必修①P120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T9改编）已知函数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的图象过原点，且无限接近直线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但又不与该直线相交，则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6_BD.16_1#53f0c92af?vbadefaultcenterpage=1&amp;parentnodeid=7014fba6c&amp;vbahtmlprocessed=1"/>
              <p:cNvSpPr>
                <a:spLocks noRot="1" noChangeAspect="1" noMove="1" noResize="1" noEditPoints="1" noAdjustHandles="1" noChangeArrowheads="1" noChangeShapeType="1" noTextEdit="1"/>
              </p:cNvSpPr>
              <p:nvPr/>
            </p:nvSpPr>
            <p:spPr>
              <a:xfrm>
                <a:off x="502920" y="1292448"/>
                <a:ext cx="11183112" cy="1451293"/>
              </a:xfrm>
              <a:prstGeom prst="rect">
                <a:avLst/>
              </a:prstGeom>
              <a:blipFill rotWithShape="1">
                <a:blip r:embed="rId1"/>
                <a:stretch>
                  <a:fillRect t="-15" r="1" b="-36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N.17_1#53f0c92af.blank?vbadefaultcenterpage=1&amp;parentnodeid=7014fba6c&amp;vbapositionanswer=8&amp;vbahtmlprocessed=1&amp;rh=43.2"/>
              <p:cNvSpPr/>
              <p:nvPr/>
            </p:nvSpPr>
            <p:spPr>
              <a:xfrm>
                <a:off x="7281926" y="2148745"/>
                <a:ext cx="412750" cy="521716"/>
              </a:xfrm>
              <a:prstGeom prst="rect">
                <a:avLst/>
              </a:prstGeom>
              <a:noFill/>
            </p:spPr>
            <p:txBody>
              <a:bodyPr wrap="none" lIns="0" tIns="0" rIns="0" bIns="0" rtlCol="0" anchor="t"/>
              <a:lstStyle/>
              <a:p>
                <a:pPr marL="0" algn="ctr" latinLnBrk="1">
                  <a:lnSpc>
                    <a:spcPts val="41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6_AN.17_1#53f0c92af.blank?vbadefaultcenterpage=1&amp;parentnodeid=7014fba6c&amp;vbapositionanswer=8&amp;vbahtmlprocessed=1&amp;rh=43.2"/>
              <p:cNvSpPr>
                <a:spLocks noRot="1" noChangeAspect="1" noMove="1" noResize="1" noEditPoints="1" noAdjustHandles="1" noChangeArrowheads="1" noChangeShapeType="1" noTextEdit="1"/>
              </p:cNvSpPr>
              <p:nvPr/>
            </p:nvSpPr>
            <p:spPr>
              <a:xfrm>
                <a:off x="7281926" y="2148745"/>
                <a:ext cx="412750" cy="521716"/>
              </a:xfrm>
              <a:prstGeom prst="rect">
                <a:avLst/>
              </a:prstGeom>
              <a:blipFill rotWithShape="1">
                <a:blip r:embed="rId2"/>
                <a:stretch>
                  <a:fillRect l="-92" t="-104" r="92"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S.18_1#53f0c92af?vbadefaultcenterpage=1&amp;parentnodeid=7014fba6c&amp;vbahtmlprocessed=1"/>
              <p:cNvSpPr/>
              <p:nvPr/>
            </p:nvSpPr>
            <p:spPr>
              <a:xfrm>
                <a:off x="502920" y="2752948"/>
                <a:ext cx="11183112" cy="1372299"/>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AS.18_1#53f0c92af?vbadefaultcenterpage=1&amp;parentnodeid=7014fba6c&amp;vbahtmlprocessed=1"/>
              <p:cNvSpPr>
                <a:spLocks noRot="1" noChangeAspect="1" noMove="1" noResize="1" noEditPoints="1" noAdjustHandles="1" noChangeArrowheads="1" noChangeShapeType="1" noTextEdit="1"/>
              </p:cNvSpPr>
              <p:nvPr/>
            </p:nvSpPr>
            <p:spPr>
              <a:xfrm>
                <a:off x="502920" y="2752948"/>
                <a:ext cx="11183112" cy="1372299"/>
              </a:xfrm>
              <a:prstGeom prst="rect">
                <a:avLst/>
              </a:prstGeom>
              <a:blipFill rotWithShape="1">
                <a:blip r:embed="rId3"/>
                <a:stretch>
                  <a:fillRect t="-16" r="1" b="-7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BD.19_1#8cb6ef3d2?vbadefaultcenterpage=1&amp;parentnodeid=7014fba6c&amp;vbahtmlprocessed=1"/>
              <p:cNvSpPr/>
              <p:nvPr/>
            </p:nvSpPr>
            <p:spPr>
              <a:xfrm>
                <a:off x="502920" y="171102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（人教A版必修①P119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T6改编）若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7</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7</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6_BD.19_1#8cb6ef3d2?vbadefaultcenterpage=1&amp;parentnodeid=7014fba6c&amp;vbahtmlprocessed=1"/>
              <p:cNvSpPr>
                <a:spLocks noRot="1" noChangeAspect="1" noMove="1" noResize="1" noEditPoints="1" noAdjustHandles="1" noChangeArrowheads="1" noChangeShapeType="1" noTextEdit="1"/>
              </p:cNvSpPr>
              <p:nvPr/>
            </p:nvSpPr>
            <p:spPr>
              <a:xfrm>
                <a:off x="502920" y="1711021"/>
                <a:ext cx="11183112" cy="1034669"/>
              </a:xfrm>
              <a:prstGeom prst="rect">
                <a:avLst/>
              </a:prstGeom>
              <a:blipFill rotWithShape="1">
                <a:blip r:embed="rId1"/>
                <a:stretch>
                  <a:fillRect t="-32" r="1" b="-8536"/>
                </a:stretch>
              </a:blipFill>
            </p:spPr>
            <p:txBody>
              <a:bodyPr/>
              <a:lstStyle/>
              <a:p>
                <a:r>
                  <a:rPr lang="zh-CN" altLang="en-US">
                    <a:noFill/>
                  </a:rPr>
                  <a:t> </a:t>
                </a:r>
              </a:p>
            </p:txBody>
          </p:sp>
        </mc:Fallback>
      </mc:AlternateContent>
      <p:sp>
        <p:nvSpPr>
          <p:cNvPr id="3" name="QC_6_AN.20_1#8cb6ef3d2.bracket?vbadefaultcenterpage=1&amp;parentnodeid=7014fba6c&amp;vbapositionanswer=9&amp;vbahtmlprocessed=1"/>
          <p:cNvSpPr/>
          <p:nvPr/>
        </p:nvSpPr>
        <p:spPr>
          <a:xfrm>
            <a:off x="2611120" y="2259661"/>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mc:Choice xmlns:a14="http://schemas.microsoft.com/office/drawing/2010/main" Requires="a14">
          <p:sp>
            <p:nvSpPr>
              <p:cNvPr id="4" name="QC_6_BD.21_1#8cb6ef3d2.choices?vbadefaultcenterpage=1&amp;parentnodeid=7014fba6c&amp;vbahtmlprocessed=1"/>
              <p:cNvSpPr/>
              <p:nvPr/>
            </p:nvSpPr>
            <p:spPr>
              <a:xfrm>
                <a:off x="502920" y="2808871"/>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4" name="QC_6_BD.21_1#8cb6ef3d2.choices?vbadefaultcenterpage=1&amp;parentnodeid=7014fba6c&amp;vbahtmlprocessed=1"/>
              <p:cNvSpPr>
                <a:spLocks noRot="1" noChangeAspect="1" noMove="1" noResize="1" noEditPoints="1" noAdjustHandles="1" noChangeArrowheads="1" noChangeShapeType="1" noTextEdit="1"/>
              </p:cNvSpPr>
              <p:nvPr/>
            </p:nvSpPr>
            <p:spPr>
              <a:xfrm>
                <a:off x="502920" y="2808871"/>
                <a:ext cx="11183112" cy="479235"/>
              </a:xfrm>
              <a:prstGeom prst="rect">
                <a:avLst/>
              </a:prstGeom>
              <a:blipFill rotWithShape="1">
                <a:blip r:embed="rId2"/>
                <a:stretch>
                  <a:fillRect t="-56" r="1" b="-144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C_6_AS.22_1#8cb6ef3d2?vbadefaultcenterpage=1&amp;parentnodeid=7014fba6c&amp;vbahtmlprocessed=1"/>
              <p:cNvSpPr/>
              <p:nvPr/>
            </p:nvSpPr>
            <p:spPr>
              <a:xfrm>
                <a:off x="502920" y="3299028"/>
                <a:ext cx="11183112" cy="213595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上是减函数，所以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，又因为幂函数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上的增函数，所以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p:sp>
            <p:nvSpPr>
              <p:cNvPr id="5" name="QC_6_AS.22_1#8cb6ef3d2?vbadefaultcenterpage=1&amp;parentnodeid=7014fba6c&amp;vbahtmlprocessed=1"/>
              <p:cNvSpPr>
                <a:spLocks noRot="1" noChangeAspect="1" noMove="1" noResize="1" noEditPoints="1" noAdjustHandles="1" noChangeArrowheads="1" noChangeShapeType="1" noTextEdit="1"/>
              </p:cNvSpPr>
              <p:nvPr/>
            </p:nvSpPr>
            <p:spPr>
              <a:xfrm>
                <a:off x="502920" y="3299028"/>
                <a:ext cx="11183112" cy="2135950"/>
              </a:xfrm>
              <a:prstGeom prst="rect">
                <a:avLst/>
              </a:prstGeom>
              <a:blipFill rotWithShape="1">
                <a:blip r:embed="rId3"/>
                <a:stretch>
                  <a:fillRect t="-10" r="1" b="-761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5"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99370cdd2?vbadefaultcenterpage=1&amp;parentnodeid=ddc7a3299&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mc:Choice xmlns:a14="http://schemas.microsoft.com/office/drawing/2010/main" Requires="a14">
          <p:sp>
            <p:nvSpPr>
              <p:cNvPr id="3" name="QC_6_BD.23_1#f90179065?vbadefaultcenterpage=1&amp;parentnodeid=99370cdd2&amp;vbahtmlprocessed=1"/>
              <p:cNvSpPr/>
              <p:nvPr/>
            </p:nvSpPr>
            <p:spPr>
              <a:xfrm>
                <a:off x="502920" y="1353047"/>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北京卷）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下列函数中，在区间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上单调递增的是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23_1#f90179065?vbadefaultcenterpage=1&amp;parentnodeid=99370cdd2&amp;vbahtmlprocessed=1"/>
              <p:cNvSpPr>
                <a:spLocks noRot="1" noChangeAspect="1" noMove="1" noResize="1" noEditPoints="1" noAdjustHandles="1" noChangeArrowheads="1" noChangeShapeType="1" noTextEdit="1"/>
              </p:cNvSpPr>
              <p:nvPr/>
            </p:nvSpPr>
            <p:spPr>
              <a:xfrm>
                <a:off x="502920" y="1353047"/>
                <a:ext cx="11183112" cy="486029"/>
              </a:xfrm>
              <a:prstGeom prst="rect">
                <a:avLst/>
              </a:prstGeom>
              <a:blipFill rotWithShape="1">
                <a:blip r:embed="rId1"/>
                <a:stretch>
                  <a:fillRect t="-102" r="1" b="-12780"/>
                </a:stretch>
              </a:blipFill>
            </p:spPr>
            <p:txBody>
              <a:bodyPr/>
              <a:lstStyle/>
              <a:p>
                <a:r>
                  <a:rPr lang="zh-CN" altLang="en-US">
                    <a:noFill/>
                  </a:rPr>
                  <a:t> </a:t>
                </a:r>
              </a:p>
            </p:txBody>
          </p:sp>
        </mc:Fallback>
      </mc:AlternateContent>
      <p:sp>
        <p:nvSpPr>
          <p:cNvPr id="4" name="QC_6_AN.24_1#f90179065.bracket?vbadefaultcenterpage=1&amp;parentnodeid=99370cdd2&amp;vbapositionanswer=10&amp;vbahtmlprocessed=1"/>
          <p:cNvSpPr/>
          <p:nvPr/>
        </p:nvSpPr>
        <p:spPr>
          <a:xfrm>
            <a:off x="9129967" y="1353047"/>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mc:Choice xmlns:a14="http://schemas.microsoft.com/office/drawing/2010/main" Requires="a14">
          <p:sp>
            <p:nvSpPr>
              <p:cNvPr id="5" name="QC_6_BD.25_1#f90179065.choices?vbadefaultcenterpage=1&amp;parentnodeid=99370cdd2&amp;vbahtmlprocessed=1"/>
              <p:cNvSpPr/>
              <p:nvPr/>
            </p:nvSpPr>
            <p:spPr>
              <a:xfrm>
                <a:off x="502920" y="1851248"/>
                <a:ext cx="11183112" cy="712978"/>
              </a:xfrm>
              <a:prstGeom prst="rect">
                <a:avLst/>
              </a:prstGeom>
              <a:noFill/>
            </p:spPr>
            <p:txBody>
              <a:bodyPr wrap="square" lIns="0" tIns="0" rIns="0" bIns="0" rtlCol="0" anchor="t"/>
              <a:lstStyle/>
              <a:p>
                <a:pPr latinLnBrk="1">
                  <a:lnSpc>
                    <a:spcPct val="150000"/>
                  </a:lnSpc>
                  <a:tabLst>
                    <a:tab pos="3058795" algn="l"/>
                    <a:tab pos="5610225" algn="l"/>
                    <a:tab pos="83267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sup>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6_BD.25_1#f90179065.choices?vbadefaultcenterpage=1&amp;parentnodeid=99370cdd2&amp;vbahtmlprocessed=1"/>
              <p:cNvSpPr>
                <a:spLocks noRot="1" noChangeAspect="1" noMove="1" noResize="1" noEditPoints="1" noAdjustHandles="1" noChangeArrowheads="1" noChangeShapeType="1" noTextEdit="1"/>
              </p:cNvSpPr>
              <p:nvPr/>
            </p:nvSpPr>
            <p:spPr>
              <a:xfrm>
                <a:off x="502920" y="1851248"/>
                <a:ext cx="11183112" cy="712978"/>
              </a:xfrm>
              <a:prstGeom prst="rect">
                <a:avLst/>
              </a:prstGeom>
              <a:blipFill rotWithShape="1">
                <a:blip r:embed="rId2"/>
                <a:stretch>
                  <a:fillRect t="-31" r="1" b="-9962"/>
                </a:stretch>
              </a:blipFill>
            </p:spPr>
            <p:txBody>
              <a:bodyPr/>
              <a:lstStyle/>
              <a:p>
                <a:r>
                  <a:rPr lang="zh-CN" altLang="en-US">
                    <a:noFill/>
                  </a:rPr>
                  <a:t> </a:t>
                </a:r>
              </a:p>
            </p:txBody>
          </p:sp>
        </mc:Fallback>
      </mc:AlternateContent>
      <p:sp>
        <p:nvSpPr>
          <p:cNvPr id="6" name="QC_6_AS.26_1#f90179065?vbadefaultcenterpage=1&amp;parentnodeid=99370cdd2&amp;vbahtmlprocessed=1"/>
          <p:cNvSpPr/>
          <p:nvPr/>
        </p:nvSpPr>
        <p:spPr>
          <a:xfrm>
            <a:off x="502920" y="2575148"/>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由指数函数及对数函数的单调性得选项A，B，D错误.由反比例函数的性质可知选项C正确.故选C.</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c3935b7b4.fixed?vbadefaultcenterpage=1&amp;parentnodeid=d06f778b9&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c3935b7b4.fixed?vbadefaultcenterpage=1&amp;parentnodeid=d06f778b9&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e78c17c67?vbadefaultcenterpage=1&amp;parentnodeid=c3935b7b4&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指数函数的图象及应用［师生共研］</a:t>
            </a:r>
            <a:endParaRPr lang="en-US" altLang="zh-CN" sz="2800" dirty="0"/>
          </a:p>
        </p:txBody>
      </p:sp>
      <p:pic>
        <p:nvPicPr>
          <p:cNvPr id="3" name="QC_6_BD.27_1#7ce58b7cb?hastextimagelayout=1&amp;vbadefaultcenterpage=1&amp;parentnodeid=adcd539ac&amp;vbahtmlprocessed=1&amp;hassurround=1&amp;hassurroun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9036782" y="1433075"/>
            <a:ext cx="2578608" cy="238658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4" name="QC_6_BD.27_2#7ce58b7cb?hastextimagelayout=1&amp;segpoint=1&amp;vbadefaultcenterpage=1&amp;parentnodeid=adcd539ac&amp;vbahtmlprocessed=1"/>
              <p:cNvSpPr/>
              <p:nvPr/>
            </p:nvSpPr>
            <p:spPr>
              <a:xfrm>
                <a:off x="502920" y="1387356"/>
                <a:ext cx="8476488" cy="1044385"/>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 </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的图象如图所示,其中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为常数,则下列结论正确的是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C_6_BD.27_2#7ce58b7cb?hastextimagelayout=1&amp;segpoint=1&amp;vbadefaultcenterpage=1&amp;parentnodeid=adcd539ac&amp;vbahtmlprocessed=1"/>
              <p:cNvSpPr>
                <a:spLocks noRot="1" noChangeAspect="1" noMove="1" noResize="1" noEditPoints="1" noAdjustHandles="1" noChangeArrowheads="1" noChangeShapeType="1" noTextEdit="1"/>
              </p:cNvSpPr>
              <p:nvPr/>
            </p:nvSpPr>
            <p:spPr>
              <a:xfrm>
                <a:off x="502920" y="1387356"/>
                <a:ext cx="8476488" cy="1044385"/>
              </a:xfrm>
              <a:prstGeom prst="rect">
                <a:avLst/>
              </a:prstGeom>
              <a:blipFill rotWithShape="1">
                <a:blip r:embed="rId2"/>
                <a:stretch>
                  <a:fillRect t="-49" r="6" b="-8481"/>
                </a:stretch>
              </a:blipFill>
            </p:spPr>
            <p:txBody>
              <a:bodyPr/>
              <a:lstStyle/>
              <a:p>
                <a:r>
                  <a:rPr lang="zh-CN" altLang="en-US">
                    <a:noFill/>
                  </a:rPr>
                  <a:t> </a:t>
                </a:r>
              </a:p>
            </p:txBody>
          </p:sp>
        </mc:Fallback>
      </mc:AlternateContent>
      <p:sp>
        <p:nvSpPr>
          <p:cNvPr id="5" name="QC_6_AN.28_1#7ce58b7cb.bracket?vbadefaultcenterpage=1&amp;parentnodeid=adcd539ac&amp;vbapositionanswer=11&amp;vbahtmlprocessed=1"/>
          <p:cNvSpPr/>
          <p:nvPr/>
        </p:nvSpPr>
        <p:spPr>
          <a:xfrm>
            <a:off x="3208020" y="1945712"/>
            <a:ext cx="441325"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mc:Choice xmlns:a14="http://schemas.microsoft.com/office/drawing/2010/main" Requires="a14">
          <p:sp>
            <p:nvSpPr>
              <p:cNvPr id="6" name="QC_6_BD.29_1#7ce58b7cb.choices?hastextimagelayout=1&amp;vbadefaultcenterpage=1&amp;parentnodeid=adcd539ac&amp;vbahtmlprocessed=1"/>
              <p:cNvSpPr/>
              <p:nvPr/>
            </p:nvSpPr>
            <p:spPr>
              <a:xfrm>
                <a:off x="502920" y="2435448"/>
                <a:ext cx="8476488" cy="1027875"/>
              </a:xfrm>
              <a:prstGeom prst="rect">
                <a:avLst/>
              </a:prstGeom>
              <a:noFill/>
            </p:spPr>
            <p:txBody>
              <a:bodyPr wrap="square" lIns="0" tIns="0" rIns="0" bIns="0" rtlCol="0" anchor="t"/>
              <a:lstStyle/>
              <a:p>
                <a:pPr latinLnBrk="1">
                  <a:lnSpc>
                    <a:spcPct val="150000"/>
                  </a:lnSpc>
                  <a:tabLst>
                    <a:tab pos="434594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434594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6" name="QC_6_BD.29_1#7ce58b7cb.choices?hastextimagelayout=1&amp;vbadefaultcenterpage=1&amp;parentnodeid=adcd539ac&amp;vbahtmlprocessed=1"/>
              <p:cNvSpPr>
                <a:spLocks noRot="1" noChangeAspect="1" noMove="1" noResize="1" noEditPoints="1" noAdjustHandles="1" noChangeArrowheads="1" noChangeShapeType="1" noTextEdit="1"/>
              </p:cNvSpPr>
              <p:nvPr/>
            </p:nvSpPr>
            <p:spPr>
              <a:xfrm>
                <a:off x="502920" y="2435448"/>
                <a:ext cx="8476488" cy="1027875"/>
              </a:xfrm>
              <a:prstGeom prst="rect">
                <a:avLst/>
              </a:prstGeom>
              <a:blipFill rotWithShape="1">
                <a:blip r:embed="rId3"/>
                <a:stretch>
                  <a:fillRect t="-22" r="6" b="-67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C_6_AS.30_1#7ce58b7cb?hastextimagelayout=1&amp;vbadefaultcenterpage=1&amp;parentnodeid=adcd539ac&amp;vbahtmlprocessed=1&amp;bbb=1&amp;hasbroken=1&amp;hassurround=1"/>
              <p:cNvSpPr/>
              <p:nvPr/>
            </p:nvSpPr>
            <p:spPr>
              <a:xfrm>
                <a:off x="502920" y="3520091"/>
                <a:ext cx="8476488" cy="494665"/>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的图象可以观察出,函数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在定义</a:t>
                </a:r>
                <a:endParaRPr lang="en-US" altLang="zh-CN" sz="2400" dirty="0"/>
              </a:p>
            </p:txBody>
          </p:sp>
        </mc:Choice>
        <mc:Fallback>
          <p:sp>
            <p:nvSpPr>
              <p:cNvPr id="7" name="QC_6_AS.30_1#7ce58b7cb?hastextimagelayout=1&amp;vbadefaultcenterpage=1&amp;parentnodeid=adcd539ac&amp;vbahtmlprocessed=1&amp;bbb=1&amp;hasbroken=1&amp;hassurround=1"/>
              <p:cNvSpPr>
                <a:spLocks noRot="1" noChangeAspect="1" noMove="1" noResize="1" noEditPoints="1" noAdjustHandles="1" noChangeArrowheads="1" noChangeShapeType="1" noTextEdit="1"/>
              </p:cNvSpPr>
              <p:nvPr/>
            </p:nvSpPr>
            <p:spPr>
              <a:xfrm>
                <a:off x="502920" y="3520091"/>
                <a:ext cx="8476488" cy="494665"/>
              </a:xfrm>
              <a:prstGeom prst="rect">
                <a:avLst/>
              </a:prstGeom>
              <a:blipFill rotWithShape="1">
                <a:blip r:embed="rId4"/>
                <a:stretch>
                  <a:fillRect t="-58" r="6" b="-18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QC_6_AS.30_1#7ce58b7cb?hastextimagelayout=1&amp;vbadefaultcenterpage=1&amp;parentnodeid=adcd539ac&amp;vbahtmlprocessed=1&amp;bbb=1&amp;hasbroken=1&amp;hassurround=1"/>
              <p:cNvSpPr/>
              <p:nvPr/>
            </p:nvSpPr>
            <p:spPr>
              <a:xfrm>
                <a:off x="502920" y="4022948"/>
                <a:ext cx="11184010" cy="1048385"/>
              </a:xfrm>
              <a:prstGeom prst="rect">
                <a:avLst/>
              </a:prstGeom>
              <a:noFill/>
            </p:spPr>
            <p:txBody>
              <a:bodyPr wrap="square" lIns="0" tIns="0" rIns="0" bIns="0" rtlCol="0" anchor="t"/>
              <a:lstStyle/>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域上单调递减</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sup>
                    </m:sSup>
                  </m:oMath>
                </a14:m>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的图象是由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的图象向左平移得到的,所以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p:sp>
            <p:nvSpPr>
              <p:cNvPr id="8" name="QC_6_AS.30_1#7ce58b7cb?hastextimagelayout=1&amp;vbadefaultcenterpage=1&amp;parentnodeid=adcd539ac&amp;vbahtmlprocessed=1&amp;bbb=1&amp;hasbroken=1&amp;hassurround=1"/>
              <p:cNvSpPr>
                <a:spLocks noRot="1" noChangeAspect="1" noMove="1" noResize="1" noEditPoints="1" noAdjustHandles="1" noChangeArrowheads="1" noChangeShapeType="1" noTextEdit="1"/>
              </p:cNvSpPr>
              <p:nvPr/>
            </p:nvSpPr>
            <p:spPr>
              <a:xfrm>
                <a:off x="502920" y="4022948"/>
                <a:ext cx="11184010" cy="1048385"/>
              </a:xfrm>
              <a:prstGeom prst="rect">
                <a:avLst/>
              </a:prstGeom>
              <a:blipFill rotWithShape="1">
                <a:blip r:embed="rId5"/>
                <a:stretch>
                  <a:fillRect t="-21" r="3" b="-809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bg/>
                                          </p:spTgt>
                                        </p:tgtEl>
                                        <p:attrNameLst>
                                          <p:attrName>style.visibility</p:attrName>
                                        </p:attrNameLst>
                                      </p:cBhvr>
                                      <p:to>
                                        <p:strVal val="visible"/>
                                      </p:to>
                                    </p:set>
                                    <p:animEffect transition="in" filter="wipe(left)">
                                      <p:cBhvr>
                                        <p:cTn id="21" dur="500"/>
                                        <p:tgtEl>
                                          <p:spTgt spid="8">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left)">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7" grpId="0" animBg="1" build="p"/>
      <p:bldP spid="8"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31_1#66dcb862e?vbadefaultcenterpage=1&amp;parentnodeid=adcd539ac&amp;vbahtmlprocessed=1"/>
              <p:cNvSpPr/>
              <p:nvPr/>
            </p:nvSpPr>
            <p:spPr>
              <a:xfrm>
                <a:off x="502920" y="1602468"/>
                <a:ext cx="11183112" cy="103466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的图象与直线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有两个公共点,则实数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31_1#66dcb862e?vbadefaultcenterpage=1&amp;parentnodeid=adcd539ac&amp;vbahtmlprocessed=1"/>
              <p:cNvSpPr>
                <a:spLocks noRot="1" noChangeAspect="1" noMove="1" noResize="1" noEditPoints="1" noAdjustHandles="1" noChangeArrowheads="1" noChangeShapeType="1" noTextEdit="1"/>
              </p:cNvSpPr>
              <p:nvPr/>
            </p:nvSpPr>
            <p:spPr>
              <a:xfrm>
                <a:off x="502920" y="1602468"/>
                <a:ext cx="11183112" cy="1034669"/>
              </a:xfrm>
              <a:prstGeom prst="rect">
                <a:avLst/>
              </a:prstGeom>
              <a:blipFill rotWithShape="1">
                <a:blip r:embed="rId1"/>
                <a:stretch>
                  <a:fillRect t="-35" r="1" b="-60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32_1#66dcb862e.blank?vbadefaultcenterpage=1&amp;parentnodeid=adcd539ac&amp;vbapositionanswer=12&amp;vbahtmlprocessed=1"/>
              <p:cNvSpPr/>
              <p:nvPr/>
            </p:nvSpPr>
            <p:spPr>
              <a:xfrm>
                <a:off x="502920" y="2113008"/>
                <a:ext cx="807022" cy="469710"/>
              </a:xfrm>
              <a:prstGeom prst="rect">
                <a:avLst/>
              </a:prstGeom>
              <a:noFill/>
            </p:spPr>
            <p:txBody>
              <a:bodyPr wrap="none" lIns="0" tIns="0" rIns="0" bIns="0" rtlCol="0" anchor="t"/>
              <a:lstStyle/>
              <a:p>
                <a:pPr marL="0"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32_1#66dcb862e.blank?vbadefaultcenterpage=1&amp;parentnodeid=adcd539ac&amp;vbapositionanswer=12&amp;vbahtmlprocessed=1"/>
              <p:cNvSpPr>
                <a:spLocks noRot="1" noChangeAspect="1" noMove="1" noResize="1" noEditPoints="1" noAdjustHandles="1" noChangeArrowheads="1" noChangeShapeType="1" noTextEdit="1"/>
              </p:cNvSpPr>
              <p:nvPr/>
            </p:nvSpPr>
            <p:spPr>
              <a:xfrm>
                <a:off x="502920" y="2113008"/>
                <a:ext cx="807022" cy="469710"/>
              </a:xfrm>
              <a:prstGeom prst="rect">
                <a:avLst/>
              </a:prstGeom>
              <a:blipFill rotWithShape="1">
                <a:blip r:embed="rId2"/>
                <a:stretch>
                  <a:fillRect t="-77" r="71" b="-167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S.33_1#66dcb862e?vbadefaultcenterpage=1&amp;parentnodeid=adcd539ac&amp;vbahtmlprocessed=1"/>
              <p:cNvSpPr/>
              <p:nvPr/>
            </p:nvSpPr>
            <p:spPr>
              <a:xfrm>
                <a:off x="502920" y="2646915"/>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，如图所示.由图象可得实数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33_1#66dcb862e?vbadefaultcenterpage=1&amp;parentnodeid=adcd539ac&amp;vbahtmlprocessed=1"/>
              <p:cNvSpPr>
                <a:spLocks noRot="1" noChangeAspect="1" noMove="1" noResize="1" noEditPoints="1" noAdjustHandles="1" noChangeArrowheads="1" noChangeShapeType="1" noTextEdit="1"/>
              </p:cNvSpPr>
              <p:nvPr/>
            </p:nvSpPr>
            <p:spPr>
              <a:xfrm>
                <a:off x="502920" y="2646915"/>
                <a:ext cx="11183112" cy="1038670"/>
              </a:xfrm>
              <a:prstGeom prst="rect">
                <a:avLst/>
              </a:prstGeom>
              <a:blipFill rotWithShape="1">
                <a:blip r:embed="rId3"/>
                <a:stretch>
                  <a:fillRect t="-23" r="1" b="-5620"/>
                </a:stretch>
              </a:blipFill>
            </p:spPr>
            <p:txBody>
              <a:bodyPr/>
              <a:lstStyle/>
              <a:p>
                <a:r>
                  <a:rPr lang="zh-CN" altLang="en-US">
                    <a:noFill/>
                  </a:rPr>
                  <a:t> </a:t>
                </a:r>
              </a:p>
            </p:txBody>
          </p:sp>
        </mc:Fallback>
      </mc:AlternateContent>
      <p:pic>
        <p:nvPicPr>
          <p:cNvPr id="5" name="QB_6_AS.33_2#66dcb862e?vbadefaultcenterpage=1&amp;parentnodeid=adcd539ac&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901184" y="3815316"/>
            <a:ext cx="2386584" cy="1728216"/>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BD.34_1#8d45de8dd?vbadefaultcenterpage=1&amp;parentnodeid=e78c17c67&amp;vbahtmlprocessed=1"/>
              <p:cNvSpPr/>
              <p:nvPr/>
            </p:nvSpPr>
            <p:spPr>
              <a:xfrm>
                <a:off x="502920" y="1379710"/>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若将本例（2）中的条件“函数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的图象与直线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有两个公共点”改为“曲线</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没有公共点”,则实数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5_BD.34_1#8d45de8dd?vbadefaultcenterpage=1&amp;parentnodeid=e78c17c67&amp;vbahtmlprocessed=1"/>
              <p:cNvSpPr>
                <a:spLocks noRot="1" noChangeAspect="1" noMove="1" noResize="1" noEditPoints="1" noAdjustHandles="1" noChangeArrowheads="1" noChangeShapeType="1" noTextEdit="1"/>
              </p:cNvSpPr>
              <p:nvPr/>
            </p:nvSpPr>
            <p:spPr>
              <a:xfrm>
                <a:off x="502920" y="1379710"/>
                <a:ext cx="11183112" cy="1034669"/>
              </a:xfrm>
              <a:prstGeom prst="rect">
                <a:avLst/>
              </a:prstGeom>
              <a:blipFill rotWithShape="1">
                <a:blip r:embed="rId1"/>
                <a:stretch>
                  <a:fillRect t="-47" r="1" b="-60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5_AN.35_1#8d45de8dd.blank?vbadefaultcenterpage=1&amp;parentnodeid=e78c17c67&amp;vbapositionanswer=13&amp;vbahtmlprocessed=1"/>
              <p:cNvSpPr/>
              <p:nvPr/>
            </p:nvSpPr>
            <p:spPr>
              <a:xfrm>
                <a:off x="10568115" y="1990897"/>
                <a:ext cx="993775"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5_AN.35_1#8d45de8dd.blank?vbadefaultcenterpage=1&amp;parentnodeid=e78c17c67&amp;vbapositionanswer=13&amp;vbahtmlprocessed=1"/>
              <p:cNvSpPr>
                <a:spLocks noRot="1" noChangeAspect="1" noMove="1" noResize="1" noEditPoints="1" noAdjustHandles="1" noChangeArrowheads="1" noChangeShapeType="1" noTextEdit="1"/>
              </p:cNvSpPr>
              <p:nvPr/>
            </p:nvSpPr>
            <p:spPr>
              <a:xfrm>
                <a:off x="10568115" y="1990897"/>
                <a:ext cx="993775" cy="353949"/>
              </a:xfrm>
              <a:prstGeom prst="rect">
                <a:avLst/>
              </a:prstGeom>
              <a:blipFill rotWithShape="1">
                <a:blip r:embed="rId2"/>
                <a:stretch>
                  <a:fillRect l="-45" t="-49" r="45" b="-75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5_AS.36_1#8d45de8dd?vbadefaultcenterpage=1&amp;parentnodeid=e78c17c67&amp;vbahtmlprocessed=1"/>
              <p:cNvSpPr/>
              <p:nvPr/>
            </p:nvSpPr>
            <p:spPr>
              <a:xfrm>
                <a:off x="502920" y="2421618"/>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作出曲线</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,如图所示,要使该曲线与直线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没有公共点,只需</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5_AS.36_1#8d45de8dd?vbadefaultcenterpage=1&amp;parentnodeid=e78c17c67&amp;vbahtmlprocessed=1"/>
              <p:cNvSpPr>
                <a:spLocks noRot="1" noChangeAspect="1" noMove="1" noResize="1" noEditPoints="1" noAdjustHandles="1" noChangeArrowheads="1" noChangeShapeType="1" noTextEdit="1"/>
              </p:cNvSpPr>
              <p:nvPr/>
            </p:nvSpPr>
            <p:spPr>
              <a:xfrm>
                <a:off x="502920" y="2421618"/>
                <a:ext cx="11183112" cy="1038670"/>
              </a:xfrm>
              <a:prstGeom prst="rect">
                <a:avLst/>
              </a:prstGeom>
              <a:blipFill rotWithShape="1">
                <a:blip r:embed="rId3"/>
                <a:stretch>
                  <a:fillRect t="-35" r="1" b="-5608"/>
                </a:stretch>
              </a:blipFill>
            </p:spPr>
            <p:txBody>
              <a:bodyPr/>
              <a:lstStyle/>
              <a:p>
                <a:r>
                  <a:rPr lang="zh-CN" altLang="en-US">
                    <a:noFill/>
                  </a:rPr>
                  <a:t> </a:t>
                </a:r>
              </a:p>
            </p:txBody>
          </p:sp>
        </mc:Fallback>
      </mc:AlternateContent>
      <p:pic>
        <p:nvPicPr>
          <p:cNvPr id="5" name="QB_5_AS.36_2#8d45de8dd?vbadefaultcenterpage=1&amp;parentnodeid=e78c17c67&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5038344" y="3590018"/>
            <a:ext cx="2103120" cy="217627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BD.37_1#6edd29ea6?vbadefaultcenterpage=1&amp;parentnodeid=e78c17c67&amp;vbahtmlprocessed=1"/>
              <p:cNvSpPr/>
              <p:nvPr/>
            </p:nvSpPr>
            <p:spPr>
              <a:xfrm>
                <a:off x="502920" y="253271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若将本例（2）中的条件“函数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的图象与直线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有两个公共点”改为“函数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5_BD.37_1#6edd29ea6?vbadefaultcenterpage=1&amp;parentnodeid=e78c17c67&amp;vbahtmlprocessed=1"/>
              <p:cNvSpPr>
                <a:spLocks noRot="1" noChangeAspect="1" noMove="1" noResize="1" noEditPoints="1" noAdjustHandles="1" noChangeArrowheads="1" noChangeShapeType="1" noTextEdit="1"/>
              </p:cNvSpPr>
              <p:nvPr/>
            </p:nvSpPr>
            <p:spPr>
              <a:xfrm>
                <a:off x="502920" y="2532711"/>
                <a:ext cx="11183112" cy="1034669"/>
              </a:xfrm>
              <a:prstGeom prst="rect">
                <a:avLst/>
              </a:prstGeom>
              <a:blipFill rotWithShape="1">
                <a:blip r:embed="rId1"/>
                <a:stretch>
                  <a:fillRect t="-32" r="1" b="-60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5_AN.38_1#6edd29ea6.blank?vbadefaultcenterpage=1&amp;parentnodeid=e78c17c67&amp;vbapositionanswer=14&amp;vbahtmlprocessed=1"/>
              <p:cNvSpPr/>
              <p:nvPr/>
            </p:nvSpPr>
            <p:spPr>
              <a:xfrm>
                <a:off x="10229914" y="3143898"/>
                <a:ext cx="1155700"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5_AN.38_1#6edd29ea6.blank?vbadefaultcenterpage=1&amp;parentnodeid=e78c17c67&amp;vbapositionanswer=14&amp;vbahtmlprocessed=1"/>
              <p:cNvSpPr>
                <a:spLocks noRot="1" noChangeAspect="1" noMove="1" noResize="1" noEditPoints="1" noAdjustHandles="1" noChangeArrowheads="1" noChangeShapeType="1" noTextEdit="1"/>
              </p:cNvSpPr>
              <p:nvPr/>
            </p:nvSpPr>
            <p:spPr>
              <a:xfrm>
                <a:off x="10229914" y="3143898"/>
                <a:ext cx="1155700" cy="353949"/>
              </a:xfrm>
              <a:prstGeom prst="rect">
                <a:avLst/>
              </a:prstGeom>
              <a:blipFill rotWithShape="1">
                <a:blip r:embed="rId2"/>
                <a:stretch>
                  <a:fillRect l="-6" t="-4" r="6" b="-76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5_AS.39_1#6edd29ea6?vbadefaultcenterpage=1&amp;parentnodeid=e78c17c67&amp;vbahtmlprocessed=1"/>
              <p:cNvSpPr/>
              <p:nvPr/>
            </p:nvSpPr>
            <p:spPr>
              <a:xfrm>
                <a:off x="502920" y="3574619"/>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5_AS.39_1#6edd29ea6?vbadefaultcenterpage=1&amp;parentnodeid=e78c17c67&amp;vbahtmlprocessed=1"/>
              <p:cNvSpPr>
                <a:spLocks noRot="1" noChangeAspect="1" noMove="1" noResize="1" noEditPoints="1" noAdjustHandles="1" noChangeArrowheads="1" noChangeShapeType="1" noTextEdit="1"/>
              </p:cNvSpPr>
              <p:nvPr/>
            </p:nvSpPr>
            <p:spPr>
              <a:xfrm>
                <a:off x="502920" y="3574619"/>
                <a:ext cx="11183112" cy="1038670"/>
              </a:xfrm>
              <a:prstGeom prst="rect">
                <a:avLst/>
              </a:prstGeom>
              <a:blipFill rotWithShape="1">
                <a:blip r:embed="rId3"/>
                <a:stretch>
                  <a:fillRect t="-20" r="1" b="-56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90d7099df?vbadefaultcenterpage=1&amp;parentnodeid=e78c17c67&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139352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P_5_BD#90d7099df?vbadefaultcenterpage=1&amp;parentnodeid=e78c17c67&amp;vbahtmlprocessed=1&amp;bbb=1&amp;hasbroken=1"/>
              <p:cNvSpPr/>
              <p:nvPr/>
            </p:nvSpPr>
            <p:spPr>
              <a:xfrm>
                <a:off x="502920" y="1919809"/>
                <a:ext cx="11183112" cy="378187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有关指数函数图象问题的解题思路</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已知函数的解析式判断其图象,一般是取特殊点,判断选项中的图象是否过这些点,若</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不满足则排除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对于有关指数型函数的图象问题,一般是从最基本的指数函数的图象入手,通过平移</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伸缩、对称变换而得到.特别地,当底数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与1的大小关系不确定时,应注意分类讨论.</a:t>
                </a:r>
                <a:endParaRPr lang="en-US" altLang="zh-CN" sz="2400" dirty="0"/>
              </a:p>
              <a:p>
                <a:pPr latinLnBrk="1">
                  <a:lnSpc>
                    <a:spcPct val="150000"/>
                  </a:lnSpc>
                </a:pPr>
                <a:r>
                  <a:rPr lang="en-US" altLang="zh-CN" sz="2400" b="1"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spc="-5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有关指数方程、不等式问题的求解,往往是利用相应的指数型函数图象,数形结合求解</a:t>
                </a: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spc="-5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根据指数函数图象判断底数大小的问题,可以通过直线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与图象的交点进行判断.</a:t>
                </a:r>
                <a:endParaRPr lang="en-US" altLang="zh-CN" sz="2400" dirty="0"/>
              </a:p>
            </p:txBody>
          </p:sp>
        </mc:Choice>
        <mc:Fallback>
          <p:sp>
            <p:nvSpPr>
              <p:cNvPr id="3" name="P_5_BD#90d7099df?vbadefaultcenterpage=1&amp;parentnodeid=e78c17c67&amp;vbahtmlprocessed=1&amp;bbb=1&amp;hasbroken=1"/>
              <p:cNvSpPr>
                <a:spLocks noRot="1" noChangeAspect="1" noMove="1" noResize="1" noEditPoints="1" noAdjustHandles="1" noChangeArrowheads="1" noChangeShapeType="1" noTextEdit="1"/>
              </p:cNvSpPr>
              <p:nvPr/>
            </p:nvSpPr>
            <p:spPr>
              <a:xfrm>
                <a:off x="502920" y="1919809"/>
                <a:ext cx="11183112" cy="3781870"/>
              </a:xfrm>
              <a:prstGeom prst="rect">
                <a:avLst/>
              </a:prstGeom>
              <a:blipFill rotWithShape="1">
                <a:blip r:embed="rId2"/>
                <a:stretch>
                  <a:fillRect t="-5" r="-2963" b="-1544"/>
                </a:stretch>
              </a:blipFill>
            </p:spPr>
            <p:txBody>
              <a:bodyPr/>
              <a:lstStyle/>
              <a:p>
                <a:r>
                  <a:rPr lang="zh-CN" altLang="en-US">
                    <a:noFill/>
                  </a:rPr>
                  <a:t> </a:t>
                </a:r>
              </a:p>
            </p:txBody>
          </p:sp>
        </mc:Fallback>
      </mc:AlternateContent>
    </p:spTree>
  </p:cSld>
  <p:clrMapOvr>
    <a:masterClrMapping/>
  </p:clrMapOvr>
  <p:transition>
    <p:spli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78266138a?vbadefaultcenterpage=1&amp;parentnodeid=c3935b7b4&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指数函数的性质及应用［多维探究］</a:t>
            </a:r>
            <a:endParaRPr lang="en-US" altLang="zh-CN" sz="2800" dirty="0"/>
          </a:p>
        </p:txBody>
      </p:sp>
      <p:pic>
        <p:nvPicPr>
          <p:cNvPr id="3" name="C_5_BD#fc26cbfbc?vbadefaultcenterpage=1&amp;parentnodeid=78266138a&amp;inlineimagemarkindex=1&amp;vbahtmlprocessed=1" descr="preencoded.png"/>
          <p:cNvPicPr>
            <a:picLocks noChangeAspect="1"/>
          </p:cNvPicPr>
          <p:nvPr/>
        </p:nvPicPr>
        <p:blipFill>
          <a:blip r:embed="rId1"/>
          <a:stretch>
            <a:fillRect/>
          </a:stretch>
        </p:blipFill>
        <p:spPr>
          <a:xfrm>
            <a:off x="528098" y="1520961"/>
            <a:ext cx="1435608" cy="384048"/>
          </a:xfrm>
          <a:prstGeom prst="rect">
            <a:avLst/>
          </a:prstGeom>
        </p:spPr>
      </p:pic>
      <p:sp>
        <p:nvSpPr>
          <p:cNvPr id="4" name="C_5_BD#fc26cbfbc?vbadefaultcenterpage=1&amp;parentnodeid=78266138a&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比较大小</a:t>
            </a:r>
            <a:endParaRPr lang="en-US" altLang="zh-CN" sz="100" dirty="0"/>
          </a:p>
        </p:txBody>
      </p:sp>
      <mc:AlternateContent xmlns:mc="http://schemas.openxmlformats.org/markup-compatibility/2006">
        <mc:Choice xmlns:a14="http://schemas.microsoft.com/office/drawing/2010/main" Requires="a14">
          <p:sp>
            <p:nvSpPr>
              <p:cNvPr id="5" name="QC_7_BD.40_1#dc01f9ceb?vbadefaultcenterpage=1&amp;parentnodeid=e88525d4e&amp;vbahtmlprocessed=1"/>
              <p:cNvSpPr/>
              <p:nvPr/>
            </p:nvSpPr>
            <p:spPr>
              <a:xfrm>
                <a:off x="502920" y="1987886"/>
                <a:ext cx="11183112" cy="491554"/>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 </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C_7_BD.40_1#dc01f9ceb?vbadefaultcenterpage=1&amp;parentnodeid=e88525d4e&amp;vbahtmlprocessed=1"/>
              <p:cNvSpPr>
                <a:spLocks noRot="1" noChangeAspect="1" noMove="1" noResize="1" noEditPoints="1" noAdjustHandles="1" noChangeArrowheads="1" noChangeShapeType="1" noTextEdit="1"/>
              </p:cNvSpPr>
              <p:nvPr/>
            </p:nvSpPr>
            <p:spPr>
              <a:xfrm>
                <a:off x="502920" y="1987886"/>
                <a:ext cx="11183112" cy="491554"/>
              </a:xfrm>
              <a:prstGeom prst="rect">
                <a:avLst/>
              </a:prstGeom>
              <a:blipFill rotWithShape="1">
                <a:blip r:embed="rId2"/>
                <a:stretch>
                  <a:fillRect t="-68" r="1" b="-18908"/>
                </a:stretch>
              </a:blipFill>
            </p:spPr>
            <p:txBody>
              <a:bodyPr/>
              <a:lstStyle/>
              <a:p>
                <a:r>
                  <a:rPr lang="zh-CN" altLang="en-US">
                    <a:noFill/>
                  </a:rPr>
                  <a:t> </a:t>
                </a:r>
              </a:p>
            </p:txBody>
          </p:sp>
        </mc:Fallback>
      </mc:AlternateContent>
      <p:sp>
        <p:nvSpPr>
          <p:cNvPr id="6" name="QC_7_AN.41_1#dc01f9ceb.bracket?vbadefaultcenterpage=1&amp;parentnodeid=e88525d4e&amp;vbapositionanswer=15&amp;vbahtmlprocessed=1"/>
          <p:cNvSpPr/>
          <p:nvPr/>
        </p:nvSpPr>
        <p:spPr>
          <a:xfrm>
            <a:off x="8982202" y="1987886"/>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mc:Choice xmlns:a14="http://schemas.microsoft.com/office/drawing/2010/main" Requires="a14">
          <p:sp>
            <p:nvSpPr>
              <p:cNvPr id="7" name="QC_7_BD.42_1#dc01f9ceb.choices?vbadefaultcenterpage=1&amp;parentnodeid=e88525d4e&amp;vbahtmlprocessed=1"/>
              <p:cNvSpPr/>
              <p:nvPr/>
            </p:nvSpPr>
            <p:spPr>
              <a:xfrm>
                <a:off x="502920" y="2542191"/>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7" name="QC_7_BD.42_1#dc01f9ceb.choices?vbadefaultcenterpage=1&amp;parentnodeid=e88525d4e&amp;vbahtmlprocessed=1"/>
              <p:cNvSpPr>
                <a:spLocks noRot="1" noChangeAspect="1" noMove="1" noResize="1" noEditPoints="1" noAdjustHandles="1" noChangeArrowheads="1" noChangeShapeType="1" noTextEdit="1"/>
              </p:cNvSpPr>
              <p:nvPr/>
            </p:nvSpPr>
            <p:spPr>
              <a:xfrm>
                <a:off x="502920" y="2542191"/>
                <a:ext cx="11183112" cy="479235"/>
              </a:xfrm>
              <a:prstGeom prst="rect">
                <a:avLst/>
              </a:prstGeom>
              <a:blipFill rotWithShape="1">
                <a:blip r:embed="rId3"/>
                <a:stretch>
                  <a:fillRect t="-60" r="1" b="-14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QC_7_AS.43_1#dc01f9ceb?vbadefaultcenterpage=1&amp;parentnodeid=e88525d4e&amp;vbahtmlprocessed=1"/>
              <p:cNvSpPr/>
              <p:nvPr/>
            </p:nvSpPr>
            <p:spPr>
              <a:xfrm>
                <a:off x="502920" y="3032348"/>
                <a:ext cx="11183112" cy="1044893"/>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p:sp>
            <p:nvSpPr>
              <p:cNvPr id="8" name="QC_7_AS.43_1#dc01f9ceb?vbadefaultcenterpage=1&amp;parentnodeid=e88525d4e&amp;vbahtmlprocessed=1"/>
              <p:cNvSpPr>
                <a:spLocks noRot="1" noChangeAspect="1" noMove="1" noResize="1" noEditPoints="1" noAdjustHandles="1" noChangeArrowheads="1" noChangeShapeType="1" noTextEdit="1"/>
              </p:cNvSpPr>
              <p:nvPr/>
            </p:nvSpPr>
            <p:spPr>
              <a:xfrm>
                <a:off x="502920" y="3032348"/>
                <a:ext cx="11183112" cy="1044893"/>
              </a:xfrm>
              <a:prstGeom prst="rect">
                <a:avLst/>
              </a:prstGeom>
              <a:blipFill rotWithShape="1">
                <a:blip r:embed="rId4"/>
                <a:stretch>
                  <a:fillRect t="-21" r="1" b="-845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7_BD.44_1#a9c0db6b2?vbadefaultcenterpage=1&amp;parentnodeid=e88525d4e&amp;vbahtmlprocessed=1"/>
              <p:cNvSpPr/>
              <p:nvPr/>
            </p:nvSpPr>
            <p:spPr>
              <a:xfrm>
                <a:off x="502920" y="1720896"/>
                <a:ext cx="11183112" cy="1359472"/>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den>
                        </m:f>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den>
                            </m:f>
                          </m:sup>
                        </m:sSup>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7_BD.44_1#a9c0db6b2?vbadefaultcenterpage=1&amp;parentnodeid=e88525d4e&amp;vbahtmlprocessed=1"/>
              <p:cNvSpPr>
                <a:spLocks noRot="1" noChangeAspect="1" noMove="1" noResize="1" noEditPoints="1" noAdjustHandles="1" noChangeArrowheads="1" noChangeShapeType="1" noTextEdit="1"/>
              </p:cNvSpPr>
              <p:nvPr/>
            </p:nvSpPr>
            <p:spPr>
              <a:xfrm>
                <a:off x="502920" y="1720896"/>
                <a:ext cx="11183112" cy="1359472"/>
              </a:xfrm>
              <a:prstGeom prst="rect">
                <a:avLst/>
              </a:prstGeom>
              <a:blipFill rotWithShape="1">
                <a:blip r:embed="rId1"/>
                <a:stretch>
                  <a:fillRect t="-3" r="1" b="-20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7_AN.45_1#a9c0db6b2.blank?vbadefaultcenterpage=1&amp;parentnodeid=e88525d4e&amp;vbapositionanswer=16&amp;vbahtmlprocessed=1"/>
              <p:cNvSpPr/>
              <p:nvPr/>
            </p:nvSpPr>
            <p:spPr>
              <a:xfrm>
                <a:off x="502920" y="1910379"/>
                <a:ext cx="11183112" cy="1018350"/>
              </a:xfrm>
              <a:prstGeom prst="rect">
                <a:avLst/>
              </a:prstGeom>
              <a:noFill/>
            </p:spPr>
            <p:txBody>
              <a:bodyPr wrap="square" lIns="0" tIns="0" rIns="0" bIns="0" rtlCol="0" anchor="t"/>
              <a:lstStyle/>
              <a:p>
                <a:pPr marL="0" latinLnBrk="1">
                  <a:lnSpc>
                    <a:spcPct val="150000"/>
                  </a:lnSpc>
                </a:pPr>
                <a:r>
                  <a:rPr lang="en-US" altLang="zh-CN" sz="24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7_AN.45_1#a9c0db6b2.blank?vbadefaultcenterpage=1&amp;parentnodeid=e88525d4e&amp;vbapositionanswer=16&amp;vbahtmlprocessed=1"/>
              <p:cNvSpPr>
                <a:spLocks noRot="1" noChangeAspect="1" noMove="1" noResize="1" noEditPoints="1" noAdjustHandles="1" noChangeArrowheads="1" noChangeShapeType="1" noTextEdit="1"/>
              </p:cNvSpPr>
              <p:nvPr/>
            </p:nvSpPr>
            <p:spPr>
              <a:xfrm>
                <a:off x="502920" y="1910379"/>
                <a:ext cx="11183112" cy="1018350"/>
              </a:xfrm>
              <a:prstGeom prst="rect">
                <a:avLst/>
              </a:prstGeom>
              <a:blipFill rotWithShape="1">
                <a:blip r:embed="rId2"/>
                <a:stretch>
                  <a:fillRect t="-29" r="1" b="-77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7_AS.46_1#a9c0db6b2?vbadefaultcenterpage=1&amp;parentnodeid=e88525d4e&amp;vbahtmlprocessed=1"/>
              <p:cNvSpPr/>
              <p:nvPr/>
            </p:nvSpPr>
            <p:spPr>
              <a:xfrm>
                <a:off x="502920" y="3082843"/>
                <a:ext cx="11183112" cy="2342261"/>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，指数函数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sup>
                        </m:sSup>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7_AS.46_1#a9c0db6b2?vbadefaultcenterpage=1&amp;parentnodeid=e88525d4e&amp;vbahtmlprocessed=1"/>
              <p:cNvSpPr>
                <a:spLocks noRot="1" noChangeAspect="1" noMove="1" noResize="1" noEditPoints="1" noAdjustHandles="1" noChangeArrowheads="1" noChangeShapeType="1" noTextEdit="1"/>
              </p:cNvSpPr>
              <p:nvPr/>
            </p:nvSpPr>
            <p:spPr>
              <a:xfrm>
                <a:off x="502920" y="3082843"/>
                <a:ext cx="11183112" cy="2342261"/>
              </a:xfrm>
              <a:prstGeom prst="rect">
                <a:avLst/>
              </a:prstGeom>
              <a:blipFill rotWithShape="1">
                <a:blip r:embed="rId3"/>
                <a:stretch>
                  <a:fillRect t="-24" r="1" b="-334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77326f922?vbadefaultcenterpage=1&amp;parentnodeid=fc26cbfbc&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1632535"/>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77326f922?vbadefaultcenterpage=1&amp;parentnodeid=fc26cbfbc&amp;vbahtmlprocessed=1"/>
          <p:cNvSpPr/>
          <p:nvPr/>
        </p:nvSpPr>
        <p:spPr>
          <a:xfrm>
            <a:off x="502920" y="2158823"/>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比较指数幂大小的常用方法</a:t>
            </a:r>
            <a:endParaRPr lang="en-US" altLang="zh-CN" sz="2400" dirty="0"/>
          </a:p>
        </p:txBody>
      </p:sp>
      <p:graphicFrame>
        <p:nvGraphicFramePr>
          <p:cNvPr id="23" name="P_6_BD#77326f922?colgroup=5,29&amp;vbadefaultcenterpage=1&amp;parentnodeid=fc26cbfbc&amp;vbahtmlprocessed=1"/>
          <p:cNvGraphicFramePr>
            <a:graphicFrameLocks noGrp="1"/>
          </p:cNvGraphicFramePr>
          <p:nvPr/>
        </p:nvGraphicFramePr>
        <p:xfrm>
          <a:off x="502920" y="2781123"/>
          <a:ext cx="11155680" cy="2732342"/>
        </p:xfrm>
        <a:graphic>
          <a:graphicData uri="http://schemas.openxmlformats.org/drawingml/2006/table">
            <a:tbl>
              <a:tblPr/>
              <a:tblGrid>
                <a:gridCol w="1883664"/>
                <a:gridCol w="9272016"/>
              </a:tblGrid>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单调性法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因为不同底的指数幂化为同底后可以应用指数函数的单调性比较大小，所以能够化同底的尽可能化同底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1065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取中间值法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不同底、不同指数的指数幂比较大小时，先与中间值（特别是0，1）比较大小，然后得出大小关系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函数图象法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根据指数函数的特征，在同一平面直角坐标系中作出它们的函数图象，借助图象比较大小</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plit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1a96395a2?vbadefaultcenterpage=1&amp;parentnodeid=78266138a&amp;inlineimagemarkindex=2&amp;vbahtmlprocessed=1" descr="preencoded.png"/>
          <p:cNvPicPr>
            <a:picLocks noChangeAspect="1"/>
          </p:cNvPicPr>
          <p:nvPr/>
        </p:nvPicPr>
        <p:blipFill>
          <a:blip r:embed="rId1"/>
          <a:stretch>
            <a:fillRect/>
          </a:stretch>
        </p:blipFill>
        <p:spPr>
          <a:xfrm>
            <a:off x="528098" y="886684"/>
            <a:ext cx="1435608" cy="384048"/>
          </a:xfrm>
          <a:prstGeom prst="rect">
            <a:avLst/>
          </a:prstGeom>
        </p:spPr>
      </p:pic>
      <p:sp>
        <p:nvSpPr>
          <p:cNvPr id="3" name="C_5_BD#1a96395a2?vbadefaultcenterpage=1&amp;parentnodeid=78266138a&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解指数方程或不等式</a:t>
            </a:r>
            <a:endParaRPr lang="en-US" altLang="zh-CN" sz="100" dirty="0"/>
          </a:p>
        </p:txBody>
      </p:sp>
      <mc:AlternateContent xmlns:mc="http://schemas.openxmlformats.org/markup-compatibility/2006">
        <mc:Choice xmlns:a14="http://schemas.microsoft.com/office/drawing/2010/main" Requires="a14">
          <p:sp>
            <p:nvSpPr>
              <p:cNvPr id="4" name="QB_6_BD.47_1#dd16d9219?segpoint=1&amp;vbadefaultcenterpage=1&amp;parentnodeid=1a96395a2&amp;vbahtmlprocessed=1"/>
              <p:cNvSpPr/>
              <p:nvPr/>
            </p:nvSpPr>
            <p:spPr>
              <a:xfrm>
                <a:off x="502920" y="1289908"/>
                <a:ext cx="11183112" cy="1167638"/>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满足方程</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（2）已知</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的值域为</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a:solidFill>
                      <a:srgbClr val="000000"/>
                    </a:solidFill>
                    <a:latin typeface="宋体" panose="02010600030101010101" pitchFamily="2" charset="-122"/>
                    <a:ea typeface="宋体" panose="02010600030101010101" pitchFamily="2" charset="-122"/>
                    <a:cs typeface="宋体" panose="02010600030101010101" pitchFamily="34" charset="-120"/>
                  </a:rPr>
                  <a:t>______________</a:t>
                </a:r>
                <a:r>
                  <a:rPr lang="en-US" altLang="zh-CN"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BD.47_1#dd16d9219?segpoint=1&amp;vbadefaultcenterpage=1&amp;parentnodeid=1a96395a2&amp;vbahtmlprocessed=1"/>
              <p:cNvSpPr>
                <a:spLocks noRot="1" noChangeAspect="1" noMove="1" noResize="1" noEditPoints="1" noAdjustHandles="1" noChangeArrowheads="1" noChangeShapeType="1" noTextEdit="1"/>
              </p:cNvSpPr>
              <p:nvPr/>
            </p:nvSpPr>
            <p:spPr>
              <a:xfrm>
                <a:off x="502920" y="1289908"/>
                <a:ext cx="11183112" cy="1167638"/>
              </a:xfrm>
              <a:prstGeom prst="rect">
                <a:avLst/>
              </a:prstGeom>
              <a:blipFill rotWithShape="1">
                <a:blip r:embed="rId2"/>
                <a:stretch>
                  <a:fillRect t="-19" r="1" b="-47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B_6_AN.48_1#dd16d9219.blank?vbadefaultcenterpage=1&amp;parentnodeid=1a96395a2&amp;vbapositionanswer=17&amp;vbahtmlprocessed=1"/>
              <p:cNvSpPr/>
              <p:nvPr/>
            </p:nvSpPr>
            <p:spPr>
              <a:xfrm>
                <a:off x="6979349" y="1441546"/>
                <a:ext cx="1073150" cy="354775"/>
              </a:xfrm>
              <a:prstGeom prst="rect">
                <a:avLst/>
              </a:prstGeom>
              <a:noFill/>
            </p:spPr>
            <p:txBody>
              <a:bodyPr wrap="none" lIns="0" tIns="0" rIns="0" bIns="0" rtlCol="0" anchor="t"/>
              <a:lstStyle/>
              <a:p>
                <a:pPr marL="0" algn="ctr" latinLnBrk="1">
                  <a:lnSpc>
                    <a:spcPts val="29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或1</a:t>
                </a:r>
                <a:endParaRPr lang="en-US" altLang="zh-CN" sz="100" dirty="0"/>
              </a:p>
            </p:txBody>
          </p:sp>
        </mc:Choice>
        <mc:Fallback>
          <p:sp>
            <p:nvSpPr>
              <p:cNvPr id="6" name="QB_6_AN.48_1#dd16d9219.blank?vbadefaultcenterpage=1&amp;parentnodeid=1a96395a2&amp;vbapositionanswer=17&amp;vbahtmlprocessed=1"/>
              <p:cNvSpPr>
                <a:spLocks noRot="1" noChangeAspect="1" noMove="1" noResize="1" noEditPoints="1" noAdjustHandles="1" noChangeArrowheads="1" noChangeShapeType="1" noTextEdit="1"/>
              </p:cNvSpPr>
              <p:nvPr/>
            </p:nvSpPr>
            <p:spPr>
              <a:xfrm>
                <a:off x="6979349" y="1441546"/>
                <a:ext cx="1073150" cy="354775"/>
              </a:xfrm>
              <a:prstGeom prst="rect">
                <a:avLst/>
              </a:prstGeom>
              <a:blipFill rotWithShape="1">
                <a:blip r:embed="rId3"/>
                <a:stretch>
                  <a:fillRect l="-6" t="-6829" r="6" b="-37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B_6_AN.49_1#dd16d9219.blank?vbadefaultcenterpage=1&amp;parentnodeid=1a96395a2&amp;vbapositionanswer=18&amp;vbahtmlprocessed=1"/>
              <p:cNvSpPr/>
              <p:nvPr/>
            </p:nvSpPr>
            <p:spPr>
              <a:xfrm>
                <a:off x="8832723" y="2039271"/>
                <a:ext cx="2110359"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7" name="QB_6_AN.49_1#dd16d9219.blank?vbadefaultcenterpage=1&amp;parentnodeid=1a96395a2&amp;vbapositionanswer=18&amp;vbahtmlprocessed=1"/>
              <p:cNvSpPr>
                <a:spLocks noRot="1" noChangeAspect="1" noMove="1" noResize="1" noEditPoints="1" noAdjustHandles="1" noChangeArrowheads="1" noChangeShapeType="1" noTextEdit="1"/>
              </p:cNvSpPr>
              <p:nvPr/>
            </p:nvSpPr>
            <p:spPr>
              <a:xfrm>
                <a:off x="8832723" y="2039271"/>
                <a:ext cx="2110359" cy="353949"/>
              </a:xfrm>
              <a:prstGeom prst="rect">
                <a:avLst/>
              </a:prstGeom>
              <a:blipFill rotWithShape="1">
                <a:blip r:embed="rId4"/>
                <a:stretch>
                  <a:fillRect l="-24" t="-81" r="6" b="-75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QB_6_AS.50_1#dd16d9219?vbadefaultcenterpage=1&amp;parentnodeid=1a96395a2&amp;vbahtmlprocessed=1&amp;bbb=1&amp;hasbroken=1"/>
              <p:cNvSpPr/>
              <p:nvPr/>
            </p:nvSpPr>
            <p:spPr>
              <a:xfrm>
                <a:off x="502920" y="2458309"/>
                <a:ext cx="11183112" cy="306539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（1）因为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的值域为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8" name="QB_6_AS.50_1#dd16d9219?vbadefaultcenterpage=1&amp;parentnodeid=1a96395a2&amp;vbahtmlprocessed=1&amp;bbb=1&amp;hasbroken=1"/>
              <p:cNvSpPr>
                <a:spLocks noRot="1" noChangeAspect="1" noMove="1" noResize="1" noEditPoints="1" noAdjustHandles="1" noChangeArrowheads="1" noChangeShapeType="1" noTextEdit="1"/>
              </p:cNvSpPr>
              <p:nvPr/>
            </p:nvSpPr>
            <p:spPr>
              <a:xfrm>
                <a:off x="502920" y="2458309"/>
                <a:ext cx="11183112" cy="3065399"/>
              </a:xfrm>
              <a:prstGeom prst="rect">
                <a:avLst/>
              </a:prstGeom>
              <a:blipFill rotWithShape="1">
                <a:blip r:embed="rId5"/>
                <a:stretch>
                  <a:fillRect t="-7" r="1" b="-245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animEffect transition="in" filter="wipe(left)">
                                      <p:cBhvr>
                                        <p:cTn id="23" dur="500"/>
                                        <p:tgtEl>
                                          <p:spTgt spid="8">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left)">
                                      <p:cBhvr>
                                        <p:cTn id="26" dur="500"/>
                                        <p:tgtEl>
                                          <p:spTgt spid="8">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wipe(left)">
                                      <p:cBhvr>
                                        <p:cTn id="29" dur="500"/>
                                        <p:tgtEl>
                                          <p:spTgt spid="8">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wipe(left)">
                                      <p:cBhvr>
                                        <p:cTn id="35" dur="500"/>
                                        <p:tgtEl>
                                          <p:spTgt spid="8">
                                            <p:txEl>
                                              <p:pRg st="3" end="3"/>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wipe(left)">
                                      <p:cBhvr>
                                        <p:cTn id="3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7" grpId="0" animBg="1" build="p"/>
      <p:bldP spid="8"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3285cfa0b?vbadefaultcenterpage=1&amp;parentnodeid=1a96395a2&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186596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3285cfa0b?vbadefaultcenterpage=1&amp;parentnodeid=1a96395a2&amp;vbahtmlprocessed=1"/>
          <p:cNvSpPr/>
          <p:nvPr/>
        </p:nvSpPr>
        <p:spPr>
          <a:xfrm>
            <a:off x="502920" y="2392249"/>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解指数不等式的常用方法</a:t>
            </a:r>
            <a:endParaRPr lang="en-US" altLang="zh-CN" sz="2400" dirty="0"/>
          </a:p>
        </p:txBody>
      </p:sp>
      <mc:AlternateContent xmlns:mc="http://schemas.openxmlformats.org/markup-compatibility/2006" xmlns:a14="http://schemas.microsoft.com/office/drawing/2010/main">
        <mc:Choice Requires="a14">
          <p:graphicFrame>
            <p:nvGraphicFramePr>
              <p:cNvPr id="25" name="P_6_BD#3285cfa0b?colgroup=3,32&amp;vbadefaultcenterpage=1&amp;parentnodeid=1a96395a2&amp;vbahtmlprocessed=1"/>
              <p:cNvGraphicFramePr>
                <a:graphicFrameLocks noGrp="1"/>
              </p:cNvGraphicFramePr>
              <p:nvPr/>
            </p:nvGraphicFramePr>
            <p:xfrm>
              <a:off x="502920" y="3014549"/>
              <a:ext cx="11155680" cy="2265490"/>
            </p:xfrm>
            <a:graphic>
              <a:graphicData uri="http://schemas.openxmlformats.org/drawingml/2006/table">
                <a:tbl>
                  <a:tblPr/>
                  <a:tblGrid>
                    <a:gridCol w="1207008"/>
                    <a:gridCol w="9948672"/>
                  </a:tblGrid>
                  <a:tr h="91929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解形如</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的不等式，可借助函数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的单调性求解，如果</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的取值不确定，那么需要分</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两种情况进行讨论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转化法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解形如</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的不等式，可先将</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转化为以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为底数的指数幂的形式，再借助函数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的单调性求解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解形如</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的不等式，可利用对应的函数图象求解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Choice>
        <mc:Fallback xmlns="">
          <p:graphicFrame>
            <p:nvGraphicFramePr>
              <p:cNvPr id="25" name="P_6_BD#3285cfa0b?colgroup=3,32&amp;vbadefaultcenterpage=1&amp;parentnodeid=1a96395a2&amp;vbahtmlprocessed=1"/>
              <p:cNvGraphicFramePr>
                <a:graphicFrameLocks noGrp="1"/>
              </p:cNvGraphicFramePr>
              <p:nvPr/>
            </p:nvGraphicFramePr>
            <p:xfrm>
              <a:off x="502920" y="3014549"/>
              <a:ext cx="11155680" cy="2265490"/>
            </p:xfrm>
            <a:graphic>
              <a:graphicData uri="http://schemas.openxmlformats.org/drawingml/2006/table">
                <a:tbl>
                  <a:tblPr/>
                  <a:tblGrid>
                    <a:gridCol w="1207008"/>
                    <a:gridCol w="9948672"/>
                  </a:tblGrid>
                  <a:tr h="98488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9499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转化法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bl>
              </a:graphicData>
            </a:graphic>
          </p:graphicFrame>
        </mc:Fallback>
      </mc:AlternateContent>
    </p:spTree>
  </p:cSld>
  <p:clrMapOvr>
    <a:masterClrMapping/>
  </p:clrMapOvr>
  <p:transition>
    <p:spli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4ccaa6d03?vbadefaultcenterpage=1&amp;parentnodeid=78266138a&amp;inlineimagemarkindex=3&amp;vbahtmlprocessed=1" descr="preencoded.png"/>
          <p:cNvPicPr>
            <a:picLocks noChangeAspect="1"/>
          </p:cNvPicPr>
          <p:nvPr/>
        </p:nvPicPr>
        <p:blipFill>
          <a:blip r:embed="rId1"/>
          <a:stretch>
            <a:fillRect/>
          </a:stretch>
        </p:blipFill>
        <p:spPr>
          <a:xfrm>
            <a:off x="525812" y="866427"/>
            <a:ext cx="1554480" cy="420624"/>
          </a:xfrm>
          <a:prstGeom prst="rect">
            <a:avLst/>
          </a:prstGeom>
        </p:spPr>
      </p:pic>
      <p:sp>
        <p:nvSpPr>
          <p:cNvPr id="3" name="C_5_BD#4ccaa6d03?vbadefaultcenterpage=1&amp;parentnodeid=78266138a&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求参数值</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（范围）</a:t>
            </a:r>
            <a:endParaRPr lang="en-US" altLang="zh-CN" sz="100" dirty="0"/>
          </a:p>
        </p:txBody>
      </p:sp>
      <mc:AlternateContent xmlns:mc="http://schemas.openxmlformats.org/markup-compatibility/2006">
        <mc:Choice xmlns:a14="http://schemas.microsoft.com/office/drawing/2010/main" Requires="a14">
          <p:sp>
            <p:nvSpPr>
              <p:cNvPr id="4" name="QB_6_BD.51_1#4c839a36a?segpoint=1&amp;vbadefaultcenterpage=1&amp;parentnodeid=4ccaa6d03&amp;vbahtmlprocessed=1"/>
              <p:cNvSpPr/>
              <p:nvPr/>
            </p:nvSpPr>
            <p:spPr>
              <a:xfrm>
                <a:off x="502920" y="1347375"/>
                <a:ext cx="11183112" cy="183877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e>
                        </m:d>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为常数）,若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上是增函数,则实数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ts val="57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（2）若函数</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的值域是</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的单调递增区间是</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BD.51_1#4c839a36a?segpoint=1&amp;vbadefaultcenterpage=1&amp;parentnodeid=4ccaa6d03&amp;vbahtmlprocessed=1"/>
              <p:cNvSpPr>
                <a:spLocks noRot="1" noChangeAspect="1" noMove="1" noResize="1" noEditPoints="1" noAdjustHandles="1" noChangeArrowheads="1" noChangeShapeType="1" noTextEdit="1"/>
              </p:cNvSpPr>
              <p:nvPr/>
            </p:nvSpPr>
            <p:spPr>
              <a:xfrm>
                <a:off x="502920" y="1347375"/>
                <a:ext cx="11183112" cy="1838770"/>
              </a:xfrm>
              <a:prstGeom prst="rect">
                <a:avLst/>
              </a:prstGeom>
              <a:blipFill rotWithShape="1">
                <a:blip r:embed="rId2"/>
                <a:stretch>
                  <a:fillRect t="-29" r="1" b="-2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B_6_AN.52_1#4c839a36a.blank?vbadefaultcenterpage=1&amp;parentnodeid=4ccaa6d03&amp;vbapositionanswer=19&amp;vbahtmlprocessed=1"/>
              <p:cNvSpPr/>
              <p:nvPr/>
            </p:nvSpPr>
            <p:spPr>
              <a:xfrm>
                <a:off x="2935415" y="1988979"/>
                <a:ext cx="1155700"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QB_6_AN.52_1#4c839a36a.blank?vbadefaultcenterpage=1&amp;parentnodeid=4ccaa6d03&amp;vbapositionanswer=19&amp;vbahtmlprocessed=1"/>
              <p:cNvSpPr>
                <a:spLocks noRot="1" noChangeAspect="1" noMove="1" noResize="1" noEditPoints="1" noAdjustHandles="1" noChangeArrowheads="1" noChangeShapeType="1" noTextEdit="1"/>
              </p:cNvSpPr>
              <p:nvPr/>
            </p:nvSpPr>
            <p:spPr>
              <a:xfrm>
                <a:off x="2935415" y="1988979"/>
                <a:ext cx="1155700" cy="353949"/>
              </a:xfrm>
              <a:prstGeom prst="rect">
                <a:avLst/>
              </a:prstGeom>
              <a:blipFill rotWithShape="1">
                <a:blip r:embed="rId3"/>
                <a:stretch>
                  <a:fillRect l="-39" t="-45" r="39" b="-75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B_6_AN.53_1#4c839a36a.blank?vbadefaultcenterpage=1&amp;parentnodeid=4ccaa6d03&amp;vbapositionanswer=20&amp;vbahtmlprocessed=1"/>
              <p:cNvSpPr/>
              <p:nvPr/>
            </p:nvSpPr>
            <p:spPr>
              <a:xfrm>
                <a:off x="10064242" y="2677891"/>
                <a:ext cx="1382713" cy="353949"/>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7" name="QB_6_AN.53_1#4c839a36a.blank?vbadefaultcenterpage=1&amp;parentnodeid=4ccaa6d03&amp;vbapositionanswer=20&amp;vbahtmlprocessed=1"/>
              <p:cNvSpPr>
                <a:spLocks noRot="1" noChangeAspect="1" noMove="1" noResize="1" noEditPoints="1" noAdjustHandles="1" noChangeArrowheads="1" noChangeShapeType="1" noTextEdit="1"/>
              </p:cNvSpPr>
              <p:nvPr/>
            </p:nvSpPr>
            <p:spPr>
              <a:xfrm>
                <a:off x="10064242" y="2677891"/>
                <a:ext cx="1382713" cy="353949"/>
              </a:xfrm>
              <a:prstGeom prst="rect">
                <a:avLst/>
              </a:prstGeom>
              <a:blipFill rotWithShape="1">
                <a:blip r:embed="rId4"/>
                <a:stretch>
                  <a:fillRect l="-9" t="-27" r="32" b="-761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7"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AS.54_1#4c839a36a?vbadefaultcenterpage=1&amp;parentnodeid=4ccaa6d03&amp;vbahtmlprocessed=1&amp;bbb=1&amp;hasbroken=1"/>
              <p:cNvSpPr/>
              <p:nvPr/>
            </p:nvSpPr>
            <p:spPr>
              <a:xfrm>
                <a:off x="502920" y="1116090"/>
                <a:ext cx="11183112" cy="486302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减</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上单调递增,所以要使函数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d>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的值域是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的值域是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e>
                      <m:sup>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AS.54_1#4c839a36a?vbadefaultcenterpage=1&amp;parentnodeid=4ccaa6d03&amp;vbahtmlprocessed=1&amp;bbb=1&amp;hasbroken=1"/>
              <p:cNvSpPr>
                <a:spLocks noRot="1" noChangeAspect="1" noMove="1" noResize="1" noEditPoints="1" noAdjustHandles="1" noChangeArrowheads="1" noChangeShapeType="1" noTextEdit="1"/>
              </p:cNvSpPr>
              <p:nvPr/>
            </p:nvSpPr>
            <p:spPr>
              <a:xfrm>
                <a:off x="502920" y="1116090"/>
                <a:ext cx="11183112" cy="4863021"/>
              </a:xfrm>
              <a:prstGeom prst="rect">
                <a:avLst/>
              </a:prstGeom>
              <a:blipFill rotWithShape="1">
                <a:blip r:embed="rId1"/>
                <a:stretch>
                  <a:fillRect t="-8" r="-760" b="-263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8da1275f7?vbadefaultcenterpage=1&amp;parentnodeid=4ccaa6d03&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223553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8da1275f7?vbadefaultcenterpage=1&amp;parentnodeid=4ccaa6d03&amp;vbahtmlprocessed=1&amp;bbb=1&amp;hasbroken=1"/>
          <p:cNvSpPr/>
          <p:nvPr/>
        </p:nvSpPr>
        <p:spPr>
          <a:xfrm>
            <a:off x="502920" y="2761819"/>
            <a:ext cx="11183112" cy="213595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指数函数性质的综合应用问题的解题策略</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涉及指数函数的综合问题</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，首先要掌握指数函数的相关性质</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，其次要明确复合函数</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的构成</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，在涉及值域、单调区间、最值等问题时，都要借助“同增异减</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”这一性质进</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行分析判断</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9488be49a?vbadefaultcenterpage=1&amp;parentnodeid=78266138a&amp;vbahtmlprocessed=1" descr="preencoded.png"/>
          <p:cNvPicPr>
            <a:picLocks noChangeAspect="1"/>
          </p:cNvPicPr>
          <p:nvPr/>
        </p:nvPicPr>
        <p:blipFill>
          <a:blip r:embed="rId1"/>
          <a:stretch>
            <a:fillRect/>
          </a:stretch>
        </p:blipFill>
        <p:spPr>
          <a:xfrm>
            <a:off x="3813048" y="756000"/>
            <a:ext cx="4562856" cy="530352"/>
          </a:xfrm>
          <a:prstGeom prst="rect">
            <a:avLst/>
          </a:prstGeom>
        </p:spPr>
      </p:pic>
      <mc:AlternateContent xmlns:mc="http://schemas.openxmlformats.org/markup-compatibility/2006">
        <mc:Choice xmlns:a14="http://schemas.microsoft.com/office/drawing/2010/main" Requires="a14">
          <p:sp>
            <p:nvSpPr>
              <p:cNvPr id="3" name="QC_6_BD.55_1#9aaa36496?vbadefaultcenterpage=1&amp;parentnodeid=9488be49a&amp;vbahtmlprocessed=1"/>
              <p:cNvSpPr/>
              <p:nvPr/>
            </p:nvSpPr>
            <p:spPr>
              <a:xfrm>
                <a:off x="502920" y="1419448"/>
                <a:ext cx="11183112" cy="1217295"/>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九江模拟）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55_1#9aaa36496?vbadefaultcenterpage=1&amp;parentnodeid=9488be49a&amp;vbahtmlprocessed=1"/>
              <p:cNvSpPr>
                <a:spLocks noRot="1" noChangeAspect="1" noMove="1" noResize="1" noEditPoints="1" noAdjustHandles="1" noChangeArrowheads="1" noChangeShapeType="1" noTextEdit="1"/>
              </p:cNvSpPr>
              <p:nvPr/>
            </p:nvSpPr>
            <p:spPr>
              <a:xfrm>
                <a:off x="502920" y="1419448"/>
                <a:ext cx="11183112" cy="1217295"/>
              </a:xfrm>
              <a:prstGeom prst="rect">
                <a:avLst/>
              </a:prstGeom>
              <a:blipFill rotWithShape="1">
                <a:blip r:embed="rId2"/>
                <a:stretch>
                  <a:fillRect t="-18" r="1" b="-9737"/>
                </a:stretch>
              </a:blipFill>
            </p:spPr>
            <p:txBody>
              <a:bodyPr/>
              <a:lstStyle/>
              <a:p>
                <a:r>
                  <a:rPr lang="zh-CN" altLang="en-US">
                    <a:noFill/>
                  </a:rPr>
                  <a:t> </a:t>
                </a:r>
              </a:p>
            </p:txBody>
          </p:sp>
        </mc:Fallback>
      </mc:AlternateContent>
      <p:sp>
        <p:nvSpPr>
          <p:cNvPr id="4" name="QC_6_AN.56_1#9aaa36496.bracket?vbadefaultcenterpage=1&amp;parentnodeid=9488be49a&amp;vbapositionanswer=21&amp;vbahtmlprocessed=1"/>
          <p:cNvSpPr/>
          <p:nvPr/>
        </p:nvSpPr>
        <p:spPr>
          <a:xfrm>
            <a:off x="782320" y="2150714"/>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mc:Choice xmlns:a14="http://schemas.microsoft.com/office/drawing/2010/main" Requires="a14">
          <p:sp>
            <p:nvSpPr>
              <p:cNvPr id="5" name="QC_6_BD.57_1#9aaa36496.choices?vbadefaultcenterpage=1&amp;parentnodeid=9488be49a&amp;vbahtmlprocessed=1"/>
              <p:cNvSpPr/>
              <p:nvPr/>
            </p:nvSpPr>
            <p:spPr>
              <a:xfrm>
                <a:off x="502920" y="2694591"/>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6_BD.57_1#9aaa36496.choices?vbadefaultcenterpage=1&amp;parentnodeid=9488be49a&amp;vbahtmlprocessed=1"/>
              <p:cNvSpPr>
                <a:spLocks noRot="1" noChangeAspect="1" noMove="1" noResize="1" noEditPoints="1" noAdjustHandles="1" noChangeArrowheads="1" noChangeShapeType="1" noTextEdit="1"/>
              </p:cNvSpPr>
              <p:nvPr/>
            </p:nvSpPr>
            <p:spPr>
              <a:xfrm>
                <a:off x="502920" y="2694591"/>
                <a:ext cx="11183112" cy="479235"/>
              </a:xfrm>
              <a:prstGeom prst="rect">
                <a:avLst/>
              </a:prstGeom>
              <a:blipFill rotWithShape="1">
                <a:blip r:embed="rId3"/>
                <a:stretch>
                  <a:fillRect t="-60" r="1" b="-14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C_6_AS.58_1#9aaa36496?vbadefaultcenterpage=1&amp;parentnodeid=9488be49a&amp;vbahtmlprocessed=1"/>
              <p:cNvSpPr/>
              <p:nvPr/>
            </p:nvSpPr>
            <p:spPr>
              <a:xfrm>
                <a:off x="502920" y="3184748"/>
                <a:ext cx="11183112" cy="2645093"/>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由指数函数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p:sp>
            <p:nvSpPr>
              <p:cNvPr id="6" name="QC_6_AS.58_1#9aaa36496?vbadefaultcenterpage=1&amp;parentnodeid=9488be49a&amp;vbahtmlprocessed=1"/>
              <p:cNvSpPr>
                <a:spLocks noRot="1" noChangeAspect="1" noMove="1" noResize="1" noEditPoints="1" noAdjustHandles="1" noChangeArrowheads="1" noChangeShapeType="1" noTextEdit="1"/>
              </p:cNvSpPr>
              <p:nvPr/>
            </p:nvSpPr>
            <p:spPr>
              <a:xfrm>
                <a:off x="502920" y="3184748"/>
                <a:ext cx="11183112" cy="2645093"/>
              </a:xfrm>
              <a:prstGeom prst="rect">
                <a:avLst/>
              </a:prstGeom>
              <a:blipFill rotWithShape="1">
                <a:blip r:embed="rId4"/>
                <a:stretch>
                  <a:fillRect t="-8" r="1" b="-247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59_1#8523a0d1f?vbadefaultcenterpage=1&amp;parentnodeid=9488be49a&amp;vbahtmlprocessed=1"/>
              <p:cNvSpPr/>
              <p:nvPr/>
            </p:nvSpPr>
            <p:spPr>
              <a:xfrm>
                <a:off x="502920" y="2069257"/>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若关于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的不等式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上恒成立，则实数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59_1#8523a0d1f?vbadefaultcenterpage=1&amp;parentnodeid=9488be49a&amp;vbahtmlprocessed=1"/>
              <p:cNvSpPr>
                <a:spLocks noRot="1" noChangeAspect="1" noMove="1" noResize="1" noEditPoints="1" noAdjustHandles="1" noChangeArrowheads="1" noChangeShapeType="1" noTextEdit="1"/>
              </p:cNvSpPr>
              <p:nvPr/>
            </p:nvSpPr>
            <p:spPr>
              <a:xfrm>
                <a:off x="502920" y="2069257"/>
                <a:ext cx="11183112" cy="1034669"/>
              </a:xfrm>
              <a:prstGeom prst="rect">
                <a:avLst/>
              </a:prstGeom>
              <a:blipFill rotWithShape="1">
                <a:blip r:embed="rId1"/>
                <a:stretch>
                  <a:fillRect t="-41" r="1" b="-60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60_1#8523a0d1f.blank?vbadefaultcenterpage=1&amp;parentnodeid=9488be49a&amp;vbapositionanswer=22&amp;vbahtmlprocessed=1&amp;rh=43.2"/>
              <p:cNvSpPr/>
              <p:nvPr/>
            </p:nvSpPr>
            <p:spPr>
              <a:xfrm>
                <a:off x="502920" y="2579797"/>
                <a:ext cx="1377950" cy="517271"/>
              </a:xfrm>
              <a:prstGeom prst="rect">
                <a:avLst/>
              </a:prstGeom>
              <a:noFill/>
            </p:spPr>
            <p:txBody>
              <a:bodyPr wrap="none" lIns="0" tIns="0" rIns="0" bIns="0" rtlCol="0" anchor="t"/>
              <a:lstStyle/>
              <a:p>
                <a:pPr marL="0" latinLnBrk="1"/>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60_1#8523a0d1f.blank?vbadefaultcenterpage=1&amp;parentnodeid=9488be49a&amp;vbapositionanswer=22&amp;vbahtmlprocessed=1&amp;rh=43.2"/>
              <p:cNvSpPr>
                <a:spLocks noRot="1" noChangeAspect="1" noMove="1" noResize="1" noEditPoints="1" noAdjustHandles="1" noChangeArrowheads="1" noChangeShapeType="1" noTextEdit="1"/>
              </p:cNvSpPr>
              <p:nvPr/>
            </p:nvSpPr>
            <p:spPr>
              <a:xfrm>
                <a:off x="502920" y="2579797"/>
                <a:ext cx="1377950" cy="517271"/>
              </a:xfrm>
              <a:prstGeom prst="rect">
                <a:avLst/>
              </a:prstGeom>
              <a:blipFill rotWithShape="1">
                <a:blip r:embed="rId2"/>
                <a:stretch>
                  <a:fillRect t="-83" b="-7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S.61_1#8523a0d1f?vbadefaultcenterpage=1&amp;parentnodeid=9488be49a&amp;vbahtmlprocessed=1"/>
              <p:cNvSpPr/>
              <p:nvPr/>
            </p:nvSpPr>
            <p:spPr>
              <a:xfrm>
                <a:off x="502920" y="3113704"/>
                <a:ext cx="11183112" cy="1963039"/>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问题转化为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上均为减函数，</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上的最大值为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61_1#8523a0d1f?vbadefaultcenterpage=1&amp;parentnodeid=9488be49a&amp;vbahtmlprocessed=1"/>
              <p:cNvSpPr>
                <a:spLocks noRot="1" noChangeAspect="1" noMove="1" noResize="1" noEditPoints="1" noAdjustHandles="1" noChangeArrowheads="1" noChangeShapeType="1" noTextEdit="1"/>
              </p:cNvSpPr>
              <p:nvPr/>
            </p:nvSpPr>
            <p:spPr>
              <a:xfrm>
                <a:off x="502920" y="3113704"/>
                <a:ext cx="11183112" cy="1963039"/>
              </a:xfrm>
              <a:prstGeom prst="rect">
                <a:avLst/>
              </a:prstGeom>
              <a:blipFill rotWithShape="1">
                <a:blip r:embed="rId3"/>
                <a:stretch>
                  <a:fillRect t="-15" r="1" b="2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d06f778b9.fixed?vbadefaultcenterpage=1&amp;parentnodeid=f0bcbbb96&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基础课11</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指数函数</a:t>
            </a:r>
            <a:endParaRPr lang="en-US" altLang="zh-CN" sz="4000" dirty="0"/>
          </a:p>
        </p:txBody>
      </p:sp>
      <p:pic>
        <p:nvPicPr>
          <p:cNvPr id="3" name="C_0#d06f778b9?linknodeid=0ed19f7d2&amp;catalogrefid=0ed19f7d2&amp;parentnodeid=f0bcbbb96&amp;vbahtmlprocessed=1" descr="preencoded.png">
            <a:hlinkClick r:id="rId1" action="ppaction://hlinksldjump"/>
          </p:cNvPr>
          <p:cNvPicPr>
            <a:picLocks noChangeAspect="1"/>
          </p:cNvPicPr>
          <p:nvPr/>
        </p:nvPicPr>
        <p:blipFill>
          <a:blip r:embed="rId2"/>
          <a:stretch>
            <a:fillRect/>
          </a:stretch>
        </p:blipFill>
        <p:spPr>
          <a:xfrm>
            <a:off x="4553712" y="2642616"/>
            <a:ext cx="502920" cy="502920"/>
          </a:xfrm>
          <a:prstGeom prst="rect">
            <a:avLst/>
          </a:prstGeom>
        </p:spPr>
      </p:pic>
      <p:sp>
        <p:nvSpPr>
          <p:cNvPr id="4" name="C_0#d06f778b9?linknodeid=0ed19f7d2&amp;catalogrefid=0ed19f7d2&amp;parentnodeid=f0bcbbb96&amp;vbahtmlprocessed=1">
            <a:hlinkClick r:id="rId1"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d06f778b9?linknodeid=c3935b7b4&amp;catalogrefid=c3935b7b4&amp;parentnodeid=f0bcbbb96&amp;vbahtmlprocessed=1" descr="preencoded.png">
            <a:hlinkClick r:id="rId3" action="ppaction://hlinksldjump"/>
          </p:cNvPr>
          <p:cNvPicPr>
            <a:picLocks noChangeAspect="1"/>
          </p:cNvPicPr>
          <p:nvPr/>
        </p:nvPicPr>
        <p:blipFill>
          <a:blip r:embed="rId2"/>
          <a:stretch>
            <a:fillRect/>
          </a:stretch>
        </p:blipFill>
        <p:spPr>
          <a:xfrm>
            <a:off x="4553712" y="3557016"/>
            <a:ext cx="502920" cy="502920"/>
          </a:xfrm>
          <a:prstGeom prst="rect">
            <a:avLst/>
          </a:prstGeom>
        </p:spPr>
      </p:pic>
      <p:sp>
        <p:nvSpPr>
          <p:cNvPr id="6" name="C_0#d06f778b9?linknodeid=c3935b7b4&amp;catalogrefid=c3935b7b4&amp;parentnodeid=f0bcbbb96&amp;vbahtmlprocessed=1">
            <a:hlinkClick r:id="rId3"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62_1#6698c63ae?vbadefaultcenterpage=1&amp;parentnodeid=9488be49a&amp;vbahtmlprocessed=1"/>
              <p:cNvSpPr/>
              <p:nvPr/>
            </p:nvSpPr>
            <p:spPr>
              <a:xfrm>
                <a:off x="502920" y="2334909"/>
                <a:ext cx="11183112" cy="1263587"/>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已知一元二次不等式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62_1#6698c63ae?vbadefaultcenterpage=1&amp;parentnodeid=9488be49a&amp;vbahtmlprocessed=1"/>
              <p:cNvSpPr>
                <a:spLocks noRot="1" noChangeAspect="1" noMove="1" noResize="1" noEditPoints="1" noAdjustHandles="1" noChangeArrowheads="1" noChangeShapeType="1" noTextEdit="1"/>
              </p:cNvSpPr>
              <p:nvPr/>
            </p:nvSpPr>
            <p:spPr>
              <a:xfrm>
                <a:off x="502920" y="2334909"/>
                <a:ext cx="11183112" cy="1263587"/>
              </a:xfrm>
              <a:prstGeom prst="rect">
                <a:avLst/>
              </a:prstGeom>
              <a:blipFill rotWithShape="1">
                <a:blip r:embed="rId1"/>
                <a:stretch>
                  <a:fillRect t="-1" r="1" b="-54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63_1#6698c63ae.blank?vbadefaultcenterpage=1&amp;parentnodeid=9488be49a&amp;vbapositionanswer=23&amp;vbahtmlprocessed=1"/>
              <p:cNvSpPr/>
              <p:nvPr/>
            </p:nvSpPr>
            <p:spPr>
              <a:xfrm>
                <a:off x="869315" y="3174060"/>
                <a:ext cx="1951419" cy="357823"/>
              </a:xfrm>
              <a:prstGeom prst="rect">
                <a:avLst/>
              </a:prstGeom>
              <a:noFill/>
            </p:spPr>
            <p:txBody>
              <a:bodyPr wrap="none" lIns="0" tIns="0" rIns="0" bIns="0" rtlCol="0" anchor="t"/>
              <a:lstStyle/>
              <a:p>
                <a:pPr marL="0" latinLnBrk="1"/>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63_1#6698c63ae.blank?vbadefaultcenterpage=1&amp;parentnodeid=9488be49a&amp;vbapositionanswer=23&amp;vbahtmlprocessed=1"/>
              <p:cNvSpPr>
                <a:spLocks noRot="1" noChangeAspect="1" noMove="1" noResize="1" noEditPoints="1" noAdjustHandles="1" noChangeArrowheads="1" noChangeShapeType="1" noTextEdit="1"/>
              </p:cNvSpPr>
              <p:nvPr/>
            </p:nvSpPr>
            <p:spPr>
              <a:xfrm>
                <a:off x="869315" y="3174060"/>
                <a:ext cx="1951419" cy="357823"/>
              </a:xfrm>
              <a:prstGeom prst="rect">
                <a:avLst/>
              </a:prstGeom>
              <a:blipFill rotWithShape="1">
                <a:blip r:embed="rId2"/>
                <a:stretch>
                  <a:fillRect t="-92" r="3" b="-21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S.64_1#6698c63ae?vbadefaultcenterpage=1&amp;parentnodeid=9488be49a&amp;vbahtmlprocessed=1"/>
              <p:cNvSpPr/>
              <p:nvPr/>
            </p:nvSpPr>
            <p:spPr>
              <a:xfrm>
                <a:off x="502920" y="3607956"/>
                <a:ext cx="11183112" cy="1203135"/>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依题意，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，所以不等式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64_1#6698c63ae?vbadefaultcenterpage=1&amp;parentnodeid=9488be49a&amp;vbahtmlprocessed=1"/>
              <p:cNvSpPr>
                <a:spLocks noRot="1" noChangeAspect="1" noMove="1" noResize="1" noEditPoints="1" noAdjustHandles="1" noChangeArrowheads="1" noChangeShapeType="1" noTextEdit="1"/>
              </p:cNvSpPr>
              <p:nvPr/>
            </p:nvSpPr>
            <p:spPr>
              <a:xfrm>
                <a:off x="502920" y="3607956"/>
                <a:ext cx="11183112" cy="1203135"/>
              </a:xfrm>
              <a:prstGeom prst="rect">
                <a:avLst/>
              </a:prstGeom>
              <a:blipFill rotWithShape="1">
                <a:blip r:embed="rId3"/>
                <a:stretch>
                  <a:fillRect t="-43" r="1" b="-192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left)">
                                      <p:cBhvr>
                                        <p:cTn id="12" dur="500"/>
                                        <p:tgtEl>
                                          <p:spTgt spid="4">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b9b97ed01?colgroup=2,5,15,5,5&amp;vbadefaultcenterpage=1&amp;parentnodeid=d06f778b9&amp;vbahtmlprocessed=1"/>
              <p:cNvGraphicFramePr>
                <a:graphicFrameLocks noGrp="1"/>
              </p:cNvGraphicFramePr>
              <p:nvPr/>
            </p:nvGraphicFramePr>
            <p:xfrm>
              <a:off x="502920" y="1737564"/>
              <a:ext cx="11155680" cy="3677095"/>
            </p:xfrm>
            <a:graphic>
              <a:graphicData uri="http://schemas.openxmlformats.org/drawingml/2006/table">
                <a:tbl>
                  <a:tblPr/>
                  <a:tblGrid>
                    <a:gridCol w="804672"/>
                    <a:gridCol w="1801368"/>
                    <a:gridCol w="4919472"/>
                    <a:gridCol w="1810512"/>
                    <a:gridCol w="1819656"/>
                  </a:tblGrid>
                  <a:tr h="904621">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79919">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指数函数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2023年全国甲卷（文）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33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从近几年高考的情况来看，指数函数是高考常考内容，一般以选择题或填空题的形式出现，试题难度中等.命题热点为指数函数的图象与性质，预计2025年高考会在分段函数中考查指数函数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Choice>
        <mc:Fallback xmlns="">
          <p:graphicFrame>
            <p:nvGraphicFramePr>
              <p:cNvPr id="5" name="P_3_BD#b9b97ed01?colgroup=2,5,15,5,5&amp;vbadefaultcenterpage=1&amp;parentnodeid=d06f778b9&amp;vbahtmlprocessed=1"/>
              <p:cNvGraphicFramePr>
                <a:graphicFrameLocks noGrp="1"/>
              </p:cNvGraphicFramePr>
              <p:nvPr/>
            </p:nvGraphicFramePr>
            <p:xfrm>
              <a:off x="502920" y="1737564"/>
              <a:ext cx="11155680" cy="3677095"/>
            </p:xfrm>
            <a:graphic>
              <a:graphicData uri="http://schemas.openxmlformats.org/drawingml/2006/table">
                <a:tbl>
                  <a:tblPr/>
                  <a:tblGrid>
                    <a:gridCol w="804672"/>
                    <a:gridCol w="1801368"/>
                    <a:gridCol w="4919472"/>
                    <a:gridCol w="1810512"/>
                    <a:gridCol w="1819656"/>
                  </a:tblGrid>
                  <a:tr h="904621">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指数函数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33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从近几年高考的情况来看，指数函数是高考常考内容，一般以选择题或填空题的形式出现，试题难度中等.命题热点为指数函数的图象与性质，预计2025年高考会在分段函数中考查指数函数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0ed19f7d2.fixed?vbadefaultcenterpage=1&amp;parentnodeid=d06f778b9&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0ed19f7d2.fixed?vbadefaultcenterpage=1&amp;parentnodeid=d06f778b9&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ba0d75aa7?vbadefaultcenterpage=1&amp;parentnodeid=0ed19f7d2&amp;vbahtmlprocessed=1" descr="preencoded.png"/>
          <p:cNvPicPr>
            <a:picLocks noChangeAspect="1"/>
          </p:cNvPicPr>
          <p:nvPr/>
        </p:nvPicPr>
        <p:blipFill>
          <a:blip r:embed="rId1"/>
          <a:stretch>
            <a:fillRect/>
          </a:stretch>
        </p:blipFill>
        <p:spPr>
          <a:xfrm>
            <a:off x="3813048" y="756000"/>
            <a:ext cx="4562856" cy="530352"/>
          </a:xfrm>
          <a:prstGeom prst="rect">
            <a:avLst/>
          </a:prstGeom>
        </p:spPr>
      </p:pic>
      <p:sp>
        <p:nvSpPr>
          <p:cNvPr id="3" name="C_5_BD#c2f90cdd9?segpoint=1&amp;vbadefaultcenterpage=1&amp;parentnodeid=ba0d75aa7&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一、指数函数的定义</a:t>
            </a:r>
            <a:endParaRPr lang="en-US" altLang="zh-CN" sz="2600" dirty="0"/>
          </a:p>
        </p:txBody>
      </p:sp>
      <mc:AlternateContent xmlns:mc="http://schemas.openxmlformats.org/markup-compatibility/2006">
        <mc:Choice xmlns:a14="http://schemas.microsoft.com/office/drawing/2010/main" Requires="a14">
          <p:sp>
            <p:nvSpPr>
              <p:cNvPr id="4" name="P_6_BD#bc3045341?vbadefaultcenterpage=1&amp;parentnodeid=c2f90cdd9&amp;vbahtmlprocessed=1"/>
              <p:cNvSpPr/>
              <p:nvPr/>
            </p:nvSpPr>
            <p:spPr>
              <a:xfrm>
                <a:off x="502920" y="2008791"/>
                <a:ext cx="11183112" cy="103867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一般地，函数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叫作指数函数，其中指数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是自变量，定义域是</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P_6_BD#bc3045341?vbadefaultcenterpage=1&amp;parentnodeid=c2f90cdd9&amp;vbahtmlprocessed=1"/>
              <p:cNvSpPr>
                <a:spLocks noRot="1" noChangeAspect="1" noMove="1" noResize="1" noEditPoints="1" noAdjustHandles="1" noChangeArrowheads="1" noChangeShapeType="1" noTextEdit="1"/>
              </p:cNvSpPr>
              <p:nvPr/>
            </p:nvSpPr>
            <p:spPr>
              <a:xfrm>
                <a:off x="502920" y="2008791"/>
                <a:ext cx="11183112" cy="1038670"/>
              </a:xfrm>
              <a:prstGeom prst="rect">
                <a:avLst/>
              </a:prstGeom>
              <a:blipFill rotWithShape="1">
                <a:blip r:embed="rId2"/>
                <a:stretch>
                  <a:fillRect t="-28" r="1" b="-5615"/>
                </a:stretch>
              </a:blipFill>
            </p:spPr>
            <p:txBody>
              <a:bodyPr/>
              <a:lstStyle/>
              <a:p>
                <a:r>
                  <a:rPr lang="zh-CN" altLang="en-US">
                    <a:noFill/>
                  </a:rPr>
                  <a:t> </a:t>
                </a:r>
              </a:p>
            </p:txBody>
          </p:sp>
        </mc:Fallback>
      </mc:AlternateContent>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217601911?segpoint=1&amp;vbadefaultcenterpage=1&amp;parentnodeid=ba0d75aa7&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二、指数函数的图象与性质</a:t>
            </a:r>
            <a:endParaRPr lang="en-US" altLang="zh-CN" sz="2600" dirty="0"/>
          </a:p>
        </p:txBody>
      </p:sp>
      <mc:AlternateContent xmlns:mc="http://schemas.openxmlformats.org/markup-compatibility/2006" xmlns:a14="http://schemas.microsoft.com/office/drawing/2010/main">
        <mc:Choice Requires="a14">
          <p:graphicFrame>
            <p:nvGraphicFramePr>
              <p:cNvPr id="8" name="P_6_BD#eafc1794c?colgroup=3,15,15&amp;vbadefaultcenterpage=1&amp;parentnodeid=217601911&amp;vbahtmlprocessed=1"/>
              <p:cNvGraphicFramePr>
                <a:graphicFrameLocks noGrp="1"/>
              </p:cNvGraphicFramePr>
              <p:nvPr/>
            </p:nvGraphicFramePr>
            <p:xfrm>
              <a:off x="502920" y="1419448"/>
              <a:ext cx="11155680" cy="3679000"/>
            </p:xfrm>
            <a:graphic>
              <a:graphicData uri="http://schemas.openxmlformats.org/drawingml/2006/table">
                <a:tbl>
                  <a:tblPr/>
                  <a:tblGrid>
                    <a:gridCol w="1316736"/>
                    <a:gridCol w="4919472"/>
                    <a:gridCol w="4919472"/>
                  </a:tblGrid>
                  <a:tr h="416116">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95681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过定点</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bl>
              </a:graphicData>
            </a:graphic>
          </p:graphicFrame>
        </mc:Choice>
        <mc:Fallback xmlns="">
          <p:graphicFrame>
            <p:nvGraphicFramePr>
              <p:cNvPr id="8" name="P_6_BD#eafc1794c?colgroup=3,15,15&amp;vbadefaultcenterpage=1&amp;parentnodeid=217601911&amp;vbahtmlprocessed=1"/>
              <p:cNvGraphicFramePr>
                <a:graphicFrameLocks noGrp="1"/>
              </p:cNvGraphicFramePr>
              <p:nvPr/>
            </p:nvGraphicFramePr>
            <p:xfrm>
              <a:off x="502920" y="1419448"/>
              <a:ext cx="11155680" cy="3679000"/>
            </p:xfrm>
            <a:graphic>
              <a:graphicData uri="http://schemas.openxmlformats.org/drawingml/2006/table">
                <a:tbl>
                  <a:tblPr/>
                  <a:tblGrid>
                    <a:gridCol w="1316736"/>
                    <a:gridCol w="4919472"/>
                    <a:gridCol w="4919472"/>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195681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hMerge="1">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hMerge="1">
                      <a:tcPr/>
                    </a:tc>
                  </a:tr>
                </a:tbl>
              </a:graphicData>
            </a:graphic>
          </p:graphicFrame>
        </mc:Fallback>
      </mc:AlternateContent>
      <p:pic>
        <p:nvPicPr>
          <p:cNvPr id="4" name="P_6_BD#eafc1794c.table_image?tableimageindex=1&amp;vbadefaultcenterpage=1&amp;parentnodeid=217601911&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3168396" y="1922432"/>
            <a:ext cx="2221992" cy="178308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5" name="P_6_BD#eafc1794c.table_image?tableimageindex=2&amp;vbadefaultcenterpage=1&amp;parentnodeid=217601911&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005572" y="1922432"/>
            <a:ext cx="2386584" cy="178308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6" name="P_6_AN.1_1#eafc1794c.blank?vbadefaultcenterpage=1&amp;parentnodeid=217601911&amp;vbapositionanswer=1&amp;vbahtmlprocessed=1"/>
              <p:cNvSpPr/>
              <p:nvPr/>
            </p:nvSpPr>
            <p:spPr>
              <a:xfrm>
                <a:off x="6307328" y="4397280"/>
                <a:ext cx="1175322" cy="355600"/>
              </a:xfrm>
              <a:prstGeom prst="rect">
                <a:avLst/>
              </a:prstGeom>
              <a:noFill/>
            </p:spPr>
            <p:txBody>
              <a:bodyPr wrap="none" lIns="0" tIns="0" rIns="0" bIns="0" rtlCol="0" anchor="t"/>
              <a:lstStyle/>
              <a:p>
                <a:pPr algn="ctr" latinLnBrk="1">
                  <a:lnSpc>
                    <a:spcPts val="2815"/>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P_6_AN.1_1#eafc1794c.blank?vbadefaultcenterpage=1&amp;parentnodeid=217601911&amp;vbapositionanswer=1&amp;vbahtmlprocessed=1"/>
              <p:cNvSpPr>
                <a:spLocks noRot="1" noChangeAspect="1" noMove="1" noResize="1" noEditPoints="1" noAdjustHandles="1" noChangeArrowheads="1" noChangeShapeType="1" noTextEdit="1"/>
              </p:cNvSpPr>
              <p:nvPr/>
            </p:nvSpPr>
            <p:spPr>
              <a:xfrm>
                <a:off x="6307328" y="4397280"/>
                <a:ext cx="1175322" cy="355600"/>
              </a:xfrm>
              <a:prstGeom prst="rect">
                <a:avLst/>
              </a:prstGeom>
              <a:blipFill rotWithShape="1">
                <a:blip r:embed="rId4"/>
                <a:stretch>
                  <a:fillRect l="-43" t="-152" r="38" b="-38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P_6_BD#eafc1794c?colgroup=3,15,15&amp;vbadefaultcenterpage=1&amp;parentnodeid=217601911&amp;vbahtmlprocessed=1&amp;bbb=1"/>
              <p:cNvGraphicFramePr>
                <a:graphicFrameLocks noGrp="1"/>
              </p:cNvGraphicFramePr>
              <p:nvPr/>
            </p:nvGraphicFramePr>
            <p:xfrm>
              <a:off x="502920" y="2638947"/>
              <a:ext cx="11155680" cy="2493455"/>
            </p:xfrm>
            <a:graphic>
              <a:graphicData uri="http://schemas.openxmlformats.org/drawingml/2006/table">
                <a:tbl>
                  <a:tblPr/>
                  <a:tblGrid>
                    <a:gridCol w="1316736"/>
                    <a:gridCol w="4919472"/>
                    <a:gridCol w="4919472"/>
                  </a:tblGrid>
                  <a:tr h="416116">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19353">
                    <a:tc rowSpan="3">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p>
                          <a:pPr algn="l" latinLnBrk="1" hangingPunct="0">
                            <a:lnSpc>
                              <a:spcPts val="100"/>
                            </a:lnSpc>
                          </a:pPr>
                          <a:r>
                            <a:rPr lang="en-US" altLang="zh-CN" sz="100" b="0" i="0" spc="-99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100" b="0" i="0" spc="-99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356">
                    <a:tc vMerge="1">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上是增函数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上是减函数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22630">
                    <a:tc vMerge="1">
                      <a:tcPr/>
                    </a:tc>
                    <a:tc gridSpan="2">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en>
                                      </m:f>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的图象关于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轴对称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bl>
              </a:graphicData>
            </a:graphic>
          </p:graphicFrame>
        </mc:Choice>
        <mc:Fallback xmlns="">
          <p:graphicFrame>
            <p:nvGraphicFramePr>
              <p:cNvPr id="9" name="P_6_BD#eafc1794c?colgroup=3,15,15&amp;vbadefaultcenterpage=1&amp;parentnodeid=217601911&amp;vbahtmlprocessed=1&amp;bbb=1"/>
              <p:cNvGraphicFramePr>
                <a:graphicFrameLocks noGrp="1"/>
              </p:cNvGraphicFramePr>
              <p:nvPr/>
            </p:nvGraphicFramePr>
            <p:xfrm>
              <a:off x="502920" y="2638947"/>
              <a:ext cx="11155680" cy="2493455"/>
            </p:xfrm>
            <a:graphic>
              <a:graphicData uri="http://schemas.openxmlformats.org/drawingml/2006/table">
                <a:tbl>
                  <a:tblPr/>
                  <a:tblGrid>
                    <a:gridCol w="1316736"/>
                    <a:gridCol w="4919472"/>
                    <a:gridCol w="4919472"/>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962660">
                    <a:tc rowSpan="3">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474980">
                    <a:tc vMerge="1">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758825">
                    <a:tc vMerge="1">
                      <a:tcPr/>
                    </a:tc>
                    <a:tc gridSpan="2">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hMerge="1">
                      <a:tcPr/>
                    </a:tc>
                  </a:tr>
                </a:tbl>
              </a:graphicData>
            </a:graphic>
          </p:graphicFrame>
        </mc:Fallback>
      </mc:AlternateContent>
      <mc:AlternateContent xmlns:mc="http://schemas.openxmlformats.org/markup-compatibility/2006">
        <mc:Choice xmlns:a14="http://schemas.microsoft.com/office/drawing/2010/main" Requires="a14">
          <p:sp>
            <p:nvSpPr>
              <p:cNvPr id="3" name="P_6_AN.2_1#eafc1794c.blank?vbadefaultcenterpage=1&amp;parentnodeid=217601911&amp;vbapositionanswer=2&amp;vbahtmlprocessed=1"/>
              <p:cNvSpPr/>
              <p:nvPr/>
            </p:nvSpPr>
            <p:spPr>
              <a:xfrm>
                <a:off x="8805727" y="3546552"/>
                <a:ext cx="1462977" cy="355600"/>
              </a:xfrm>
              <a:prstGeom prst="rect">
                <a:avLst/>
              </a:prstGeom>
              <a:noFill/>
            </p:spPr>
            <p:txBody>
              <a:bodyPr wrap="none" lIns="0" tIns="0" rIns="0" bIns="0" rtlCol="0" anchor="t"/>
              <a:lstStyle/>
              <a:p>
                <a:pPr algn="ctr" latinLnBrk="1">
                  <a:lnSpc>
                    <a:spcPts val="2815"/>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P_6_AN.2_1#eafc1794c.blank?vbadefaultcenterpage=1&amp;parentnodeid=217601911&amp;vbapositionanswer=2&amp;vbahtmlprocessed=1"/>
              <p:cNvSpPr>
                <a:spLocks noRot="1" noChangeAspect="1" noMove="1" noResize="1" noEditPoints="1" noAdjustHandles="1" noChangeArrowheads="1" noChangeShapeType="1" noTextEdit="1"/>
              </p:cNvSpPr>
              <p:nvPr/>
            </p:nvSpPr>
            <p:spPr>
              <a:xfrm>
                <a:off x="8805727" y="3546552"/>
                <a:ext cx="1462977" cy="355600"/>
              </a:xfrm>
              <a:prstGeom prst="rect">
                <a:avLst/>
              </a:prstGeom>
              <a:blipFill rotWithShape="1">
                <a:blip r:embed="rId2"/>
                <a:stretch>
                  <a:fillRect l="-12" t="-22" r="8" b="-514"/>
                </a:stretch>
              </a:blipFill>
            </p:spPr>
            <p:txBody>
              <a:bodyPr/>
              <a:lstStyle/>
              <a:p>
                <a:r>
                  <a:rPr lang="zh-CN" altLang="en-US">
                    <a:noFill/>
                  </a:rPr>
                  <a:t> </a:t>
                </a:r>
              </a:p>
            </p:txBody>
          </p:sp>
        </mc:Fallback>
      </mc:AlternateContent>
      <p:sp>
        <p:nvSpPr>
          <p:cNvPr id="2" name="P_6_BD#eafc1794c?colgroup=3,15,15&amp;vbadefaultcenterpage=1&amp;parentnodeid=217601911&amp;vbahtmlprocessed=1&amp;bbb=1"/>
          <p:cNvSpPr txBox="1"/>
          <p:nvPr/>
        </p:nvSpPr>
        <p:spPr>
          <a:xfrm>
            <a:off x="9118600" y="2013599"/>
            <a:ext cx="2540000" cy="490284"/>
          </a:xfrm>
          <a:prstGeom prst="rect">
            <a:avLst/>
          </a:prstGeom>
          <a:noFill/>
        </p:spPr>
        <p:txBody>
          <a:bodyPr vert="horz" lIns="0" tIns="0" rIns="0" bIns="0" rtlCol="0">
            <a:spAutoFit/>
          </a:bodyPr>
          <a:lstStyle/>
          <a:p>
            <a:pPr algn="r">
              <a:lnSpc>
                <a:spcPct val="150000"/>
              </a:lnSpc>
            </a:pPr>
            <a:r>
              <a:rPr lang="zh-CN" altLang="en-US" sz="2400">
                <a:latin typeface="Cambria Math" panose="02040503050406030204" pitchFamily="18" charset="0"/>
              </a:rPr>
              <a:t>续表</a:t>
            </a:r>
            <a:endParaRPr lang="zh-CN" altLang="en-US" sz="2400">
              <a:latin typeface="Cambria Math" panose="02040503050406030204" pitchFamily="18" charset="0"/>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ddc7a3299?vbadefaultcenterpage=1&amp;parentnodeid=0ed19f7d2&amp;vbahtmlprocessed=1" descr="preencoded.png"/>
          <p:cNvPicPr>
            <a:picLocks noChangeAspect="1"/>
          </p:cNvPicPr>
          <p:nvPr/>
        </p:nvPicPr>
        <p:blipFill>
          <a:blip r:embed="rId1"/>
          <a:stretch>
            <a:fillRect/>
          </a:stretch>
        </p:blipFill>
        <p:spPr>
          <a:xfrm>
            <a:off x="3813048" y="756000"/>
            <a:ext cx="4562856" cy="530352"/>
          </a:xfrm>
          <a:prstGeom prst="rect">
            <a:avLst/>
          </a:prstGeom>
        </p:spPr>
      </p:pic>
      <p:sp>
        <p:nvSpPr>
          <p:cNvPr id="3" name="C_5_BD#f17530bc5?vbadefaultcenterpage=1&amp;parentnodeid=ddc7a3299&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3_1#4756bbbdd?vbadefaultcenterpage=1&amp;parentnodeid=f17530bc5&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mc:Choice xmlns:a14="http://schemas.microsoft.com/office/drawing/2010/main" Requires="a14">
          <p:sp>
            <p:nvSpPr>
              <p:cNvPr id="5" name="QT_7_BD.4_1#bbb01a041?vbadefaultcenterpage=1&amp;parentnodeid=4756bbbdd&amp;vbahtmlprocessed=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是指数函数.(</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5" name="QT_7_BD.4_1#bbb01a041?vbadefaultcenterpage=1&amp;parentnodeid=4756bbbdd&amp;vbahtmlprocessed=1"/>
              <p:cNvSpPr>
                <a:spLocks noRot="1" noChangeAspect="1" noMove="1" noResize="1" noEditPoints="1" noAdjustHandles="1" noChangeArrowheads="1" noChangeShapeType="1" noTextEdit="1"/>
              </p:cNvSpPr>
              <p:nvPr/>
            </p:nvSpPr>
            <p:spPr>
              <a:xfrm>
                <a:off x="502920" y="2567591"/>
                <a:ext cx="11183112" cy="486029"/>
              </a:xfrm>
              <a:prstGeom prst="rect">
                <a:avLst/>
              </a:prstGeom>
              <a:blipFill rotWithShape="1">
                <a:blip r:embed="rId2"/>
                <a:stretch>
                  <a:fillRect t="-59" r="1" b="-16743"/>
                </a:stretch>
              </a:blipFill>
            </p:spPr>
            <p:txBody>
              <a:bodyPr/>
              <a:lstStyle/>
              <a:p>
                <a:r>
                  <a:rPr lang="zh-CN" altLang="en-US">
                    <a:noFill/>
                  </a:rPr>
                  <a:t> </a:t>
                </a:r>
              </a:p>
            </p:txBody>
          </p:sp>
        </mc:Fallback>
      </mc:AlternateContent>
      <p:sp>
        <p:nvSpPr>
          <p:cNvPr id="6" name="QT_7_AN.5_1#bbb01a041.bracket?vbadefaultcenterpage=1&amp;parentnodeid=4756bbbdd&amp;vbapositionanswer=3&amp;vbahtmlprocessed=1"/>
          <p:cNvSpPr/>
          <p:nvPr/>
        </p:nvSpPr>
        <p:spPr>
          <a:xfrm>
            <a:off x="4776597"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7" name="QT_7_BD.6_1#fd699c957?vbadefaultcenterpage=1&amp;parentnodeid=4756bbbdd&amp;vbahtmlprocessed=1"/>
              <p:cNvSpPr/>
              <p:nvPr/>
            </p:nvSpPr>
            <p:spPr>
              <a:xfrm>
                <a:off x="502920" y="3057748"/>
                <a:ext cx="11183112" cy="545973"/>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的值域是</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7" name="QT_7_BD.6_1#fd699c957?vbadefaultcenterpage=1&amp;parentnodeid=4756bbbdd&amp;vbahtmlprocessed=1"/>
              <p:cNvSpPr>
                <a:spLocks noRot="1" noChangeAspect="1" noMove="1" noResize="1" noEditPoints="1" noAdjustHandles="1" noChangeArrowheads="1" noChangeShapeType="1" noTextEdit="1"/>
              </p:cNvSpPr>
              <p:nvPr/>
            </p:nvSpPr>
            <p:spPr>
              <a:xfrm>
                <a:off x="502920" y="3057748"/>
                <a:ext cx="11183112" cy="545973"/>
              </a:xfrm>
              <a:prstGeom prst="rect">
                <a:avLst/>
              </a:prstGeom>
              <a:blipFill rotWithShape="1">
                <a:blip r:embed="rId3"/>
                <a:stretch>
                  <a:fillRect t="-41" r="1" b="-20103"/>
                </a:stretch>
              </a:blipFill>
            </p:spPr>
            <p:txBody>
              <a:bodyPr/>
              <a:lstStyle/>
              <a:p>
                <a:r>
                  <a:rPr lang="zh-CN" altLang="en-US">
                    <a:noFill/>
                  </a:rPr>
                  <a:t> </a:t>
                </a:r>
              </a:p>
            </p:txBody>
          </p:sp>
        </mc:Fallback>
      </mc:AlternateContent>
      <p:sp>
        <p:nvSpPr>
          <p:cNvPr id="8" name="QT_7_AN.7_1#fd699c957.bracket?vbadefaultcenterpage=1&amp;parentnodeid=4756bbbdd&amp;vbapositionanswer=4&amp;vbahtmlprocessed=1"/>
          <p:cNvSpPr/>
          <p:nvPr/>
        </p:nvSpPr>
        <p:spPr>
          <a:xfrm>
            <a:off x="6620066" y="3057748"/>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9" name="QT_7_BD.8_1#bc593460c?vbadefaultcenterpage=1&amp;parentnodeid=4756bbbdd&amp;vbahtmlprocessed=1"/>
              <p:cNvSpPr/>
              <p:nvPr/>
            </p:nvSpPr>
            <p:spPr>
              <a:xfrm>
                <a:off x="502920" y="3603848"/>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9" name="QT_7_BD.8_1#bc593460c?vbadefaultcenterpage=1&amp;parentnodeid=4756bbbdd&amp;vbahtmlprocessed=1"/>
              <p:cNvSpPr>
                <a:spLocks noRot="1" noChangeAspect="1" noMove="1" noResize="1" noEditPoints="1" noAdjustHandles="1" noChangeArrowheads="1" noChangeShapeType="1" noTextEdit="1"/>
              </p:cNvSpPr>
              <p:nvPr/>
            </p:nvSpPr>
            <p:spPr>
              <a:xfrm>
                <a:off x="502920" y="3603848"/>
                <a:ext cx="11183112" cy="486029"/>
              </a:xfrm>
              <a:prstGeom prst="rect">
                <a:avLst/>
              </a:prstGeom>
              <a:blipFill rotWithShape="1">
                <a:blip r:embed="rId4"/>
                <a:stretch>
                  <a:fillRect t="-46" r="1" b="-18454"/>
                </a:stretch>
              </a:blipFill>
            </p:spPr>
            <p:txBody>
              <a:bodyPr/>
              <a:lstStyle/>
              <a:p>
                <a:r>
                  <a:rPr lang="zh-CN" altLang="en-US">
                    <a:noFill/>
                  </a:rPr>
                  <a:t> </a:t>
                </a:r>
              </a:p>
            </p:txBody>
          </p:sp>
        </mc:Fallback>
      </mc:AlternateContent>
      <p:sp>
        <p:nvSpPr>
          <p:cNvPr id="10" name="QT_7_AN.9_1#bc593460c.bracket?vbadefaultcenterpage=1&amp;parentnodeid=4756bbbdd&amp;vbapositionanswer=5&amp;vbahtmlprocessed=1"/>
          <p:cNvSpPr/>
          <p:nvPr/>
        </p:nvSpPr>
        <p:spPr>
          <a:xfrm>
            <a:off x="2821559" y="3603848"/>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11" name="QT_7_BD.10_1#398f2ed40?vbadefaultcenterpage=1&amp;parentnodeid=4756bbbdd&amp;vbahtmlprocessed=1"/>
              <p:cNvSpPr/>
              <p:nvPr/>
            </p:nvSpPr>
            <p:spPr>
              <a:xfrm>
                <a:off x="502920" y="41550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（4）若</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11" name="QT_7_BD.10_1#398f2ed40?vbadefaultcenterpage=1&amp;parentnodeid=4756bbbdd&amp;vbahtmlprocessed=1"/>
              <p:cNvSpPr>
                <a:spLocks noRot="1" noChangeAspect="1" noMove="1" noResize="1" noEditPoints="1" noAdjustHandles="1" noChangeArrowheads="1" noChangeShapeType="1" noTextEdit="1"/>
              </p:cNvSpPr>
              <p:nvPr/>
            </p:nvSpPr>
            <p:spPr>
              <a:xfrm>
                <a:off x="502920" y="4155091"/>
                <a:ext cx="11183112" cy="486029"/>
              </a:xfrm>
              <a:prstGeom prst="rect">
                <a:avLst/>
              </a:prstGeom>
              <a:blipFill rotWithShape="1">
                <a:blip r:embed="rId5"/>
                <a:stretch>
                  <a:fillRect t="-59" r="1" b="-12823"/>
                </a:stretch>
              </a:blipFill>
            </p:spPr>
            <p:txBody>
              <a:bodyPr/>
              <a:lstStyle/>
              <a:p>
                <a:r>
                  <a:rPr lang="zh-CN" altLang="en-US">
                    <a:noFill/>
                  </a:rPr>
                  <a:t> </a:t>
                </a:r>
              </a:p>
            </p:txBody>
          </p:sp>
        </mc:Fallback>
      </mc:AlternateContent>
      <p:sp>
        <p:nvSpPr>
          <p:cNvPr id="12" name="QT_7_AN.11_1#398f2ed40.bracket?vbadefaultcenterpage=1&amp;parentnodeid=4756bbbdd&amp;vbapositionanswer=6&amp;vbahtmlprocessed=1"/>
          <p:cNvSpPr/>
          <p:nvPr/>
        </p:nvSpPr>
        <p:spPr>
          <a:xfrm>
            <a:off x="6161659" y="41550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animBg="1" build="p"/>
      <p:bldP spid="10" grpId="0" animBg="1" build="p"/>
      <p:bldP spid="12" grpId="0" animBg="1" build="p"/>
    </p:bldLst>
  </p:timing>
</p:sld>
</file>

<file path=ppt/tags/tag1.xml><?xml version="1.0" encoding="utf-8"?>
<p:tagLst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6016</Words>
  <Application>WPS 演示</Application>
  <PresentationFormat>宽屏</PresentationFormat>
  <Paragraphs>317</Paragraphs>
  <Slides>31</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Times New Roman</vt:lpstr>
      <vt:lpstr>微软雅黑</vt:lpstr>
      <vt:lpstr>Times New Roman</vt:lpstr>
      <vt:lpstr>宋体</vt:lpstr>
      <vt:lpstr>Cambria Math</vt:lpstr>
      <vt:lpstr>Arial Unicode MS</vt:lpstr>
      <vt:lpstr>等线</vt:lpstr>
      <vt:lpstr>Calibri</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石蒙</dc:creator>
  <cp:lastModifiedBy>Mr.Lee</cp:lastModifiedBy>
  <cp:revision>6</cp:revision>
  <dcterms:created xsi:type="dcterms:W3CDTF">2023-12-21T09:39:00Z</dcterms:created>
  <dcterms:modified xsi:type="dcterms:W3CDTF">2024-01-08T03:07:41Z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DCCA46913E0C40B2B91C1D7F770DBB40_12</vt:lpwstr>
  </property>
  <property fmtid="{D5CDD505-2E9C-101B-9397-08002B2CF9AE}" pid="3" name="KSOProductBuildVer">
    <vt:lpwstr>2052-12.1.0.15990</vt:lpwstr>
  </property>
</Properties>
</file>