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Lst>
  <p:sldSz cx="12192000" cy="6858000"/>
  <p:notesSz cx="6858000" cy="12192000"/>
  <p:custDataLst>
    <p:tags r:id="rId40"/>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8" d="100"/>
          <a:sy n="98" d="100"/>
        </p:scale>
        <p:origin x="8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gs" Target="tags/tag1.xml"/><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6.png"/><Relationship Id="rId3" Type="http://schemas.openxmlformats.org/officeDocument/2006/relationships/slide" Target="../slides/slide3.xml"/><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内容#df=2546fd77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基础课12 对数函数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86FD821E-33CD-4FBA-B8EC-04288AB6C45A}"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内容#df=2546fd77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基础课12 对数函数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AC121B70-2641-45F4-95B5-B9416638D8EF}"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内容#df=2546fd77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基础课12 对数函数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C8260262-5908-4A2F-97B3-1355FE70D35B}"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内容#df=2546fd77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基础课12 对数函数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8AE8B3CC-676C-4B93-A3F4-391EE656DAEF}"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hexin?subject=math#pid=657fab7460819df2225b41b1#tid=65825cdc41cd2100092ee9df#sourcefr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ver1">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
        <p:nvSpPr>
          <p:cNvPr id="3" name="MasterShapeName"/>
          <p:cNvSpPr/>
          <p:nvPr/>
        </p:nvSpPr>
        <p:spPr>
          <a:xfrm>
            <a:off x="5577840" y="5907024"/>
            <a:ext cx="1801368" cy="859536"/>
          </a:xfrm>
          <a:prstGeom prst="rect">
            <a:avLst/>
          </a:prstGeom>
          <a:noFill/>
        </p:spPr>
        <p:txBody>
          <a:bodyPr wrap="square" lIns="0" tIns="0" rIns="0" bIns="0" rtlCol="0" anchor="ctr"/>
          <a:lstStyle/>
          <a:p>
            <a:pPr algn="ctr"/>
            <a:r>
              <a:rPr lang="en-US" sz="5200" b="1" i="0" dirty="0">
                <a:solidFill>
                  <a:srgbClr val="42ADE2"/>
                </a:solidFill>
                <a:latin typeface="Times New Roman" panose="02020603050405020304" pitchFamily="34" charset="0"/>
                <a:ea typeface="微软雅黑" panose="020B0503020204020204" pitchFamily="34" charset="-122"/>
                <a:cs typeface="Times New Roman" panose="02020603050405020304" pitchFamily="34" charset="-120"/>
              </a:rPr>
              <a:t>数 学</a:t>
            </a:r>
            <a:endParaRPr lang="en-US" sz="52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标题">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内容">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a:lstStyle/>
          <a:p>
            <a:endParaRPr lang="zh-CN" altLang="en-US"/>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61E4302D-969A-464C-A0CB-BE4741AD9B06}"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ckCover">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内容#df=2546fd777">
    <p:spTree>
      <p:nvGrpSpPr>
        <p:cNvPr id="1" name=""/>
        <p:cNvGrpSpPr/>
        <p:nvPr/>
      </p:nvGrpSpPr>
      <p:grpSpPr>
        <a:xfrm>
          <a:off x="0" y="0"/>
          <a:ext cx="0" cy="0"/>
          <a:chOff x="0" y="0"/>
          <a:chExt cx="0" cy="0"/>
        </a:xfrm>
      </p:grpSpPr>
      <p:pic>
        <p:nvPicPr>
          <p:cNvPr id="2" name="MasterShapeName" descr="preencoded.png"/>
          <p:cNvPicPr>
            <a:picLocks noChangeAspect="1"/>
          </p:cNvPicPr>
          <p:nvPr/>
        </p:nvPicPr>
        <p:blipFill>
          <a:blip r:embed="rId2"/>
          <a:stretch>
            <a:fillRect/>
          </a:stretch>
        </p:blipFill>
        <p:spPr>
          <a:xfrm>
            <a:off x="0" y="0"/>
            <a:ext cx="12188952" cy="6858000"/>
          </a:xfrm>
          <a:prstGeom prst="rect">
            <a:avLst/>
          </a:prstGeom>
        </p:spPr>
      </p:pic>
      <p:pic>
        <p:nvPicPr>
          <p:cNvPr id="3" name="MasterShapeName?linknodeid=back_to_first_catalog" descr="preencoded.png">
            <a:hlinkClick r:id="rId3" action="ppaction://hlinksldjump"/>
          </p:cNvPr>
          <p:cNvPicPr>
            <a:picLocks noChangeAspect="1"/>
          </p:cNvPicPr>
          <p:nvPr/>
        </p:nvPicPr>
        <p:blipFill>
          <a:blip r:embed="rId4"/>
          <a:stretch>
            <a:fillRect/>
          </a:stretch>
        </p:blipFill>
        <p:spPr>
          <a:xfrm>
            <a:off x="10506456" y="6437376"/>
            <a:ext cx="1691640" cy="429768"/>
          </a:xfrm>
          <a:prstGeom prst="rect">
            <a:avLst/>
          </a:prstGeom>
        </p:spPr>
      </p:pic>
      <p:sp>
        <p:nvSpPr>
          <p:cNvPr id="4" name="MasterShapeName"/>
          <p:cNvSpPr/>
          <p:nvPr/>
        </p:nvSpPr>
        <p:spPr>
          <a:xfrm>
            <a:off x="1545336" y="128016"/>
            <a:ext cx="9500616" cy="539496"/>
          </a:xfrm>
          <a:prstGeom prst="rect">
            <a:avLst/>
          </a:prstGeom>
          <a:noFill/>
        </p:spPr>
        <p:txBody>
          <a:bodyPr wrap="square" lIns="0" tIns="0" rIns="0" bIns="0" rtlCol="0" anchor="ctr"/>
          <a:lstStyle/>
          <a:p>
            <a:pPr algn="l"/>
            <a:r>
              <a:rPr lang="en-US" sz="28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基础课12 对数函数</a:t>
            </a:r>
            <a:endParaRPr lang="en-US" sz="2800" dirty="0"/>
          </a:p>
        </p:txBody>
      </p:sp>
      <p:sp>
        <p:nvSpPr>
          <p:cNvPr id="5" name="MasterShapeName"/>
          <p:cNvSpPr/>
          <p:nvPr/>
        </p:nvSpPr>
        <p:spPr>
          <a:xfrm>
            <a:off x="11393424" y="237744"/>
            <a:ext cx="566928" cy="457200"/>
          </a:xfrm>
          <a:prstGeom prst="rect">
            <a:avLst/>
          </a:prstGeom>
          <a:noFill/>
        </p:spPr>
        <p:txBody>
          <a:bodyPr wrap="square" lIns="0" tIns="0" rIns="0" bIns="0" rtlCol="0" anchor="ctr"/>
          <a:lstStyle/>
          <a:p>
            <a:pPr algn="ctr"/>
            <a:fld id="{6C171919-1441-47EA-9F21-9FE9513B98A6}" type="slidenum">
              <a:rPr lang="en-US" sz="1500" b="1" i="0" smtClean="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fld>
            <a:endParaRPr lang="en-US" sz="1500"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9.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9.xml"/><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9.xml"/><Relationship Id="rId4" Type="http://schemas.openxmlformats.org/officeDocument/2006/relationships/image" Target="../media/image38.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9.xml"/><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9.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jpeg"/><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image" Target="../media/image43.png"/></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17.xml"/><Relationship Id="rId5" Type="http://schemas.openxmlformats.org/officeDocument/2006/relationships/slideLayout" Target="../slideLayouts/slideLayout9.xml"/><Relationship Id="rId4" Type="http://schemas.openxmlformats.org/officeDocument/2006/relationships/image" Target="../media/image52.jpeg"/><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9.xml"/><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image" Target="../media/image5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9.xml"/><Relationship Id="rId1" Type="http://schemas.openxmlformats.org/officeDocument/2006/relationships/image" Target="../media/image56.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9" Type="http://schemas.openxmlformats.org/officeDocument/2006/relationships/notesSlide" Target="../notesSlides/notesSlide20.xml"/><Relationship Id="rId8" Type="http://schemas.openxmlformats.org/officeDocument/2006/relationships/slideLayout" Target="../slideLayouts/slideLayout9.xml"/><Relationship Id="rId7" Type="http://schemas.openxmlformats.org/officeDocument/2006/relationships/image" Target="../media/image63.png"/><Relationship Id="rId6" Type="http://schemas.openxmlformats.org/officeDocument/2006/relationships/image" Target="../media/image62.jpeg"/><Relationship Id="rId5" Type="http://schemas.openxmlformats.org/officeDocument/2006/relationships/image" Target="../media/image61.jpeg"/><Relationship Id="rId4" Type="http://schemas.openxmlformats.org/officeDocument/2006/relationships/image" Target="../media/image60.jpeg"/><Relationship Id="rId3" Type="http://schemas.openxmlformats.org/officeDocument/2006/relationships/image" Target="../media/image59.jpeg"/><Relationship Id="rId2" Type="http://schemas.openxmlformats.org/officeDocument/2006/relationships/image" Target="../media/image58.png"/><Relationship Id="rId1" Type="http://schemas.openxmlformats.org/officeDocument/2006/relationships/image" Target="../media/image57.jpe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21.xml"/><Relationship Id="rId5" Type="http://schemas.openxmlformats.org/officeDocument/2006/relationships/slideLayout" Target="../slideLayouts/slideLayout9.xml"/><Relationship Id="rId4" Type="http://schemas.openxmlformats.org/officeDocument/2006/relationships/image" Target="../media/image67.png"/><Relationship Id="rId3" Type="http://schemas.openxmlformats.org/officeDocument/2006/relationships/image" Target="../media/image66.jpeg"/><Relationship Id="rId2" Type="http://schemas.openxmlformats.org/officeDocument/2006/relationships/image" Target="../media/image65.png"/><Relationship Id="rId1" Type="http://schemas.openxmlformats.org/officeDocument/2006/relationships/image" Target="../media/image64.pn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9.xml"/><Relationship Id="rId4" Type="http://schemas.openxmlformats.org/officeDocument/2006/relationships/image" Target="../media/image71.png"/><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image" Target="../media/image68.jpe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9.xml"/><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image" Target="../media/image7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9.xml"/><Relationship Id="rId1" Type="http://schemas.openxmlformats.org/officeDocument/2006/relationships/image" Target="../media/image56.jpeg"/></Relationships>
</file>

<file path=ppt/slides/_rels/slide25.xml.rels><?xml version="1.0" encoding="UTF-8" standalone="yes"?>
<Relationships xmlns="http://schemas.openxmlformats.org/package/2006/relationships"><Relationship Id="rId7" Type="http://schemas.openxmlformats.org/officeDocument/2006/relationships/notesSlide" Target="../notesSlides/notesSlide25.xml"/><Relationship Id="rId6" Type="http://schemas.openxmlformats.org/officeDocument/2006/relationships/slideLayout" Target="../slideLayouts/slideLayout9.xml"/><Relationship Id="rId5" Type="http://schemas.openxmlformats.org/officeDocument/2006/relationships/image" Target="../media/image79.png"/><Relationship Id="rId4" Type="http://schemas.openxmlformats.org/officeDocument/2006/relationships/image" Target="../media/image78.png"/><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image" Target="../media/image75.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9.xml"/><Relationship Id="rId2" Type="http://schemas.openxmlformats.org/officeDocument/2006/relationships/image" Target="../media/image80.png"/><Relationship Id="rId1" Type="http://schemas.openxmlformats.org/officeDocument/2006/relationships/image" Target="../media/image56.jpeg"/></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9.xml"/><Relationship Id="rId4" Type="http://schemas.openxmlformats.org/officeDocument/2006/relationships/image" Target="../media/image84.png"/><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image" Target="../media/image81.jpeg"/></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9.xml"/><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85.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9.xml"/><Relationship Id="rId1" Type="http://schemas.openxmlformats.org/officeDocument/2006/relationships/image" Target="../media/image56.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6.xml"/><Relationship Id="rId3" Type="http://schemas.openxmlformats.org/officeDocument/2006/relationships/slide" Target="slide15.xml"/><Relationship Id="rId2" Type="http://schemas.openxmlformats.org/officeDocument/2006/relationships/image" Target="../media/image8.png"/><Relationship Id="rId1" Type="http://schemas.openxmlformats.org/officeDocument/2006/relationships/slide" Target="slide5.xml"/></Relationships>
</file>

<file path=ppt/slides/_rels/slide30.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9.xml"/><Relationship Id="rId4" Type="http://schemas.openxmlformats.org/officeDocument/2006/relationships/image" Target="../media/image91.png"/><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image" Target="../media/image88.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slideLayout" Target="../slideLayouts/slideLayout9.xml"/><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image" Target="../media/image92.png"/></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32.xml"/><Relationship Id="rId4" Type="http://schemas.openxmlformats.org/officeDocument/2006/relationships/slideLayout" Target="../slideLayouts/slideLayout9.xml"/><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image" Target="../media/image95.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9.xml"/><Relationship Id="rId2" Type="http://schemas.openxmlformats.org/officeDocument/2006/relationships/image" Target="../media/image12.png"/><Relationship Id="rId1"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9.xml"/><Relationship Id="rId2" Type="http://schemas.openxmlformats.org/officeDocument/2006/relationships/image" Target="../media/image20.png"/><Relationship Id="rId1" Type="http://schemas.openxmlformats.org/officeDocument/2006/relationships/image" Target="../media/image19.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9.xml"/><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image" Target="../media/image2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fd57e4ab5?vbadefaultcenterpage=1&amp;parentnodeid=7657656fa&amp;vbahtmlprocessed=1" descr="preencoded.png"/>
          <p:cNvPicPr>
            <a:picLocks noChangeAspect="1"/>
          </p:cNvPicPr>
          <p:nvPr/>
        </p:nvPicPr>
        <p:blipFill>
          <a:blip r:embed="rId1"/>
          <a:stretch>
            <a:fillRect/>
          </a:stretch>
        </p:blipFill>
        <p:spPr>
          <a:xfrm>
            <a:off x="3813048" y="756000"/>
            <a:ext cx="4562856" cy="530352"/>
          </a:xfrm>
          <a:prstGeom prst="rect">
            <a:avLst/>
          </a:prstGeom>
        </p:spPr>
      </p:pic>
      <p:sp>
        <p:nvSpPr>
          <p:cNvPr id="3" name="C_5_BD#e4ad36b84?vbadefaultcenterpage=1&amp;parentnodeid=fd57e4ab5&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题组1</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走出误区</a:t>
            </a:r>
            <a:endParaRPr lang="en-US" altLang="zh-CN" sz="2600" dirty="0"/>
          </a:p>
        </p:txBody>
      </p:sp>
      <p:sp>
        <p:nvSpPr>
          <p:cNvPr id="4" name="QO_6_BD.6_1#d5b24507b?vbadefaultcenterpage=1&amp;parentnodeid=e4ad36b84&amp;vbahtmlprocessed=1"/>
          <p:cNvSpPr/>
          <p:nvPr/>
        </p:nvSpPr>
        <p:spPr>
          <a:xfrm>
            <a:off x="502920" y="2012952"/>
            <a:ext cx="11183112" cy="490030"/>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判一判</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.（对的打“√”,错的打“×”）</a:t>
            </a:r>
            <a:endParaRPr lang="en-US" altLang="zh-CN" sz="2400" dirty="0"/>
          </a:p>
        </p:txBody>
      </p:sp>
      <mc:AlternateContent xmlns:mc="http://schemas.openxmlformats.org/markup-compatibility/2006">
        <mc:Choice xmlns:a14="http://schemas.microsoft.com/office/drawing/2010/main" Requires="a14">
          <p:sp>
            <p:nvSpPr>
              <p:cNvPr id="5" name="QT_7_BD.7_1#4e7a69e46?vbadefaultcenterpage=1&amp;parentnodeid=d5b24507b&amp;vbahtmlprocessed=1"/>
              <p:cNvSpPr/>
              <p:nvPr/>
            </p:nvSpPr>
            <p:spPr>
              <a:xfrm>
                <a:off x="502920" y="2567591"/>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是对数函数.(</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5" name="QT_7_BD.7_1#4e7a69e46?vbadefaultcenterpage=1&amp;parentnodeid=d5b24507b&amp;vbahtmlprocessed=1"/>
              <p:cNvSpPr>
                <a:spLocks noRot="1" noChangeAspect="1" noMove="1" noResize="1" noEditPoints="1" noAdjustHandles="1" noChangeArrowheads="1" noChangeShapeType="1" noTextEdit="1"/>
              </p:cNvSpPr>
              <p:nvPr/>
            </p:nvSpPr>
            <p:spPr>
              <a:xfrm>
                <a:off x="502920" y="2567591"/>
                <a:ext cx="11183112" cy="486029"/>
              </a:xfrm>
              <a:prstGeom prst="rect">
                <a:avLst/>
              </a:prstGeom>
              <a:blipFill rotWithShape="1">
                <a:blip r:embed="rId2"/>
                <a:stretch>
                  <a:fillRect t="-59" r="1" b="-12823"/>
                </a:stretch>
              </a:blipFill>
            </p:spPr>
            <p:txBody>
              <a:bodyPr/>
              <a:lstStyle/>
              <a:p>
                <a:r>
                  <a:rPr lang="zh-CN" altLang="en-US">
                    <a:noFill/>
                  </a:rPr>
                  <a:t> </a:t>
                </a:r>
              </a:p>
            </p:txBody>
          </p:sp>
        </mc:Fallback>
      </mc:AlternateContent>
      <p:sp>
        <p:nvSpPr>
          <p:cNvPr id="6" name="QT_7_AN.8_1#4e7a69e46.bracket?vbadefaultcenterpage=1&amp;parentnodeid=d5b24507b&amp;vbapositionanswer=6&amp;vbahtmlprocessed=1"/>
          <p:cNvSpPr/>
          <p:nvPr/>
        </p:nvSpPr>
        <p:spPr>
          <a:xfrm>
            <a:off x="5663756" y="2567591"/>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7" name="QT_7_BD.9_1#195bf94bf?vbadefaultcenterpage=1&amp;parentnodeid=d5b24507b&amp;vbahtmlprocessed=1"/>
              <p:cNvSpPr/>
              <p:nvPr/>
            </p:nvSpPr>
            <p:spPr>
              <a:xfrm>
                <a:off x="502920" y="3057748"/>
                <a:ext cx="11183112" cy="712978"/>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的定义域相同.(</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7" name="QT_7_BD.9_1#195bf94bf?vbadefaultcenterpage=1&amp;parentnodeid=d5b24507b&amp;vbahtmlprocessed=1"/>
              <p:cNvSpPr>
                <a:spLocks noRot="1" noChangeAspect="1" noMove="1" noResize="1" noEditPoints="1" noAdjustHandles="1" noChangeArrowheads="1" noChangeShapeType="1" noTextEdit="1"/>
              </p:cNvSpPr>
              <p:nvPr/>
            </p:nvSpPr>
            <p:spPr>
              <a:xfrm>
                <a:off x="502920" y="3057748"/>
                <a:ext cx="11183112" cy="712978"/>
              </a:xfrm>
              <a:prstGeom prst="rect">
                <a:avLst/>
              </a:prstGeom>
              <a:blipFill rotWithShape="1">
                <a:blip r:embed="rId3"/>
                <a:stretch>
                  <a:fillRect t="-31" r="1" b="-9962"/>
                </a:stretch>
              </a:blipFill>
            </p:spPr>
            <p:txBody>
              <a:bodyPr/>
              <a:lstStyle/>
              <a:p>
                <a:r>
                  <a:rPr lang="zh-CN" altLang="en-US">
                    <a:noFill/>
                  </a:rPr>
                  <a:t> </a:t>
                </a:r>
              </a:p>
            </p:txBody>
          </p:sp>
        </mc:Fallback>
      </mc:AlternateContent>
      <p:sp>
        <p:nvSpPr>
          <p:cNvPr id="8" name="QT_7_AN.10_1#195bf94bf.bracket?vbadefaultcenterpage=1&amp;parentnodeid=d5b24507b&amp;vbapositionanswer=7&amp;vbahtmlprocessed=1"/>
          <p:cNvSpPr/>
          <p:nvPr/>
        </p:nvSpPr>
        <p:spPr>
          <a:xfrm>
            <a:off x="8951595" y="3343244"/>
            <a:ext cx="387350"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9" name="QT_7_BD.11_1#5bc8d469b?vbadefaultcenterpage=1&amp;parentnodeid=d5b24507b&amp;vbahtmlprocessed=1"/>
              <p:cNvSpPr/>
              <p:nvPr/>
            </p:nvSpPr>
            <p:spPr>
              <a:xfrm>
                <a:off x="502920" y="3781648"/>
                <a:ext cx="11183112" cy="486029"/>
              </a:xfrm>
              <a:prstGeom prst="rect">
                <a:avLst/>
              </a:prstGeom>
              <a:noFill/>
            </p:spPr>
            <p:txBody>
              <a:bodyPr wrap="square" lIns="0" tIns="0" rIns="0" bIns="0" rtlCol="0" anchor="t"/>
              <a:lstStyle/>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时，若</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9" name="QT_7_BD.11_1#5bc8d469b?vbadefaultcenterpage=1&amp;parentnodeid=d5b24507b&amp;vbahtmlprocessed=1"/>
              <p:cNvSpPr>
                <a:spLocks noRot="1" noChangeAspect="1" noMove="1" noResize="1" noEditPoints="1" noAdjustHandles="1" noChangeArrowheads="1" noChangeShapeType="1" noTextEdit="1"/>
              </p:cNvSpPr>
              <p:nvPr/>
            </p:nvSpPr>
            <p:spPr>
              <a:xfrm>
                <a:off x="502920" y="3781648"/>
                <a:ext cx="11183112" cy="486029"/>
              </a:xfrm>
              <a:prstGeom prst="rect">
                <a:avLst/>
              </a:prstGeom>
              <a:blipFill rotWithShape="1">
                <a:blip r:embed="rId4"/>
                <a:stretch>
                  <a:fillRect t="-46" r="1" b="-12836"/>
                </a:stretch>
              </a:blipFill>
            </p:spPr>
            <p:txBody>
              <a:bodyPr/>
              <a:lstStyle/>
              <a:p>
                <a:r>
                  <a:rPr lang="zh-CN" altLang="en-US">
                    <a:noFill/>
                  </a:rPr>
                  <a:t> </a:t>
                </a:r>
              </a:p>
            </p:txBody>
          </p:sp>
        </mc:Fallback>
      </mc:AlternateContent>
      <p:sp>
        <p:nvSpPr>
          <p:cNvPr id="10" name="QT_7_AN.12_1#5bc8d469b.bracket?vbadefaultcenterpage=1&amp;parentnodeid=d5b24507b&amp;vbapositionanswer=8&amp;vbahtmlprocessed=1"/>
          <p:cNvSpPr/>
          <p:nvPr/>
        </p:nvSpPr>
        <p:spPr>
          <a:xfrm>
            <a:off x="6632766" y="3781648"/>
            <a:ext cx="446088" cy="478790"/>
          </a:xfrm>
          <a:prstGeom prst="rect">
            <a:avLst/>
          </a:prstGeom>
          <a:noFill/>
        </p:spPr>
        <p:txBody>
          <a:bodyPr wrap="none" lIns="0" tIns="0" rIns="0" bIns="0" rtlCol="0" anchor="t"/>
          <a:lstStyle/>
          <a:p>
            <a:pPr marL="0" algn="ctr" latinLnBrk="1">
              <a:lnSpc>
                <a:spcPts val="42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AlternateContent xmlns:mc="http://schemas.openxmlformats.org/markup-compatibility/2006">
        <mc:Choice xmlns:a14="http://schemas.microsoft.com/office/drawing/2010/main" Requires="a14">
          <p:sp>
            <p:nvSpPr>
              <p:cNvPr id="11" name="QT_7_BD.13_1#e01dc93f2?vbadefaultcenterpage=1&amp;parentnodeid=d5b24507b&amp;vbahtmlprocessed=1"/>
              <p:cNvSpPr/>
              <p:nvPr/>
            </p:nvSpPr>
            <p:spPr>
              <a:xfrm>
                <a:off x="502920" y="4276948"/>
                <a:ext cx="11183112" cy="662051"/>
              </a:xfrm>
              <a:prstGeom prst="rect">
                <a:avLst/>
              </a:prstGeom>
              <a:noFill/>
            </p:spPr>
            <p:txBody>
              <a:bodyPr wrap="square" lIns="0" tIns="0" rIns="0" bIns="0" rtlCol="0" anchor="t"/>
              <a:lstStyle/>
              <a:p>
                <a:pPr marL="0" algn="l" latinLnBrk="1">
                  <a:lnSpc>
                    <a:spcPct val="11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sub>
                    </m:sSub>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的图象重合.(</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a:solidFill>
                      <a:srgbClr val="000000"/>
                    </a:solidFill>
                    <a:latin typeface="宋体" panose="02010600030101010101" pitchFamily="2" charset="-122"/>
                    <a:ea typeface="宋体" panose="02010600030101010101" pitchFamily="2" charset="-122"/>
                    <a:cs typeface="宋体" panose="02010600030101010101" pitchFamily="34" charset="-120"/>
                  </a:rPr>
                  <a:t> </a:t>
                </a:r>
                <a:endParaRPr lang="en-US" altLang="zh-CN" sz="2400" dirty="0"/>
              </a:p>
            </p:txBody>
          </p:sp>
        </mc:Choice>
        <mc:Fallback>
          <p:sp>
            <p:nvSpPr>
              <p:cNvPr id="11" name="QT_7_BD.13_1#e01dc93f2?vbadefaultcenterpage=1&amp;parentnodeid=d5b24507b&amp;vbahtmlprocessed=1"/>
              <p:cNvSpPr>
                <a:spLocks noRot="1" noChangeAspect="1" noMove="1" noResize="1" noEditPoints="1" noAdjustHandles="1" noChangeArrowheads="1" noChangeShapeType="1" noTextEdit="1"/>
              </p:cNvSpPr>
              <p:nvPr/>
            </p:nvSpPr>
            <p:spPr>
              <a:xfrm>
                <a:off x="502920" y="4276948"/>
                <a:ext cx="11183112" cy="662051"/>
              </a:xfrm>
              <a:prstGeom prst="rect">
                <a:avLst/>
              </a:prstGeom>
              <a:blipFill rotWithShape="1">
                <a:blip r:embed="rId5"/>
                <a:stretch>
                  <a:fillRect t="-34" r="1" b="-2115"/>
                </a:stretch>
              </a:blipFill>
            </p:spPr>
            <p:txBody>
              <a:bodyPr/>
              <a:lstStyle/>
              <a:p>
                <a:r>
                  <a:rPr lang="zh-CN" altLang="en-US">
                    <a:noFill/>
                  </a:rPr>
                  <a:t> </a:t>
                </a:r>
              </a:p>
            </p:txBody>
          </p:sp>
        </mc:Fallback>
      </mc:AlternateContent>
      <p:sp>
        <p:nvSpPr>
          <p:cNvPr id="12" name="QT_7_AN.14_1#e01dc93f2.bracket?vbadefaultcenterpage=1&amp;parentnodeid=d5b24507b&amp;vbapositionanswer=9&amp;vbahtmlprocessed=1"/>
          <p:cNvSpPr/>
          <p:nvPr/>
        </p:nvSpPr>
        <p:spPr>
          <a:xfrm>
            <a:off x="6499479" y="4419950"/>
            <a:ext cx="387350"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bg/>
                                          </p:spTgt>
                                        </p:tgtEl>
                                        <p:attrNameLst>
                                          <p:attrName>style.visibility</p:attrName>
                                        </p:attrNameLst>
                                      </p:cBhvr>
                                      <p:to>
                                        <p:strVal val="visible"/>
                                      </p:to>
                                    </p:set>
                                    <p:animEffect transition="in" filter="wipe(left)">
                                      <p:cBhvr>
                                        <p:cTn id="23" dur="500"/>
                                        <p:tgtEl>
                                          <p:spTgt spid="10">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500"/>
                                        <p:tgtEl>
                                          <p:spTgt spid="1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
                                            <p:bg/>
                                          </p:spTgt>
                                        </p:tgtEl>
                                        <p:attrNameLst>
                                          <p:attrName>style.visibility</p:attrName>
                                        </p:attrNameLst>
                                      </p:cBhvr>
                                      <p:to>
                                        <p:strVal val="visible"/>
                                      </p:to>
                                    </p:set>
                                    <p:animEffect transition="in" filter="wipe(left)">
                                      <p:cBhvr>
                                        <p:cTn id="31" dur="500"/>
                                        <p:tgtEl>
                                          <p:spTgt spid="12">
                                            <p:bg/>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12">
                                            <p:txEl>
                                              <p:pRg st="0" end="0"/>
                                            </p:txEl>
                                          </p:spTgt>
                                        </p:tgtEl>
                                        <p:attrNameLst>
                                          <p:attrName>style.visibility</p:attrName>
                                        </p:attrNameLst>
                                      </p:cBhvr>
                                      <p:to>
                                        <p:strVal val="visible"/>
                                      </p:to>
                                    </p:set>
                                    <p:animEffect transition="in" filter="wipe(left)">
                                      <p:cBhvr>
                                        <p:cTn id="3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8" grpId="0" animBg="1" build="p"/>
      <p:bldP spid="10" grpId="0" animBg="1" build="p"/>
      <p:bldP spid="12" grpId="0" animBg="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15_1#ce770c109?vbadefaultcenterpage=1&amp;parentnodeid=e4ad36b84&amp;vbahtmlprocessed=1"/>
              <p:cNvSpPr/>
              <p:nvPr/>
            </p:nvSpPr>
            <p:spPr>
              <a:xfrm>
                <a:off x="502920" y="1482485"/>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（易错题）已知函数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满足关系式</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的最大值为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15_1#ce770c109?vbadefaultcenterpage=1&amp;parentnodeid=e4ad36b84&amp;vbahtmlprocessed=1"/>
              <p:cNvSpPr>
                <a:spLocks noRot="1" noChangeAspect="1" noMove="1" noResize="1" noEditPoints="1" noAdjustHandles="1" noChangeArrowheads="1" noChangeShapeType="1" noTextEdit="1"/>
              </p:cNvSpPr>
              <p:nvPr/>
            </p:nvSpPr>
            <p:spPr>
              <a:xfrm>
                <a:off x="502920" y="1482485"/>
                <a:ext cx="11183112" cy="1034669"/>
              </a:xfrm>
              <a:prstGeom prst="rect">
                <a:avLst/>
              </a:prstGeom>
              <a:blipFill rotWithShape="1">
                <a:blip r:embed="rId1"/>
                <a:stretch>
                  <a:fillRect t="-38" r="1" b="-60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6_AN.16_1#ce770c109.blank?vbadefaultcenterpage=1&amp;parentnodeid=e4ad36b84&amp;vbapositionanswer=10&amp;vbahtmlprocessed=1&amp;rh=37.8"/>
              <p:cNvSpPr/>
              <p:nvPr/>
            </p:nvSpPr>
            <p:spPr>
              <a:xfrm>
                <a:off x="3191969" y="1971434"/>
                <a:ext cx="723837" cy="480060"/>
              </a:xfrm>
              <a:prstGeom prst="rect">
                <a:avLst/>
              </a:prstGeom>
              <a:noFill/>
            </p:spPr>
            <p:txBody>
              <a:bodyPr wrap="none" lIns="0" tIns="0" rIns="0" bIns="0" rtlCol="0" anchor="t"/>
              <a:lstStyle/>
              <a:p>
                <a:pPr marL="0" algn="ctr" latinLnBrk="1">
                  <a:lnSpc>
                    <a:spcPts val="4400"/>
                  </a:lnSpc>
                </a:pP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sup>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6_AN.16_1#ce770c109.blank?vbadefaultcenterpage=1&amp;parentnodeid=e4ad36b84&amp;vbapositionanswer=10&amp;vbahtmlprocessed=1&amp;rh=37.8"/>
              <p:cNvSpPr>
                <a:spLocks noRot="1" noChangeAspect="1" noMove="1" noResize="1" noEditPoints="1" noAdjustHandles="1" noChangeArrowheads="1" noChangeShapeType="1" noTextEdit="1"/>
              </p:cNvSpPr>
              <p:nvPr/>
            </p:nvSpPr>
            <p:spPr>
              <a:xfrm>
                <a:off x="3191969" y="1971434"/>
                <a:ext cx="723837" cy="480060"/>
              </a:xfrm>
              <a:prstGeom prst="rect">
                <a:avLst/>
              </a:prstGeom>
              <a:blipFill rotWithShape="1">
                <a:blip r:embed="rId2"/>
                <a:stretch>
                  <a:fillRect l="-63" t="-82" r="55" b="-16320"/>
                </a:stretch>
              </a:blipFill>
            </p:spPr>
            <p:txBody>
              <a:bodyPr/>
              <a:lstStyle/>
              <a:p>
                <a:r>
                  <a:rPr lang="zh-CN" altLang="en-US">
                    <a:noFill/>
                  </a:rPr>
                  <a:t> </a:t>
                </a:r>
              </a:p>
            </p:txBody>
          </p:sp>
        </mc:Fallback>
      </mc:AlternateContent>
      <p:sp>
        <p:nvSpPr>
          <p:cNvPr id="4" name="QB_6_EX.17_1#ce770c109?vbadefaultcenterpage=1&amp;parentnodeid=e4ad36b84&amp;vbahtmlprocessed=1"/>
          <p:cNvSpPr/>
          <p:nvPr/>
        </p:nvSpPr>
        <p:spPr>
          <a:xfrm>
            <a:off x="502920" y="2524392"/>
            <a:ext cx="11183112" cy="49003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【易错点】</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忽视对数函数的定义域致误.</a:t>
            </a:r>
            <a:endParaRPr lang="en-US" altLang="zh-CN" sz="2400" dirty="0"/>
          </a:p>
        </p:txBody>
      </p:sp>
      <mc:AlternateContent xmlns:mc="http://schemas.openxmlformats.org/markup-compatibility/2006">
        <mc:Choice xmlns:a14="http://schemas.microsoft.com/office/drawing/2010/main" Requires="a14">
          <p:sp>
            <p:nvSpPr>
              <p:cNvPr id="5" name="QB_6_AS.18_1#ce770c109?vbadefaultcenterpage=1&amp;parentnodeid=e4ad36b84&amp;vbahtmlprocessed=1"/>
              <p:cNvSpPr/>
              <p:nvPr/>
            </p:nvSpPr>
            <p:spPr>
              <a:xfrm>
                <a:off x="502920" y="3019692"/>
                <a:ext cx="11183112" cy="2643823"/>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的最大值为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sup>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27</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den>
                        </m:f>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6_AS.18_1#ce770c109?vbadefaultcenterpage=1&amp;parentnodeid=e4ad36b84&amp;vbahtmlprocessed=1"/>
              <p:cNvSpPr>
                <a:spLocks noRot="1" noChangeAspect="1" noMove="1" noResize="1" noEditPoints="1" noAdjustHandles="1" noChangeArrowheads="1" noChangeShapeType="1" noTextEdit="1"/>
              </p:cNvSpPr>
              <p:nvPr/>
            </p:nvSpPr>
            <p:spPr>
              <a:xfrm>
                <a:off x="502920" y="3019692"/>
                <a:ext cx="11183112" cy="2643823"/>
              </a:xfrm>
              <a:prstGeom prst="rect">
                <a:avLst/>
              </a:prstGeom>
              <a:blipFill rotWithShape="1">
                <a:blip r:embed="rId3"/>
                <a:stretch>
                  <a:fillRect t="-10" r="1" b="-562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bg/>
                                          </p:spTgt>
                                        </p:tgtEl>
                                        <p:attrNameLst>
                                          <p:attrName>style.visibility</p:attrName>
                                        </p:attrNameLst>
                                      </p:cBhvr>
                                      <p:to>
                                        <p:strVal val="visible"/>
                                      </p:to>
                                    </p:set>
                                    <p:animEffect transition="in" filter="wipe(left)">
                                      <p:cBhvr>
                                        <p:cTn id="23" dur="500"/>
                                        <p:tgtEl>
                                          <p:spTgt spid="5">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wipe(left)">
                                      <p:cBhvr>
                                        <p:cTn id="26"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P spid="5" grpId="0" animBg="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f791386d2?vbadefaultcenterpage=1&amp;parentnodeid=fd57e4ab5&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题组2</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走进教材</a:t>
            </a:r>
            <a:endParaRPr lang="en-US" altLang="zh-CN" sz="2600" dirty="0"/>
          </a:p>
        </p:txBody>
      </p:sp>
      <mc:AlternateContent xmlns:mc="http://schemas.openxmlformats.org/markup-compatibility/2006">
        <mc:Choice xmlns:a14="http://schemas.microsoft.com/office/drawing/2010/main" Requires="a14">
          <p:sp>
            <p:nvSpPr>
              <p:cNvPr id="3" name="QC_6_BD.19_1#b32e745f7?vbadefaultcenterpage=1&amp;parentnodeid=f791386d2&amp;vbahtmlprocessed=1"/>
              <p:cNvSpPr/>
              <p:nvPr/>
            </p:nvSpPr>
            <p:spPr>
              <a:xfrm>
                <a:off x="502920" y="1348391"/>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（人教A版必修①P133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例3改编）设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15</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6</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18</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C_6_BD.19_1#b32e745f7?vbadefaultcenterpage=1&amp;parentnodeid=f791386d2&amp;vbahtmlprocessed=1"/>
              <p:cNvSpPr>
                <a:spLocks noRot="1" noChangeAspect="1" noMove="1" noResize="1" noEditPoints="1" noAdjustHandles="1" noChangeArrowheads="1" noChangeShapeType="1" noTextEdit="1"/>
              </p:cNvSpPr>
              <p:nvPr/>
            </p:nvSpPr>
            <p:spPr>
              <a:xfrm>
                <a:off x="502920" y="1348391"/>
                <a:ext cx="11183112" cy="1034669"/>
              </a:xfrm>
              <a:prstGeom prst="rect">
                <a:avLst/>
              </a:prstGeom>
              <a:blipFill rotWithShape="1">
                <a:blip r:embed="rId1"/>
                <a:stretch>
                  <a:fillRect t="-28" r="1" b="-6024"/>
                </a:stretch>
              </a:blipFill>
            </p:spPr>
            <p:txBody>
              <a:bodyPr/>
              <a:lstStyle/>
              <a:p>
                <a:r>
                  <a:rPr lang="zh-CN" altLang="en-US">
                    <a:noFill/>
                  </a:rPr>
                  <a:t> </a:t>
                </a:r>
              </a:p>
            </p:txBody>
          </p:sp>
        </mc:Fallback>
      </mc:AlternateContent>
      <p:sp>
        <p:nvSpPr>
          <p:cNvPr id="4" name="QC_6_AN.20_1#b32e745f7.bracket?vbadefaultcenterpage=1&amp;parentnodeid=f791386d2&amp;vbapositionanswer=11&amp;vbahtmlprocessed=1"/>
          <p:cNvSpPr/>
          <p:nvPr/>
        </p:nvSpPr>
        <p:spPr>
          <a:xfrm>
            <a:off x="769620" y="189703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mc:Choice xmlns:a14="http://schemas.microsoft.com/office/drawing/2010/main" Requires="a14">
          <p:sp>
            <p:nvSpPr>
              <p:cNvPr id="5" name="QC_6_BD.21_1#b32e745f7.choices?vbadefaultcenterpage=1&amp;parentnodeid=f791386d2&amp;vbahtmlprocessed=1"/>
              <p:cNvSpPr/>
              <p:nvPr/>
            </p:nvSpPr>
            <p:spPr>
              <a:xfrm>
                <a:off x="502920" y="2440591"/>
                <a:ext cx="11183112" cy="479235"/>
              </a:xfrm>
              <a:prstGeom prst="rect">
                <a:avLst/>
              </a:prstGeom>
              <a:noFill/>
            </p:spPr>
            <p:txBody>
              <a:bodyPr wrap="square" lIns="0" tIns="0" rIns="0" bIns="0" rtlCol="0" anchor="t"/>
              <a:lstStyle/>
              <a:p>
                <a:pPr latinLnBrk="1">
                  <a:lnSpc>
                    <a:spcPct val="15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5" name="QC_6_BD.21_1#b32e745f7.choices?vbadefaultcenterpage=1&amp;parentnodeid=f791386d2&amp;vbahtmlprocessed=1"/>
              <p:cNvSpPr>
                <a:spLocks noRot="1" noChangeAspect="1" noMove="1" noResize="1" noEditPoints="1" noAdjustHandles="1" noChangeArrowheads="1" noChangeShapeType="1" noTextEdit="1"/>
              </p:cNvSpPr>
              <p:nvPr/>
            </p:nvSpPr>
            <p:spPr>
              <a:xfrm>
                <a:off x="502920" y="2440591"/>
                <a:ext cx="11183112" cy="479235"/>
              </a:xfrm>
              <a:prstGeom prst="rect">
                <a:avLst/>
              </a:prstGeom>
              <a:blipFill rotWithShape="1">
                <a:blip r:embed="rId2"/>
                <a:stretch>
                  <a:fillRect t="-60" r="1" b="-144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C_6_AS.22_1#b32e745f7?vbadefaultcenterpage=1&amp;parentnodeid=f791386d2&amp;vbahtmlprocessed=1"/>
              <p:cNvSpPr/>
              <p:nvPr/>
            </p:nvSpPr>
            <p:spPr>
              <a:xfrm>
                <a:off x="502920" y="2930748"/>
                <a:ext cx="11183112" cy="103867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p:sp>
            <p:nvSpPr>
              <p:cNvPr id="6" name="QC_6_AS.22_1#b32e745f7?vbadefaultcenterpage=1&amp;parentnodeid=f791386d2&amp;vbahtmlprocessed=1"/>
              <p:cNvSpPr>
                <a:spLocks noRot="1" noChangeAspect="1" noMove="1" noResize="1" noEditPoints="1" noAdjustHandles="1" noChangeArrowheads="1" noChangeShapeType="1" noTextEdit="1"/>
              </p:cNvSpPr>
              <p:nvPr/>
            </p:nvSpPr>
            <p:spPr>
              <a:xfrm>
                <a:off x="502920" y="2930748"/>
                <a:ext cx="11183112" cy="1038670"/>
              </a:xfrm>
              <a:prstGeom prst="rect">
                <a:avLst/>
              </a:prstGeom>
              <a:blipFill rotWithShape="1">
                <a:blip r:embed="rId3"/>
                <a:stretch>
                  <a:fillRect t="-21" r="1" b="-562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6" grpId="0" animBg="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B_6_BD.23_1#09fbf955f?hastextimagelayout=1&amp;vbadefaultcenterpage=1&amp;parentnodeid=f791386d2&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7837014" y="1597006"/>
            <a:ext cx="3785616" cy="2606040"/>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3" name="QB_6_BD.23_2#09fbf955f?hastextimagelayout=2&amp;vbadefaultcenterpage=1&amp;parentnodeid=f791386d2&amp;vbahtmlprocessed=1"/>
              <p:cNvSpPr/>
              <p:nvPr/>
            </p:nvSpPr>
            <p:spPr>
              <a:xfrm>
                <a:off x="502920" y="1551287"/>
                <a:ext cx="7269480" cy="213194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4.</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（人教A版必修①P139 </a:t>
                </a: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T3改编）如图，对数函数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的图象与一次函数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的图象有</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𝐴</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𝐵</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两个公共点，则一次函数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的解析式为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___________________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B_6_BD.23_2#09fbf955f?hastextimagelayout=2&amp;vbadefaultcenterpage=1&amp;parentnodeid=f791386d2&amp;vbahtmlprocessed=1"/>
              <p:cNvSpPr>
                <a:spLocks noRot="1" noChangeAspect="1" noMove="1" noResize="1" noEditPoints="1" noAdjustHandles="1" noChangeArrowheads="1" noChangeShapeType="1" noTextEdit="1"/>
              </p:cNvSpPr>
              <p:nvPr/>
            </p:nvSpPr>
            <p:spPr>
              <a:xfrm>
                <a:off x="502920" y="1551287"/>
                <a:ext cx="7269480" cy="2131949"/>
              </a:xfrm>
              <a:prstGeom prst="rect">
                <a:avLst/>
              </a:prstGeom>
              <a:blipFill rotWithShape="1">
                <a:blip r:embed="rId2"/>
                <a:stretch>
                  <a:fillRect t="-29" b="-29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N.24_1#09fbf955f.blank?vbadefaultcenterpage=1&amp;parentnodeid=f791386d2&amp;vbapositionanswer=12&amp;vbahtmlprocessed=1&amp;rh=43.2"/>
              <p:cNvSpPr/>
              <p:nvPr/>
            </p:nvSpPr>
            <p:spPr>
              <a:xfrm>
                <a:off x="948397" y="2548481"/>
                <a:ext cx="7269480" cy="1018604"/>
              </a:xfrm>
              <a:prstGeom prst="rect">
                <a:avLst/>
              </a:prstGeom>
              <a:noFill/>
            </p:spPr>
            <p:txBody>
              <a:bodyPr wrap="square" lIns="0" tIns="0" rIns="0" bIns="0" rtlCol="0" anchor="t"/>
              <a:lstStyle/>
              <a:p>
                <a:pPr latinLnBrk="1">
                  <a:lnSpc>
                    <a:spcPts val="3980"/>
                  </a:lnSpc>
                </a:pPr>
                <a:r>
                  <a:rPr lang="en-US" altLang="zh-CN" sz="2400" b="0" i="0" kern="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4" name="QB_6_AN.24_1#09fbf955f.blank?vbadefaultcenterpage=1&amp;parentnodeid=f791386d2&amp;vbapositionanswer=12&amp;vbahtmlprocessed=1&amp;rh=43.2"/>
              <p:cNvSpPr>
                <a:spLocks noRot="1" noChangeAspect="1" noMove="1" noResize="1" noEditPoints="1" noAdjustHandles="1" noChangeArrowheads="1" noChangeShapeType="1" noTextEdit="1"/>
              </p:cNvSpPr>
              <p:nvPr/>
            </p:nvSpPr>
            <p:spPr>
              <a:xfrm>
                <a:off x="948397" y="2548481"/>
                <a:ext cx="7269480" cy="1018604"/>
              </a:xfrm>
              <a:prstGeom prst="rect">
                <a:avLst/>
              </a:prstGeom>
              <a:blipFill rotWithShape="1">
                <a:blip r:embed="rId3"/>
                <a:stretch>
                  <a:fillRect l="-5" t="-22" r="5" b="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B_6_AS.25_1#09fbf955f?vbadefaultcenterpage=1&amp;parentnodeid=f791386d2&amp;vbahtmlprocessed=1"/>
              <p:cNvSpPr/>
              <p:nvPr/>
            </p:nvSpPr>
            <p:spPr>
              <a:xfrm>
                <a:off x="502920" y="4333094"/>
                <a:ext cx="11183112" cy="1261618"/>
              </a:xfrm>
              <a:prstGeom prst="rect">
                <a:avLst/>
              </a:prstGeom>
              <a:noFill/>
            </p:spPr>
            <p:txBody>
              <a:bodyPr wrap="square" lIns="0" tIns="0" rIns="0" bIns="0" rtlCol="0" anchor="t"/>
              <a:lstStyle/>
              <a:p>
                <a:pPr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𝐴</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𝐵</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e</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B_6_AS.25_1#09fbf955f?vbadefaultcenterpage=1&amp;parentnodeid=f791386d2&amp;vbahtmlprocessed=1"/>
              <p:cNvSpPr>
                <a:spLocks noRot="1" noChangeAspect="1" noMove="1" noResize="1" noEditPoints="1" noAdjustHandles="1" noChangeArrowheads="1" noChangeShapeType="1" noTextEdit="1"/>
              </p:cNvSpPr>
              <p:nvPr/>
            </p:nvSpPr>
            <p:spPr>
              <a:xfrm>
                <a:off x="502920" y="4333094"/>
                <a:ext cx="11183112" cy="1261618"/>
              </a:xfrm>
              <a:prstGeom prst="rect">
                <a:avLst/>
              </a:prstGeom>
              <a:blipFill rotWithShape="1">
                <a:blip r:embed="rId4"/>
                <a:stretch>
                  <a:fillRect t="-39" r="1" b="-5609"/>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5" grpId="0" animBg="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dc1fc3e22?vbadefaultcenterpage=1&amp;parentnodeid=fd57e4ab5&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题组3</a:t>
            </a:r>
            <a:r>
              <a:rPr lang="en-US" altLang="zh-CN" sz="26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走向高考</a:t>
            </a:r>
            <a:endParaRPr lang="en-US" altLang="zh-CN" sz="2600" dirty="0"/>
          </a:p>
        </p:txBody>
      </p:sp>
      <mc:AlternateContent xmlns:mc="http://schemas.openxmlformats.org/markup-compatibility/2006">
        <mc:Choice xmlns:a14="http://schemas.microsoft.com/office/drawing/2010/main" Requires="a14">
          <p:sp>
            <p:nvSpPr>
              <p:cNvPr id="3" name="QB_6_BD.26_1#fcf12950d?vbadefaultcenterpage=1&amp;parentnodeid=dc1fc3e22&amp;vbahtmlprocessed=1"/>
              <p:cNvSpPr/>
              <p:nvPr/>
            </p:nvSpPr>
            <p:spPr>
              <a:xfrm>
                <a:off x="502920" y="1292448"/>
                <a:ext cx="11183112" cy="1303084"/>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5.</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（双空题）</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（2022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全国乙卷）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den>
                        </m:f>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是奇函数，则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B_6_BD.26_1#fcf12950d?vbadefaultcenterpage=1&amp;parentnodeid=dc1fc3e22&amp;vbahtmlprocessed=1"/>
              <p:cNvSpPr>
                <a:spLocks noRot="1" noChangeAspect="1" noMove="1" noResize="1" noEditPoints="1" noAdjustHandles="1" noChangeArrowheads="1" noChangeShapeType="1" noTextEdit="1"/>
              </p:cNvSpPr>
              <p:nvPr/>
            </p:nvSpPr>
            <p:spPr>
              <a:xfrm>
                <a:off x="502920" y="1292448"/>
                <a:ext cx="11183112" cy="1303084"/>
              </a:xfrm>
              <a:prstGeom prst="rect">
                <a:avLst/>
              </a:prstGeom>
              <a:blipFill rotWithShape="1">
                <a:blip r:embed="rId1"/>
                <a:stretch>
                  <a:fillRect t="-17" r="1" b="-41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N.27_1#fcf12950d.blank?vbadefaultcenterpage=1&amp;parentnodeid=dc1fc3e22&amp;vbapositionanswer=13&amp;vbahtmlprocessed=1&amp;rh=43.2"/>
              <p:cNvSpPr/>
              <p:nvPr/>
            </p:nvSpPr>
            <p:spPr>
              <a:xfrm>
                <a:off x="10575120" y="1368521"/>
                <a:ext cx="561975" cy="510096"/>
              </a:xfrm>
              <a:prstGeom prst="rect">
                <a:avLst/>
              </a:prstGeom>
              <a:noFill/>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4" name="QB_6_AN.27_1#fcf12950d.blank?vbadefaultcenterpage=1&amp;parentnodeid=dc1fc3e22&amp;vbapositionanswer=13&amp;vbahtmlprocessed=1&amp;rh=43.2"/>
              <p:cNvSpPr>
                <a:spLocks noRot="1" noChangeAspect="1" noMove="1" noResize="1" noEditPoints="1" noAdjustHandles="1" noChangeArrowheads="1" noChangeShapeType="1" noTextEdit="1"/>
              </p:cNvSpPr>
              <p:nvPr/>
            </p:nvSpPr>
            <p:spPr>
              <a:xfrm>
                <a:off x="10575120" y="1368521"/>
                <a:ext cx="561975" cy="510096"/>
              </a:xfrm>
              <a:prstGeom prst="rect">
                <a:avLst/>
              </a:prstGeom>
              <a:blipFill rotWithShape="1">
                <a:blip r:embed="rId2"/>
                <a:stretch>
                  <a:fillRect l="-83" t="-19" r="83"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B_6_AN.28_1#fcf12950d.blank?vbadefaultcenterpage=1&amp;parentnodeid=dc1fc3e22&amp;vbapositionanswer=14&amp;vbahtmlprocessed=1"/>
              <p:cNvSpPr/>
              <p:nvPr/>
            </p:nvSpPr>
            <p:spPr>
              <a:xfrm>
                <a:off x="1035710" y="2165509"/>
                <a:ext cx="652463" cy="353441"/>
              </a:xfrm>
              <a:prstGeom prst="rect">
                <a:avLst/>
              </a:prstGeom>
              <a:noFill/>
            </p:spPr>
            <p:txBody>
              <a:bodyPr wrap="none" lIns="0" tIns="0" rIns="0" bIns="0" rtlCol="0" anchor="t"/>
              <a:lstStyle/>
              <a:p>
                <a:pPr marL="0" algn="ctr" latinLnBrk="1">
                  <a:lnSpc>
                    <a:spcPts val="3000"/>
                  </a:lnSpc>
                </a:pP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5" name="QB_6_AN.28_1#fcf12950d.blank?vbadefaultcenterpage=1&amp;parentnodeid=dc1fc3e22&amp;vbapositionanswer=14&amp;vbahtmlprocessed=1"/>
              <p:cNvSpPr>
                <a:spLocks noRot="1" noChangeAspect="1" noMove="1" noResize="1" noEditPoints="1" noAdjustHandles="1" noChangeArrowheads="1" noChangeShapeType="1" noTextEdit="1"/>
              </p:cNvSpPr>
              <p:nvPr/>
            </p:nvSpPr>
            <p:spPr>
              <a:xfrm>
                <a:off x="1035710" y="2165509"/>
                <a:ext cx="652463" cy="353441"/>
              </a:xfrm>
              <a:prstGeom prst="rect">
                <a:avLst/>
              </a:prstGeom>
              <a:blipFill rotWithShape="1">
                <a:blip r:embed="rId3"/>
                <a:stretch>
                  <a:fillRect l="-4" t="-45" r="53" b="-77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B_6_AS.29_1#fcf12950d?vbadefaultcenterpage=1&amp;parentnodeid=dc1fc3e22&amp;vbahtmlprocessed=1"/>
              <p:cNvSpPr/>
              <p:nvPr/>
            </p:nvSpPr>
            <p:spPr>
              <a:xfrm>
                <a:off x="502920" y="2600548"/>
                <a:ext cx="11183112" cy="367665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为奇函数，所以其定义域关于原点对称.</a:t>
                </a: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，可得</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，即函数的定义域为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，再由</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en>
                        </m:f>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，在定义域内满足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，符合题意.</a:t>
                </a:r>
                <a:endParaRPr lang="en-US" altLang="zh-CN" sz="2400" dirty="0"/>
              </a:p>
            </p:txBody>
          </p:sp>
        </mc:Choice>
        <mc:Fallback>
          <p:sp>
            <p:nvSpPr>
              <p:cNvPr id="6" name="QB_6_AS.29_1#fcf12950d?vbadefaultcenterpage=1&amp;parentnodeid=dc1fc3e22&amp;vbahtmlprocessed=1"/>
              <p:cNvSpPr>
                <a:spLocks noRot="1" noChangeAspect="1" noMove="1" noResize="1" noEditPoints="1" noAdjustHandles="1" noChangeArrowheads="1" noChangeShapeType="1" noTextEdit="1"/>
              </p:cNvSpPr>
              <p:nvPr/>
            </p:nvSpPr>
            <p:spPr>
              <a:xfrm>
                <a:off x="502920" y="2600548"/>
                <a:ext cx="11183112" cy="3676650"/>
              </a:xfrm>
              <a:prstGeom prst="rect">
                <a:avLst/>
              </a:prstGeom>
              <a:blipFill rotWithShape="1">
                <a:blip r:embed="rId4"/>
                <a:stretch>
                  <a:fillRect t="-6" r="1" b="-153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6">
                                            <p:bg/>
                                          </p:spTgt>
                                        </p:tgtEl>
                                        <p:attrNameLst>
                                          <p:attrName>style.visibility</p:attrName>
                                        </p:attrNameLst>
                                      </p:cBhvr>
                                      <p:to>
                                        <p:strVal val="visible"/>
                                      </p:to>
                                    </p:set>
                                    <p:animEffect transition="in" filter="wipe(left)">
                                      <p:cBhvr>
                                        <p:cTn id="23" dur="500"/>
                                        <p:tgtEl>
                                          <p:spTgt spid="6">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6">
                                            <p:txEl>
                                              <p:pRg st="0" end="0"/>
                                            </p:txEl>
                                          </p:spTgt>
                                        </p:tgtEl>
                                        <p:attrNameLst>
                                          <p:attrName>style.visibility</p:attrName>
                                        </p:attrNameLst>
                                      </p:cBhvr>
                                      <p:to>
                                        <p:strVal val="visible"/>
                                      </p:to>
                                    </p:set>
                                    <p:animEffect transition="in" filter="wipe(left)">
                                      <p:cBhvr>
                                        <p:cTn id="2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5" grpId="0" animBg="1" build="p"/>
      <p:bldP spid="6" grpId="0" animBg="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dd286762d.fixed?vbadefaultcenterpage=1&amp;parentnodeid=2546fd777&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4400" dirty="0"/>
          </a:p>
        </p:txBody>
      </p:sp>
      <p:pic>
        <p:nvPicPr>
          <p:cNvPr id="3" name="C_3#dd286762d.fixed?vbadefaultcenterpage=1&amp;parentnodeid=2546fd777&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349b550af?vbadefaultcenterpage=1&amp;parentnodeid=dd286762d&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考点一</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对数函数的图象及应用［师生共研］</a:t>
            </a:r>
            <a:endParaRPr lang="en-US" altLang="zh-CN" sz="2800" dirty="0"/>
          </a:p>
        </p:txBody>
      </p:sp>
      <mc:AlternateContent xmlns:mc="http://schemas.openxmlformats.org/markup-compatibility/2006">
        <mc:Choice xmlns:a14="http://schemas.microsoft.com/office/drawing/2010/main" Requires="a14">
          <p:sp>
            <p:nvSpPr>
              <p:cNvPr id="3" name="QC_6_BD.30_1#eebfded92?vbadefaultcenterpage=1&amp;parentnodeid=8aff103e3&amp;vbahtmlprocessed=1"/>
              <p:cNvSpPr/>
              <p:nvPr/>
            </p:nvSpPr>
            <p:spPr>
              <a:xfrm>
                <a:off x="502920" y="1388362"/>
                <a:ext cx="11183112" cy="1343787"/>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典例1 </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den>
                        </m:f>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的图象可能是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C_6_BD.30_1#eebfded92?vbadefaultcenterpage=1&amp;parentnodeid=8aff103e3&amp;vbahtmlprocessed=1"/>
              <p:cNvSpPr>
                <a:spLocks noRot="1" noChangeAspect="1" noMove="1" noResize="1" noEditPoints="1" noAdjustHandles="1" noChangeArrowheads="1" noChangeShapeType="1" noTextEdit="1"/>
              </p:cNvSpPr>
              <p:nvPr/>
            </p:nvSpPr>
            <p:spPr>
              <a:xfrm>
                <a:off x="502920" y="1388362"/>
                <a:ext cx="11183112" cy="1343787"/>
              </a:xfrm>
              <a:prstGeom prst="rect">
                <a:avLst/>
              </a:prstGeom>
              <a:blipFill rotWithShape="1">
                <a:blip r:embed="rId1"/>
                <a:stretch>
                  <a:fillRect t="-19" r="1" b="-4650"/>
                </a:stretch>
              </a:blipFill>
            </p:spPr>
            <p:txBody>
              <a:bodyPr/>
              <a:lstStyle/>
              <a:p>
                <a:r>
                  <a:rPr lang="zh-CN" altLang="en-US">
                    <a:noFill/>
                  </a:rPr>
                  <a:t> </a:t>
                </a:r>
              </a:p>
            </p:txBody>
          </p:sp>
        </mc:Fallback>
      </mc:AlternateContent>
      <p:sp>
        <p:nvSpPr>
          <p:cNvPr id="4" name="QC_6_AN.31_1#eebfded92.bracket?vbadefaultcenterpage=1&amp;parentnodeid=8aff103e3&amp;vbapositionanswer=15&amp;vbahtmlprocessed=1"/>
          <p:cNvSpPr/>
          <p:nvPr/>
        </p:nvSpPr>
        <p:spPr>
          <a:xfrm>
            <a:off x="4542885" y="2201384"/>
            <a:ext cx="423863"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p:sp>
        <p:nvSpPr>
          <p:cNvPr id="5" name="QC_6_BD.32_1#eebfded92.choices?vbadefaultcenterpage=1&amp;parentnodeid=8aff103e3&amp;vbahtmlprocessed=1"/>
          <p:cNvSpPr/>
          <p:nvPr/>
        </p:nvSpPr>
        <p:spPr>
          <a:xfrm>
            <a:off x="502920" y="2740248"/>
            <a:ext cx="11183112" cy="1318006"/>
          </a:xfrm>
          <a:prstGeom prst="rect">
            <a:avLst/>
          </a:prstGeom>
          <a:noFill/>
        </p:spPr>
        <p:txBody>
          <a:bodyPr wrap="square" lIns="0" tIns="0" rIns="0" bIns="0" rtlCol="0" anchor="t"/>
          <a:lstStyle/>
          <a:p>
            <a:pPr latinLnBrk="1">
              <a:lnSpc>
                <a:spcPct val="150000"/>
              </a:lnSpc>
              <a:tabLst>
                <a:tab pos="2861945" algn="l"/>
                <a:tab pos="5584825" algn="l"/>
                <a:tab pos="84220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1&amp;</a:t>
            </a:r>
            <a:r>
              <a:rPr lang="en-US" altLang="zh-CN" sz="655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2&amp;</a:t>
            </a:r>
            <a:r>
              <a:rPr lang="en-US" altLang="zh-CN" sz="655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3&amp;</a:t>
            </a:r>
            <a:r>
              <a:rPr lang="en-US" altLang="zh-CN" sz="655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4&amp;</a:t>
            </a:r>
            <a:r>
              <a:rPr lang="en-US" altLang="zh-CN" sz="655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endParaRPr lang="en-US" altLang="zh-CN" sz="900" dirty="0">
              <a:latin typeface="宋体" panose="02010600030101010101" pitchFamily="2" charset="-122"/>
            </a:endParaRPr>
          </a:p>
        </p:txBody>
      </p:sp>
      <p:pic>
        <p:nvPicPr>
          <p:cNvPr id="6" name="QC_6_BD.32_1#eebfded92.choice_image?vbadefaultcenterpage=1&amp;parentnodeid=8aff103e3&amp;inlineimagemarkindex=1&amp;vbahtmlprocessed=1" descr="preencoded.png"/>
          <p:cNvPicPr>
            <a:picLocks noChangeAspect="1"/>
          </p:cNvPicPr>
          <p:nvPr/>
        </p:nvPicPr>
        <p:blipFill>
          <a:blip r:embed="rId2">
            <a:clrChange>
              <a:clrFrom>
                <a:srgbClr val="FFFFFF"/>
              </a:clrFrom>
              <a:clrTo>
                <a:srgbClr val="FFFFFF">
                  <a:alpha val="0"/>
                </a:srgbClr>
              </a:clrTo>
            </a:clrChange>
          </a:blip>
          <a:stretch>
            <a:fillRect/>
          </a:stretch>
        </p:blipFill>
        <p:spPr>
          <a:xfrm>
            <a:off x="818103" y="2741518"/>
            <a:ext cx="1792224" cy="1316736"/>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7" name="QC_6_BD.32_1#eebfded92.choice_image?vbadefaultcenterpage=1&amp;parentnodeid=8aff103e3&amp;inlineimagemarkindex=2&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3670078" y="2741518"/>
            <a:ext cx="1664208" cy="1316736"/>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8" name="QC_6_BD.32_1#eebfded92.choice_image?vbadefaultcenterpage=1&amp;parentnodeid=8aff103e3&amp;inlineimagemarkindex=3&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6395244" y="2741518"/>
            <a:ext cx="1773936" cy="1316736"/>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9" name="QC_6_BD.32_1#eebfded92.choice_image?vbadefaultcenterpage=1&amp;parentnodeid=8aff103e3&amp;inlineimagemarkindex=4&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9228678" y="2741518"/>
            <a:ext cx="1929384" cy="1316736"/>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10" name="QC_6_AS.33_1#eebfded92?vbadefaultcenterpage=1&amp;parentnodeid=8aff103e3&amp;vbahtmlprocessed=1"/>
              <p:cNvSpPr/>
              <p:nvPr/>
            </p:nvSpPr>
            <p:spPr>
              <a:xfrm>
                <a:off x="502920" y="4061048"/>
                <a:ext cx="11183112" cy="1736598"/>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den>
                        </m:f>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den>
                        </m:f>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互为反函数，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den>
                        </m:f>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的图象关于直线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对称，且具有相同的单调性，故选B.</a:t>
                </a:r>
                <a:endParaRPr lang="en-US" altLang="zh-CN" sz="2400" dirty="0"/>
              </a:p>
            </p:txBody>
          </p:sp>
        </mc:Choice>
        <mc:Fallback>
          <p:sp>
            <p:nvSpPr>
              <p:cNvPr id="10" name="QC_6_AS.33_1#eebfded92?vbadefaultcenterpage=1&amp;parentnodeid=8aff103e3&amp;vbahtmlprocessed=1"/>
              <p:cNvSpPr>
                <a:spLocks noRot="1" noChangeAspect="1" noMove="1" noResize="1" noEditPoints="1" noAdjustHandles="1" noChangeArrowheads="1" noChangeShapeType="1" noTextEdit="1"/>
              </p:cNvSpPr>
              <p:nvPr/>
            </p:nvSpPr>
            <p:spPr>
              <a:xfrm>
                <a:off x="502920" y="4061048"/>
                <a:ext cx="11183112" cy="1736598"/>
              </a:xfrm>
              <a:prstGeom prst="rect">
                <a:avLst/>
              </a:prstGeom>
              <a:blipFill rotWithShape="1">
                <a:blip r:embed="rId6"/>
                <a:stretch>
                  <a:fillRect t="-13" r="1" b="-555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bg/>
                                          </p:spTgt>
                                        </p:tgtEl>
                                        <p:attrNameLst>
                                          <p:attrName>style.visibility</p:attrName>
                                        </p:attrNameLst>
                                      </p:cBhvr>
                                      <p:to>
                                        <p:strVal val="visible"/>
                                      </p:to>
                                    </p:set>
                                    <p:animEffect transition="in" filter="wipe(left)">
                                      <p:cBhvr>
                                        <p:cTn id="15" dur="500"/>
                                        <p:tgtEl>
                                          <p:spTgt spid="10">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wipe(left)">
                                      <p:cBhvr>
                                        <p:cTn id="18"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10" grpId="0" animBg="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6_BD.34_1#9ad04a5a6?vbadefaultcenterpage=1&amp;parentnodeid=8aff103e3&amp;vbahtmlprocessed=1"/>
              <p:cNvSpPr/>
              <p:nvPr/>
            </p:nvSpPr>
            <p:spPr>
              <a:xfrm>
                <a:off x="502920" y="824974"/>
                <a:ext cx="11183112" cy="710248"/>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C_6_BD.34_1#9ad04a5a6?vbadefaultcenterpage=1&amp;parentnodeid=8aff103e3&amp;vbahtmlprocessed=1"/>
              <p:cNvSpPr>
                <a:spLocks noRot="1" noChangeAspect="1" noMove="1" noResize="1" noEditPoints="1" noAdjustHandles="1" noChangeArrowheads="1" noChangeShapeType="1" noTextEdit="1"/>
              </p:cNvSpPr>
              <p:nvPr/>
            </p:nvSpPr>
            <p:spPr>
              <a:xfrm>
                <a:off x="502920" y="824974"/>
                <a:ext cx="11183112" cy="710248"/>
              </a:xfrm>
              <a:prstGeom prst="rect">
                <a:avLst/>
              </a:prstGeom>
              <a:blipFill rotWithShape="1">
                <a:blip r:embed="rId1"/>
                <a:stretch>
                  <a:fillRect t="-15" r="1" b="-10132"/>
                </a:stretch>
              </a:blipFill>
            </p:spPr>
            <p:txBody>
              <a:bodyPr/>
              <a:lstStyle/>
              <a:p>
                <a:r>
                  <a:rPr lang="zh-CN" altLang="en-US">
                    <a:noFill/>
                  </a:rPr>
                  <a:t> </a:t>
                </a:r>
              </a:p>
            </p:txBody>
          </p:sp>
        </mc:Fallback>
      </mc:AlternateContent>
      <p:sp>
        <p:nvSpPr>
          <p:cNvPr id="3" name="QC_6_AN.35_1#9ad04a5a6.bracket?vbadefaultcenterpage=1&amp;parentnodeid=8aff103e3&amp;vbapositionanswer=16&amp;vbahtmlprocessed=1"/>
          <p:cNvSpPr/>
          <p:nvPr/>
        </p:nvSpPr>
        <p:spPr>
          <a:xfrm>
            <a:off x="7950264" y="1107930"/>
            <a:ext cx="423863"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B</a:t>
            </a:r>
            <a:endParaRPr lang="en-US" altLang="zh-CN" sz="2400" dirty="0"/>
          </a:p>
        </p:txBody>
      </p:sp>
      <mc:AlternateContent xmlns:mc="http://schemas.openxmlformats.org/markup-compatibility/2006">
        <mc:Choice xmlns:a14="http://schemas.microsoft.com/office/drawing/2010/main" Requires="a14">
          <p:sp>
            <p:nvSpPr>
              <p:cNvPr id="4" name="QC_6_BD.36_1#9ad04a5a6.choices?vbadefaultcenterpage=1&amp;parentnodeid=8aff103e3&amp;vbahtmlprocessed=1"/>
              <p:cNvSpPr/>
              <p:nvPr/>
            </p:nvSpPr>
            <p:spPr>
              <a:xfrm>
                <a:off x="502920" y="1539222"/>
                <a:ext cx="11183112" cy="626555"/>
              </a:xfrm>
              <a:prstGeom prst="rect">
                <a:avLst/>
              </a:prstGeom>
              <a:noFill/>
            </p:spPr>
            <p:txBody>
              <a:bodyPr wrap="square" lIns="0" tIns="0" rIns="0" bIns="0" rtlCol="0" anchor="t"/>
              <a:lstStyle/>
              <a:p>
                <a:pPr latinLnBrk="1">
                  <a:lnSpc>
                    <a:spcPct val="110000"/>
                  </a:lnSpc>
                  <a:tabLst>
                    <a:tab pos="2792095" algn="l"/>
                    <a:tab pos="5546725" algn="l"/>
                    <a:tab pos="84537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e>
                    </m:d>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ad>
                          <m:radPr>
                            <m:degHide m:val="on"/>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ra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4" name="QC_6_BD.36_1#9ad04a5a6.choices?vbadefaultcenterpage=1&amp;parentnodeid=8aff103e3&amp;vbahtmlprocessed=1"/>
              <p:cNvSpPr>
                <a:spLocks noRot="1" noChangeAspect="1" noMove="1" noResize="1" noEditPoints="1" noAdjustHandles="1" noChangeArrowheads="1" noChangeShapeType="1" noTextEdit="1"/>
              </p:cNvSpPr>
              <p:nvPr/>
            </p:nvSpPr>
            <p:spPr>
              <a:xfrm>
                <a:off x="502920" y="1539222"/>
                <a:ext cx="11183112" cy="626555"/>
              </a:xfrm>
              <a:prstGeom prst="rect">
                <a:avLst/>
              </a:prstGeom>
              <a:blipFill rotWithShape="1">
                <a:blip r:embed="rId2"/>
                <a:stretch>
                  <a:fillRect t="-98" r="1" b="-24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C_6_AS.37_1#9ad04a5a6?vbadefaultcenterpage=1&amp;parentnodeid=8aff103e3&amp;vbahtmlprocessed=1"/>
              <p:cNvSpPr/>
              <p:nvPr/>
            </p:nvSpPr>
            <p:spPr>
              <a:xfrm>
                <a:off x="502920" y="2174222"/>
                <a:ext cx="11183112" cy="1353312"/>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的大致图象如图所示,则由题意可知，只需满足</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,故选B.</a:t>
                </a:r>
                <a:endParaRPr lang="en-US" altLang="zh-CN" sz="2400" dirty="0"/>
              </a:p>
            </p:txBody>
          </p:sp>
        </mc:Choice>
        <mc:Fallback>
          <p:sp>
            <p:nvSpPr>
              <p:cNvPr id="5" name="QC_6_AS.37_1#9ad04a5a6?vbadefaultcenterpage=1&amp;parentnodeid=8aff103e3&amp;vbahtmlprocessed=1"/>
              <p:cNvSpPr>
                <a:spLocks noRot="1" noChangeAspect="1" noMove="1" noResize="1" noEditPoints="1" noAdjustHandles="1" noChangeArrowheads="1" noChangeShapeType="1" noTextEdit="1"/>
              </p:cNvSpPr>
              <p:nvPr/>
            </p:nvSpPr>
            <p:spPr>
              <a:xfrm>
                <a:off x="502920" y="2174222"/>
                <a:ext cx="11183112" cy="1353312"/>
              </a:xfrm>
              <a:prstGeom prst="rect">
                <a:avLst/>
              </a:prstGeom>
              <a:blipFill rotWithShape="1">
                <a:blip r:embed="rId3"/>
                <a:stretch>
                  <a:fillRect t="-46" r="1" b="-5951"/>
                </a:stretch>
              </a:blipFill>
            </p:spPr>
            <p:txBody>
              <a:bodyPr/>
              <a:lstStyle/>
              <a:p>
                <a:r>
                  <a:rPr lang="zh-CN" altLang="en-US">
                    <a:noFill/>
                  </a:rPr>
                  <a:t> </a:t>
                </a:r>
              </a:p>
            </p:txBody>
          </p:sp>
        </mc:Fallback>
      </mc:AlternateContent>
      <p:pic>
        <p:nvPicPr>
          <p:cNvPr id="6" name="QC_6_AS.37_2#9ad04a5a6?vbadefaultcenterpage=1&amp;parentnodeid=8aff103e3&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4736592" y="3660122"/>
            <a:ext cx="2706624" cy="2660904"/>
          </a:xfrm>
          <a:prstGeom prst="rect">
            <a:avLst/>
          </a:prstGeom>
          <a:noFill/>
          <a:extLst>
            <a:ext uri="{909E8E84-426E-40DD-AFC4-6F175D3DCCD1}">
              <a14:hiddenFill xmlns:a14="http://schemas.microsoft.com/office/drawing/2010/main">
                <a:solidFill>
                  <a:scrgbClr r="0" g="0" b="0">
                    <a:alpha val="0"/>
                  </a:scrgbClr>
                </a:solidFill>
              </a14:hiddenFill>
            </a:ext>
          </a:extLst>
        </p:spPr>
      </p:pic>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5" grpId="0" animBg="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5_BD.38_1#1d2028865?vbadefaultcenterpage=1&amp;parentnodeid=349b550af&amp;vbahtmlprocessed=1"/>
              <p:cNvSpPr/>
              <p:nvPr/>
            </p:nvSpPr>
            <p:spPr>
              <a:xfrm>
                <a:off x="502920" y="2105801"/>
                <a:ext cx="11183112" cy="1310513"/>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变式设问</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若将本例（2）中的条件“</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”变为“</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有解”,则实数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3950" b="0" i="0" u="sng" kern="0" spc="-9990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5_BD.38_1#1d2028865?vbadefaultcenterpage=1&amp;parentnodeid=349b550af&amp;vbahtmlprocessed=1"/>
              <p:cNvSpPr>
                <a:spLocks noRot="1" noChangeAspect="1" noMove="1" noResize="1" noEditPoints="1" noAdjustHandles="1" noChangeArrowheads="1" noChangeShapeType="1" noTextEdit="1"/>
              </p:cNvSpPr>
              <p:nvPr/>
            </p:nvSpPr>
            <p:spPr>
              <a:xfrm>
                <a:off x="502920" y="2105801"/>
                <a:ext cx="11183112" cy="1310513"/>
              </a:xfrm>
              <a:prstGeom prst="rect">
                <a:avLst/>
              </a:prstGeom>
              <a:blipFill rotWithShape="1">
                <a:blip r:embed="rId1"/>
                <a:stretch>
                  <a:fillRect t="-11" r="1" b="-107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5_AN.39_1#1d2028865.blank?vbadefaultcenterpage=1&amp;parentnodeid=349b550af&amp;vbapositionanswer=17&amp;vbahtmlprocessed=1&amp;rh=48.6"/>
              <p:cNvSpPr/>
              <p:nvPr/>
            </p:nvSpPr>
            <p:spPr>
              <a:xfrm>
                <a:off x="1734820" y="2759469"/>
                <a:ext cx="908114" cy="574294"/>
              </a:xfrm>
              <a:prstGeom prst="rect">
                <a:avLst/>
              </a:prstGeom>
              <a:noFill/>
            </p:spPr>
            <p:txBody>
              <a:bodyPr wrap="none" lIns="0" tIns="0" rIns="0" bIns="0" rtlCol="0" anchor="t"/>
              <a:lstStyle/>
              <a:p>
                <a:pPr marL="0" algn="ctr" latinLnBrk="1">
                  <a:lnSpc>
                    <a:spcPts val="45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5_AN.39_1#1d2028865.blank?vbadefaultcenterpage=1&amp;parentnodeid=349b550af&amp;vbapositionanswer=17&amp;vbahtmlprocessed=1&amp;rh=48.6"/>
              <p:cNvSpPr>
                <a:spLocks noRot="1" noChangeAspect="1" noMove="1" noResize="1" noEditPoints="1" noAdjustHandles="1" noChangeArrowheads="1" noChangeShapeType="1" noTextEdit="1"/>
              </p:cNvSpPr>
              <p:nvPr/>
            </p:nvSpPr>
            <p:spPr>
              <a:xfrm>
                <a:off x="1734820" y="2759469"/>
                <a:ext cx="908114" cy="574294"/>
              </a:xfrm>
              <a:prstGeom prst="rect">
                <a:avLst/>
              </a:prstGeom>
              <a:blipFill rotWithShape="1">
                <a:blip r:embed="rId2"/>
                <a:stretch>
                  <a:fillRect t="-69" r="7"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5_AS.40_1#1d2028865?vbadefaultcenterpage=1&amp;parentnodeid=349b550af&amp;vbahtmlprocessed=1"/>
              <p:cNvSpPr/>
              <p:nvPr/>
            </p:nvSpPr>
            <p:spPr>
              <a:xfrm>
                <a:off x="502920" y="3427108"/>
                <a:ext cx="11183112" cy="1613091"/>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若方程</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上有解,则函数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与函数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上有交点.由图象可知</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rad>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smtClean="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5_AS.40_1#1d2028865?vbadefaultcenterpage=1&amp;parentnodeid=349b550af&amp;vbahtmlprocessed=1"/>
              <p:cNvSpPr>
                <a:spLocks noRot="1" noChangeAspect="1" noMove="1" noResize="1" noEditPoints="1" noAdjustHandles="1" noChangeArrowheads="1" noChangeShapeType="1" noTextEdit="1"/>
              </p:cNvSpPr>
              <p:nvPr/>
            </p:nvSpPr>
            <p:spPr>
              <a:xfrm>
                <a:off x="502920" y="3427108"/>
                <a:ext cx="11183112" cy="1613091"/>
              </a:xfrm>
              <a:prstGeom prst="rect">
                <a:avLst/>
              </a:prstGeom>
              <a:blipFill rotWithShape="1">
                <a:blip r:embed="rId3"/>
                <a:stretch>
                  <a:fillRect t="-1" r="1" b="13"/>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5_BD#bec051d59?vbadefaultcenterpage=1&amp;parentnodeid=349b550af&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222918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5_BD#bec051d59?vbadefaultcenterpage=1&amp;parentnodeid=349b550af&amp;vbahtmlprocessed=1&amp;bbb=1&amp;hasbroken=1"/>
          <p:cNvSpPr/>
          <p:nvPr/>
        </p:nvSpPr>
        <p:spPr>
          <a:xfrm>
            <a:off x="502920" y="2755469"/>
            <a:ext cx="11183112" cy="213595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对数函数图象的识别及应用方法</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在识别函数图象时，要善于利用已知函数的性质、函数图象上的特殊点（与坐标</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轴的交点、最高点、最低点等）排除不符合要求的选项</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1"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spc="-5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一些对数型方程、不等式问题常转化为相应的函数图象问题，利用数形结合法求解</a:t>
            </a:r>
            <a:r>
              <a:rPr lang="en-US" altLang="zh-CN" sz="2400" b="0" i="0" spc="-5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spc="-50" dirty="0"/>
          </a:p>
        </p:txBody>
      </p:sp>
    </p:spTree>
  </p:cSld>
  <p:clrMapOvr>
    <a:masterClrMapping/>
  </p:clrMapOvr>
  <p:transition>
    <p:split dir="in"/>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d0157a518?vbadefaultcenterpage=1&amp;parentnodeid=349b550af&amp;vbahtmlprocessed=1" descr="preencoded.png"/>
          <p:cNvPicPr>
            <a:picLocks noChangeAspect="1"/>
          </p:cNvPicPr>
          <p:nvPr/>
        </p:nvPicPr>
        <p:blipFill>
          <a:blip r:embed="rId1"/>
          <a:stretch>
            <a:fillRect/>
          </a:stretch>
        </p:blipFill>
        <p:spPr>
          <a:xfrm>
            <a:off x="3813048" y="756000"/>
            <a:ext cx="4562856" cy="530352"/>
          </a:xfrm>
          <a:prstGeom prst="rect">
            <a:avLst/>
          </a:prstGeom>
        </p:spPr>
      </p:pic>
      <mc:AlternateContent xmlns:mc="http://schemas.openxmlformats.org/markup-compatibility/2006">
        <mc:Choice xmlns:a14="http://schemas.microsoft.com/office/drawing/2010/main" Requires="a14">
          <p:sp>
            <p:nvSpPr>
              <p:cNvPr id="3" name="QC_6_BD.41_1#3319eb69c?vbadefaultcenterpage=1&amp;parentnodeid=d0157a518&amp;vbahtmlprocessed=1"/>
              <p:cNvSpPr/>
              <p:nvPr/>
            </p:nvSpPr>
            <p:spPr>
              <a:xfrm>
                <a:off x="502920" y="1419448"/>
                <a:ext cx="11183112" cy="636588"/>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num>
                      <m:den>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den>
                    </m:f>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的图象可能是</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C_6_BD.41_1#3319eb69c?vbadefaultcenterpage=1&amp;parentnodeid=d0157a518&amp;vbahtmlprocessed=1"/>
              <p:cNvSpPr>
                <a:spLocks noRot="1" noChangeAspect="1" noMove="1" noResize="1" noEditPoints="1" noAdjustHandles="1" noChangeArrowheads="1" noChangeShapeType="1" noTextEdit="1"/>
              </p:cNvSpPr>
              <p:nvPr/>
            </p:nvSpPr>
            <p:spPr>
              <a:xfrm>
                <a:off x="502920" y="1419448"/>
                <a:ext cx="11183112" cy="636588"/>
              </a:xfrm>
              <a:prstGeom prst="rect">
                <a:avLst/>
              </a:prstGeom>
              <a:blipFill rotWithShape="1">
                <a:blip r:embed="rId2"/>
                <a:stretch>
                  <a:fillRect t="-35" r="1" b="85"/>
                </a:stretch>
              </a:blipFill>
            </p:spPr>
            <p:txBody>
              <a:bodyPr/>
              <a:lstStyle/>
              <a:p>
                <a:r>
                  <a:rPr lang="zh-CN" altLang="en-US">
                    <a:noFill/>
                  </a:rPr>
                  <a:t> </a:t>
                </a:r>
              </a:p>
            </p:txBody>
          </p:sp>
        </mc:Fallback>
      </mc:AlternateContent>
      <p:sp>
        <p:nvSpPr>
          <p:cNvPr id="4" name="QC_6_AN.42_1#3319eb69c.bracket?vbadefaultcenterpage=1&amp;parentnodeid=d0157a518&amp;vbapositionanswer=18&amp;vbahtmlprocessed=1"/>
          <p:cNvSpPr/>
          <p:nvPr/>
        </p:nvSpPr>
        <p:spPr>
          <a:xfrm>
            <a:off x="6924040" y="1587596"/>
            <a:ext cx="441325" cy="354775"/>
          </a:xfrm>
          <a:prstGeom prst="rect">
            <a:avLst/>
          </a:prstGeom>
          <a:noFill/>
        </p:spPr>
        <p:txBody>
          <a:bodyPr wrap="none" lIns="0" tIns="0" rIns="0" bIns="0" rtlCol="0" anchor="t"/>
          <a:lstStyle/>
          <a:p>
            <a:pPr marL="0" algn="ctr" latinLnBrk="1">
              <a:lnSpc>
                <a:spcPts val="29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C</a:t>
            </a:r>
            <a:endParaRPr lang="en-US" altLang="zh-CN" sz="2400" dirty="0"/>
          </a:p>
        </p:txBody>
      </p:sp>
      <p:sp>
        <p:nvSpPr>
          <p:cNvPr id="5" name="QC_6_BD.43_1#3319eb69c.choices?vbadefaultcenterpage=1&amp;parentnodeid=d0157a518&amp;vbahtmlprocessed=1"/>
          <p:cNvSpPr/>
          <p:nvPr/>
        </p:nvSpPr>
        <p:spPr>
          <a:xfrm>
            <a:off x="502920" y="2067148"/>
            <a:ext cx="11296968" cy="2132902"/>
          </a:xfrm>
          <a:prstGeom prst="rect">
            <a:avLst/>
          </a:prstGeom>
          <a:noFill/>
        </p:spPr>
        <p:txBody>
          <a:bodyPr wrap="square" lIns="0" tIns="0" rIns="0" bIns="0" rtlCol="0" anchor="t"/>
          <a:lstStyle/>
          <a:p>
            <a:pPr latinLnBrk="1">
              <a:lnSpc>
                <a:spcPct val="150000"/>
              </a:lnSpc>
              <a:tabLst>
                <a:tab pos="2874645" algn="l"/>
                <a:tab pos="5838825" algn="l"/>
                <a:tab pos="86379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5&amp;</a:t>
            </a:r>
            <a:r>
              <a:rPr lang="en-US" altLang="zh-CN" sz="106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6&amp;</a:t>
            </a:r>
            <a:r>
              <a:rPr lang="en-US" altLang="zh-CN" sz="106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7&amp;</a:t>
            </a:r>
            <a:r>
              <a:rPr lang="en-US" altLang="zh-CN" sz="106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8&amp;</a:t>
            </a:r>
            <a:r>
              <a:rPr lang="en-US" altLang="zh-CN" sz="106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endParaRPr lang="en-US" altLang="zh-CN" sz="900" dirty="0">
              <a:latin typeface="宋体" panose="02010600030101010101" pitchFamily="2" charset="-122"/>
            </a:endParaRPr>
          </a:p>
        </p:txBody>
      </p:sp>
      <p:pic>
        <p:nvPicPr>
          <p:cNvPr id="6" name="QC_6_BD.43_1#3319eb69c.choice_image?vbadefaultcenterpage=1&amp;parentnodeid=d0157a518&amp;inlineimagemarkindex=5&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800957" y="2069498"/>
            <a:ext cx="2340864" cy="2130552"/>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7" name="QC_6_BD.43_1#3319eb69c.choice_image?vbadefaultcenterpage=1&amp;parentnodeid=d0157a518&amp;inlineimagemarkindex=6&amp;vbahtmlprocessed=1" descr="preencoded.png"/>
          <p:cNvPicPr>
            <a:picLocks noChangeAspect="1"/>
          </p:cNvPicPr>
          <p:nvPr/>
        </p:nvPicPr>
        <p:blipFill>
          <a:blip r:embed="rId4">
            <a:clrChange>
              <a:clrFrom>
                <a:srgbClr val="FFFFFF"/>
              </a:clrFrom>
              <a:clrTo>
                <a:srgbClr val="FFFFFF">
                  <a:alpha val="0"/>
                </a:srgbClr>
              </a:clrTo>
            </a:clrChange>
          </a:blip>
          <a:stretch>
            <a:fillRect/>
          </a:stretch>
        </p:blipFill>
        <p:spPr>
          <a:xfrm>
            <a:off x="3683921" y="2069498"/>
            <a:ext cx="2404872" cy="2130552"/>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8" name="QC_6_BD.43_1#3319eb69c.choice_image?vbadefaultcenterpage=1&amp;parentnodeid=d0157a518&amp;inlineimagemarkindex=7&amp;vbahtmlprocessed=1" descr="preencoded.png"/>
          <p:cNvPicPr>
            <a:picLocks noChangeAspect="1"/>
          </p:cNvPicPr>
          <p:nvPr/>
        </p:nvPicPr>
        <p:blipFill>
          <a:blip r:embed="rId5">
            <a:clrChange>
              <a:clrFrom>
                <a:srgbClr val="FFFFFF"/>
              </a:clrFrom>
              <a:clrTo>
                <a:srgbClr val="FFFFFF">
                  <a:alpha val="0"/>
                </a:srgbClr>
              </a:clrTo>
            </a:clrChange>
          </a:blip>
          <a:stretch>
            <a:fillRect/>
          </a:stretch>
        </p:blipFill>
        <p:spPr>
          <a:xfrm>
            <a:off x="6626385" y="2069498"/>
            <a:ext cx="2276856" cy="2130552"/>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9" name="QC_6_BD.43_1#3319eb69c.choice_image?vbadefaultcenterpage=1&amp;parentnodeid=d0157a518&amp;inlineimagemarkindex=8&amp;vbahtmlprocessed=1" descr="preencoded.png"/>
          <p:cNvPicPr>
            <a:picLocks noChangeAspect="1"/>
          </p:cNvPicPr>
          <p:nvPr/>
        </p:nvPicPr>
        <p:blipFill>
          <a:blip r:embed="rId6">
            <a:clrChange>
              <a:clrFrom>
                <a:srgbClr val="FFFFFF"/>
              </a:clrFrom>
              <a:clrTo>
                <a:srgbClr val="FFFFFF">
                  <a:alpha val="0"/>
                </a:srgbClr>
              </a:clrTo>
            </a:clrChange>
          </a:blip>
          <a:stretch>
            <a:fillRect/>
          </a:stretch>
        </p:blipFill>
        <p:spPr>
          <a:xfrm>
            <a:off x="9459437" y="2069498"/>
            <a:ext cx="2185416" cy="213055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10" name="QC_6_AS.44_1#3319eb69c?vbadefaultcenterpage=1&amp;parentnodeid=d0157a518&amp;vbahtmlprocessed=1&amp;bbb=1&amp;hasbroken=1"/>
              <p:cNvSpPr/>
              <p:nvPr/>
            </p:nvSpPr>
            <p:spPr>
              <a:xfrm>
                <a:off x="502920" y="4200748"/>
                <a:ext cx="11183112" cy="2161540"/>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由题意，函数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num>
                      <m:den>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den>
                    </m:f>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，可得</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num>
                      <m:den>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num>
                      <m:den>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是奇函数</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，且图象关于原点</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对称</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，排除B，D；</a:t>
                </a:r>
                <a:endParaRPr lang="en-US" altLang="zh-CN" sz="2400" dirty="0"/>
              </a:p>
              <a:p>
                <a:pPr latinLnBrk="1">
                  <a:lnSpc>
                    <a:spcPct val="150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是减函数，排除A.故选C.</a:t>
                </a:r>
                <a:endParaRPr lang="en-US" altLang="zh-CN" sz="2400" dirty="0"/>
              </a:p>
            </p:txBody>
          </p:sp>
        </mc:Choice>
        <mc:Fallback>
          <p:sp>
            <p:nvSpPr>
              <p:cNvPr id="10" name="QC_6_AS.44_1#3319eb69c?vbadefaultcenterpage=1&amp;parentnodeid=d0157a518&amp;vbahtmlprocessed=1&amp;bbb=1&amp;hasbroken=1"/>
              <p:cNvSpPr>
                <a:spLocks noRot="1" noChangeAspect="1" noMove="1" noResize="1" noEditPoints="1" noAdjustHandles="1" noChangeArrowheads="1" noChangeShapeType="1" noTextEdit="1"/>
              </p:cNvSpPr>
              <p:nvPr/>
            </p:nvSpPr>
            <p:spPr>
              <a:xfrm>
                <a:off x="502920" y="4200748"/>
                <a:ext cx="11183112" cy="2161540"/>
              </a:xfrm>
              <a:prstGeom prst="rect">
                <a:avLst/>
              </a:prstGeom>
              <a:blipFill rotWithShape="1">
                <a:blip r:embed="rId7"/>
                <a:stretch>
                  <a:fillRect t="-10" r="1" b="-2310"/>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0">
                                            <p:bg/>
                                          </p:spTgt>
                                        </p:tgtEl>
                                        <p:attrNameLst>
                                          <p:attrName>style.visibility</p:attrName>
                                        </p:attrNameLst>
                                      </p:cBhvr>
                                      <p:to>
                                        <p:strVal val="visible"/>
                                      </p:to>
                                    </p:set>
                                    <p:animEffect transition="in" filter="wipe(left)">
                                      <p:cBhvr>
                                        <p:cTn id="15" dur="500"/>
                                        <p:tgtEl>
                                          <p:spTgt spid="10">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wipe(left)">
                                      <p:cBhvr>
                                        <p:cTn id="18" dur="500"/>
                                        <p:tgtEl>
                                          <p:spTgt spid="10">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wipe(left)">
                                      <p:cBhvr>
                                        <p:cTn id="21" dur="500"/>
                                        <p:tgtEl>
                                          <p:spTgt spid="10">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wipe(left)">
                                      <p:cBhvr>
                                        <p:cTn id="24" dur="500"/>
                                        <p:tgtEl>
                                          <p:spTgt spid="10">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wipe(left)">
                                      <p:cBhvr>
                                        <p:cTn id="27"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10" grpId="0" animBg="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45_1#3386489e4?vbadefaultcenterpage=1&amp;parentnodeid=d0157a518&amp;vbahtmlprocessed=1"/>
              <p:cNvSpPr/>
              <p:nvPr/>
            </p:nvSpPr>
            <p:spPr>
              <a:xfrm>
                <a:off x="502920" y="756000"/>
                <a:ext cx="11183112" cy="1110679"/>
              </a:xfrm>
              <a:prstGeom prst="rect">
                <a:avLst/>
              </a:prstGeom>
              <a:noFill/>
            </p:spPr>
            <p:txBody>
              <a:bodyPr wrap="square" lIns="0" tIns="0" rIns="0" bIns="0" rtlCol="0" anchor="t"/>
              <a:lstStyle/>
              <a:p>
                <a:pPr marL="0" algn="l" latinLnBrk="1">
                  <a:lnSpc>
                    <a:spcPct val="13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满足</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上的最大值为2，则</a:t>
                </a:r>
                <a14:m>
                  <m:oMath xmlns:m="http://schemas.openxmlformats.org/officeDocument/2006/math">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45_1#3386489e4?vbadefaultcenterpage=1&amp;parentnodeid=d0157a518&amp;vbahtmlprocessed=1"/>
              <p:cNvSpPr>
                <a:spLocks noRot="1" noChangeAspect="1" noMove="1" noResize="1" noEditPoints="1" noAdjustHandles="1" noChangeArrowheads="1" noChangeShapeType="1" noTextEdit="1"/>
              </p:cNvSpPr>
              <p:nvPr/>
            </p:nvSpPr>
            <p:spPr>
              <a:xfrm>
                <a:off x="502920" y="756000"/>
                <a:ext cx="11183112" cy="1110679"/>
              </a:xfrm>
              <a:prstGeom prst="rect">
                <a:avLst/>
              </a:prstGeom>
              <a:blipFill rotWithShape="1">
                <a:blip r:embed="rId1"/>
                <a:stretch>
                  <a:fillRect t="-32" r="1" b="-3908"/>
                </a:stretch>
              </a:blipFill>
            </p:spPr>
            <p:txBody>
              <a:bodyPr/>
              <a:lstStyle/>
              <a:p>
                <a:r>
                  <a:rPr lang="zh-CN" altLang="en-US">
                    <a:noFill/>
                  </a:rPr>
                  <a:t> </a:t>
                </a:r>
              </a:p>
            </p:txBody>
          </p:sp>
        </mc:Fallback>
      </mc:AlternateContent>
      <p:sp>
        <p:nvSpPr>
          <p:cNvPr id="3" name="QB_6_AN.46_1#3386489e4.blank?vbadefaultcenterpage=1&amp;parentnodeid=d0157a518&amp;vbapositionanswer=19&amp;vbahtmlprocessed=1"/>
          <p:cNvSpPr/>
          <p:nvPr/>
        </p:nvSpPr>
        <p:spPr>
          <a:xfrm>
            <a:off x="4952957" y="1378521"/>
            <a:ext cx="373063" cy="354775"/>
          </a:xfrm>
          <a:prstGeom prst="rect">
            <a:avLst/>
          </a:prstGeom>
          <a:noFill/>
        </p:spPr>
        <p:txBody>
          <a:bodyPr wrap="none" lIns="0" tIns="0" rIns="0" bIns="0" rtlCol="0" anchor="t"/>
          <a:lstStyle/>
          <a:p>
            <a:pPr marL="0" algn="ctr" latinLnBrk="1">
              <a:lnSpc>
                <a:spcPts val="29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4</a:t>
            </a:r>
            <a:endParaRPr lang="en-US" altLang="zh-CN" sz="2400" dirty="0"/>
          </a:p>
        </p:txBody>
      </p:sp>
      <mc:AlternateContent xmlns:mc="http://schemas.openxmlformats.org/markup-compatibility/2006">
        <mc:Choice xmlns:a14="http://schemas.microsoft.com/office/drawing/2010/main" Requires="a14">
          <p:sp>
            <p:nvSpPr>
              <p:cNvPr id="4" name="QB_6_AS.47_1#3386489e4?vbadefaultcenterpage=1&amp;parentnodeid=d0157a518&amp;vbahtmlprocessed=1"/>
              <p:cNvSpPr/>
              <p:nvPr/>
            </p:nvSpPr>
            <p:spPr>
              <a:xfrm>
                <a:off x="502920" y="1874107"/>
                <a:ext cx="11183112" cy="910844"/>
              </a:xfrm>
              <a:prstGeom prst="rect">
                <a:avLst/>
              </a:prstGeom>
              <a:noFill/>
            </p:spPr>
            <p:txBody>
              <a:bodyPr wrap="square" lIns="0" tIns="0" rIns="0" bIns="0" rtlCol="0" anchor="t"/>
              <a:lstStyle/>
              <a:p>
                <a:pPr algn="l" latinLnBrk="1">
                  <a:lnSpc>
                    <a:spcPct val="13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的图象如图所示，又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AS.47_1#3386489e4?vbadefaultcenterpage=1&amp;parentnodeid=d0157a518&amp;vbahtmlprocessed=1"/>
              <p:cNvSpPr>
                <a:spLocks noRot="1" noChangeAspect="1" noMove="1" noResize="1" noEditPoints="1" noAdjustHandles="1" noChangeArrowheads="1" noChangeShapeType="1" noTextEdit="1"/>
              </p:cNvSpPr>
              <p:nvPr/>
            </p:nvSpPr>
            <p:spPr>
              <a:xfrm>
                <a:off x="502920" y="1874107"/>
                <a:ext cx="11183112" cy="910844"/>
              </a:xfrm>
              <a:prstGeom prst="rect">
                <a:avLst/>
              </a:prstGeom>
              <a:blipFill rotWithShape="1">
                <a:blip r:embed="rId2"/>
                <a:stretch>
                  <a:fillRect t="-24" r="1" b="-4270"/>
                </a:stretch>
              </a:blipFill>
            </p:spPr>
            <p:txBody>
              <a:bodyPr/>
              <a:lstStyle/>
              <a:p>
                <a:r>
                  <a:rPr lang="zh-CN" altLang="en-US">
                    <a:noFill/>
                  </a:rPr>
                  <a:t> </a:t>
                </a:r>
              </a:p>
            </p:txBody>
          </p:sp>
        </mc:Fallback>
      </mc:AlternateContent>
      <p:pic>
        <p:nvPicPr>
          <p:cNvPr id="5" name="QB_6_AS.47_2#3386489e4?vbadefaultcenterpage=1&amp;parentnodeid=d0157a518&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4471416" y="2915507"/>
            <a:ext cx="3246120" cy="2386584"/>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6" name="QB_6_AS.47_3#3386489e4?vbadefaultcenterpage=1&amp;parentnodeid=d0157a518&amp;vbahtmlprocessed=1"/>
              <p:cNvSpPr/>
              <p:nvPr/>
            </p:nvSpPr>
            <p:spPr>
              <a:xfrm>
                <a:off x="502920" y="5430107"/>
                <a:ext cx="11183112" cy="1110679"/>
              </a:xfrm>
              <a:prstGeom prst="rect">
                <a:avLst/>
              </a:prstGeom>
              <a:noFill/>
            </p:spPr>
            <p:txBody>
              <a:bodyPr wrap="square" lIns="0" tIns="0" rIns="0" bIns="0" rtlCol="0" anchor="t"/>
              <a:lstStyle/>
              <a:p>
                <a:pPr algn="l" latinLnBrk="1">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，由图知，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max</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00" dirty="0"/>
              </a:p>
              <a:p>
                <a:pPr algn="l" latinLnBrk="1">
                  <a:lnSpc>
                    <a:spcPct val="13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00" dirty="0"/>
              </a:p>
            </p:txBody>
          </p:sp>
        </mc:Choice>
        <mc:Fallback>
          <p:sp>
            <p:nvSpPr>
              <p:cNvPr id="6" name="QB_6_AS.47_3#3386489e4?vbadefaultcenterpage=1&amp;parentnodeid=d0157a518&amp;vbahtmlprocessed=1"/>
              <p:cNvSpPr>
                <a:spLocks noRot="1" noChangeAspect="1" noMove="1" noResize="1" noEditPoints="1" noAdjustHandles="1" noChangeArrowheads="1" noChangeShapeType="1" noTextEdit="1"/>
              </p:cNvSpPr>
              <p:nvPr/>
            </p:nvSpPr>
            <p:spPr>
              <a:xfrm>
                <a:off x="502920" y="5430107"/>
                <a:ext cx="11183112" cy="1110679"/>
              </a:xfrm>
              <a:prstGeom prst="rect">
                <a:avLst/>
              </a:prstGeom>
              <a:blipFill rotWithShape="1">
                <a:blip r:embed="rId4"/>
                <a:stretch>
                  <a:fillRect t="-20" r="1" b="-597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bg/>
                                          </p:spTgt>
                                        </p:tgtEl>
                                        <p:attrNameLst>
                                          <p:attrName>style.visibility</p:attrName>
                                        </p:attrNameLst>
                                      </p:cBhvr>
                                      <p:to>
                                        <p:strVal val="visible"/>
                                      </p:to>
                                    </p:set>
                                    <p:animEffect transition="in" filter="wipe(left)">
                                      <p:cBhvr>
                                        <p:cTn id="24" dur="500"/>
                                        <p:tgtEl>
                                          <p:spTgt spid="6">
                                            <p:bg/>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500"/>
                                        <p:tgtEl>
                                          <p:spTgt spid="6">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Effect transition="in" filter="wipe(left)">
                                      <p:cBhvr>
                                        <p:cTn id="3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P spid="6" grpId="0" animBg="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4_BD#2398d8098?vbadefaultcenterpage=1&amp;parentnodeid=dd286762d&amp;vbahtmlprocessed=1"/>
          <p:cNvSpPr/>
          <p:nvPr/>
        </p:nvSpPr>
        <p:spPr>
          <a:xfrm>
            <a:off x="502920" y="756000"/>
            <a:ext cx="11183112" cy="995680"/>
          </a:xfrm>
          <a:prstGeom prst="rect">
            <a:avLst/>
          </a:prstGeom>
          <a:noFill/>
        </p:spPr>
        <p:txBody>
          <a:bodyPr wrap="square" lIns="0" tIns="0" rIns="0" bIns="0" rtlCol="0" anchor="t"/>
          <a:lstStyle/>
          <a:p>
            <a:pPr algn="l" latinLnBrk="1">
              <a:lnSpc>
                <a:spcPct val="150000"/>
              </a:lnSpc>
            </a:pP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考点二</a:t>
            </a:r>
            <a:r>
              <a:rPr lang="en-US" altLang="zh-CN" sz="2800" b="1" i="0" dirty="0">
                <a:solidFill>
                  <a:srgbClr val="6E87BD"/>
                </a:solidFill>
                <a:latin typeface="宋体" panose="02010600030101010101" pitchFamily="2" charset="-122"/>
                <a:ea typeface="宋体" panose="02010600030101010101" pitchFamily="2" charset="-122"/>
                <a:cs typeface="宋体" panose="02010600030101010101" pitchFamily="34" charset="-120"/>
              </a:rPr>
              <a:t> </a:t>
            </a:r>
            <a:r>
              <a:rPr lang="en-US" altLang="zh-CN" sz="2800" b="1" i="0" dirty="0">
                <a:solidFill>
                  <a:srgbClr val="6E87BD"/>
                </a:solidFill>
                <a:latin typeface="Times New Roman" panose="02020603050405020304" pitchFamily="34" charset="0"/>
                <a:ea typeface="微软雅黑" panose="020B0503020204020204" pitchFamily="34" charset="-122"/>
                <a:cs typeface="Times New Roman" panose="02020603050405020304" pitchFamily="34" charset="-120"/>
              </a:rPr>
              <a:t>对数函数的性质及应用［多维探究］</a:t>
            </a:r>
            <a:endParaRPr lang="en-US" altLang="zh-CN" sz="2800" dirty="0"/>
          </a:p>
        </p:txBody>
      </p:sp>
      <p:pic>
        <p:nvPicPr>
          <p:cNvPr id="3" name="C_5_BD#2bae30b07?vbadefaultcenterpage=1&amp;parentnodeid=2398d8098&amp;inlineimagemarkindex=9&amp;vbahtmlprocessed=1" descr="preencoded.png"/>
          <p:cNvPicPr>
            <a:picLocks noChangeAspect="1"/>
          </p:cNvPicPr>
          <p:nvPr/>
        </p:nvPicPr>
        <p:blipFill>
          <a:blip r:embed="rId1"/>
          <a:stretch>
            <a:fillRect/>
          </a:stretch>
        </p:blipFill>
        <p:spPr>
          <a:xfrm>
            <a:off x="528098" y="1520961"/>
            <a:ext cx="1435608" cy="384048"/>
          </a:xfrm>
          <a:prstGeom prst="rect">
            <a:avLst/>
          </a:prstGeom>
        </p:spPr>
      </p:pic>
      <p:sp>
        <p:nvSpPr>
          <p:cNvPr id="4" name="C_5_BD#2bae30b07?vbadefaultcenterpage=1&amp;parentnodeid=2398d8098&amp;vbahtmlprocessed=1"/>
          <p:cNvSpPr/>
          <p:nvPr/>
        </p:nvSpPr>
        <p:spPr>
          <a:xfrm>
            <a:off x="502920" y="1390277"/>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9&amp;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比较大小</a:t>
            </a:r>
            <a:endParaRPr lang="en-US" altLang="zh-CN" sz="100" dirty="0"/>
          </a:p>
        </p:txBody>
      </p:sp>
      <mc:AlternateContent xmlns:mc="http://schemas.openxmlformats.org/markup-compatibility/2006">
        <mc:Choice xmlns:a14="http://schemas.microsoft.com/office/drawing/2010/main" Requires="a14">
          <p:sp>
            <p:nvSpPr>
              <p:cNvPr id="5" name="QC_7_BD.48_1#589181263?vbadefaultcenterpage=1&amp;parentnodeid=40a66bc5b&amp;vbahtmlprocessed=1"/>
              <p:cNvSpPr/>
              <p:nvPr/>
            </p:nvSpPr>
            <p:spPr>
              <a:xfrm>
                <a:off x="502920" y="1983391"/>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典例2 </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九江模拟）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5" name="QC_7_BD.48_1#589181263?vbadefaultcenterpage=1&amp;parentnodeid=40a66bc5b&amp;vbahtmlprocessed=1"/>
              <p:cNvSpPr>
                <a:spLocks noRot="1" noChangeAspect="1" noMove="1" noResize="1" noEditPoints="1" noAdjustHandles="1" noChangeArrowheads="1" noChangeShapeType="1" noTextEdit="1"/>
              </p:cNvSpPr>
              <p:nvPr/>
            </p:nvSpPr>
            <p:spPr>
              <a:xfrm>
                <a:off x="502920" y="1983391"/>
                <a:ext cx="11183112" cy="1034669"/>
              </a:xfrm>
              <a:prstGeom prst="rect">
                <a:avLst/>
              </a:prstGeom>
              <a:blipFill rotWithShape="1">
                <a:blip r:embed="rId2"/>
                <a:stretch>
                  <a:fillRect t="-28" r="1" b="-8540"/>
                </a:stretch>
              </a:blipFill>
            </p:spPr>
            <p:txBody>
              <a:bodyPr/>
              <a:lstStyle/>
              <a:p>
                <a:r>
                  <a:rPr lang="zh-CN" altLang="en-US">
                    <a:noFill/>
                  </a:rPr>
                  <a:t> </a:t>
                </a:r>
              </a:p>
            </p:txBody>
          </p:sp>
        </mc:Fallback>
      </mc:AlternateContent>
      <p:sp>
        <p:nvSpPr>
          <p:cNvPr id="6" name="QC_7_AN.49_1#589181263.bracket?vbadefaultcenterpage=1&amp;parentnodeid=40a66bc5b&amp;vbapositionanswer=20&amp;vbahtmlprocessed=1"/>
          <p:cNvSpPr/>
          <p:nvPr/>
        </p:nvSpPr>
        <p:spPr>
          <a:xfrm>
            <a:off x="769620" y="253203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mc:Choice xmlns:a14="http://schemas.microsoft.com/office/drawing/2010/main" Requires="a14">
          <p:sp>
            <p:nvSpPr>
              <p:cNvPr id="7" name="QC_7_BD.50_1#589181263.choices?vbadefaultcenterpage=1&amp;parentnodeid=40a66bc5b&amp;vbahtmlprocessed=1"/>
              <p:cNvSpPr/>
              <p:nvPr/>
            </p:nvSpPr>
            <p:spPr>
              <a:xfrm>
                <a:off x="502920" y="3075591"/>
                <a:ext cx="11183112" cy="479235"/>
              </a:xfrm>
              <a:prstGeom prst="rect">
                <a:avLst/>
              </a:prstGeom>
              <a:noFill/>
            </p:spPr>
            <p:txBody>
              <a:bodyPr wrap="square" lIns="0" tIns="0" rIns="0" bIns="0" rtlCol="0" anchor="t"/>
              <a:lstStyle/>
              <a:p>
                <a:pPr latinLnBrk="1">
                  <a:lnSpc>
                    <a:spcPct val="15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7" name="QC_7_BD.50_1#589181263.choices?vbadefaultcenterpage=1&amp;parentnodeid=40a66bc5b&amp;vbahtmlprocessed=1"/>
              <p:cNvSpPr>
                <a:spLocks noRot="1" noChangeAspect="1" noMove="1" noResize="1" noEditPoints="1" noAdjustHandles="1" noChangeArrowheads="1" noChangeShapeType="1" noTextEdit="1"/>
              </p:cNvSpPr>
              <p:nvPr/>
            </p:nvSpPr>
            <p:spPr>
              <a:xfrm>
                <a:off x="502920" y="3075591"/>
                <a:ext cx="11183112" cy="479235"/>
              </a:xfrm>
              <a:prstGeom prst="rect">
                <a:avLst/>
              </a:prstGeom>
              <a:blipFill rotWithShape="1">
                <a:blip r:embed="rId3"/>
                <a:stretch>
                  <a:fillRect t="-60" r="1" b="-144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QC_7_AS.51_1#589181263?vbadefaultcenterpage=1&amp;parentnodeid=40a66bc5b&amp;vbahtmlprocessed=1"/>
              <p:cNvSpPr/>
              <p:nvPr/>
            </p:nvSpPr>
            <p:spPr>
              <a:xfrm>
                <a:off x="502920" y="3565748"/>
                <a:ext cx="11183112" cy="1583309"/>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因为</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25</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algn="l" latinLnBrk="1">
                  <a:lnSpc>
                    <a:spcPct val="150000"/>
                  </a:lnSpc>
                </a:pPr>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p:sp>
            <p:nvSpPr>
              <p:cNvPr id="8" name="QC_7_AS.51_1#589181263?vbadefaultcenterpage=1&amp;parentnodeid=40a66bc5b&amp;vbahtmlprocessed=1"/>
              <p:cNvSpPr>
                <a:spLocks noRot="1" noChangeAspect="1" noMove="1" noResize="1" noEditPoints="1" noAdjustHandles="1" noChangeArrowheads="1" noChangeShapeType="1" noTextEdit="1"/>
              </p:cNvSpPr>
              <p:nvPr/>
            </p:nvSpPr>
            <p:spPr>
              <a:xfrm>
                <a:off x="502920" y="3565748"/>
                <a:ext cx="11183112" cy="1583309"/>
              </a:xfrm>
              <a:prstGeom prst="rect">
                <a:avLst/>
              </a:prstGeom>
              <a:blipFill rotWithShape="1">
                <a:blip r:embed="rId4"/>
                <a:stretch>
                  <a:fillRect t="-14" r="1" b="-5585"/>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8">
                                            <p:bg/>
                                          </p:spTgt>
                                        </p:tgtEl>
                                        <p:attrNameLst>
                                          <p:attrName>style.visibility</p:attrName>
                                        </p:attrNameLst>
                                      </p:cBhvr>
                                      <p:to>
                                        <p:strVal val="visible"/>
                                      </p:to>
                                    </p:set>
                                    <p:animEffect transition="in" filter="wipe(left)">
                                      <p:cBhvr>
                                        <p:cTn id="15" dur="500"/>
                                        <p:tgtEl>
                                          <p:spTgt spid="8">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8">
                                            <p:txEl>
                                              <p:pRg st="0" end="0"/>
                                            </p:txEl>
                                          </p:spTgt>
                                        </p:tgtEl>
                                        <p:attrNameLst>
                                          <p:attrName>style.visibility</p:attrName>
                                        </p:attrNameLst>
                                      </p:cBhvr>
                                      <p:to>
                                        <p:strVal val="visible"/>
                                      </p:to>
                                    </p:set>
                                    <p:animEffect transition="in" filter="wipe(left)">
                                      <p:cBhvr>
                                        <p:cTn id="18" dur="500"/>
                                        <p:tgtEl>
                                          <p:spTgt spid="8">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8">
                                            <p:txEl>
                                              <p:pRg st="1" end="1"/>
                                            </p:txEl>
                                          </p:spTgt>
                                        </p:tgtEl>
                                        <p:attrNameLst>
                                          <p:attrName>style.visibility</p:attrName>
                                        </p:attrNameLst>
                                      </p:cBhvr>
                                      <p:to>
                                        <p:strVal val="visible"/>
                                      </p:to>
                                    </p:set>
                                    <p:animEffect transition="in" filter="wipe(left)">
                                      <p:cBhvr>
                                        <p:cTn id="21" dur="500"/>
                                        <p:tgtEl>
                                          <p:spTgt spid="8">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wipe(left)">
                                      <p:cBhvr>
                                        <p:cTn id="24"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8" grpId="0" animBg="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7_BD.52_1#28f452425?vbadefaultcenterpage=1&amp;parentnodeid=40a66bc5b&amp;vbahtmlprocessed=1"/>
              <p:cNvSpPr/>
              <p:nvPr/>
            </p:nvSpPr>
            <p:spPr>
              <a:xfrm>
                <a:off x="502920" y="1831831"/>
                <a:ext cx="11183112" cy="486029"/>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（2022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全国甲卷）</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a:t>
                </a:r>
                <a14:m>
                  <m:oMath xmlns:m="http://schemas.openxmlformats.org/officeDocument/2006/math">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10</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8</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𝑚</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9</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C_7_BD.52_1#28f452425?vbadefaultcenterpage=1&amp;parentnodeid=40a66bc5b&amp;vbahtmlprocessed=1"/>
              <p:cNvSpPr>
                <a:spLocks noRot="1" noChangeAspect="1" noMove="1" noResize="1" noEditPoints="1" noAdjustHandles="1" noChangeArrowheads="1" noChangeShapeType="1" noTextEdit="1"/>
              </p:cNvSpPr>
              <p:nvPr/>
            </p:nvSpPr>
            <p:spPr>
              <a:xfrm>
                <a:off x="502920" y="1831831"/>
                <a:ext cx="11183112" cy="486029"/>
              </a:xfrm>
              <a:prstGeom prst="rect">
                <a:avLst/>
              </a:prstGeom>
              <a:blipFill rotWithShape="1">
                <a:blip r:embed="rId1"/>
                <a:stretch>
                  <a:fillRect t="-101" r="1" b="-12781"/>
                </a:stretch>
              </a:blipFill>
            </p:spPr>
            <p:txBody>
              <a:bodyPr/>
              <a:lstStyle/>
              <a:p>
                <a:r>
                  <a:rPr lang="zh-CN" altLang="en-US">
                    <a:noFill/>
                  </a:rPr>
                  <a:t> </a:t>
                </a:r>
              </a:p>
            </p:txBody>
          </p:sp>
        </mc:Fallback>
      </mc:AlternateContent>
      <p:sp>
        <p:nvSpPr>
          <p:cNvPr id="3" name="QC_7_AN.53_1#28f452425.bracket?vbadefaultcenterpage=1&amp;parentnodeid=40a66bc5b&amp;vbapositionanswer=21&amp;vbahtmlprocessed=1"/>
          <p:cNvSpPr/>
          <p:nvPr/>
        </p:nvSpPr>
        <p:spPr>
          <a:xfrm>
            <a:off x="10351135" y="1831831"/>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mc:Choice xmlns:a14="http://schemas.microsoft.com/office/drawing/2010/main" Requires="a14">
          <p:sp>
            <p:nvSpPr>
              <p:cNvPr id="4" name="QC_7_BD.54_1#28f452425.choices?vbadefaultcenterpage=1&amp;parentnodeid=40a66bc5b&amp;vbahtmlprocessed=1"/>
              <p:cNvSpPr/>
              <p:nvPr/>
            </p:nvSpPr>
            <p:spPr>
              <a:xfrm>
                <a:off x="502920" y="2386121"/>
                <a:ext cx="11183112" cy="479235"/>
              </a:xfrm>
              <a:prstGeom prst="rect">
                <a:avLst/>
              </a:prstGeom>
              <a:noFill/>
            </p:spPr>
            <p:txBody>
              <a:bodyPr wrap="square" lIns="0" tIns="0" rIns="0" bIns="0" rtlCol="0" anchor="t"/>
              <a:lstStyle/>
              <a:p>
                <a:pPr latinLnBrk="1">
                  <a:lnSpc>
                    <a:spcPct val="150000"/>
                  </a:lnSpc>
                  <a:tabLst>
                    <a:tab pos="2861945" algn="l"/>
                    <a:tab pos="5699125" algn="l"/>
                    <a:tab pos="853630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4" name="QC_7_BD.54_1#28f452425.choices?vbadefaultcenterpage=1&amp;parentnodeid=40a66bc5b&amp;vbahtmlprocessed=1"/>
              <p:cNvSpPr>
                <a:spLocks noRot="1" noChangeAspect="1" noMove="1" noResize="1" noEditPoints="1" noAdjustHandles="1" noChangeArrowheads="1" noChangeShapeType="1" noTextEdit="1"/>
              </p:cNvSpPr>
              <p:nvPr/>
            </p:nvSpPr>
            <p:spPr>
              <a:xfrm>
                <a:off x="502920" y="2386121"/>
                <a:ext cx="11183112" cy="479235"/>
              </a:xfrm>
              <a:prstGeom prst="rect">
                <a:avLst/>
              </a:prstGeom>
              <a:blipFill rotWithShape="1">
                <a:blip r:embed="rId2"/>
                <a:stretch>
                  <a:fillRect t="-89" r="1" b="-143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C_7_AS.55_1#28f452425?vbadefaultcenterpage=1&amp;parentnodeid=40a66bc5b&amp;vbahtmlprocessed=1"/>
              <p:cNvSpPr/>
              <p:nvPr/>
            </p:nvSpPr>
            <p:spPr>
              <a:xfrm>
                <a:off x="502920" y="2876278"/>
                <a:ext cx="11183112" cy="2437892"/>
              </a:xfrm>
              <a:prstGeom prst="rect">
                <a:avLst/>
              </a:prstGeom>
              <a:noFill/>
            </p:spPr>
            <p:txBody>
              <a:bodyPr wrap="squar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由</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，可得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，而</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99</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e>
                      <m:sup>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80</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10</m:t>
                        </m:r>
                      </m:num>
                      <m:den>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lg</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𝑚</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e>
                      <m:sup>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9</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p:sp>
            <p:nvSpPr>
              <p:cNvPr id="5" name="QC_7_AS.55_1#28f452425?vbadefaultcenterpage=1&amp;parentnodeid=40a66bc5b&amp;vbahtmlprocessed=1"/>
              <p:cNvSpPr>
                <a:spLocks noRot="1" noChangeAspect="1" noMove="1" noResize="1" noEditPoints="1" noAdjustHandles="1" noChangeArrowheads="1" noChangeShapeType="1" noTextEdit="1"/>
              </p:cNvSpPr>
              <p:nvPr/>
            </p:nvSpPr>
            <p:spPr>
              <a:xfrm>
                <a:off x="502920" y="2876278"/>
                <a:ext cx="11183112" cy="2437892"/>
              </a:xfrm>
              <a:prstGeom prst="rect">
                <a:avLst/>
              </a:prstGeom>
              <a:blipFill rotWithShape="1">
                <a:blip r:embed="rId3"/>
                <a:stretch>
                  <a:fillRect t="-15" r="1" b="-18916"/>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5" grpId="0" animBg="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8bab4c821?vbadefaultcenterpage=1&amp;parentnodeid=2bae30b07&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2345672"/>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8bab4c821?vbadefaultcenterpage=1&amp;parentnodeid=2bae30b07&amp;vbahtmlprocessed=1"/>
          <p:cNvSpPr/>
          <p:nvPr/>
        </p:nvSpPr>
        <p:spPr>
          <a:xfrm>
            <a:off x="502920" y="2871960"/>
            <a:ext cx="11183112" cy="490220"/>
          </a:xfrm>
          <a:prstGeom prst="rect">
            <a:avLst/>
          </a:prstGeom>
          <a:noFill/>
        </p:spPr>
        <p:txBody>
          <a:bodyPr wrap="squar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比较对数函数值大小的方法</a:t>
            </a:r>
            <a:endParaRPr lang="en-US" altLang="zh-CN" sz="2400" dirty="0"/>
          </a:p>
        </p:txBody>
      </p:sp>
      <p:graphicFrame>
        <p:nvGraphicFramePr>
          <p:cNvPr id="25" name="P_6_BD#8bab4c821?colgroup=6,29&amp;vbadefaultcenterpage=1&amp;parentnodeid=2bae30b07&amp;vbahtmlprocessed=1"/>
          <p:cNvGraphicFramePr>
            <a:graphicFrameLocks noGrp="1"/>
          </p:cNvGraphicFramePr>
          <p:nvPr/>
        </p:nvGraphicFramePr>
        <p:xfrm>
          <a:off x="502920" y="3494260"/>
          <a:ext cx="11155680" cy="1306068"/>
        </p:xfrm>
        <a:graphic>
          <a:graphicData uri="http://schemas.openxmlformats.org/drawingml/2006/table">
            <a:tbl>
              <a:tblPr/>
              <a:tblGrid>
                <a:gridCol w="2112264"/>
                <a:gridCol w="9043416"/>
              </a:tblGrid>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单调性法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在同底的情况下直接得到大小关系，若不同底，则先化为同底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中间量过渡法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寻找中间数，一般是用“0”“1”或其他特殊值进行“比较传递”</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535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图象法</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根据图象观察得出大小关系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p:spTree>
  </p:cSld>
  <p:clrMapOvr>
    <a:masterClrMapping/>
  </p:clrMapOvr>
  <p:transition>
    <p:split dir="in"/>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1ea928da5?vbadefaultcenterpage=1&amp;parentnodeid=2398d8098&amp;inlineimagemarkindex=10&amp;vbahtmlprocessed=1" descr="preencoded.png"/>
          <p:cNvPicPr>
            <a:picLocks noChangeAspect="1"/>
          </p:cNvPicPr>
          <p:nvPr/>
        </p:nvPicPr>
        <p:blipFill>
          <a:blip r:embed="rId1"/>
          <a:stretch>
            <a:fillRect/>
          </a:stretch>
        </p:blipFill>
        <p:spPr>
          <a:xfrm>
            <a:off x="528098" y="836201"/>
            <a:ext cx="1435608" cy="384048"/>
          </a:xfrm>
          <a:prstGeom prst="rect">
            <a:avLst/>
          </a:prstGeom>
        </p:spPr>
      </p:pic>
      <p:sp>
        <p:nvSpPr>
          <p:cNvPr id="3" name="C_5_BD#1ea928da5?vbadefaultcenterpage=1&amp;parentnodeid=2398d8098&amp;vbahtmlprocessed=1"/>
          <p:cNvSpPr/>
          <p:nvPr/>
        </p:nvSpPr>
        <p:spPr>
          <a:xfrm>
            <a:off x="502920" y="756000"/>
            <a:ext cx="11183112" cy="480568"/>
          </a:xfrm>
          <a:prstGeom prst="rect">
            <a:avLst/>
          </a:prstGeom>
          <a:noFill/>
        </p:spPr>
        <p:txBody>
          <a:bodyPr wrap="square" lIns="0" tIns="0" rIns="0" bIns="0" rtlCol="0" anchor="t"/>
          <a:lstStyle/>
          <a:p>
            <a:pPr algn="l" latinLnBrk="1">
              <a:lnSpc>
                <a:spcPct val="133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10&amp;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解对数方程或不等式</a:t>
            </a:r>
            <a:endParaRPr lang="en-US" altLang="zh-CN" sz="100" dirty="0"/>
          </a:p>
        </p:txBody>
      </p:sp>
      <mc:AlternateContent xmlns:mc="http://schemas.openxmlformats.org/markup-compatibility/2006">
        <mc:Choice xmlns:a14="http://schemas.microsoft.com/office/drawing/2010/main" Requires="a14">
          <p:sp>
            <p:nvSpPr>
              <p:cNvPr id="4" name="QB_6_BD.56_1#26a6bbfd1?segpoint=1&amp;vbadefaultcenterpage=1&amp;parentnodeid=1ea928da5&amp;vbahtmlprocessed=1"/>
              <p:cNvSpPr/>
              <p:nvPr/>
            </p:nvSpPr>
            <p:spPr>
              <a:xfrm>
                <a:off x="502920" y="1295051"/>
                <a:ext cx="11183112" cy="1188974"/>
              </a:xfrm>
              <a:prstGeom prst="rect">
                <a:avLst/>
              </a:prstGeom>
              <a:noFill/>
            </p:spPr>
            <p:txBody>
              <a:bodyPr wrap="square" lIns="0" tIns="0" rIns="0" bIns="0" rtlCol="0" anchor="t"/>
              <a:lstStyle/>
              <a:p>
                <a:pPr marL="0" algn="l" latinLnBrk="1">
                  <a:lnSpc>
                    <a:spcPct val="133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典例3</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（1）方程</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vl="0" latinLnBrk="1">
                  <a:lnSpc>
                    <a:spcPct val="133000"/>
                  </a:lnSpc>
                </a:pP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（2）已知不等式</a:t>
                </a:r>
                <a14:m>
                  <m:oMath xmlns:m="http://schemas.openxmlformats.org/officeDocument/2006/math">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b>
                    </m:sSub>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b>
                    </m:sSub>
                    <m:d>
                      <m:dPr>
                        <m:ctrlPr>
                          <a:rPr lang="en-US" altLang="zh-CN" sz="240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成立,则实数</a:t>
                </a:r>
                <a14:m>
                  <m:oMath xmlns:m="http://schemas.openxmlformats.org/officeDocument/2006/math">
                    <m:r>
                      <a:rPr lang="en-US" altLang="zh-CN" sz="240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a:t>
                </a:r>
                <a:r>
                  <a:rPr lang="en-US" altLang="zh-CN" sz="4050" u="sng" kern="0" spc="-99900" dirty="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34" charset="-120"/>
                  </a:rPr>
                  <a:t>____</a:t>
                </a:r>
                <a:r>
                  <a:rPr lang="en-US" altLang="zh-CN" sz="240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BD.56_1#26a6bbfd1?segpoint=1&amp;vbadefaultcenterpage=1&amp;parentnodeid=1ea928da5&amp;vbahtmlprocessed=1"/>
              <p:cNvSpPr>
                <a:spLocks noRot="1" noChangeAspect="1" noMove="1" noResize="1" noEditPoints="1" noAdjustHandles="1" noChangeArrowheads="1" noChangeShapeType="1" noTextEdit="1"/>
              </p:cNvSpPr>
              <p:nvPr/>
            </p:nvSpPr>
            <p:spPr>
              <a:xfrm>
                <a:off x="502920" y="1295051"/>
                <a:ext cx="11183112" cy="1188974"/>
              </a:xfrm>
              <a:prstGeom prst="rect">
                <a:avLst/>
              </a:prstGeom>
              <a:blipFill rotWithShape="1">
                <a:blip r:embed="rId2"/>
                <a:stretch>
                  <a:fillRect t="-24" r="1" b="-98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B_6_AN.57_1#26a6bbfd1.blank?vbadefaultcenterpage=1&amp;parentnodeid=1ea928da5&amp;vbapositionanswer=22&amp;vbahtmlprocessed=1"/>
              <p:cNvSpPr/>
              <p:nvPr/>
            </p:nvSpPr>
            <p:spPr>
              <a:xfrm>
                <a:off x="7714933" y="1259364"/>
                <a:ext cx="1091438" cy="391541"/>
              </a:xfrm>
              <a:prstGeom prst="rect">
                <a:avLst/>
              </a:prstGeom>
              <a:noFill/>
            </p:spPr>
            <p:txBody>
              <a:bodyPr wrap="none" lIns="0" tIns="0" rIns="0" bIns="0" rtlCol="0" anchor="t"/>
              <a:lstStyle/>
              <a:p>
                <a:pPr marL="0" algn="ctr" latinLnBrk="1">
                  <a:lnSpc>
                    <a:spcPts val="34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6" name="QB_6_AN.57_1#26a6bbfd1.blank?vbadefaultcenterpage=1&amp;parentnodeid=1ea928da5&amp;vbapositionanswer=22&amp;vbahtmlprocessed=1"/>
              <p:cNvSpPr>
                <a:spLocks noRot="1" noChangeAspect="1" noMove="1" noResize="1" noEditPoints="1" noAdjustHandles="1" noChangeArrowheads="1" noChangeShapeType="1" noTextEdit="1"/>
              </p:cNvSpPr>
              <p:nvPr/>
            </p:nvSpPr>
            <p:spPr>
              <a:xfrm>
                <a:off x="7714933" y="1259364"/>
                <a:ext cx="1091438" cy="391541"/>
              </a:xfrm>
              <a:prstGeom prst="rect">
                <a:avLst/>
              </a:prstGeom>
              <a:blipFill rotWithShape="1">
                <a:blip r:embed="rId3"/>
                <a:stretch>
                  <a:fillRect l="-29" t="-41" r="17" b="-102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QB_6_AN.58_1#26a6bbfd1.blank?vbadefaultcenterpage=1&amp;parentnodeid=1ea928da5&amp;vbapositionanswer=23&amp;vbahtmlprocessed=1&amp;rh=43.2"/>
              <p:cNvSpPr/>
              <p:nvPr/>
            </p:nvSpPr>
            <p:spPr>
              <a:xfrm>
                <a:off x="10345230" y="1885601"/>
                <a:ext cx="742950" cy="510540"/>
              </a:xfrm>
              <a:prstGeom prst="rect">
                <a:avLst/>
              </a:prstGeom>
              <a:noFill/>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7" name="QB_6_AN.58_1#26a6bbfd1.blank?vbadefaultcenterpage=1&amp;parentnodeid=1ea928da5&amp;vbapositionanswer=23&amp;vbahtmlprocessed=1&amp;rh=43.2"/>
              <p:cNvSpPr>
                <a:spLocks noRot="1" noChangeAspect="1" noMove="1" noResize="1" noEditPoints="1" noAdjustHandles="1" noChangeArrowheads="1" noChangeShapeType="1" noTextEdit="1"/>
              </p:cNvSpPr>
              <p:nvPr/>
            </p:nvSpPr>
            <p:spPr>
              <a:xfrm>
                <a:off x="10345230" y="1885601"/>
                <a:ext cx="742950" cy="510540"/>
              </a:xfrm>
              <a:prstGeom prst="rect">
                <a:avLst/>
              </a:prstGeom>
              <a:blipFill rotWithShape="1">
                <a:blip r:embed="rId4"/>
                <a:stretch>
                  <a:fillRect l="-60" t="-56" r="60"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QB_6_AS.59_1#26a6bbfd1?vbadefaultcenterpage=1&amp;parentnodeid=1ea928da5&amp;vbahtmlprocessed=1&amp;bbb=1&amp;hasbroken=1"/>
              <p:cNvSpPr/>
              <p:nvPr/>
            </p:nvSpPr>
            <p:spPr>
              <a:xfrm>
                <a:off x="502920" y="2491169"/>
                <a:ext cx="11183112" cy="3991483"/>
              </a:xfrm>
              <a:prstGeom prst="rect">
                <a:avLst/>
              </a:prstGeom>
              <a:noFill/>
            </p:spPr>
            <p:txBody>
              <a:bodyPr wrap="none" lIns="0" tIns="0" rIns="0" bIns="0" rtlCol="0" anchor="t"/>
              <a:lstStyle/>
              <a:p>
                <a:pPr algn="l" latinLnBrk="1">
                  <a:lnSpc>
                    <a:spcPct val="133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（1）原方程变形为</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33000"/>
                  </a:lnSpc>
                </a:pP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,又</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ad>
                      <m:radPr>
                        <m:degHide m:val="on"/>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radPr>
                      <m:deg/>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e>
                    </m:ra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2）原不等式</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①</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或</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②</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a:p>
                <a:pPr latinLnBrk="1">
                  <a:lnSpc>
                    <a:spcPct val="133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解不等式组</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①得</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,不等式组②无解.</a:t>
                </a:r>
                <a:endParaRPr lang="en-US" altLang="zh-CN" sz="2400" dirty="0"/>
              </a:p>
              <a:p>
                <a:pPr latinLnBrk="1">
                  <a:lnSpc>
                    <a:spcPct val="133000"/>
                  </a:lnSpc>
                </a:pPr>
                <a:r>
                  <a:rPr lang="en-US" altLang="zh-CN" sz="2400" b="0" i="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所以实数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8" name="QB_6_AS.59_1#26a6bbfd1?vbadefaultcenterpage=1&amp;parentnodeid=1ea928da5&amp;vbahtmlprocessed=1&amp;bbb=1&amp;hasbroken=1"/>
              <p:cNvSpPr>
                <a:spLocks noRot="1" noChangeAspect="1" noMove="1" noResize="1" noEditPoints="1" noAdjustHandles="1" noChangeArrowheads="1" noChangeShapeType="1" noTextEdit="1"/>
              </p:cNvSpPr>
              <p:nvPr/>
            </p:nvSpPr>
            <p:spPr>
              <a:xfrm>
                <a:off x="502920" y="2491169"/>
                <a:ext cx="11183112" cy="3991483"/>
              </a:xfrm>
              <a:prstGeom prst="rect">
                <a:avLst/>
              </a:prstGeom>
              <a:blipFill rotWithShape="1">
                <a:blip r:embed="rId5"/>
                <a:stretch>
                  <a:fillRect t="-2" r="-374" b="1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left)">
                                      <p:cBhvr>
                                        <p:cTn id="7" dur="500"/>
                                        <p:tgtEl>
                                          <p:spTgt spid="6">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left)">
                                      <p:cBhvr>
                                        <p:cTn id="10" dur="5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bg/>
                                          </p:spTgt>
                                        </p:tgtEl>
                                        <p:attrNameLst>
                                          <p:attrName>style.visibility</p:attrName>
                                        </p:attrNameLst>
                                      </p:cBhvr>
                                      <p:to>
                                        <p:strVal val="visible"/>
                                      </p:to>
                                    </p:set>
                                    <p:animEffect transition="in" filter="wipe(left)">
                                      <p:cBhvr>
                                        <p:cTn id="23" dur="500"/>
                                        <p:tgtEl>
                                          <p:spTgt spid="8">
                                            <p:bg/>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8">
                                            <p:txEl>
                                              <p:pRg st="0" end="0"/>
                                            </p:txEl>
                                          </p:spTgt>
                                        </p:tgtEl>
                                        <p:attrNameLst>
                                          <p:attrName>style.visibility</p:attrName>
                                        </p:attrNameLst>
                                      </p:cBhvr>
                                      <p:to>
                                        <p:strVal val="visible"/>
                                      </p:to>
                                    </p:set>
                                    <p:animEffect transition="in" filter="wipe(left)">
                                      <p:cBhvr>
                                        <p:cTn id="26" dur="500"/>
                                        <p:tgtEl>
                                          <p:spTgt spid="8">
                                            <p:txEl>
                                              <p:pRg st="0" end="0"/>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8">
                                            <p:txEl>
                                              <p:pRg st="1" end="1"/>
                                            </p:txEl>
                                          </p:spTgt>
                                        </p:tgtEl>
                                        <p:attrNameLst>
                                          <p:attrName>style.visibility</p:attrName>
                                        </p:attrNameLst>
                                      </p:cBhvr>
                                      <p:to>
                                        <p:strVal val="visible"/>
                                      </p:to>
                                    </p:set>
                                    <p:animEffect transition="in" filter="wipe(left)">
                                      <p:cBhvr>
                                        <p:cTn id="29" dur="500"/>
                                        <p:tgtEl>
                                          <p:spTgt spid="8">
                                            <p:txEl>
                                              <p:pRg st="1" end="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8">
                                            <p:txEl>
                                              <p:pRg st="2" end="2"/>
                                            </p:txEl>
                                          </p:spTgt>
                                        </p:tgtEl>
                                        <p:attrNameLst>
                                          <p:attrName>style.visibility</p:attrName>
                                        </p:attrNameLst>
                                      </p:cBhvr>
                                      <p:to>
                                        <p:strVal val="visible"/>
                                      </p:to>
                                    </p:set>
                                    <p:animEffect transition="in" filter="wipe(left)">
                                      <p:cBhvr>
                                        <p:cTn id="32" dur="500"/>
                                        <p:tgtEl>
                                          <p:spTgt spid="8">
                                            <p:txEl>
                                              <p:pRg st="2" end="2"/>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8">
                                            <p:txEl>
                                              <p:pRg st="3" end="3"/>
                                            </p:txEl>
                                          </p:spTgt>
                                        </p:tgtEl>
                                        <p:attrNameLst>
                                          <p:attrName>style.visibility</p:attrName>
                                        </p:attrNameLst>
                                      </p:cBhvr>
                                      <p:to>
                                        <p:strVal val="visible"/>
                                      </p:to>
                                    </p:set>
                                    <p:animEffect transition="in" filter="wipe(left)">
                                      <p:cBhvr>
                                        <p:cTn id="35" dur="500"/>
                                        <p:tgtEl>
                                          <p:spTgt spid="8">
                                            <p:txEl>
                                              <p:pRg st="3" end="3"/>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8">
                                            <p:txEl>
                                              <p:pRg st="4" end="4"/>
                                            </p:txEl>
                                          </p:spTgt>
                                        </p:tgtEl>
                                        <p:attrNameLst>
                                          <p:attrName>style.visibility</p:attrName>
                                        </p:attrNameLst>
                                      </p:cBhvr>
                                      <p:to>
                                        <p:strVal val="visible"/>
                                      </p:to>
                                    </p:set>
                                    <p:animEffect transition="in" filter="wipe(left)">
                                      <p:cBhvr>
                                        <p:cTn id="38" dur="500"/>
                                        <p:tgtEl>
                                          <p:spTgt spid="8">
                                            <p:txEl>
                                              <p:pRg st="4" end="4"/>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wipe(left)">
                                      <p:cBhvr>
                                        <p:cTn id="41"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7" grpId="0" animBg="1" build="p"/>
      <p:bldP spid="8" grpId="0" animBg="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6ee9ef55d?vbadefaultcenterpage=1&amp;parentnodeid=1ea928da5&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139987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3" name="P_6_BD#6ee9ef55d?vbadefaultcenterpage=1&amp;parentnodeid=1ea928da5&amp;vbahtmlprocessed=1&amp;bbb=1&amp;hasbroken=1"/>
              <p:cNvSpPr/>
              <p:nvPr/>
            </p:nvSpPr>
            <p:spPr>
              <a:xfrm>
                <a:off x="502920" y="1926159"/>
                <a:ext cx="11183112" cy="3781870"/>
              </a:xfrm>
              <a:prstGeom prst="rect">
                <a:avLst/>
              </a:prstGeom>
              <a:noFill/>
            </p:spPr>
            <p:txBody>
              <a:bodyPr wrap="none" lIns="0" tIns="0" rIns="0" bIns="0" rtlCol="0" anchor="t"/>
              <a:lstStyle/>
              <a:p>
                <a:pPr algn="ct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对数不等式的常见类型及解题策略</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解形如</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的不等式，常借助函数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的单调性求解，如果</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的取值不确定，那么需要分</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和</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两种情况讨论.</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解形如</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的不等式，应先将</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化为以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为底的对数式，再借助函数</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     </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的单调性求解.</a:t>
                </a:r>
                <a:endParaRPr lang="en-US" altLang="zh-CN" sz="2400" dirty="0"/>
              </a:p>
              <a:p>
                <a:pPr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解形如</a:t>
                </a:r>
                <a14:m>
                  <m:oMath xmlns:m="http://schemas.openxmlformats.org/officeDocument/2006/math">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的不等式，基本方法是将不等式两边化为同底的两个</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    对数式，利用对数函数的单调性“脱去”对数符号，同时应保证真数大于0.</a:t>
                </a:r>
                <a:endParaRPr lang="en-US" altLang="zh-CN" sz="2400" dirty="0"/>
              </a:p>
            </p:txBody>
          </p:sp>
        </mc:Choice>
        <mc:Fallback>
          <p:sp>
            <p:nvSpPr>
              <p:cNvPr id="3" name="P_6_BD#6ee9ef55d?vbadefaultcenterpage=1&amp;parentnodeid=1ea928da5&amp;vbahtmlprocessed=1&amp;bbb=1&amp;hasbroken=1"/>
              <p:cNvSpPr>
                <a:spLocks noRot="1" noChangeAspect="1" noMove="1" noResize="1" noEditPoints="1" noAdjustHandles="1" noChangeArrowheads="1" noChangeShapeType="1" noTextEdit="1"/>
              </p:cNvSpPr>
              <p:nvPr/>
            </p:nvSpPr>
            <p:spPr>
              <a:xfrm>
                <a:off x="502920" y="1926159"/>
                <a:ext cx="11183112" cy="3781870"/>
              </a:xfrm>
              <a:prstGeom prst="rect">
                <a:avLst/>
              </a:prstGeom>
              <a:blipFill rotWithShape="1">
                <a:blip r:embed="rId2"/>
                <a:stretch>
                  <a:fillRect t="-5" r="1" b="-1544"/>
                </a:stretch>
              </a:blipFill>
            </p:spPr>
            <p:txBody>
              <a:bodyPr/>
              <a:lstStyle/>
              <a:p>
                <a:r>
                  <a:rPr lang="zh-CN" altLang="en-US">
                    <a:noFill/>
                  </a:rPr>
                  <a:t> </a:t>
                </a:r>
              </a:p>
            </p:txBody>
          </p:sp>
        </mc:Fallback>
      </mc:AlternateContent>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504c11cb6?vbadefaultcenterpage=1&amp;parentnodeid=2398d8098&amp;inlineimagemarkindex=11&amp;vbahtmlprocessed=1" descr="preencoded.png"/>
          <p:cNvPicPr>
            <a:picLocks noChangeAspect="1"/>
          </p:cNvPicPr>
          <p:nvPr/>
        </p:nvPicPr>
        <p:blipFill>
          <a:blip r:embed="rId1"/>
          <a:stretch>
            <a:fillRect/>
          </a:stretch>
        </p:blipFill>
        <p:spPr>
          <a:xfrm>
            <a:off x="525812" y="866427"/>
            <a:ext cx="1554480" cy="420624"/>
          </a:xfrm>
          <a:prstGeom prst="rect">
            <a:avLst/>
          </a:prstGeom>
        </p:spPr>
      </p:pic>
      <p:sp>
        <p:nvSpPr>
          <p:cNvPr id="3" name="C_5_BD#504c11cb6?vbadefaultcenterpage=1&amp;parentnodeid=2398d8098&amp;vbahtmlprocessed=1"/>
          <p:cNvSpPr/>
          <p:nvPr/>
        </p:nvSpPr>
        <p:spPr>
          <a:xfrm>
            <a:off x="502920" y="756000"/>
            <a:ext cx="11183112" cy="721360"/>
          </a:xfrm>
          <a:prstGeom prst="rect">
            <a:avLst/>
          </a:prstGeom>
          <a:noFill/>
        </p:spPr>
        <p:txBody>
          <a:bodyPr wrap="square" lIns="0" tIns="0" rIns="0" bIns="0" rtlCol="0" anchor="t"/>
          <a:lstStyle/>
          <a:p>
            <a:pPr algn="l" latinLnBrk="1">
              <a:lnSpc>
                <a:spcPct val="150000"/>
              </a:lnSpc>
            </a:pPr>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&amp;</a:t>
            </a:r>
            <a:r>
              <a:rPr lang="en-US" altLang="zh-CN" sz="100" b="0" i="0" kern="0" spc="-9990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11&amp;</a:t>
            </a:r>
            <a:r>
              <a:rPr lang="en-US" altLang="zh-CN" sz="900" b="0" i="0" kern="0">
                <a:solidFill>
                  <a:srgbClr val="FFFFFF"/>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6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对数函数性质的综合应用</a:t>
            </a:r>
            <a:endParaRPr lang="en-US" altLang="zh-CN" sz="100" dirty="0"/>
          </a:p>
        </p:txBody>
      </p:sp>
      <mc:AlternateContent xmlns:mc="http://schemas.openxmlformats.org/markup-compatibility/2006">
        <mc:Choice xmlns:a14="http://schemas.microsoft.com/office/drawing/2010/main" Requires="a14">
          <p:sp>
            <p:nvSpPr>
              <p:cNvPr id="4" name="QC_7_BD.60_1#dc616f95c?vbadefaultcenterpage=1&amp;parentnodeid=29ee9c7dc&amp;vbahtmlprocessed=1"/>
              <p:cNvSpPr/>
              <p:nvPr/>
            </p:nvSpPr>
            <p:spPr>
              <a:xfrm>
                <a:off x="502920" y="1352557"/>
                <a:ext cx="11183112" cy="48602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典例4 </a:t>
                </a: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C_7_BD.60_1#dc616f95c?vbadefaultcenterpage=1&amp;parentnodeid=29ee9c7dc&amp;vbahtmlprocessed=1"/>
              <p:cNvSpPr>
                <a:spLocks noRot="1" noChangeAspect="1" noMove="1" noResize="1" noEditPoints="1" noAdjustHandles="1" noChangeArrowheads="1" noChangeShapeType="1" noTextEdit="1"/>
              </p:cNvSpPr>
              <p:nvPr/>
            </p:nvSpPr>
            <p:spPr>
              <a:xfrm>
                <a:off x="502920" y="1352557"/>
                <a:ext cx="11183112" cy="486029"/>
              </a:xfrm>
              <a:prstGeom prst="rect">
                <a:avLst/>
              </a:prstGeom>
              <a:blipFill rotWithShape="1">
                <a:blip r:embed="rId2"/>
                <a:stretch>
                  <a:fillRect t="-1" r="1" b="-12881"/>
                </a:stretch>
              </a:blipFill>
            </p:spPr>
            <p:txBody>
              <a:bodyPr/>
              <a:lstStyle/>
              <a:p>
                <a:r>
                  <a:rPr lang="zh-CN" altLang="en-US">
                    <a:noFill/>
                  </a:rPr>
                  <a:t> </a:t>
                </a:r>
              </a:p>
            </p:txBody>
          </p:sp>
        </mc:Fallback>
      </mc:AlternateContent>
      <p:sp>
        <p:nvSpPr>
          <p:cNvPr id="5" name="QC_7_AN.61_1#dc616f95c.bracket?vbadefaultcenterpage=1&amp;parentnodeid=29ee9c7dc&amp;vbapositionanswer=24&amp;vbahtmlprocessed=1"/>
          <p:cNvSpPr/>
          <p:nvPr/>
        </p:nvSpPr>
        <p:spPr>
          <a:xfrm>
            <a:off x="8989124" y="1352557"/>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mc:Choice xmlns:a14="http://schemas.microsoft.com/office/drawing/2010/main" Requires="a14">
          <p:sp>
            <p:nvSpPr>
              <p:cNvPr id="6" name="QC_7_BD.62_1#dc616f95c.choices?vbadefaultcenterpage=1&amp;parentnodeid=29ee9c7dc&amp;vbahtmlprocessed=1"/>
              <p:cNvSpPr/>
              <p:nvPr/>
            </p:nvSpPr>
            <p:spPr>
              <a:xfrm>
                <a:off x="502920" y="1850232"/>
                <a:ext cx="11183112" cy="1034669"/>
              </a:xfrm>
              <a:prstGeom prst="rect">
                <a:avLst/>
              </a:prstGeom>
              <a:noFill/>
            </p:spPr>
            <p:txBody>
              <a:bodyPr wrap="square" lIns="0" tIns="0" rIns="0" bIns="0" rtlCol="0" anchor="t"/>
              <a:lstStyle/>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A.是奇函数，且在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.是奇函数，且在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dirty="0"/>
              </a:p>
              <a:p>
                <a:pPr latinLnBrk="1">
                  <a:lnSpc>
                    <a:spcPct val="150000"/>
                  </a:lnSpc>
                  <a:tabLst>
                    <a:tab pos="569912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C.是偶函数，且在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上单调递增</a:t>
                </a:r>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.是偶函数，且在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上单调递减</a:t>
                </a:r>
                <a:endParaRPr lang="en-US" altLang="zh-CN" sz="2400" dirty="0"/>
              </a:p>
            </p:txBody>
          </p:sp>
        </mc:Choice>
        <mc:Fallback>
          <p:sp>
            <p:nvSpPr>
              <p:cNvPr id="6" name="QC_7_BD.62_1#dc616f95c.choices?vbadefaultcenterpage=1&amp;parentnodeid=29ee9c7dc&amp;vbahtmlprocessed=1"/>
              <p:cNvSpPr>
                <a:spLocks noRot="1" noChangeAspect="1" noMove="1" noResize="1" noEditPoints="1" noAdjustHandles="1" noChangeArrowheads="1" noChangeShapeType="1" noTextEdit="1"/>
              </p:cNvSpPr>
              <p:nvPr/>
            </p:nvSpPr>
            <p:spPr>
              <a:xfrm>
                <a:off x="502920" y="1850232"/>
                <a:ext cx="11183112" cy="1034669"/>
              </a:xfrm>
              <a:prstGeom prst="rect">
                <a:avLst/>
              </a:prstGeom>
              <a:blipFill rotWithShape="1">
                <a:blip r:embed="rId3"/>
                <a:stretch>
                  <a:fillRect t="-46" r="1" b="-60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QC_7_AS.63_1#dc616f95c?vbadefaultcenterpage=1&amp;parentnodeid=29ee9c7dc&amp;vbahtmlprocessed=1&amp;bbb=1&amp;hasbroken=1"/>
              <p:cNvSpPr/>
              <p:nvPr/>
            </p:nvSpPr>
            <p:spPr>
              <a:xfrm>
                <a:off x="502920" y="2891632"/>
                <a:ext cx="11183112" cy="2883091"/>
              </a:xfrm>
              <a:prstGeom prst="rect">
                <a:avLst/>
              </a:prstGeom>
              <a:noFill/>
            </p:spPr>
            <p:txBody>
              <a:bodyPr wrap="none" lIns="0" tIns="0" rIns="0" bIns="0" rtlCol="0" anchor="t"/>
              <a:lstStyle/>
              <a:p>
                <a:pPr algn="l" latinLnBrk="1">
                  <a:lnSpc>
                    <a:spcPct val="11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的定义域为</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，关于原点对称.</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为偶函数.</a:t>
                </a:r>
                <a:endParaRPr lang="en-US" altLang="zh-CN" sz="2400" dirty="0"/>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，内层函数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𝑢</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上为减函数</a:t>
                </a:r>
                <a:r>
                  <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，外层函数</a:t>
                </a:r>
                <a:endParaRPr lang="en-US" altLang="zh-CN" sz="2400" b="0" i="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ln</m:t>
                    </m:r>
                    <m:r>
                      <m:rPr>
                        <m:nor/>
                      </m:rP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m:t> </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𝑢</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为增函数，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上为减函数.故选D.</a:t>
                </a:r>
                <a:endParaRPr lang="en-US" altLang="zh-CN" sz="2400" dirty="0"/>
              </a:p>
            </p:txBody>
          </p:sp>
        </mc:Choice>
        <mc:Fallback>
          <p:sp>
            <p:nvSpPr>
              <p:cNvPr id="7" name="QC_7_AS.63_1#dc616f95c?vbadefaultcenterpage=1&amp;parentnodeid=29ee9c7dc&amp;vbahtmlprocessed=1&amp;bbb=1&amp;hasbroken=1"/>
              <p:cNvSpPr>
                <a:spLocks noRot="1" noChangeAspect="1" noMove="1" noResize="1" noEditPoints="1" noAdjustHandles="1" noChangeArrowheads="1" noChangeShapeType="1" noTextEdit="1"/>
              </p:cNvSpPr>
              <p:nvPr/>
            </p:nvSpPr>
            <p:spPr>
              <a:xfrm>
                <a:off x="502920" y="2891632"/>
                <a:ext cx="11183112" cy="2883091"/>
              </a:xfrm>
              <a:prstGeom prst="rect">
                <a:avLst/>
              </a:prstGeom>
              <a:blipFill rotWithShape="1">
                <a:blip r:embed="rId4"/>
                <a:stretch>
                  <a:fillRect t="-17" r="1" b="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wipe(left)">
                                      <p:cBhvr>
                                        <p:cTn id="7" dur="500"/>
                                        <p:tgtEl>
                                          <p:spTgt spid="5">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wipe(left)">
                                      <p:cBhvr>
                                        <p:cTn id="10" dur="50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bg/>
                                          </p:spTgt>
                                        </p:tgtEl>
                                        <p:attrNameLst>
                                          <p:attrName>style.visibility</p:attrName>
                                        </p:attrNameLst>
                                      </p:cBhvr>
                                      <p:to>
                                        <p:strVal val="visible"/>
                                      </p:to>
                                    </p:set>
                                    <p:animEffect transition="in" filter="wipe(left)">
                                      <p:cBhvr>
                                        <p:cTn id="15" dur="500"/>
                                        <p:tgtEl>
                                          <p:spTgt spid="7">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wipe(left)">
                                      <p:cBhvr>
                                        <p:cTn id="18" dur="500"/>
                                        <p:tgtEl>
                                          <p:spTgt spid="7">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wipe(left)">
                                      <p:cBhvr>
                                        <p:cTn id="21" dur="500"/>
                                        <p:tgtEl>
                                          <p:spTgt spid="7">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wipe(left)">
                                      <p:cBhvr>
                                        <p:cTn id="24" dur="500"/>
                                        <p:tgtEl>
                                          <p:spTgt spid="7">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wipe(left)">
                                      <p:cBhvr>
                                        <p:cTn id="27" dur="500"/>
                                        <p:tgtEl>
                                          <p:spTgt spid="7">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
                                            <p:txEl>
                                              <p:pRg st="4" end="4"/>
                                            </p:txEl>
                                          </p:spTgt>
                                        </p:tgtEl>
                                        <p:attrNameLst>
                                          <p:attrName>style.visibility</p:attrName>
                                        </p:attrNameLst>
                                      </p:cBhvr>
                                      <p:to>
                                        <p:strVal val="visible"/>
                                      </p:to>
                                    </p:set>
                                    <p:animEffect transition="in" filter="wipe(left)">
                                      <p:cBhvr>
                                        <p:cTn id="30"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build="p"/>
      <p:bldP spid="7" grpId="0" animBg="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C_7_BD.64_1#311f0c9a9?vbadefaultcenterpage=1&amp;parentnodeid=29ee9c7dc&amp;vbahtmlprocessed=1"/>
              <p:cNvSpPr/>
              <p:nvPr/>
            </p:nvSpPr>
            <p:spPr>
              <a:xfrm>
                <a:off x="502920" y="1528999"/>
                <a:ext cx="11183112" cy="1034669"/>
              </a:xfrm>
              <a:prstGeom prst="rect">
                <a:avLst/>
              </a:prstGeom>
              <a:noFill/>
            </p:spPr>
            <p:txBody>
              <a:bodyPr wrap="square" lIns="0" tIns="0" rIns="0" bIns="0" rtlCol="0" anchor="t"/>
              <a:lstStyle/>
              <a:p>
                <a:pPr marL="0" algn="l" latinLnBrk="1">
                  <a:lnSpc>
                    <a:spcPct val="150000"/>
                  </a:lnSpc>
                </a:pPr>
                <a:r>
                  <a:rPr lang="en-US" altLang="zh-CN" sz="240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lg</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上单调递减，则实数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C_7_BD.64_1#311f0c9a9?vbadefaultcenterpage=1&amp;parentnodeid=29ee9c7dc&amp;vbahtmlprocessed=1"/>
              <p:cNvSpPr>
                <a:spLocks noRot="1" noChangeAspect="1" noMove="1" noResize="1" noEditPoints="1" noAdjustHandles="1" noChangeArrowheads="1" noChangeShapeType="1" noTextEdit="1"/>
              </p:cNvSpPr>
              <p:nvPr/>
            </p:nvSpPr>
            <p:spPr>
              <a:xfrm>
                <a:off x="502920" y="1528999"/>
                <a:ext cx="11183112" cy="1034669"/>
              </a:xfrm>
              <a:prstGeom prst="rect">
                <a:avLst/>
              </a:prstGeom>
              <a:blipFill rotWithShape="1">
                <a:blip r:embed="rId1"/>
                <a:stretch>
                  <a:fillRect t="-54" r="1" b="-8207"/>
                </a:stretch>
              </a:blipFill>
            </p:spPr>
            <p:txBody>
              <a:bodyPr/>
              <a:lstStyle/>
              <a:p>
                <a:r>
                  <a:rPr lang="zh-CN" altLang="en-US">
                    <a:noFill/>
                  </a:rPr>
                  <a:t> </a:t>
                </a:r>
              </a:p>
            </p:txBody>
          </p:sp>
        </mc:Fallback>
      </mc:AlternateContent>
      <p:sp>
        <p:nvSpPr>
          <p:cNvPr id="3" name="QC_7_AN.65_1#311f0c9a9.bracket?vbadefaultcenterpage=1&amp;parentnodeid=29ee9c7dc&amp;vbapositionanswer=25&amp;vbahtmlprocessed=1"/>
          <p:cNvSpPr/>
          <p:nvPr/>
        </p:nvSpPr>
        <p:spPr>
          <a:xfrm>
            <a:off x="769620" y="2077639"/>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a:t>
            </a:r>
            <a:endParaRPr lang="en-US" altLang="zh-CN" sz="2400" dirty="0"/>
          </a:p>
        </p:txBody>
      </p:sp>
      <mc:AlternateContent xmlns:mc="http://schemas.openxmlformats.org/markup-compatibility/2006">
        <mc:Choice xmlns:a14="http://schemas.microsoft.com/office/drawing/2010/main" Requires="a14">
          <p:sp>
            <p:nvSpPr>
              <p:cNvPr id="4" name="QC_7_BD.66_1#311f0c9a9.choices?vbadefaultcenterpage=1&amp;parentnodeid=29ee9c7dc&amp;vbahtmlprocessed=1"/>
              <p:cNvSpPr/>
              <p:nvPr/>
            </p:nvSpPr>
            <p:spPr>
              <a:xfrm>
                <a:off x="502920" y="2629389"/>
                <a:ext cx="11183112" cy="479235"/>
              </a:xfrm>
              <a:prstGeom prst="rect">
                <a:avLst/>
              </a:prstGeom>
              <a:noFill/>
            </p:spPr>
            <p:txBody>
              <a:bodyPr wrap="square" lIns="0" tIns="0" rIns="0" bIns="0" rtlCol="0" anchor="t"/>
              <a:lstStyle/>
              <a:p>
                <a:pPr latinLnBrk="1">
                  <a:lnSpc>
                    <a:spcPct val="150000"/>
                  </a:lnSpc>
                  <a:tabLst>
                    <a:tab pos="2687320" algn="l"/>
                    <a:tab pos="5324475" algn="l"/>
                    <a:tab pos="8342630"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4" name="QC_7_BD.66_1#311f0c9a9.choices?vbadefaultcenterpage=1&amp;parentnodeid=29ee9c7dc&amp;vbahtmlprocessed=1"/>
              <p:cNvSpPr>
                <a:spLocks noRot="1" noChangeAspect="1" noMove="1" noResize="1" noEditPoints="1" noAdjustHandles="1" noChangeArrowheads="1" noChangeShapeType="1" noTextEdit="1"/>
              </p:cNvSpPr>
              <p:nvPr/>
            </p:nvSpPr>
            <p:spPr>
              <a:xfrm>
                <a:off x="502920" y="2629389"/>
                <a:ext cx="11183112" cy="479235"/>
              </a:xfrm>
              <a:prstGeom prst="rect">
                <a:avLst/>
              </a:prstGeom>
              <a:blipFill rotWithShape="1">
                <a:blip r:embed="rId2"/>
                <a:stretch>
                  <a:fillRect t="-102" r="1" b="-1438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QC_7_AS.67_1#311f0c9a9?vbadefaultcenterpage=1&amp;parentnodeid=29ee9c7dc&amp;vbahtmlprocessed=1&amp;bbb=1&amp;hasbroken=1"/>
              <p:cNvSpPr/>
              <p:nvPr/>
            </p:nvSpPr>
            <p:spPr>
              <a:xfrm>
                <a:off x="502920" y="3119546"/>
                <a:ext cx="11183112" cy="2484755"/>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令函数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其图象的对称轴为</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直线</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要使函数</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上单调递减，则有</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𝑔</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d>
                      <m:dPr>
                        <m:begChr m:val="{"/>
                        <m:endChr m:val=""/>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.故选A.</a:t>
                </a:r>
                <a:endParaRPr lang="en-US" altLang="zh-CN" sz="2400" dirty="0"/>
              </a:p>
            </p:txBody>
          </p:sp>
        </mc:Choice>
        <mc:Fallback>
          <p:sp>
            <p:nvSpPr>
              <p:cNvPr id="5" name="QC_7_AS.67_1#311f0c9a9?vbadefaultcenterpage=1&amp;parentnodeid=29ee9c7dc&amp;vbahtmlprocessed=1&amp;bbb=1&amp;hasbroken=1"/>
              <p:cNvSpPr>
                <a:spLocks noRot="1" noChangeAspect="1" noMove="1" noResize="1" noEditPoints="1" noAdjustHandles="1" noChangeArrowheads="1" noChangeShapeType="1" noTextEdit="1"/>
              </p:cNvSpPr>
              <p:nvPr/>
            </p:nvSpPr>
            <p:spPr>
              <a:xfrm>
                <a:off x="502920" y="3119546"/>
                <a:ext cx="11183112" cy="2484755"/>
              </a:xfrm>
              <a:prstGeom prst="rect">
                <a:avLst/>
              </a:prstGeom>
              <a:blipFill rotWithShape="1">
                <a:blip r:embed="rId3"/>
                <a:stretch>
                  <a:fillRect t="-17" r="1" b="1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bg/>
                                          </p:spTgt>
                                        </p:tgtEl>
                                        <p:attrNameLst>
                                          <p:attrName>style.visibility</p:attrName>
                                        </p:attrNameLst>
                                      </p:cBhvr>
                                      <p:to>
                                        <p:strVal val="visible"/>
                                      </p:to>
                                    </p:set>
                                    <p:animEffect transition="in" filter="wipe(left)">
                                      <p:cBhvr>
                                        <p:cTn id="15" dur="500"/>
                                        <p:tgtEl>
                                          <p:spTgt spid="5">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Effect transition="in" filter="wipe(left)">
                                      <p:cBhvr>
                                        <p:cTn id="18" dur="500"/>
                                        <p:tgtEl>
                                          <p:spTgt spid="5">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wipe(left)">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5" grpId="0" animBg="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_6_BD#f720970f5?vbadefaultcenterpage=1&amp;parentnodeid=504c11cb6&amp;vbahtmlprocessed=1" descr="preencoded.png"/>
          <p:cNvPicPr>
            <a:picLocks noChangeAspect="1"/>
          </p:cNvPicPr>
          <p:nvPr/>
        </p:nvPicPr>
        <p:blipFill>
          <a:blip r:embed="rId1">
            <a:clrChange>
              <a:clrFrom>
                <a:srgbClr val="FFFFFF"/>
              </a:clrFrom>
              <a:clrTo>
                <a:srgbClr val="FFFFFF">
                  <a:alpha val="0"/>
                </a:srgbClr>
              </a:clrTo>
            </a:clrChange>
          </a:blip>
          <a:stretch>
            <a:fillRect/>
          </a:stretch>
        </p:blipFill>
        <p:spPr>
          <a:xfrm>
            <a:off x="4480560" y="2241881"/>
            <a:ext cx="3236976" cy="393192"/>
          </a:xfrm>
          <a:prstGeom prst="rect">
            <a:avLst/>
          </a:prstGeom>
          <a:noFill/>
          <a:extLst>
            <a:ext uri="{909E8E84-426E-40DD-AFC4-6F175D3DCCD1}">
              <a14:hiddenFill xmlns:a14="http://schemas.microsoft.com/office/drawing/2010/main">
                <a:solidFill>
                  <a:scrgbClr r="0" g="0" b="0">
                    <a:alpha val="0"/>
                  </a:scrgbClr>
                </a:solidFill>
              </a14:hiddenFill>
            </a:ext>
          </a:extLst>
        </p:spPr>
      </p:pic>
      <p:sp>
        <p:nvSpPr>
          <p:cNvPr id="3" name="P_6_BD#f720970f5?vbadefaultcenterpage=1&amp;parentnodeid=504c11cb6&amp;vbahtmlprocessed=1"/>
          <p:cNvSpPr/>
          <p:nvPr/>
        </p:nvSpPr>
        <p:spPr>
          <a:xfrm>
            <a:off x="502920" y="2768169"/>
            <a:ext cx="11183112" cy="213595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利用对数函数的性质求与对数函数有关的函数值域和复合函数的单调性时，必须弄清三方面的问题：一是定义域，所有问题都必须在定义域内讨论；二是底数与1的大小关系；三是复合函数的构成，即它是由哪些基本初等函数复合而成的.另外，解题时要注意数形结合、分类讨论、转化与化归思想的应用.</a:t>
            </a:r>
            <a:endParaRPr lang="en-US" altLang="zh-CN" sz="2400" dirty="0"/>
          </a:p>
        </p:txBody>
      </p:sp>
    </p:spTree>
  </p:cSld>
  <p:clrMapOvr>
    <a:masterClrMapping/>
  </p:clrMapOvr>
  <p:transition>
    <p:split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2_BD#2546fd777.fixed?vbadefaultcenterpage=1&amp;parentnodeid=f0bcbbb96&amp;vbahtmlprocessed=1"/>
          <p:cNvSpPr/>
          <p:nvPr/>
        </p:nvSpPr>
        <p:spPr>
          <a:xfrm>
            <a:off x="621792" y="932688"/>
            <a:ext cx="10981944" cy="1152144"/>
          </a:xfrm>
          <a:prstGeom prst="rect">
            <a:avLst/>
          </a:prstGeom>
          <a:noFill/>
        </p:spPr>
        <p:txBody>
          <a:bodyPr wrap="square" lIns="0" tIns="0" rIns="0" bIns="0" rtlCol="0" anchor="ctr"/>
          <a:lstStyle/>
          <a:p>
            <a:pPr algn="ctr" latinLnBrk="1">
              <a:lnSpc>
                <a:spcPct val="100000"/>
              </a:lnSpc>
            </a:pP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基础课12</a:t>
            </a:r>
            <a:r>
              <a:rPr lang="en-US" altLang="zh-CN" sz="4000" b="1" i="0" dirty="0">
                <a:solidFill>
                  <a:srgbClr val="01448D"/>
                </a:solidFill>
                <a:latin typeface="宋体" panose="02010600030101010101" pitchFamily="2" charset="-122"/>
                <a:ea typeface="宋体" panose="02010600030101010101" pitchFamily="2" charset="-122"/>
                <a:cs typeface="宋体" panose="02010600030101010101" pitchFamily="34" charset="-120"/>
              </a:rPr>
              <a:t> </a:t>
            </a:r>
            <a:r>
              <a:rPr lang="en-US" altLang="zh-CN" sz="4000" b="1" i="0" dirty="0">
                <a:solidFill>
                  <a:srgbClr val="01448D"/>
                </a:solidFill>
                <a:latin typeface="Times New Roman" panose="02020603050405020304" pitchFamily="34" charset="0"/>
                <a:ea typeface="微软雅黑" panose="020B0503020204020204" pitchFamily="34" charset="-122"/>
                <a:cs typeface="Times New Roman" panose="02020603050405020304" pitchFamily="34" charset="-120"/>
              </a:rPr>
              <a:t>对数函数</a:t>
            </a:r>
            <a:endParaRPr lang="en-US" altLang="zh-CN" sz="4000" dirty="0"/>
          </a:p>
        </p:txBody>
      </p:sp>
      <p:pic>
        <p:nvPicPr>
          <p:cNvPr id="3" name="C_0#2546fd777?linknodeid=7657656fa&amp;catalogrefid=7657656fa&amp;parentnodeid=f0bcbbb96&amp;vbahtmlprocessed=1" descr="preencoded.png">
            <a:hlinkClick r:id="rId1" action="ppaction://hlinksldjump"/>
          </p:cNvPr>
          <p:cNvPicPr>
            <a:picLocks noChangeAspect="1"/>
          </p:cNvPicPr>
          <p:nvPr/>
        </p:nvPicPr>
        <p:blipFill>
          <a:blip r:embed="rId2"/>
          <a:stretch>
            <a:fillRect/>
          </a:stretch>
        </p:blipFill>
        <p:spPr>
          <a:xfrm>
            <a:off x="4553712" y="2642616"/>
            <a:ext cx="502920" cy="502920"/>
          </a:xfrm>
          <a:prstGeom prst="rect">
            <a:avLst/>
          </a:prstGeom>
        </p:spPr>
      </p:pic>
      <p:sp>
        <p:nvSpPr>
          <p:cNvPr id="4" name="C_0#2546fd777?linknodeid=7657656fa&amp;catalogrefid=7657656fa&amp;parentnodeid=f0bcbbb96&amp;vbahtmlprocessed=1">
            <a:hlinkClick r:id="rId1" action="ppaction://hlinksldjump"/>
          </p:cNvPr>
          <p:cNvSpPr/>
          <p:nvPr/>
        </p:nvSpPr>
        <p:spPr>
          <a:xfrm>
            <a:off x="5202936" y="26151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3050" dirty="0"/>
          </a:p>
        </p:txBody>
      </p:sp>
      <p:pic>
        <p:nvPicPr>
          <p:cNvPr id="5" name="C_0#2546fd777?linknodeid=dd286762d&amp;catalogrefid=dd286762d&amp;parentnodeid=f0bcbbb96&amp;vbahtmlprocessed=1" descr="preencoded.png">
            <a:hlinkClick r:id="rId3" action="ppaction://hlinksldjump"/>
          </p:cNvPr>
          <p:cNvPicPr>
            <a:picLocks noChangeAspect="1"/>
          </p:cNvPicPr>
          <p:nvPr/>
        </p:nvPicPr>
        <p:blipFill>
          <a:blip r:embed="rId2"/>
          <a:stretch>
            <a:fillRect/>
          </a:stretch>
        </p:blipFill>
        <p:spPr>
          <a:xfrm>
            <a:off x="4553712" y="3557016"/>
            <a:ext cx="502920" cy="502920"/>
          </a:xfrm>
          <a:prstGeom prst="rect">
            <a:avLst/>
          </a:prstGeom>
        </p:spPr>
      </p:pic>
      <p:sp>
        <p:nvSpPr>
          <p:cNvPr id="6" name="C_0#2546fd777?linknodeid=dd286762d&amp;catalogrefid=dd286762d&amp;parentnodeid=f0bcbbb96&amp;vbahtmlprocessed=1">
            <a:hlinkClick r:id="rId3" action="ppaction://hlinksldjump"/>
          </p:cNvPr>
          <p:cNvSpPr/>
          <p:nvPr/>
        </p:nvSpPr>
        <p:spPr>
          <a:xfrm>
            <a:off x="5202936" y="3529584"/>
            <a:ext cx="3639312" cy="557784"/>
          </a:xfrm>
          <a:prstGeom prst="rect">
            <a:avLst/>
          </a:prstGeom>
          <a:noFill/>
        </p:spPr>
        <p:txBody>
          <a:bodyPr wrap="square" lIns="0" tIns="0" rIns="0" bIns="0" rtlCol="0" anchor="ctr"/>
          <a:lstStyle/>
          <a:p>
            <a:pPr marL="144145" algn="l" latinLnBrk="1">
              <a:lnSpc>
                <a:spcPct val="100000"/>
              </a:lnSpc>
            </a:pPr>
            <a:r>
              <a:rPr lang="en-US" altLang="zh-CN" sz="31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考点聚焦·突破</a:t>
            </a:r>
            <a:endParaRPr lang="en-US" altLang="zh-CN" sz="3050" dirty="0"/>
          </a:p>
        </p:txBody>
      </p:sp>
    </p:spTree>
  </p:cSld>
  <p:clrMapOvr>
    <a:masterClrMapping/>
  </p:clrMapOvr>
  <p:transition>
    <p:split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5_BD#6d53259cd?vbadefaultcenterpage=1&amp;parentnodeid=2398d8098&amp;vbahtmlprocessed=1" descr="preencoded.png"/>
          <p:cNvPicPr>
            <a:picLocks noChangeAspect="1"/>
          </p:cNvPicPr>
          <p:nvPr/>
        </p:nvPicPr>
        <p:blipFill>
          <a:blip r:embed="rId1"/>
          <a:stretch>
            <a:fillRect/>
          </a:stretch>
        </p:blipFill>
        <p:spPr>
          <a:xfrm>
            <a:off x="3813048" y="756000"/>
            <a:ext cx="4562856" cy="530352"/>
          </a:xfrm>
          <a:prstGeom prst="rect">
            <a:avLst/>
          </a:prstGeom>
        </p:spPr>
      </p:pic>
      <mc:AlternateContent xmlns:mc="http://schemas.openxmlformats.org/markup-compatibility/2006">
        <mc:Choice xmlns:a14="http://schemas.microsoft.com/office/drawing/2010/main" Requires="a14">
          <p:sp>
            <p:nvSpPr>
              <p:cNvPr id="3" name="QC_6_BD.68_1#cf5596d85?vbadefaultcenterpage=1&amp;parentnodeid=6d53259cd&amp;vbahtmlprocessed=1"/>
              <p:cNvSpPr/>
              <p:nvPr/>
            </p:nvSpPr>
            <p:spPr>
              <a:xfrm>
                <a:off x="502920" y="1419448"/>
                <a:ext cx="11183112" cy="1262444"/>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1.</a:t>
                </a:r>
                <a:r>
                  <a:rPr lang="en-US" altLang="zh-CN" sz="2400" b="0"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（2024 </a:t>
                </a:r>
                <a:r>
                  <a:rPr lang="en-US" altLang="zh-CN" sz="2400" b="1" i="0" dirty="0">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E81B23"/>
                    </a:solidFill>
                    <a:latin typeface="Times New Roman" panose="02020603050405020304" pitchFamily="34" charset="0"/>
                    <a:ea typeface="微软雅黑" panose="020B0503020204020204" pitchFamily="34" charset="-122"/>
                    <a:cs typeface="Times New Roman" panose="02020603050405020304" pitchFamily="34" charset="-120"/>
                  </a:rPr>
                  <a:t>赣州模拟）</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设</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3</m:t>
                        </m:r>
                      </m:den>
                    </m:f>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的大小关系为</a:t>
                </a:r>
                <a:endPar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endParaRPr>
              </a:p>
              <a:p>
                <a:pPr marL="0"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1"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3" name="QC_6_BD.68_1#cf5596d85?vbadefaultcenterpage=1&amp;parentnodeid=6d53259cd&amp;vbahtmlprocessed=1"/>
              <p:cNvSpPr>
                <a:spLocks noRot="1" noChangeAspect="1" noMove="1" noResize="1" noEditPoints="1" noAdjustHandles="1" noChangeArrowheads="1" noChangeShapeType="1" noTextEdit="1"/>
              </p:cNvSpPr>
              <p:nvPr/>
            </p:nvSpPr>
            <p:spPr>
              <a:xfrm>
                <a:off x="502920" y="1419448"/>
                <a:ext cx="11183112" cy="1262444"/>
              </a:xfrm>
              <a:prstGeom prst="rect">
                <a:avLst/>
              </a:prstGeom>
              <a:blipFill rotWithShape="1">
                <a:blip r:embed="rId2"/>
                <a:stretch>
                  <a:fillRect t="-18" r="1" b="-5410"/>
                </a:stretch>
              </a:blipFill>
            </p:spPr>
            <p:txBody>
              <a:bodyPr/>
              <a:lstStyle/>
              <a:p>
                <a:r>
                  <a:rPr lang="zh-CN" altLang="en-US">
                    <a:noFill/>
                  </a:rPr>
                  <a:t> </a:t>
                </a:r>
              </a:p>
            </p:txBody>
          </p:sp>
        </mc:Fallback>
      </mc:AlternateContent>
      <p:sp>
        <p:nvSpPr>
          <p:cNvPr id="4" name="QC_6_AN.69_1#cf5596d85.bracket?vbadefaultcenterpage=1&amp;parentnodeid=6d53259cd&amp;vbapositionanswer=26&amp;vbahtmlprocessed=1"/>
          <p:cNvSpPr/>
          <p:nvPr/>
        </p:nvSpPr>
        <p:spPr>
          <a:xfrm>
            <a:off x="769620" y="2195863"/>
            <a:ext cx="441325" cy="478600"/>
          </a:xfrm>
          <a:prstGeom prst="rect">
            <a:avLst/>
          </a:prstGeom>
          <a:noFill/>
        </p:spPr>
        <p:txBody>
          <a:bodyPr wrap="none" lIns="0" tIns="0" rIns="0" bIns="0" rtlCol="0" anchor="t"/>
          <a:lstStyle/>
          <a:p>
            <a:pPr marL="0" algn="ctr" latinLnBrk="1">
              <a:lnSpc>
                <a:spcPts val="42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D</a:t>
            </a:r>
            <a:endParaRPr lang="en-US" altLang="zh-CN" sz="2400" dirty="0"/>
          </a:p>
        </p:txBody>
      </p:sp>
      <mc:AlternateContent xmlns:mc="http://schemas.openxmlformats.org/markup-compatibility/2006">
        <mc:Choice xmlns:a14="http://schemas.microsoft.com/office/drawing/2010/main" Requires="a14">
          <p:sp>
            <p:nvSpPr>
              <p:cNvPr id="5" name="QC_6_BD.70_1#cf5596d85.choices?vbadefaultcenterpage=1&amp;parentnodeid=6d53259cd&amp;vbahtmlprocessed=1"/>
              <p:cNvSpPr/>
              <p:nvPr/>
            </p:nvSpPr>
            <p:spPr>
              <a:xfrm>
                <a:off x="502920" y="2745391"/>
                <a:ext cx="11183112" cy="479235"/>
              </a:xfrm>
              <a:prstGeom prst="rect">
                <a:avLst/>
              </a:prstGeom>
              <a:noFill/>
            </p:spPr>
            <p:txBody>
              <a:bodyPr wrap="square" lIns="0" tIns="0" rIns="0" bIns="0" rtlCol="0" anchor="t"/>
              <a:lstStyle/>
              <a:p>
                <a:pPr latinLnBrk="1">
                  <a:lnSpc>
                    <a:spcPct val="150000"/>
                  </a:lnSpc>
                  <a:tabLst>
                    <a:tab pos="2868295" algn="l"/>
                    <a:tab pos="5699125" algn="l"/>
                    <a:tab pos="8529955" algn="l"/>
                  </a:tabLst>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B</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C</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spc="-10300">
                    <a:solidFill>
                      <a:srgbClr val="00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D</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2400" dirty="0"/>
              </a:p>
            </p:txBody>
          </p:sp>
        </mc:Choice>
        <mc:Fallback>
          <p:sp>
            <p:nvSpPr>
              <p:cNvPr id="5" name="QC_6_BD.70_1#cf5596d85.choices?vbadefaultcenterpage=1&amp;parentnodeid=6d53259cd&amp;vbahtmlprocessed=1"/>
              <p:cNvSpPr>
                <a:spLocks noRot="1" noChangeAspect="1" noMove="1" noResize="1" noEditPoints="1" noAdjustHandles="1" noChangeArrowheads="1" noChangeShapeType="1" noTextEdit="1"/>
              </p:cNvSpPr>
              <p:nvPr/>
            </p:nvSpPr>
            <p:spPr>
              <a:xfrm>
                <a:off x="502920" y="2745391"/>
                <a:ext cx="11183112" cy="479235"/>
              </a:xfrm>
              <a:prstGeom prst="rect">
                <a:avLst/>
              </a:prstGeom>
              <a:blipFill rotWithShape="1">
                <a:blip r:embed="rId3"/>
                <a:stretch>
                  <a:fillRect t="-60" r="1" b="-1442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QC_6_AS.71_1#cf5596d85?vbadefaultcenterpage=1&amp;parentnodeid=6d53259cd&amp;vbahtmlprocessed=1"/>
              <p:cNvSpPr/>
              <p:nvPr/>
            </p:nvSpPr>
            <p:spPr>
              <a:xfrm>
                <a:off x="502920" y="3235548"/>
                <a:ext cx="11183112" cy="1038670"/>
              </a:xfrm>
              <a:prstGeom prst="rect">
                <a:avLst/>
              </a:prstGeom>
              <a:noFill/>
            </p:spPr>
            <p:txBody>
              <a:bodyPr wrap="squar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64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81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27</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16</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3</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𝑏</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.故选D.</a:t>
                </a:r>
                <a:endParaRPr lang="en-US" altLang="zh-CN" sz="2400" dirty="0"/>
              </a:p>
            </p:txBody>
          </p:sp>
        </mc:Choice>
        <mc:Fallback>
          <p:sp>
            <p:nvSpPr>
              <p:cNvPr id="6" name="QC_6_AS.71_1#cf5596d85?vbadefaultcenterpage=1&amp;parentnodeid=6d53259cd&amp;vbahtmlprocessed=1"/>
              <p:cNvSpPr>
                <a:spLocks noRot="1" noChangeAspect="1" noMove="1" noResize="1" noEditPoints="1" noAdjustHandles="1" noChangeArrowheads="1" noChangeShapeType="1" noTextEdit="1"/>
              </p:cNvSpPr>
              <p:nvPr/>
            </p:nvSpPr>
            <p:spPr>
              <a:xfrm>
                <a:off x="502920" y="3235548"/>
                <a:ext cx="11183112" cy="1038670"/>
              </a:xfrm>
              <a:prstGeom prst="rect">
                <a:avLst/>
              </a:prstGeom>
              <a:blipFill rotWithShape="1">
                <a:blip r:embed="rId4"/>
                <a:stretch>
                  <a:fillRect t="-21" r="1" b="-5621"/>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bg/>
                                          </p:spTgt>
                                        </p:tgtEl>
                                        <p:attrNameLst>
                                          <p:attrName>style.visibility</p:attrName>
                                        </p:attrNameLst>
                                      </p:cBhvr>
                                      <p:to>
                                        <p:strVal val="visible"/>
                                      </p:to>
                                    </p:set>
                                    <p:animEffect transition="in" filter="wipe(left)">
                                      <p:cBhvr>
                                        <p:cTn id="15" dur="500"/>
                                        <p:tgtEl>
                                          <p:spTgt spid="6">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Effect transition="in" filter="wipe(left)">
                                      <p:cBhvr>
                                        <p:cTn id="18"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P spid="6" grpId="0" animBg="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72_1#8b3b25e34?vbadefaultcenterpage=1&amp;parentnodeid=6d53259cd&amp;vbahtmlprocessed=1"/>
              <p:cNvSpPr/>
              <p:nvPr/>
            </p:nvSpPr>
            <p:spPr>
              <a:xfrm>
                <a:off x="502920" y="756000"/>
                <a:ext cx="11183112" cy="1284478"/>
              </a:xfrm>
              <a:prstGeom prst="rect">
                <a:avLst/>
              </a:prstGeom>
              <a:noFill/>
            </p:spPr>
            <p:txBody>
              <a:bodyPr wrap="square" lIns="0" tIns="0" rIns="0" bIns="0" rtlCol="0" anchor="t"/>
              <a:lstStyle/>
              <a:p>
                <a:pPr marL="0" algn="l" latinLnBrk="1">
                  <a:lnSpc>
                    <a:spcPct val="11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d>
                      <m:dPr>
                        <m:begChr m:val="{"/>
                        <m:endChr m:val=""/>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eqArr>
                          <m:eqArr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eqArr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f>
                                  <m:f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den>
                                </m:f>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&amp;</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eqArr>
                      </m:e>
                    </m:d>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则不等式</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的解集为</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72_1#8b3b25e34?vbadefaultcenterpage=1&amp;parentnodeid=6d53259cd&amp;vbahtmlprocessed=1"/>
              <p:cNvSpPr>
                <a:spLocks noRot="1" noChangeAspect="1" noMove="1" noResize="1" noEditPoints="1" noAdjustHandles="1" noChangeArrowheads="1" noChangeShapeType="1" noTextEdit="1"/>
              </p:cNvSpPr>
              <p:nvPr/>
            </p:nvSpPr>
            <p:spPr>
              <a:xfrm>
                <a:off x="502920" y="756000"/>
                <a:ext cx="11183112" cy="1284478"/>
              </a:xfrm>
              <a:prstGeom prst="rect">
                <a:avLst/>
              </a:prstGeom>
              <a:blipFill rotWithShape="1">
                <a:blip r:embed="rId1"/>
                <a:stretch>
                  <a:fillRect t="-27" r="1" b="1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6_AN.73_1#8b3b25e34.blank?vbadefaultcenterpage=1&amp;parentnodeid=6d53259cd&amp;vbapositionanswer=27&amp;vbahtmlprocessed=1&amp;rh=43.2"/>
              <p:cNvSpPr/>
              <p:nvPr/>
            </p:nvSpPr>
            <p:spPr>
              <a:xfrm>
                <a:off x="9474645" y="1053053"/>
                <a:ext cx="1356106" cy="510096"/>
              </a:xfrm>
              <a:prstGeom prst="rect">
                <a:avLst/>
              </a:prstGeom>
              <a:noFill/>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6_AN.73_1#8b3b25e34.blank?vbadefaultcenterpage=1&amp;parentnodeid=6d53259cd&amp;vbapositionanswer=27&amp;vbahtmlprocessed=1&amp;rh=43.2"/>
              <p:cNvSpPr>
                <a:spLocks noRot="1" noChangeAspect="1" noMove="1" noResize="1" noEditPoints="1" noAdjustHandles="1" noChangeArrowheads="1" noChangeShapeType="1" noTextEdit="1"/>
              </p:cNvSpPr>
              <p:nvPr/>
            </p:nvSpPr>
            <p:spPr>
              <a:xfrm>
                <a:off x="9474645" y="1053053"/>
                <a:ext cx="1356106" cy="510096"/>
              </a:xfrm>
              <a:prstGeom prst="rect">
                <a:avLst/>
              </a:prstGeom>
              <a:blipFill rotWithShape="1">
                <a:blip r:embed="rId2"/>
                <a:stretch>
                  <a:fillRect l="-33" t="-44" r="14"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S.74_1#8b3b25e34?vbadefaultcenterpage=1&amp;parentnodeid=6d53259cd&amp;vbahtmlprocessed=1&amp;bbb=1&amp;hasbroken=1"/>
              <p:cNvSpPr/>
              <p:nvPr/>
            </p:nvSpPr>
            <p:spPr>
              <a:xfrm>
                <a:off x="502920" y="2041748"/>
                <a:ext cx="11183112" cy="4545013"/>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时，不等式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等价于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1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时，不等式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等价于</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易知</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10000"/>
                  </a:lnSpc>
                </a:pP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即</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p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e>
                      <m: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sup>
                    </m:sSup>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时，不等式</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等价于</a:t>
                </a:r>
                <a14:m>
                  <m:oMath xmlns:m="http://schemas.openxmlformats.org/officeDocument/2006/math">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log</m:t>
                        </m:r>
                      </m:e>
                      <m:sub>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sub>
                    </m:sSub>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e>
                    </m:d>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，解得</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综上，所求不等式的解集为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AS.74_1#8b3b25e34?vbadefaultcenterpage=1&amp;parentnodeid=6d53259cd&amp;vbahtmlprocessed=1&amp;bbb=1&amp;hasbroken=1"/>
              <p:cNvSpPr>
                <a:spLocks noRot="1" noChangeAspect="1" noMove="1" noResize="1" noEditPoints="1" noAdjustHandles="1" noChangeArrowheads="1" noChangeShapeType="1" noTextEdit="1"/>
              </p:cNvSpPr>
              <p:nvPr/>
            </p:nvSpPr>
            <p:spPr>
              <a:xfrm>
                <a:off x="502920" y="2041748"/>
                <a:ext cx="11183112" cy="4545013"/>
              </a:xfrm>
              <a:prstGeom prst="rect">
                <a:avLst/>
              </a:prstGeom>
              <a:blipFill rotWithShape="1">
                <a:blip r:embed="rId3"/>
                <a:stretch>
                  <a:fillRect t="-5" r="1" b="-5297"/>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left)">
                                      <p:cBhvr>
                                        <p:cTn id="30" dur="500"/>
                                        <p:tgtEl>
                                          <p:spTgt spid="4">
                                            <p:txEl>
                                              <p:pRg st="4" end="4"/>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animEffect transition="in" filter="wipe(left)">
                                      <p:cBhvr>
                                        <p:cTn id="33" dur="500"/>
                                        <p:tgtEl>
                                          <p:spTgt spid="4">
                                            <p:txEl>
                                              <p:pRg st="5" end="5"/>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QB_6_BD.75_1#ff4cf1404?vbadefaultcenterpage=1&amp;parentnodeid=6d53259cd&amp;vbahtmlprocessed=1"/>
              <p:cNvSpPr/>
              <p:nvPr/>
            </p:nvSpPr>
            <p:spPr>
              <a:xfrm>
                <a:off x="502920" y="1239502"/>
                <a:ext cx="11183112" cy="1034669"/>
              </a:xfrm>
              <a:prstGeom prst="rect">
                <a:avLst/>
              </a:prstGeom>
              <a:noFill/>
            </p:spPr>
            <p:txBody>
              <a:bodyPr wrap="square" lIns="0" tIns="0" rIns="0" bIns="0" rtlCol="0" anchor="t"/>
              <a:lstStyle/>
              <a:p>
                <a:pPr marL="0" algn="l" latinLnBrk="1">
                  <a:lnSpc>
                    <a:spcPct val="150000"/>
                  </a:lnSpc>
                </a:pPr>
                <a:r>
                  <a:rPr lang="en-US" altLang="zh-CN" sz="2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3.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已知函数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，若</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在区间</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smtClean="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上恒成立，则实数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的取值范围是</a:t>
                </a:r>
                <a:r>
                  <a:rPr lang="en-US" altLang="zh-CN" sz="2400" i="0" dirty="0">
                    <a:solidFill>
                      <a:srgbClr val="000000"/>
                    </a:solidFill>
                    <a:latin typeface="宋体" panose="02010600030101010101" pitchFamily="2" charset="-122"/>
                    <a:ea typeface="宋体" panose="02010600030101010101" pitchFamily="2" charset="-122"/>
                    <a:cs typeface="宋体" panose="02010600030101010101" pitchFamily="34" charset="-120"/>
                  </a:rPr>
                  <a:t>________</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2" name="QB_6_BD.75_1#ff4cf1404?vbadefaultcenterpage=1&amp;parentnodeid=6d53259cd&amp;vbahtmlprocessed=1"/>
              <p:cNvSpPr>
                <a:spLocks noRot="1" noChangeAspect="1" noMove="1" noResize="1" noEditPoints="1" noAdjustHandles="1" noChangeArrowheads="1" noChangeShapeType="1" noTextEdit="1"/>
              </p:cNvSpPr>
              <p:nvPr/>
            </p:nvSpPr>
            <p:spPr>
              <a:xfrm>
                <a:off x="502920" y="1239502"/>
                <a:ext cx="11183112" cy="1034669"/>
              </a:xfrm>
              <a:prstGeom prst="rect">
                <a:avLst/>
              </a:prstGeom>
              <a:blipFill rotWithShape="1">
                <a:blip r:embed="rId1"/>
                <a:stretch>
                  <a:fillRect t="-60" r="-658" b="-599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QB_6_AN.76_1#ff4cf1404.blank?vbadefaultcenterpage=1&amp;parentnodeid=6d53259cd&amp;vbapositionanswer=28&amp;vbahtmlprocessed=1&amp;rh=43.2"/>
              <p:cNvSpPr/>
              <p:nvPr/>
            </p:nvSpPr>
            <p:spPr>
              <a:xfrm>
                <a:off x="3474212" y="1688954"/>
                <a:ext cx="1139825" cy="510858"/>
              </a:xfrm>
              <a:prstGeom prst="rect">
                <a:avLst/>
              </a:prstGeom>
              <a:noFill/>
            </p:spPr>
            <p:txBody>
              <a:bodyPr wrap="none" lIns="0" tIns="0" rIns="0" bIns="0" rtlCol="0" anchor="t"/>
              <a:lstStyle/>
              <a:p>
                <a:pPr marL="0" algn="ctr" latinLnBrk="1">
                  <a:lnSpc>
                    <a:spcPts val="4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QB_6_AN.76_1#ff4cf1404.blank?vbadefaultcenterpage=1&amp;parentnodeid=6d53259cd&amp;vbapositionanswer=28&amp;vbahtmlprocessed=1&amp;rh=43.2"/>
              <p:cNvSpPr>
                <a:spLocks noRot="1" noChangeAspect="1" noMove="1" noResize="1" noEditPoints="1" noAdjustHandles="1" noChangeArrowheads="1" noChangeShapeType="1" noTextEdit="1"/>
              </p:cNvSpPr>
              <p:nvPr/>
            </p:nvSpPr>
            <p:spPr>
              <a:xfrm>
                <a:off x="3474212" y="1688954"/>
                <a:ext cx="1139825" cy="510858"/>
              </a:xfrm>
              <a:prstGeom prst="rect">
                <a:avLst/>
              </a:prstGeom>
              <a:blipFill rotWithShape="1">
                <a:blip r:embed="rId2"/>
                <a:stretch>
                  <a:fillRect l="-11" t="-96" r="11" b="3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QB_6_AS.77_1#ff4cf1404?vbadefaultcenterpage=1&amp;parentnodeid=6d53259cd&amp;vbahtmlprocessed=1&amp;bbb=1&amp;hasbroken=1"/>
              <p:cNvSpPr/>
              <p:nvPr/>
            </p:nvSpPr>
            <p:spPr>
              <a:xfrm>
                <a:off x="502920" y="2281410"/>
                <a:ext cx="11183112" cy="3599688"/>
              </a:xfrm>
              <a:prstGeom prst="rect">
                <a:avLst/>
              </a:prstGeom>
              <a:noFill/>
            </p:spPr>
            <p:txBody>
              <a:bodyPr wrap="none" lIns="0" tIns="0" rIns="0" bIns="0" rtlCol="0" anchor="t"/>
              <a:lstStyle/>
              <a:p>
                <a:pPr algn="l" latinLnBrk="1">
                  <a:lnSpc>
                    <a:spcPct val="150000"/>
                  </a:lnSpc>
                </a:pPr>
                <a:r>
                  <a:rPr lang="en-US" altLang="zh-CN" sz="2400" b="1"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解析</a:t>
                </a:r>
                <a:r>
                  <a:rPr lang="en-US" altLang="zh-CN" sz="2400" b="1" i="0" dirty="0">
                    <a:solidFill>
                      <a:srgbClr val="FF0000"/>
                    </a:solidFill>
                    <a:latin typeface="宋体" panose="02010600030101010101" pitchFamily="2" charset="-122"/>
                    <a:ea typeface="宋体" panose="02010600030101010101" pitchFamily="2" charset="-122"/>
                    <a:cs typeface="宋体" panose="02010600030101010101"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上恒成立等价于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上恒成立，即</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min</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,所以</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a:p>
                <a:pPr latinLnBrk="1">
                  <a:lnSpc>
                    <a:spcPct val="150000"/>
                  </a:lnSpc>
                </a:pP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𝑓</m:t>
                    </m:r>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e>
                    </m:d>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上恒成立等价于</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2</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上恒成立，即</a:t>
                </a:r>
                <a:endPar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endParaRPr>
              </a:p>
              <a:p>
                <a:pPr latinLnBrk="1">
                  <a:lnSpc>
                    <a:spcPct val="150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&gt;</m:t>
                    </m:r>
                    <m:sSub>
                      <m:sSub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sSubPr>
                      <m:e>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den>
                            </m:f>
                          </m:e>
                        </m:d>
                      </m:e>
                      <m:sub>
                        <m:r>
                          <m:rPr>
                            <m:sty m:val="p"/>
                          </m:rP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max</m:t>
                        </m:r>
                      </m:sub>
                    </m:sSub>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（舍去）.</a:t>
                </a:r>
                <a:endParaRPr lang="en-US" altLang="zh-CN" sz="2400" dirty="0"/>
              </a:p>
              <a:p>
                <a:pPr latinLnBrk="1">
                  <a:lnSpc>
                    <a:spcPct val="150000"/>
                  </a:lnSpc>
                </a:pPr>
                <a:r>
                  <a:rPr lang="en-US" altLang="zh-CN" sz="2400" b="0" i="0" dirty="0">
                    <a:solidFill>
                      <a:srgbClr val="FF0000"/>
                    </a:solidFill>
                    <a:latin typeface="宋体" panose="02010600030101010101" pitchFamily="2" charset="-122"/>
                    <a:ea typeface="微软雅黑" panose="020B0503020204020204" pitchFamily="34" charset="-122"/>
                    <a:cs typeface="Times New Roman" panose="02020603050405020304" pitchFamily="34" charset="-120"/>
                  </a:rPr>
                  <a:t> </a:t>
                </a:r>
                <a:r>
                  <a:rPr lang="en-US" altLang="zh-CN" sz="2400" b="0" i="0" dirty="0" err="1">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综上</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𝑎</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的取值范围为</a:t>
                </a: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14:m>
                  <m:oMath xmlns:m="http://schemas.openxmlformats.org/officeDocument/2006/math">
                    <m:f>
                      <m:f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fPr>
                      <m:num>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12</m:t>
                        </m:r>
                      </m:num>
                      <m:den>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5</m:t>
                        </m:r>
                      </m:den>
                    </m:f>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QB_6_AS.77_1#ff4cf1404?vbadefaultcenterpage=1&amp;parentnodeid=6d53259cd&amp;vbahtmlprocessed=1&amp;bbb=1&amp;hasbroken=1"/>
              <p:cNvSpPr>
                <a:spLocks noRot="1" noChangeAspect="1" noMove="1" noResize="1" noEditPoints="1" noAdjustHandles="1" noChangeArrowheads="1" noChangeShapeType="1" noTextEdit="1"/>
              </p:cNvSpPr>
              <p:nvPr/>
            </p:nvSpPr>
            <p:spPr>
              <a:xfrm>
                <a:off x="502920" y="2281410"/>
                <a:ext cx="11183112" cy="3599688"/>
              </a:xfrm>
              <a:prstGeom prst="rect">
                <a:avLst/>
              </a:prstGeom>
              <a:blipFill rotWithShape="1">
                <a:blip r:embed="rId3"/>
                <a:stretch>
                  <a:fillRect t="-14" r="1" b="-1454"/>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animEffect transition="in" filter="wipe(left)">
                                      <p:cBhvr>
                                        <p:cTn id="7" dur="500"/>
                                        <p:tgtEl>
                                          <p:spTgt spid="3">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left)">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
                                            <p:bg/>
                                          </p:spTgt>
                                        </p:tgtEl>
                                        <p:attrNameLst>
                                          <p:attrName>style.visibility</p:attrName>
                                        </p:attrNameLst>
                                      </p:cBhvr>
                                      <p:to>
                                        <p:strVal val="visible"/>
                                      </p:to>
                                    </p:set>
                                    <p:animEffect transition="in" filter="wipe(left)">
                                      <p:cBhvr>
                                        <p:cTn id="15" dur="500"/>
                                        <p:tgtEl>
                                          <p:spTgt spid="4">
                                            <p:bg/>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wipe(left)">
                                      <p:cBhvr>
                                        <p:cTn id="18" dur="500"/>
                                        <p:tgtEl>
                                          <p:spTgt spid="4">
                                            <p:txEl>
                                              <p:pRg st="0" end="0"/>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animEffect transition="in" filter="wipe(left)">
                                      <p:cBhvr>
                                        <p:cTn id="21" dur="500"/>
                                        <p:tgtEl>
                                          <p:spTgt spid="4">
                                            <p:txEl>
                                              <p:pRg st="1" end="1"/>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2" end="2"/>
                                            </p:txEl>
                                          </p:spTgt>
                                        </p:tgtEl>
                                        <p:attrNameLst>
                                          <p:attrName>style.visibility</p:attrName>
                                        </p:attrNameLst>
                                      </p:cBhvr>
                                      <p:to>
                                        <p:strVal val="visible"/>
                                      </p:to>
                                    </p:set>
                                    <p:animEffect transition="in" filter="wipe(left)">
                                      <p:cBhvr>
                                        <p:cTn id="24" dur="500"/>
                                        <p:tgtEl>
                                          <p:spTgt spid="4">
                                            <p:txEl>
                                              <p:pRg st="2" end="2"/>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500"/>
                                        <p:tgtEl>
                                          <p:spTgt spid="4">
                                            <p:txEl>
                                              <p:pRg st="3" end="3"/>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left)">
                                      <p:cBhvr>
                                        <p:cTn id="3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4" grpId="0" animBg="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plit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 name="P_3_BD#fe3e2c856?colgroup=3,7,8,7,7&amp;vbadefaultcenterpage=1&amp;parentnodeid=2546fd777&amp;vbahtmlprocessed=1"/>
              <p:cNvGraphicFramePr>
                <a:graphicFrameLocks noGrp="1"/>
              </p:cNvGraphicFramePr>
              <p:nvPr/>
            </p:nvGraphicFramePr>
            <p:xfrm>
              <a:off x="502920" y="1734452"/>
              <a:ext cx="11128248" cy="3683318"/>
            </p:xfrm>
            <a:graphic>
              <a:graphicData uri="http://schemas.openxmlformats.org/drawingml/2006/table">
                <a:tbl>
                  <a:tblPr/>
                  <a:tblGrid>
                    <a:gridCol w="1243584"/>
                    <a:gridCol w="2331720"/>
                    <a:gridCol w="2889504"/>
                    <a:gridCol w="2331720"/>
                    <a:gridCol w="2331720"/>
                  </a:tblGrid>
                  <a:tr h="904621">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633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对数函数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2023年北京卷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4</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2020年全国Ⅲ卷</a:t>
                          </a:r>
                          <a14:m>
                            <m:oMath xmlns:m="http://schemas.openxmlformats.org/officeDocument/2006/math">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12</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614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从近几年高考的情况来看，对数函数是高考常考内容，一般以选择题或填空题的形式出现，难度在中等及以下.命题热点为对数函数的图象与性质的应用.预计2025年高考会单独考查对数函数的图象与性质的应用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Choice>
        <mc:Fallback xmlns="">
          <p:graphicFrame>
            <p:nvGraphicFramePr>
              <p:cNvPr id="5" name="P_3_BD#fe3e2c856?colgroup=3,7,8,7,7&amp;vbadefaultcenterpage=1&amp;parentnodeid=2546fd777&amp;vbahtmlprocessed=1"/>
              <p:cNvGraphicFramePr>
                <a:graphicFrameLocks noGrp="1"/>
              </p:cNvGraphicFramePr>
              <p:nvPr/>
            </p:nvGraphicFramePr>
            <p:xfrm>
              <a:off x="502920" y="1734452"/>
              <a:ext cx="11128248" cy="3683318"/>
            </p:xfrm>
            <a:graphic>
              <a:graphicData uri="http://schemas.openxmlformats.org/drawingml/2006/table">
                <a:tbl>
                  <a:tblPr/>
                  <a:tblGrid>
                    <a:gridCol w="1243584"/>
                    <a:gridCol w="2331720"/>
                    <a:gridCol w="2889504"/>
                    <a:gridCol w="2331720"/>
                    <a:gridCol w="2331720"/>
                  </a:tblGrid>
                  <a:tr h="904621">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考点考向</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课标要求</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真题印证</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考频热度</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1"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核心素养</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424940">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对数函数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掌握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逻辑推理</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直观想象</a:t>
                          </a:r>
                          <a:endParaRPr lang="en-US" altLang="zh-CN" sz="1200" dirty="0"/>
                        </a:p>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数学运算</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1386142">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命题分析预测</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4">
                      <a:txBody>
                        <a:bodyPr/>
                        <a:lstStyle/>
                        <a:p>
                          <a:pPr algn="l"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从近几年高考的情况来看，对数函数是高考常考内容，一般以选择题或填空题的形式出现，难度在中等及以下.命题热点为对数函数的图象与性质的应用.预计2025年高考会单独考查对数函数的图象与性质的应用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c hMerge="1">
                      <a:tcPr/>
                    </a:tc>
                    <a:tc hMerge="1">
                      <a:tcPr/>
                    </a:tc>
                  </a:tr>
                </a:tbl>
              </a:graphicData>
            </a:graphic>
          </p:graphicFrame>
        </mc:Fallback>
      </mc:AlternateContent>
    </p:spTree>
  </p:cSld>
  <p:clrMapOvr>
    <a:masterClrMapping/>
  </p:clrMapOvr>
  <p:transition>
    <p:split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3_BD#7657656fa.fixed?vbadefaultcenterpage=1&amp;parentnodeid=2546fd777&amp;vbahtmlprocessed=1"/>
          <p:cNvSpPr/>
          <p:nvPr/>
        </p:nvSpPr>
        <p:spPr>
          <a:xfrm>
            <a:off x="283464" y="2779776"/>
            <a:ext cx="11594592" cy="722376"/>
          </a:xfrm>
          <a:prstGeom prst="rect">
            <a:avLst/>
          </a:prstGeom>
          <a:noFill/>
        </p:spPr>
        <p:txBody>
          <a:bodyPr wrap="square" lIns="0" tIns="0" rIns="0" bIns="0" rtlCol="0" anchor="ctr"/>
          <a:lstStyle/>
          <a:p>
            <a:pPr algn="ctr" latinLnBrk="1">
              <a:lnSpc>
                <a:spcPct val="100000"/>
              </a:lnSpc>
            </a:pPr>
            <a:r>
              <a:rPr lang="en-US" altLang="zh-CN" sz="44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基础知识·诊断</a:t>
            </a:r>
            <a:endParaRPr lang="en-US" altLang="zh-CN" sz="4400" dirty="0"/>
          </a:p>
        </p:txBody>
      </p:sp>
      <p:pic>
        <p:nvPicPr>
          <p:cNvPr id="3" name="C_3#7657656fa.fixed?vbadefaultcenterpage=1&amp;parentnodeid=2546fd777&amp;vbahtmlprocessed=1" descr="preencoded.png"/>
          <p:cNvPicPr>
            <a:picLocks noChangeAspect="1"/>
          </p:cNvPicPr>
          <p:nvPr/>
        </p:nvPicPr>
        <p:blipFill>
          <a:blip r:embed="rId1"/>
          <a:stretch>
            <a:fillRect/>
          </a:stretch>
        </p:blipFill>
        <p:spPr>
          <a:xfrm>
            <a:off x="1261872" y="3575304"/>
            <a:ext cx="9756648" cy="82296"/>
          </a:xfrm>
          <a:prstGeom prst="rect">
            <a:avLst/>
          </a:prstGeom>
        </p:spPr>
      </p:pic>
    </p:spTree>
  </p:cSld>
  <p:clrMapOvr>
    <a:masterClrMapping/>
  </p:clrMapOvr>
  <p:transition>
    <p:split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4_BD#47079617f?vbadefaultcenterpage=1&amp;parentnodeid=7657656fa&amp;vbahtmlprocessed=1" descr="preencoded.png"/>
          <p:cNvPicPr>
            <a:picLocks noChangeAspect="1"/>
          </p:cNvPicPr>
          <p:nvPr/>
        </p:nvPicPr>
        <p:blipFill>
          <a:blip r:embed="rId1"/>
          <a:stretch>
            <a:fillRect/>
          </a:stretch>
        </p:blipFill>
        <p:spPr>
          <a:xfrm>
            <a:off x="3813048" y="756000"/>
            <a:ext cx="4562856" cy="530352"/>
          </a:xfrm>
          <a:prstGeom prst="rect">
            <a:avLst/>
          </a:prstGeom>
        </p:spPr>
      </p:pic>
      <p:sp>
        <p:nvSpPr>
          <p:cNvPr id="3" name="C_5_BD#761293a6d?segpoint=1&amp;vbadefaultcenterpage=1&amp;parentnodeid=47079617f&amp;vbahtmlprocessed=1"/>
          <p:cNvSpPr/>
          <p:nvPr/>
        </p:nvSpPr>
        <p:spPr>
          <a:xfrm>
            <a:off x="502920" y="1419448"/>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一、对数函数的定义</a:t>
            </a:r>
            <a:endParaRPr lang="en-US" altLang="zh-CN" sz="2600" dirty="0"/>
          </a:p>
        </p:txBody>
      </p:sp>
      <mc:AlternateContent xmlns:mc="http://schemas.openxmlformats.org/markup-compatibility/2006">
        <mc:Choice xmlns:a14="http://schemas.microsoft.com/office/drawing/2010/main" Requires="a14">
          <p:sp>
            <p:nvSpPr>
              <p:cNvPr id="4" name="P_6_BD#cb192da31?vbadefaultcenterpage=1&amp;parentnodeid=761293a6d&amp;vbahtmlprocessed=1"/>
              <p:cNvSpPr/>
              <p:nvPr/>
            </p:nvSpPr>
            <p:spPr>
              <a:xfrm>
                <a:off x="502920" y="2008791"/>
                <a:ext cx="11183112" cy="103867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一般地，函数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叫作对数函数，其中</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是自变量，定义域是</a:t>
                </a:r>
                <a:endParaRPr lang="en-US" altLang="zh-CN" sz="2400" dirty="0"/>
              </a:p>
              <a:p>
                <a:pPr algn="l" latinLnBrk="1">
                  <a:lnSpc>
                    <a:spcPct val="150000"/>
                  </a:lnSpc>
                </a:pP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P_6_BD#cb192da31?vbadefaultcenterpage=1&amp;parentnodeid=761293a6d&amp;vbahtmlprocessed=1"/>
              <p:cNvSpPr>
                <a:spLocks noRot="1" noChangeAspect="1" noMove="1" noResize="1" noEditPoints="1" noAdjustHandles="1" noChangeArrowheads="1" noChangeShapeType="1" noTextEdit="1"/>
              </p:cNvSpPr>
              <p:nvPr/>
            </p:nvSpPr>
            <p:spPr>
              <a:xfrm>
                <a:off x="502920" y="2008791"/>
                <a:ext cx="11183112" cy="1038670"/>
              </a:xfrm>
              <a:prstGeom prst="rect">
                <a:avLst/>
              </a:prstGeom>
              <a:blipFill rotWithShape="1">
                <a:blip r:embed="rId2"/>
                <a:stretch>
                  <a:fillRect t="-28" r="1" b="-5615"/>
                </a:stretch>
              </a:blipFill>
            </p:spPr>
            <p:txBody>
              <a:bodyPr/>
              <a:lstStyle/>
              <a:p>
                <a:r>
                  <a:rPr lang="zh-CN" altLang="en-US">
                    <a:noFill/>
                  </a:rPr>
                  <a:t> </a:t>
                </a:r>
              </a:p>
            </p:txBody>
          </p:sp>
        </mc:Fallback>
      </mc:AlternateContent>
    </p:spTree>
  </p:cSld>
  <p:clrMapOvr>
    <a:masterClrMapping/>
  </p:clrMapOvr>
  <p:transition>
    <p:split dir="in"/>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45ad7f837?segpoint=1&amp;vbadefaultcenterpage=1&amp;parentnodeid=47079617f&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二、对数函数的图象与性质</a:t>
            </a:r>
            <a:endParaRPr lang="en-US" altLang="zh-CN" sz="2600" dirty="0"/>
          </a:p>
        </p:txBody>
      </p:sp>
      <mc:AlternateContent xmlns:mc="http://schemas.openxmlformats.org/markup-compatibility/2006" xmlns:a14="http://schemas.microsoft.com/office/drawing/2010/main">
        <mc:Choice Requires="a14">
          <p:graphicFrame>
            <p:nvGraphicFramePr>
              <p:cNvPr id="8" name="P_6_BD#852ff3583?colgroup=5,14,14&amp;vbadefaultcenterpage=1&amp;parentnodeid=45ad7f837&amp;vbahtmlprocessed=1"/>
              <p:cNvGraphicFramePr>
                <a:graphicFrameLocks noGrp="1"/>
              </p:cNvGraphicFramePr>
              <p:nvPr/>
            </p:nvGraphicFramePr>
            <p:xfrm>
              <a:off x="502920" y="1419448"/>
              <a:ext cx="11155680" cy="5052124"/>
            </p:xfrm>
            <a:graphic>
              <a:graphicData uri="http://schemas.openxmlformats.org/drawingml/2006/table">
                <a:tbl>
                  <a:tblPr/>
                  <a:tblGrid>
                    <a:gridCol w="1773936"/>
                    <a:gridCol w="4690872"/>
                    <a:gridCol w="4690872"/>
                  </a:tblGrid>
                  <a:tr h="416116">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200253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1165">
                    <a:tc rowSpan="5">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431165">
                    <a:tc vMerge="1">
                      <a:tcPr/>
                    </a:tc>
                    <a:tc gridSpan="2">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值域</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431165">
                    <a:tc vMerge="1">
                      <a:tcPr/>
                    </a:tc>
                    <a:tc gridSpan="2">
                      <a:txBody>
                        <a:bodyPr/>
                        <a:lstStyle/>
                        <a:p>
                          <a:pPr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过定点③</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904621">
                    <a:tc vMerge="1">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；当</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时，</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5356">
                    <a:tc vMerge="1">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上是④</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在</a:t>
                          </a:r>
                          <a14:m>
                            <m:oMath xmlns:m="http://schemas.openxmlformats.org/officeDocument/2006/math">
                              <m:d>
                                <m:d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上是减函数</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bl>
              </a:graphicData>
            </a:graphic>
          </p:graphicFrame>
        </mc:Choice>
        <mc:Fallback xmlns="">
          <p:graphicFrame>
            <p:nvGraphicFramePr>
              <p:cNvPr id="8" name="P_6_BD#852ff3583?colgroup=5,14,14&amp;vbadefaultcenterpage=1&amp;parentnodeid=45ad7f837&amp;vbahtmlprocessed=1"/>
              <p:cNvGraphicFramePr>
                <a:graphicFrameLocks noGrp="1"/>
              </p:cNvGraphicFramePr>
              <p:nvPr/>
            </p:nvGraphicFramePr>
            <p:xfrm>
              <a:off x="502920" y="1419448"/>
              <a:ext cx="11155680" cy="5052124"/>
            </p:xfrm>
            <a:graphic>
              <a:graphicData uri="http://schemas.openxmlformats.org/drawingml/2006/table">
                <a:tbl>
                  <a:tblPr/>
                  <a:tblGrid>
                    <a:gridCol w="1773936"/>
                    <a:gridCol w="4690872"/>
                    <a:gridCol w="4690872"/>
                  </a:tblGrid>
                  <a:tr h="474980">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r>
                  <a:tr h="2002536">
                    <a:tc>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图象</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ctr" latinLnBrk="1" hangingPunct="0">
                            <a:lnSpc>
                              <a:spcPct val="150000"/>
                            </a:lnSpc>
                          </a:pPr>
                          <a:endParaRPr lang="en-US" altLang="zh-CN" sz="900" spc="0" dirty="0">
                            <a:latin typeface="宋体" panose="02010600030101010101" pitchFamily="2" charset="-122"/>
                          </a:endParaRPr>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r>
                  <a:tr h="431165">
                    <a:tc rowSpan="5">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性质</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gridSpan="2">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定义域</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：①</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431165">
                    <a:tc vMerge="1">
                      <a:tcPr/>
                    </a:tc>
                    <a:tc gridSpan="2">
                      <a:txBody>
                        <a:bodyPr/>
                        <a:lstStyle/>
                        <a:p>
                          <a:pPr algn="ctr" latinLnBrk="1" hangingPunct="0">
                            <a:lnSpc>
                              <a:spcPct val="13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值域</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：②</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431165">
                    <a:tc vMerge="1">
                      <a:tcPr/>
                    </a:tc>
                    <a:tc gridSpan="2">
                      <a:txBody>
                        <a:bodyPr/>
                        <a:lstStyle/>
                        <a:p>
                          <a:pPr algn="ctr" latinLnBrk="1" hangingPunct="0">
                            <a:lnSpc>
                              <a:spcPct val="130000"/>
                            </a:lnSpc>
                          </a:pP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过定点③</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endParaRPr lang="en-US" altLang="zh-CN" sz="1200" dirty="0"/>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hMerge="1">
                      <a:tcPr/>
                    </a:tc>
                  </a:tr>
                  <a:tr h="949960">
                    <a:tc vMerge="1">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r>
                  <a:tr h="474980">
                    <a:tc vMerge="1">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c>
                      <a:txBody>
                        <a:bodyPr/>
                        <a:lstStyle/>
                        <a:p>
                          <a:endParaRPr lang="zh-CN"/>
                        </a:p>
                      </a:txBody>
                      <a:tcPr marL="72000" marR="72000" marT="0" marB="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blipFill>
                          <a:blip r:embed="rId1"/>
                        </a:blipFill>
                      </a:tcPr>
                    </a:tc>
                  </a:tr>
                </a:tbl>
              </a:graphicData>
            </a:graphic>
          </p:graphicFrame>
        </mc:Fallback>
      </mc:AlternateContent>
      <p:pic>
        <p:nvPicPr>
          <p:cNvPr id="4" name="P_6_BD#852ff3583.table_image?tableimageindex=1&amp;vbadefaultcenterpage=1&amp;parentnodeid=45ad7f837&amp;vbahtmlprocessed=1" descr="preencoded.png"/>
          <p:cNvPicPr>
            <a:picLocks noChangeAspect="1"/>
          </p:cNvPicPr>
          <p:nvPr/>
        </p:nvPicPr>
        <p:blipFill>
          <a:blip r:embed="rId2">
            <a:clrChange>
              <a:clrFrom>
                <a:srgbClr val="FFFFFF"/>
              </a:clrFrom>
              <a:clrTo>
                <a:srgbClr val="FFFFFF">
                  <a:alpha val="0"/>
                </a:srgbClr>
              </a:clrTo>
            </a:clrChange>
          </a:blip>
          <a:stretch>
            <a:fillRect/>
          </a:stretch>
        </p:blipFill>
        <p:spPr>
          <a:xfrm>
            <a:off x="3561588" y="1945292"/>
            <a:ext cx="2121408" cy="1783080"/>
          </a:xfrm>
          <a:prstGeom prst="rect">
            <a:avLst/>
          </a:prstGeom>
          <a:noFill/>
          <a:extLst>
            <a:ext uri="{909E8E84-426E-40DD-AFC4-6F175D3DCCD1}">
              <a14:hiddenFill xmlns:a14="http://schemas.microsoft.com/office/drawing/2010/main">
                <a:solidFill>
                  <a:scrgbClr r="0" g="0" b="0">
                    <a:alpha val="0"/>
                  </a:scrgbClr>
                </a:solidFill>
              </a14:hiddenFill>
            </a:ext>
          </a:extLst>
        </p:spPr>
      </p:pic>
      <p:pic>
        <p:nvPicPr>
          <p:cNvPr id="5" name="P_6_BD#852ff3583.table_image?tableimageindex=2&amp;vbadefaultcenterpage=1&amp;parentnodeid=45ad7f837&amp;vbahtmlprocessed=1" descr="preencoded.png"/>
          <p:cNvPicPr>
            <a:picLocks noChangeAspect="1"/>
          </p:cNvPicPr>
          <p:nvPr/>
        </p:nvPicPr>
        <p:blipFill>
          <a:blip r:embed="rId3">
            <a:clrChange>
              <a:clrFrom>
                <a:srgbClr val="FFFFFF"/>
              </a:clrFrom>
              <a:clrTo>
                <a:srgbClr val="FFFFFF">
                  <a:alpha val="0"/>
                </a:srgbClr>
              </a:clrTo>
            </a:clrChange>
          </a:blip>
          <a:stretch>
            <a:fillRect/>
          </a:stretch>
        </p:blipFill>
        <p:spPr>
          <a:xfrm>
            <a:off x="8334756" y="1922432"/>
            <a:ext cx="1956816" cy="1828800"/>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6" name="P_6_AN.1_1#852ff3583.blank?vbadefaultcenterpage=1&amp;parentnodeid=45ad7f837&amp;vbapositionanswer=1&amp;vbahtmlprocessed=1"/>
              <p:cNvSpPr/>
              <p:nvPr/>
            </p:nvSpPr>
            <p:spPr>
              <a:xfrm>
                <a:off x="7145527" y="3905409"/>
                <a:ext cx="1175322" cy="355600"/>
              </a:xfrm>
              <a:prstGeom prst="rect">
                <a:avLst/>
              </a:prstGeom>
              <a:noFill/>
            </p:spPr>
            <p:txBody>
              <a:bodyPr wrap="none" lIns="0" tIns="0" rIns="0" bIns="0" rtlCol="0" anchor="t"/>
              <a:lstStyle/>
              <a:p>
                <a:pPr algn="ctr" latinLnBrk="1">
                  <a:lnSpc>
                    <a:spcPts val="2815"/>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6" name="P_6_AN.1_1#852ff3583.blank?vbadefaultcenterpage=1&amp;parentnodeid=45ad7f837&amp;vbapositionanswer=1&amp;vbahtmlprocessed=1"/>
              <p:cNvSpPr>
                <a:spLocks noRot="1" noChangeAspect="1" noMove="1" noResize="1" noEditPoints="1" noAdjustHandles="1" noChangeArrowheads="1" noChangeShapeType="1" noTextEdit="1"/>
              </p:cNvSpPr>
              <p:nvPr/>
            </p:nvSpPr>
            <p:spPr>
              <a:xfrm>
                <a:off x="7145527" y="3905409"/>
                <a:ext cx="1175322" cy="355600"/>
              </a:xfrm>
              <a:prstGeom prst="rect">
                <a:avLst/>
              </a:prstGeom>
              <a:blipFill rotWithShape="1">
                <a:blip r:embed="rId4"/>
                <a:stretch>
                  <a:fillRect l="-43" t="-45" r="38" b="-49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P_6_AN.2_1#852ff3583.blank?vbadefaultcenterpage=1&amp;parentnodeid=45ad7f837&amp;vbapositionanswer=2&amp;vbahtmlprocessed=1"/>
              <p:cNvSpPr/>
              <p:nvPr/>
            </p:nvSpPr>
            <p:spPr>
              <a:xfrm>
                <a:off x="7399527" y="4376960"/>
                <a:ext cx="363538" cy="355600"/>
              </a:xfrm>
              <a:prstGeom prst="rect">
                <a:avLst/>
              </a:prstGeom>
              <a:noFill/>
            </p:spPr>
            <p:txBody>
              <a:bodyPr wrap="none" lIns="0" tIns="0" rIns="0" bIns="0" rtlCol="0" anchor="t"/>
              <a:lstStyle/>
              <a:p>
                <a:pPr algn="ctr" latinLnBrk="1">
                  <a:lnSpc>
                    <a:spcPts val="2815"/>
                  </a:lnSpc>
                </a:pPr>
                <a14:m>
                  <m:oMath xmlns:m="http://schemas.openxmlformats.org/officeDocument/2006/math">
                    <m:r>
                      <a:rPr lang="en-US" altLang="zh-CN" sz="2400" b="1" i="1" dirty="0">
                        <a:solidFill>
                          <a:srgbClr val="FF0000"/>
                        </a:solidFill>
                        <a:latin typeface="Cambria Math" panose="02040503050406030204" pitchFamily="18" charset="0"/>
                      </a:rPr>
                      <m:t>𝐑</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7" name="P_6_AN.2_1#852ff3583.blank?vbadefaultcenterpage=1&amp;parentnodeid=45ad7f837&amp;vbapositionanswer=2&amp;vbahtmlprocessed=1"/>
              <p:cNvSpPr>
                <a:spLocks noRot="1" noChangeAspect="1" noMove="1" noResize="1" noEditPoints="1" noAdjustHandles="1" noChangeArrowheads="1" noChangeShapeType="1" noTextEdit="1"/>
              </p:cNvSpPr>
              <p:nvPr/>
            </p:nvSpPr>
            <p:spPr>
              <a:xfrm>
                <a:off x="7399527" y="4376960"/>
                <a:ext cx="363538" cy="355600"/>
              </a:xfrm>
              <a:prstGeom prst="rect">
                <a:avLst/>
              </a:prstGeom>
              <a:blipFill rotWithShape="1">
                <a:blip r:embed="rId5"/>
                <a:stretch>
                  <a:fillRect l="-139" t="-152" r="52" b="-38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P_6_AN.3_1#852ff3583.blank?vbadefaultcenterpage=1&amp;parentnodeid=45ad7f837&amp;vbapositionanswer=3&amp;vbahtmlprocessed=1"/>
              <p:cNvSpPr/>
              <p:nvPr/>
            </p:nvSpPr>
            <p:spPr>
              <a:xfrm>
                <a:off x="7183627" y="4908709"/>
                <a:ext cx="807022" cy="355600"/>
              </a:xfrm>
              <a:prstGeom prst="rect">
                <a:avLst/>
              </a:prstGeom>
              <a:noFill/>
            </p:spPr>
            <p:txBody>
              <a:bodyPr wrap="none" lIns="0" tIns="0" rIns="0" bIns="0" rtlCol="0" anchor="t"/>
              <a:lstStyle/>
              <a:p>
                <a:pPr algn="ctr" latinLnBrk="1">
                  <a:lnSpc>
                    <a:spcPts val="2815"/>
                  </a:lnSpc>
                </a:pPr>
                <a14:m>
                  <m:oMath xmlns:m="http://schemas.openxmlformats.org/officeDocument/2006/math">
                    <m:d>
                      <m:dPr>
                        <m:ctrlPr>
                          <a:rPr lang="en-US" altLang="zh-CN" sz="2400" b="0" i="1"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ctrlPr>
                      </m:dPr>
                      <m:e>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0</m:t>
                        </m:r>
                      </m:e>
                    </m:d>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3" name="P_6_AN.3_1#852ff3583.blank?vbadefaultcenterpage=1&amp;parentnodeid=45ad7f837&amp;vbapositionanswer=3&amp;vbahtmlprocessed=1"/>
              <p:cNvSpPr>
                <a:spLocks noRot="1" noChangeAspect="1" noMove="1" noResize="1" noEditPoints="1" noAdjustHandles="1" noChangeArrowheads="1" noChangeShapeType="1" noTextEdit="1"/>
              </p:cNvSpPr>
              <p:nvPr/>
            </p:nvSpPr>
            <p:spPr>
              <a:xfrm>
                <a:off x="7183627" y="4908709"/>
                <a:ext cx="807022" cy="355600"/>
              </a:xfrm>
              <a:prstGeom prst="rect">
                <a:avLst/>
              </a:prstGeom>
              <a:blipFill rotWithShape="1">
                <a:blip r:embed="rId6"/>
                <a:stretch>
                  <a:fillRect l="-63" t="-45" r="55" b="-491"/>
                </a:stretch>
              </a:blipFill>
            </p:spPr>
            <p:txBody>
              <a:bodyPr/>
              <a:lstStyle/>
              <a:p>
                <a:r>
                  <a:rPr lang="zh-CN" altLang="en-US">
                    <a:noFill/>
                  </a:rPr>
                  <a:t> </a:t>
                </a:r>
              </a:p>
            </p:txBody>
          </p:sp>
        </mc:Fallback>
      </mc:AlternateContent>
      <p:sp>
        <p:nvSpPr>
          <p:cNvPr id="9" name="P_6_AN.4_1#852ff3583.blank?vbadefaultcenterpage=1&amp;parentnodeid=45ad7f837&amp;vbapositionanswer=4&amp;vbahtmlprocessed=1"/>
          <p:cNvSpPr/>
          <p:nvPr/>
        </p:nvSpPr>
        <p:spPr>
          <a:xfrm>
            <a:off x="5182965" y="6241511"/>
            <a:ext cx="1135063" cy="431165"/>
          </a:xfrm>
          <a:prstGeom prst="rect">
            <a:avLst/>
          </a:prstGeom>
          <a:noFill/>
        </p:spPr>
        <p:txBody>
          <a:bodyPr wrap="none" lIns="0" tIns="0" rIns="0" bIns="0" rtlCol="0" anchor="t"/>
          <a:lstStyle/>
          <a:p>
            <a:pPr algn="ctr" latinLnBrk="1">
              <a:lnSpc>
                <a:spcPts val="3700"/>
              </a:lnSpc>
            </a:pPr>
            <a:r>
              <a:rPr lang="en-US" altLang="zh-CN" sz="2400" b="0" i="0" dirty="0">
                <a:solidFill>
                  <a:srgbClr val="FF0000"/>
                </a:solidFill>
                <a:latin typeface="Times New Roman" panose="02020603050405020304" pitchFamily="34" charset="0"/>
                <a:ea typeface="微软雅黑" panose="020B0503020204020204" pitchFamily="34" charset="-122"/>
                <a:cs typeface="Times New Roman" panose="02020603050405020304" pitchFamily="34" charset="-120"/>
              </a:rPr>
              <a:t>增函数</a:t>
            </a:r>
            <a:endParaRPr lang="en-US" altLang="zh-CN" sz="2400" dirty="0"/>
          </a:p>
        </p:txBody>
      </p:sp>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left)">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left)">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wipe(left)">
                                      <p:cBhvr>
                                        <p:cTn id="22"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build="p"/>
      <p:bldP spid="7" grpId="0" animBg="1" build="p"/>
      <p:bldP spid="3" grpId="0" animBg="1" build="p"/>
      <p:bldP spid="9" grpId="0" animBg="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_5_BD#c514a0c0e?segpoint=1&amp;vbadefaultcenterpage=1&amp;parentnodeid=47079617f&amp;vbahtmlprocessed=1"/>
          <p:cNvSpPr/>
          <p:nvPr/>
        </p:nvSpPr>
        <p:spPr>
          <a:xfrm>
            <a:off x="502920" y="756000"/>
            <a:ext cx="11183112" cy="949960"/>
          </a:xfrm>
          <a:prstGeom prst="rect">
            <a:avLst/>
          </a:prstGeom>
          <a:noFill/>
        </p:spPr>
        <p:txBody>
          <a:bodyPr wrap="square" lIns="0" tIns="0" rIns="0" bIns="0" rtlCol="0" anchor="t"/>
          <a:lstStyle/>
          <a:p>
            <a:pPr algn="l" latinLnBrk="1">
              <a:lnSpc>
                <a:spcPct val="150000"/>
              </a:lnSpc>
            </a:pPr>
            <a:r>
              <a:rPr lang="en-US" altLang="zh-CN" sz="2600" b="1"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三、反函数</a:t>
            </a:r>
            <a:endParaRPr lang="en-US" altLang="zh-CN" sz="2600" dirty="0"/>
          </a:p>
        </p:txBody>
      </p:sp>
      <mc:AlternateContent xmlns:mc="http://schemas.openxmlformats.org/markup-compatibility/2006">
        <mc:Choice xmlns:a14="http://schemas.microsoft.com/office/drawing/2010/main" Requires="a14">
          <p:sp>
            <p:nvSpPr>
              <p:cNvPr id="3" name="P_6_BD#66591d191?vbadefaultcenterpage=1&amp;parentnodeid=c514a0c0e&amp;vbahtmlprocessed=1"/>
              <p:cNvSpPr/>
              <p:nvPr/>
            </p:nvSpPr>
            <p:spPr>
              <a:xfrm>
                <a:off x="502920" y="1348391"/>
                <a:ext cx="11183112" cy="1034669"/>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一般地，指数函数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p>
                      <m:sSup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pPr>
                      <m:e>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e>
                      <m: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sup>
                    </m:sSup>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与对数函数</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sSub>
                      <m:sSubPr>
                        <m:ctrlPr>
                          <a:rPr lang="en-US" altLang="zh-CN" sz="2400" b="0" i="1"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ctrlPr>
                      </m:sSubPr>
                      <m:e>
                        <m:r>
                          <m:rPr>
                            <m:sty m:val="p"/>
                          </m:rP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log</m:t>
                        </m:r>
                      </m:e>
                      <m: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sub>
                    </m:sSub>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𝑥</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&gt;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,且</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互为反函数，</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它们的图象关于直线⑤</a:t>
                </a:r>
                <a:r>
                  <a:rPr lang="en-US" altLang="zh-CN" sz="2400" i="0">
                    <a:solidFill>
                      <a:srgbClr val="000000"/>
                    </a:solidFill>
                    <a:latin typeface="宋体" panose="02010600030101010101" pitchFamily="2" charset="-122"/>
                    <a:ea typeface="宋体" panose="02010600030101010101" pitchFamily="2" charset="-122"/>
                    <a:cs typeface="宋体" panose="02010600030101010101" pitchFamily="34" charset="-120"/>
                  </a:rPr>
                  <a:t>______</a:t>
                </a:r>
                <a:r>
                  <a:rPr lang="en-US" altLang="zh-CN" sz="2400" b="0" i="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对称</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,它们的定义域和值域正好互换.</a:t>
                </a:r>
                <a:endParaRPr lang="en-US" altLang="zh-CN" sz="2400" dirty="0"/>
              </a:p>
            </p:txBody>
          </p:sp>
        </mc:Choice>
        <mc:Fallback>
          <p:sp>
            <p:nvSpPr>
              <p:cNvPr id="3" name="P_6_BD#66591d191?vbadefaultcenterpage=1&amp;parentnodeid=c514a0c0e&amp;vbahtmlprocessed=1"/>
              <p:cNvSpPr>
                <a:spLocks noRot="1" noChangeAspect="1" noMove="1" noResize="1" noEditPoints="1" noAdjustHandles="1" noChangeArrowheads="1" noChangeShapeType="1" noTextEdit="1"/>
              </p:cNvSpPr>
              <p:nvPr/>
            </p:nvSpPr>
            <p:spPr>
              <a:xfrm>
                <a:off x="502920" y="1348391"/>
                <a:ext cx="11183112" cy="1034669"/>
              </a:xfrm>
              <a:prstGeom prst="rect">
                <a:avLst/>
              </a:prstGeom>
              <a:blipFill rotWithShape="1">
                <a:blip r:embed="rId1"/>
                <a:stretch>
                  <a:fillRect t="-28" r="1" b="-60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P_6_AN.5_1#66591d191.blank?vbadefaultcenterpage=1&amp;parentnodeid=c514a0c0e&amp;vbapositionanswer=5&amp;vbahtmlprocessed=1"/>
              <p:cNvSpPr/>
              <p:nvPr/>
            </p:nvSpPr>
            <p:spPr>
              <a:xfrm>
                <a:off x="4782820" y="1959769"/>
                <a:ext cx="898081" cy="353441"/>
              </a:xfrm>
              <a:prstGeom prst="rect">
                <a:avLst/>
              </a:prstGeom>
              <a:noFill/>
            </p:spPr>
            <p:txBody>
              <a:bodyPr wrap="none" lIns="0" tIns="0" rIns="0" bIns="0" rtlCol="0" anchor="t"/>
              <a:lstStyle/>
              <a:p>
                <a:pPr algn="ctr" latinLnBrk="1">
                  <a:lnSpc>
                    <a:spcPts val="3000"/>
                  </a:lnSpc>
                </a:pPr>
                <a14:m>
                  <m:oMath xmlns:m="http://schemas.openxmlformats.org/officeDocument/2006/math">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FF0000"/>
                        </a:solidFill>
                        <a:latin typeface="Cambria Math" panose="02040503050406030204" pitchFamily="18" charset="0"/>
                        <a:ea typeface="微软雅黑" panose="020B0503020204020204" pitchFamily="34" charset="-122"/>
                        <a:cs typeface="Times New Roman" panose="02020603050405020304" pitchFamily="34" charset="-120"/>
                      </a:rPr>
                      <m:t>𝑥</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endParaRPr lang="en-US" altLang="zh-CN" sz="100" dirty="0"/>
              </a:p>
            </p:txBody>
          </p:sp>
        </mc:Choice>
        <mc:Fallback>
          <p:sp>
            <p:nvSpPr>
              <p:cNvPr id="4" name="P_6_AN.5_1#66591d191.blank?vbadefaultcenterpage=1&amp;parentnodeid=c514a0c0e&amp;vbapositionanswer=5&amp;vbahtmlprocessed=1"/>
              <p:cNvSpPr>
                <a:spLocks noRot="1" noChangeAspect="1" noMove="1" noResize="1" noEditPoints="1" noAdjustHandles="1" noChangeArrowheads="1" noChangeShapeType="1" noTextEdit="1"/>
              </p:cNvSpPr>
              <p:nvPr/>
            </p:nvSpPr>
            <p:spPr>
              <a:xfrm>
                <a:off x="4782820" y="1959769"/>
                <a:ext cx="898081" cy="353441"/>
              </a:xfrm>
              <a:prstGeom prst="rect">
                <a:avLst/>
              </a:prstGeom>
              <a:blipFill rotWithShape="1">
                <a:blip r:embed="rId2"/>
                <a:stretch>
                  <a:fillRect t="-45" r="21" b="-7752"/>
                </a:stretch>
              </a:blipFill>
            </p:spPr>
            <p:txBody>
              <a:bodyPr/>
              <a:lstStyle/>
              <a:p>
                <a:r>
                  <a:rPr lang="zh-CN" altLang="en-US">
                    <a:noFill/>
                  </a:rPr>
                  <a:t> </a:t>
                </a:r>
              </a:p>
            </p:txBody>
          </p:sp>
        </mc:Fallback>
      </mc:AlternateContent>
    </p:spTree>
  </p:cSld>
  <p:clrMapOvr>
    <a:masterClrMapping/>
  </p:clrMapOvr>
  <p:transition>
    <p:spli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wipe(left)">
                                      <p:cBhvr>
                                        <p:cTn id="7" dur="500"/>
                                        <p:tgtEl>
                                          <p:spTgt spid="4">
                                            <p:bg/>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wipe(left)">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_6_BD#983c870c4?vbadefaultcenterpage=1&amp;parentnodeid=c514a0c0e&amp;vbahtmlprocessed=1" descr="preencoded.png"/>
          <p:cNvPicPr>
            <a:picLocks noChangeAspect="1"/>
          </p:cNvPicPr>
          <p:nvPr/>
        </p:nvPicPr>
        <p:blipFill>
          <a:blip r:embed="rId1"/>
          <a:stretch>
            <a:fillRect/>
          </a:stretch>
        </p:blipFill>
        <p:spPr>
          <a:xfrm>
            <a:off x="4828032" y="756000"/>
            <a:ext cx="2532888" cy="448056"/>
          </a:xfrm>
          <a:prstGeom prst="rect">
            <a:avLst/>
          </a:prstGeom>
        </p:spPr>
      </p:pic>
      <p:pic>
        <p:nvPicPr>
          <p:cNvPr id="3" name="P_7_BD#2f99501ab?hastextimagelayout=1&amp;vbadefaultcenterpage=1&amp;parentnodeid=983c870c4&amp;vbahtmlprocessed=1" descr="preencoded.png"/>
          <p:cNvPicPr>
            <a:picLocks noChangeAspect="1"/>
          </p:cNvPicPr>
          <p:nvPr/>
        </p:nvPicPr>
        <p:blipFill>
          <a:blip r:embed="rId2">
            <a:clrChange>
              <a:clrFrom>
                <a:srgbClr val="FFFFFF"/>
              </a:clrFrom>
              <a:clrTo>
                <a:srgbClr val="FFFFFF">
                  <a:alpha val="0"/>
                </a:srgbClr>
              </a:clrTo>
            </a:clrChange>
          </a:blip>
          <a:stretch>
            <a:fillRect/>
          </a:stretch>
        </p:blipFill>
        <p:spPr>
          <a:xfrm>
            <a:off x="7875336" y="1388968"/>
            <a:ext cx="3785616" cy="2240280"/>
          </a:xfrm>
          <a:prstGeom prst="rect">
            <a:avLst/>
          </a:prstGeom>
          <a:noFill/>
          <a:extLst>
            <a:ext uri="{909E8E84-426E-40DD-AFC4-6F175D3DCCD1}">
              <a14:hiddenFill xmlns:a14="http://schemas.microsoft.com/office/drawing/2010/main">
                <a:solidFill>
                  <a:scrgbClr r="0" g="0" b="0">
                    <a:alpha val="0"/>
                  </a:scrgbClr>
                </a:solidFill>
              </a14:hiddenFill>
            </a:ext>
          </a:extLst>
        </p:spPr>
      </p:pic>
      <mc:AlternateContent xmlns:mc="http://schemas.openxmlformats.org/markup-compatibility/2006">
        <mc:Choice xmlns:a14="http://schemas.microsoft.com/office/drawing/2010/main" Requires="a14">
          <p:sp>
            <p:nvSpPr>
              <p:cNvPr id="4" name="P_7_BD#2f99501ab?hastextimagelayout=1&amp;vbadefaultcenterpage=1&amp;parentnodeid=983c870c4&amp;vbahtmlprocessed=1"/>
              <p:cNvSpPr/>
              <p:nvPr/>
            </p:nvSpPr>
            <p:spPr>
              <a:xfrm>
                <a:off x="502920" y="1343248"/>
                <a:ext cx="7269480" cy="158731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对数函数的图象与底数大小的比较：如图,作直线</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𝑦</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oMath>
                </a14:m>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,则该直线与四个函数图象交点的横坐标为相应的底数,故</a:t>
                </a:r>
                <a14:m>
                  <m:oMath xmlns:m="http://schemas.openxmlformats.org/officeDocument/2006/math">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0</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𝑐</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𝑑</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1</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𝑎</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&lt;</m:t>
                    </m:r>
                    <m:r>
                      <a:rPr lang="en-US" altLang="zh-CN" sz="2400" b="0" i="0" dirty="0">
                        <a:solidFill>
                          <a:srgbClr val="000000"/>
                        </a:solidFill>
                        <a:latin typeface="Cambria Math" panose="02040503050406030204" pitchFamily="18" charset="0"/>
                        <a:ea typeface="微软雅黑" panose="020B0503020204020204" pitchFamily="34" charset="-122"/>
                        <a:cs typeface="Times New Roman" panose="02020603050405020304" pitchFamily="34" charset="-120"/>
                      </a:rPr>
                      <m:t>𝑏</m:t>
                    </m:r>
                  </m:oMath>
                </a14:m>
                <a:r>
                  <a:rPr lang="en-US" altLang="zh-CN" sz="100" b="0" i="0" kern="0" spc="-99900" dirty="0">
                    <a:solidFill>
                      <a:srgbClr val="FFFFFF"/>
                    </a:solidFill>
                    <a:latin typeface="Times New Roman" panose="02020603050405020304" pitchFamily="34" charset="0"/>
                    <a:ea typeface="微软雅黑" panose="020B0503020204020204" pitchFamily="34" charset="-122"/>
                    <a:cs typeface="Times New Roman" panose="02020603050405020304" pitchFamily="34" charset="-120"/>
                  </a:rPr>
                  <a:t> </a:t>
                </a: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a:t>
                </a:r>
                <a:endParaRPr lang="en-US" altLang="zh-CN" sz="2400" dirty="0"/>
              </a:p>
            </p:txBody>
          </p:sp>
        </mc:Choice>
        <mc:Fallback>
          <p:sp>
            <p:nvSpPr>
              <p:cNvPr id="4" name="P_7_BD#2f99501ab?hastextimagelayout=1&amp;vbadefaultcenterpage=1&amp;parentnodeid=983c870c4&amp;vbahtmlprocessed=1"/>
              <p:cNvSpPr>
                <a:spLocks noRot="1" noChangeAspect="1" noMove="1" noResize="1" noEditPoints="1" noAdjustHandles="1" noChangeArrowheads="1" noChangeShapeType="1" noTextEdit="1"/>
              </p:cNvSpPr>
              <p:nvPr/>
            </p:nvSpPr>
            <p:spPr>
              <a:xfrm>
                <a:off x="502920" y="1343248"/>
                <a:ext cx="7269480" cy="1587310"/>
              </a:xfrm>
              <a:prstGeom prst="rect">
                <a:avLst/>
              </a:prstGeom>
              <a:blipFill rotWithShape="1">
                <a:blip r:embed="rId3"/>
                <a:stretch>
                  <a:fillRect t="-14" r="-297" b="-3678"/>
                </a:stretch>
              </a:blipFill>
            </p:spPr>
            <p:txBody>
              <a:bodyPr/>
              <a:lstStyle/>
              <a:p>
                <a:r>
                  <a:rPr lang="zh-CN" altLang="en-US">
                    <a:noFill/>
                  </a:rPr>
                  <a:t> </a:t>
                </a:r>
              </a:p>
            </p:txBody>
          </p:sp>
        </mc:Fallback>
      </mc:AlternateContent>
      <p:sp>
        <p:nvSpPr>
          <p:cNvPr id="5" name="P_7_BD#2f99501ab?hastextimagelayout=1&amp;vbadefaultcenterpage=1&amp;parentnodeid=983c870c4&amp;vbahtmlprocessed=1"/>
          <p:cNvSpPr/>
          <p:nvPr/>
        </p:nvSpPr>
        <p:spPr>
          <a:xfrm>
            <a:off x="502920" y="2930748"/>
            <a:ext cx="7269480" cy="490030"/>
          </a:xfrm>
          <a:prstGeom prst="rect">
            <a:avLst/>
          </a:prstGeom>
          <a:noFill/>
        </p:spPr>
        <p:txBody>
          <a:bodyPr wrap="square" lIns="0" tIns="0" rIns="0" bIns="0" rtlCol="0" anchor="t"/>
          <a:lstStyle/>
          <a:p>
            <a:pPr algn="l" latinLnBrk="1">
              <a:lnSpc>
                <a:spcPct val="150000"/>
              </a:lnSpc>
            </a:pPr>
            <a:r>
              <a:rPr lang="en-US" altLang="zh-CN" sz="2400" b="0" i="0" dirty="0">
                <a:solidFill>
                  <a:srgbClr val="000000"/>
                </a:solidFill>
                <a:latin typeface="Times New Roman" panose="02020603050405020304" pitchFamily="34" charset="0"/>
                <a:ea typeface="微软雅黑" panose="020B0503020204020204" pitchFamily="34" charset="-122"/>
                <a:cs typeface="Times New Roman" panose="02020603050405020304" pitchFamily="34" charset="-120"/>
              </a:rPr>
              <a:t>规律：在第一象限内从左到右底数逐渐增大.</a:t>
            </a:r>
            <a:endParaRPr lang="en-US" altLang="zh-CN" sz="2400" dirty="0"/>
          </a:p>
        </p:txBody>
      </p:sp>
    </p:spTree>
  </p:cSld>
  <p:clrMapOvr>
    <a:masterClrMapping/>
  </p:clrMapOvr>
  <p:transition>
    <p:split dir="in"/>
  </p:transition>
</p:sld>
</file>

<file path=ppt/tags/tag1.xml><?xml version="1.0" encoding="utf-8"?>
<p:tagLst xmlns:p="http://schemas.openxmlformats.org/presentationml/2006/main">
  <p:tag name="commondata" val="eyJoZGlkIjoiMDZiMTU1MDljNDlhODY1MWYwNDk4MjYwNjJlNDA3ZTQifQ=="/>
</p:tagLst>
</file>

<file path=ppt/theme/theme1.xml><?xml version="1.0" encoding="utf-8"?>
<a:theme xmlns:a="http://schemas.openxmlformats.org/drawingml/2006/mai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7500</Words>
  <Application>WPS 演示</Application>
  <PresentationFormat>宽屏</PresentationFormat>
  <Paragraphs>331</Paragraphs>
  <Slides>33</Slides>
  <Notes>33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33</vt:i4>
      </vt:variant>
    </vt:vector>
  </HeadingPairs>
  <TitlesOfParts>
    <vt:vector size="45" baseType="lpstr">
      <vt:lpstr>Arial</vt:lpstr>
      <vt:lpstr>宋体</vt:lpstr>
      <vt:lpstr>Wingdings</vt:lpstr>
      <vt:lpstr>Times New Roman</vt:lpstr>
      <vt:lpstr>微软雅黑</vt:lpstr>
      <vt:lpstr>Times New Roman</vt:lpstr>
      <vt:lpstr>宋体</vt:lpstr>
      <vt:lpstr>Cambria Math</vt:lpstr>
      <vt:lpstr>Arial Unicode MS</vt:lpstr>
      <vt:lpstr>等线</vt:lpstr>
      <vt:lpstr>Calibri</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石蒙</dc:creator>
  <cp:lastModifiedBy>Mr.Lee</cp:lastModifiedBy>
  <cp:revision>5</cp:revision>
  <dcterms:created xsi:type="dcterms:W3CDTF">2023-12-21T09:30:00Z</dcterms:created>
  <dcterms:modified xsi:type="dcterms:W3CDTF">2024-01-08T03:15:21Z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C245CB8105DD42C1A9B472CD80B2E914_12</vt:lpwstr>
  </property>
  <property fmtid="{D5CDD505-2E9C-101B-9397-08002B2CF9AE}" pid="3" name="KSOProductBuildVer">
    <vt:lpwstr>2052-12.1.0.15990</vt:lpwstr>
  </property>
</Properties>
</file>