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5" r:id="rId34"/>
    <p:sldId id="288" r:id="rId35"/>
    <p:sldId id="289" r:id="rId36"/>
    <p:sldId id="290" r:id="rId37"/>
    <p:sldId id="291" r:id="rId38"/>
    <p:sldId id="292" r:id="rId39"/>
    <p:sldId id="293" r:id="rId40"/>
    <p:sldId id="296" r:id="rId41"/>
    <p:sldId id="294" r:id="rId42"/>
  </p:sldIdLst>
  <p:sldSz cx="12192000" cy="6858000"/>
  <p:notesSz cx="6858000" cy="12192000"/>
  <p:custDataLst>
    <p:tags r:id="rId44"/>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2" autoAdjust="0"/>
    <p:restoredTop sz="94610"/>
  </p:normalViewPr>
  <p:slideViewPr>
    <p:cSldViewPr snapToGrid="0" snapToObjects="1">
      <p:cViewPr varScale="1">
        <p:scale>
          <a:sx n="87" d="100"/>
          <a:sy n="87" d="100"/>
        </p:scale>
        <p:origin x="50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23dd66cd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基础课14 函数的零点与方程的解</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F0EEBF0C-075E-42A4-876E-88A06182474B}"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23dd66cd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基础课14 函数的零点与方程的解</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7832D20-7B35-49A5-80BD-26C51914DDE7}"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23dd66cd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基础课14 函数的零点与方程的解</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D7D9FB8-D6AC-478A-881D-61895066B5E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23dd66cd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基础课14 函数的零点与方程的解</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7BC432D6-BF60-48F7-9FB4-CFD6214C1D38}"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e1#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3743EC4C-ABA8-4459-9C4E-3C0FBE7C1F1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23dd66cd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基础课14 函数的零点与方程的解</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0EB3A8AF-8E7C-4B2A-81F5-CCF35B346342}"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55.pn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61.pn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64.png"/><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67.png"/><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5.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74.png"/><Relationship Id="rId4" Type="http://schemas.openxmlformats.org/officeDocument/2006/relationships/image" Target="../media/image73.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77.png"/><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3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19_1#9e600c187?vbadefaultcenterpage=1&amp;parentnodeid=d51d1653a&amp;vbahtmlprocessed=1"/>
              <p:cNvSpPr/>
              <p:nvPr/>
            </p:nvSpPr>
            <p:spPr>
              <a:xfrm>
                <a:off x="502920" y="203741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[−2025,2025</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上的图象是一条连续不断的曲线，且函数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−2025,2025</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内仅有一个零点，则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的符号是(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19_1#9e600c187?vbadefaultcenterpage=1&amp;parentnodeid=d51d1653a&amp;vbahtmlprocessed=1"/>
              <p:cNvSpPr>
                <a:spLocks noRot="1" noChangeAspect="1" noMove="1" noResize="1" noEditPoints="1" noAdjustHandles="1" noChangeArrowheads="1" noChangeShapeType="1" noTextEdit="1"/>
              </p:cNvSpPr>
              <p:nvPr/>
            </p:nvSpPr>
            <p:spPr>
              <a:xfrm>
                <a:off x="502920" y="2037411"/>
                <a:ext cx="11183112" cy="1034669"/>
              </a:xfrm>
              <a:prstGeom prst="rect">
                <a:avLst/>
              </a:prstGeom>
              <a:blipFill rotWithShape="1">
                <a:blip r:embed="rId3"/>
                <a:stretch>
                  <a:fillRect t="-32" r="1" b="-6019"/>
                </a:stretch>
              </a:blipFill>
            </p:spPr>
            <p:txBody>
              <a:bodyPr/>
              <a:lstStyle/>
              <a:p>
                <a:r>
                  <a:rPr lang="zh-CN" altLang="en-US">
                    <a:noFill/>
                  </a:rPr>
                  <a:t> </a:t>
                </a:r>
              </a:p>
            </p:txBody>
          </p:sp>
        </mc:Fallback>
      </mc:AlternateContent>
      <p:sp>
        <p:nvSpPr>
          <p:cNvPr id="3" name="QC_6_AN.20_1#9e600c187.bracket?vbadefaultcenterpage=1&amp;parentnodeid=d51d1653a&amp;vbapositionanswer=14&amp;vbahtmlprocessed=1"/>
          <p:cNvSpPr/>
          <p:nvPr/>
        </p:nvSpPr>
        <p:spPr>
          <a:xfrm>
            <a:off x="10152409" y="2600719"/>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p:sp>
        <p:nvSpPr>
          <p:cNvPr id="4" name="QC_6_BD.21_1#9e600c187.choices?vbadefaultcenterpage=1&amp;parentnodeid=d51d1653a&amp;vbahtmlprocessed=1"/>
          <p:cNvSpPr/>
          <p:nvPr/>
        </p:nvSpPr>
        <p:spPr>
          <a:xfrm>
            <a:off x="502920" y="3079319"/>
            <a:ext cx="11183112" cy="486029"/>
          </a:xfrm>
          <a:prstGeom prst="rect">
            <a:avLst/>
          </a:prstGeom>
          <a:noFill/>
        </p:spPr>
        <p:txBody>
          <a:bodyPr wrap="square" lIns="0" tIns="0" rIns="0" bIns="0" rtlCol="0" anchor="t"/>
          <a:lstStyle/>
          <a:p>
            <a:pPr latinLnBrk="1">
              <a:lnSpc>
                <a:spcPct val="150000"/>
              </a:lnSpc>
              <a:tabLst>
                <a:tab pos="2747645" algn="l"/>
                <a:tab pos="5470525" algn="l"/>
                <a:tab pos="81934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大于0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小于0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等于0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.不能确定</a:t>
            </a:r>
            <a:endParaRPr lang="en-US" altLang="zh-CN" sz="2400" dirty="0"/>
          </a:p>
        </p:txBody>
      </p:sp>
      <p:sp>
        <p:nvSpPr>
          <p:cNvPr id="5" name="QC_6_EX.22_1#9e600c187?vbadefaultcenterpage=1&amp;parentnodeid=d51d1653a&amp;vbahtmlprocessed=1"/>
          <p:cNvSpPr/>
          <p:nvPr/>
        </p:nvSpPr>
        <p:spPr>
          <a:xfrm>
            <a:off x="502920" y="3578620"/>
            <a:ext cx="11183112" cy="490030"/>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】对函数零点存在定理理解不透彻.</a:t>
            </a:r>
            <a:endParaRPr lang="en-US" altLang="zh-CN" sz="2400" dirty="0"/>
          </a:p>
        </p:txBody>
      </p:sp>
      <mc:AlternateContent xmlns:mc="http://schemas.openxmlformats.org/markup-compatibility/2006" xmlns:a14="http://schemas.microsoft.com/office/drawing/2010/main">
        <mc:Choice Requires="a14">
          <p:sp>
            <p:nvSpPr>
              <p:cNvPr id="6" name="QC_6_AS.23_1#9e600c187?vbadefaultcenterpage=1&amp;parentnodeid=d51d1653a&amp;vbahtmlprocessed=1"/>
              <p:cNvSpPr/>
              <p:nvPr/>
            </p:nvSpPr>
            <p:spPr>
              <a:xfrm>
                <a:off x="502920" y="4069919"/>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若该零点是变号零点，则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；若该零点是不变号零点，则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的符号不能确定，故选D.</a:t>
                </a:r>
                <a:endParaRPr lang="en-US" altLang="zh-CN" sz="2400" dirty="0"/>
              </a:p>
            </p:txBody>
          </p:sp>
        </mc:Choice>
        <mc:Fallback xmlns="">
          <p:sp>
            <p:nvSpPr>
              <p:cNvPr id="6" name="QC_6_AS.23_1#9e600c187?vbadefaultcenterpage=1&amp;parentnodeid=d51d1653a&amp;vbahtmlprocessed=1"/>
              <p:cNvSpPr>
                <a:spLocks noRot="1" noChangeAspect="1" noMove="1" noResize="1" noEditPoints="1" noAdjustHandles="1" noChangeArrowheads="1" noChangeShapeType="1" noTextEdit="1"/>
              </p:cNvSpPr>
              <p:nvPr/>
            </p:nvSpPr>
            <p:spPr>
              <a:xfrm>
                <a:off x="502920" y="4069919"/>
                <a:ext cx="11183112" cy="1038670"/>
              </a:xfrm>
              <a:prstGeom prst="rect">
                <a:avLst/>
              </a:prstGeom>
              <a:blipFill rotWithShape="1">
                <a:blip r:embed="rId4"/>
                <a:stretch>
                  <a:fillRect t="-20" r="1" b="-56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P spid="6"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61a773c5f?vbadefaultcenterpage=1&amp;parentnodeid=116d794c1&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C_6_BD.24_1#3509e2df5?vbadefaultcenterpage=1&amp;parentnodeid=61a773c5f&amp;vbahtmlprocessed=1"/>
              <p:cNvSpPr/>
              <p:nvPr/>
            </p:nvSpPr>
            <p:spPr>
              <a:xfrm>
                <a:off x="502920" y="134839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①</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146</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改编）方程</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的近似解所在的区间为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24_1#3509e2df5?vbadefaultcenterpage=1&amp;parentnodeid=61a773c5f&amp;vbahtmlprocessed=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3"/>
                <a:stretch>
                  <a:fillRect t="-28" r="1" b="-25540"/>
                </a:stretch>
              </a:blipFill>
            </p:spPr>
            <p:txBody>
              <a:bodyPr/>
              <a:lstStyle/>
              <a:p>
                <a:r>
                  <a:rPr lang="zh-CN" altLang="en-US">
                    <a:noFill/>
                  </a:rPr>
                  <a:t> </a:t>
                </a:r>
              </a:p>
            </p:txBody>
          </p:sp>
        </mc:Fallback>
      </mc:AlternateContent>
      <p:sp>
        <p:nvSpPr>
          <p:cNvPr id="4" name="QC_6_AN.25_1#3509e2df5.bracket?vbadefaultcenterpage=1&amp;parentnodeid=61a773c5f&amp;vbapositionanswer=15&amp;vbahtmlprocessed=1"/>
          <p:cNvSpPr/>
          <p:nvPr/>
        </p:nvSpPr>
        <p:spPr>
          <a:xfrm>
            <a:off x="782320" y="2049431"/>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5" name="QC_6_BD.26_1#3509e2df5.choices?vbadefaultcenterpage=1&amp;parentnodeid=61a773c5f&amp;vbahtmlprocessed=1"/>
              <p:cNvSpPr/>
              <p:nvPr/>
            </p:nvSpPr>
            <p:spPr>
              <a:xfrm>
                <a:off x="502920" y="2654586"/>
                <a:ext cx="11183112" cy="479235"/>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2,3</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26_1#3509e2df5.choices?vbadefaultcenterpage=1&amp;parentnodeid=61a773c5f&amp;vbahtmlprocessed=1"/>
              <p:cNvSpPr>
                <a:spLocks noRot="1" noChangeAspect="1" noMove="1" noResize="1" noEditPoints="1" noAdjustHandles="1" noChangeArrowheads="1" noChangeShapeType="1" noTextEdit="1"/>
              </p:cNvSpPr>
              <p:nvPr/>
            </p:nvSpPr>
            <p:spPr>
              <a:xfrm>
                <a:off x="502920" y="2654586"/>
                <a:ext cx="11183112" cy="479235"/>
              </a:xfrm>
              <a:prstGeom prst="rect">
                <a:avLst/>
              </a:prstGeom>
              <a:blipFill rotWithShape="1">
                <a:blip r:embed="rId4"/>
                <a:stretch>
                  <a:fillRect t="-60" r="1" b="-144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27_1#3509e2df5?vbadefaultcenterpage=1&amp;parentnodeid=61a773c5f&amp;vbahtmlprocessed=1"/>
              <p:cNvSpPr/>
              <p:nvPr/>
            </p:nvSpPr>
            <p:spPr>
              <a:xfrm>
                <a:off x="502920" y="1141458"/>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的图象，如图，</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由图知方程</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的近似解所在的区间为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2" name="QC_6_AS.27_1#3509e2df5?vbadefaultcenterpage=1&amp;parentnodeid=61a773c5f&amp;vbahtmlprocessed=1"/>
              <p:cNvSpPr>
                <a:spLocks noRot="1" noChangeAspect="1" noMove="1" noResize="1" noEditPoints="1" noAdjustHandles="1" noChangeArrowheads="1" noChangeShapeType="1" noTextEdit="1"/>
              </p:cNvSpPr>
              <p:nvPr/>
            </p:nvSpPr>
            <p:spPr>
              <a:xfrm>
                <a:off x="502920" y="1141458"/>
                <a:ext cx="11183112" cy="1038670"/>
              </a:xfrm>
              <a:prstGeom prst="rect">
                <a:avLst/>
              </a:prstGeom>
              <a:blipFill rotWithShape="1">
                <a:blip r:embed="rId3"/>
                <a:stretch>
                  <a:fillRect t="-35" r="1" b="-5608"/>
                </a:stretch>
              </a:blipFill>
            </p:spPr>
            <p:txBody>
              <a:bodyPr/>
              <a:lstStyle/>
              <a:p>
                <a:r>
                  <a:rPr lang="zh-CN" altLang="en-US">
                    <a:noFill/>
                  </a:rPr>
                  <a:t> </a:t>
                </a:r>
              </a:p>
            </p:txBody>
          </p:sp>
        </mc:Fallback>
      </mc:AlternateContent>
      <p:pic>
        <p:nvPicPr>
          <p:cNvPr id="3" name="QC_6_AS.27_2#3509e2df5?vbadefaultcenterpage=1&amp;parentnodeid=61a773c5f&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785616" y="2310366"/>
            <a:ext cx="4617720" cy="3694176"/>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28_1#57dd5d2e6?vbadefaultcenterpage=1&amp;parentnodeid=61a773c5f&amp;vbahtmlprocessed=1"/>
              <p:cNvSpPr/>
              <p:nvPr/>
            </p:nvSpPr>
            <p:spPr>
              <a:xfrm>
                <a:off x="502920" y="1386536"/>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①</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155</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改编）下列图象所表示的函数中不能用二分法求零点的是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28_1#57dd5d2e6?vbadefaultcenterpage=1&amp;parentnodeid=61a773c5f&amp;vbahtmlprocessed=1"/>
              <p:cNvSpPr>
                <a:spLocks noRot="1" noChangeAspect="1" noMove="1" noResize="1" noEditPoints="1" noAdjustHandles="1" noChangeArrowheads="1" noChangeShapeType="1" noTextEdit="1"/>
              </p:cNvSpPr>
              <p:nvPr/>
            </p:nvSpPr>
            <p:spPr>
              <a:xfrm>
                <a:off x="502920" y="1386536"/>
                <a:ext cx="11183112" cy="1034669"/>
              </a:xfrm>
              <a:prstGeom prst="rect">
                <a:avLst/>
              </a:prstGeom>
              <a:blipFill rotWithShape="1">
                <a:blip r:embed="rId3"/>
                <a:stretch>
                  <a:fillRect t="-32" r="1" b="-25536"/>
                </a:stretch>
              </a:blipFill>
            </p:spPr>
            <p:txBody>
              <a:bodyPr/>
              <a:lstStyle/>
              <a:p>
                <a:r>
                  <a:rPr lang="zh-CN" altLang="en-US">
                    <a:noFill/>
                  </a:rPr>
                  <a:t> </a:t>
                </a:r>
              </a:p>
            </p:txBody>
          </p:sp>
        </mc:Fallback>
      </mc:AlternateContent>
      <p:sp>
        <p:nvSpPr>
          <p:cNvPr id="3" name="QC_6_AN.29_1#57dd5d2e6.bracket?vbadefaultcenterpage=1&amp;parentnodeid=61a773c5f&amp;vbapositionanswer=16&amp;vbahtmlprocessed=1"/>
          <p:cNvSpPr/>
          <p:nvPr/>
        </p:nvSpPr>
        <p:spPr>
          <a:xfrm>
            <a:off x="1148666" y="1973026"/>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p:sp>
        <p:nvSpPr>
          <p:cNvPr id="4" name="QC_6_BD.30_1#57dd5d2e6.choices?vbadefaultcenterpage=1&amp;parentnodeid=61a773c5f&amp;vbahtmlprocessed=1"/>
          <p:cNvSpPr/>
          <p:nvPr/>
        </p:nvSpPr>
        <p:spPr>
          <a:xfrm>
            <a:off x="502920" y="2812619"/>
            <a:ext cx="11183112" cy="1519174"/>
          </a:xfrm>
          <a:prstGeom prst="rect">
            <a:avLst/>
          </a:prstGeom>
          <a:noFill/>
        </p:spPr>
        <p:txBody>
          <a:bodyPr wrap="square" lIns="0" tIns="0" rIns="0" bIns="0" rtlCol="0" anchor="t"/>
          <a:lstStyle/>
          <a:p>
            <a:pPr latinLnBrk="1">
              <a:lnSpc>
                <a:spcPct val="150000"/>
              </a:lnSpc>
              <a:tabLst>
                <a:tab pos="2750820" algn="l"/>
                <a:tab pos="5527675" algn="l"/>
                <a:tab pos="84188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7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7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7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4&amp;</a:t>
            </a:r>
            <a:r>
              <a:rPr lang="en-US" altLang="zh-CN" sz="7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endParaRPr lang="en-US" altLang="zh-CN" sz="900" dirty="0">
              <a:latin typeface="宋体" panose="02010600030101010101" pitchFamily="2" charset="-122"/>
            </a:endParaRPr>
          </a:p>
        </p:txBody>
      </p:sp>
      <p:pic>
        <p:nvPicPr>
          <p:cNvPr id="5" name="QC_6_BD.30_1#57dd5d2e6.choice_image?vbadefaultcenterpage=1&amp;parentnodeid=61a773c5f&amp;inlineimagemarkindex=1&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827247" y="2813889"/>
            <a:ext cx="1773936" cy="1517904"/>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QC_6_BD.30_1#57dd5d2e6.choice_image?vbadefaultcenterpage=1&amp;parentnodeid=61a773c5f&amp;inlineimagemarkindex=2&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3544094" y="2813889"/>
            <a:ext cx="1865376" cy="1517904"/>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QC_6_BD.30_1#57dd5d2e6.choice_image?vbadefaultcenterpage=1&amp;parentnodeid=61a773c5f&amp;inlineimagemarkindex=3&amp;vbahtmlprocessed=1" descr="preencoded.png"/>
          <p:cNvPicPr>
            <a:picLocks noChangeAspect="1"/>
          </p:cNvPicPr>
          <p:nvPr/>
        </p:nvPicPr>
        <p:blipFill>
          <a:blip r:embed="rId6">
            <a:clrChange>
              <a:clrFrom>
                <a:srgbClr val="FFFFFF"/>
              </a:clrFrom>
              <a:clrTo>
                <a:srgbClr val="FFFFFF">
                  <a:alpha val="0"/>
                </a:srgbClr>
              </a:clrTo>
            </a:clrChange>
          </a:blip>
          <a:stretch>
            <a:fillRect/>
          </a:stretch>
        </p:blipFill>
        <p:spPr>
          <a:xfrm>
            <a:off x="6318663" y="2813889"/>
            <a:ext cx="1984248" cy="1517904"/>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QC_6_BD.30_1#57dd5d2e6.choice_image?vbadefaultcenterpage=1&amp;parentnodeid=61a773c5f&amp;inlineimagemarkindex=4&amp;vbahtmlprocessed=1" descr="preencoded.png"/>
          <p:cNvPicPr>
            <a:picLocks noChangeAspect="1"/>
          </p:cNvPicPr>
          <p:nvPr/>
        </p:nvPicPr>
        <p:blipFill>
          <a:blip r:embed="rId7">
            <a:clrChange>
              <a:clrFrom>
                <a:srgbClr val="FFFFFF"/>
              </a:clrFrom>
              <a:clrTo>
                <a:srgbClr val="FFFFFF">
                  <a:alpha val="0"/>
                </a:srgbClr>
              </a:clrTo>
            </a:clrChange>
          </a:blip>
          <a:stretch>
            <a:fillRect/>
          </a:stretch>
        </p:blipFill>
        <p:spPr>
          <a:xfrm>
            <a:off x="9227789" y="2813889"/>
            <a:ext cx="2039112" cy="151790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9" name="QC_6_AS.31_1#57dd5d2e6?vbadefaultcenterpage=1&amp;parentnodeid=61a773c5f&amp;vbahtmlprocessed=1"/>
              <p:cNvSpPr/>
              <p:nvPr/>
            </p:nvSpPr>
            <p:spPr>
              <a:xfrm>
                <a:off x="502920" y="4336619"/>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观察图象与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轴的交点，若交点附近的函数图象连续，且在交点两侧的函数值符号相异，则可用二分法求零点，而B不能用二分法求零点.故选B.</a:t>
                </a:r>
                <a:endParaRPr lang="en-US" altLang="zh-CN" sz="2400" dirty="0"/>
              </a:p>
            </p:txBody>
          </p:sp>
        </mc:Choice>
        <mc:Fallback xmlns="">
          <p:sp>
            <p:nvSpPr>
              <p:cNvPr id="9" name="QC_6_AS.31_1#57dd5d2e6?vbadefaultcenterpage=1&amp;parentnodeid=61a773c5f&amp;vbahtmlprocessed=1"/>
              <p:cNvSpPr>
                <a:spLocks noRot="1" noChangeAspect="1" noMove="1" noResize="1" noEditPoints="1" noAdjustHandles="1" noChangeArrowheads="1" noChangeShapeType="1" noTextEdit="1"/>
              </p:cNvSpPr>
              <p:nvPr/>
            </p:nvSpPr>
            <p:spPr>
              <a:xfrm>
                <a:off x="502920" y="4336619"/>
                <a:ext cx="11183112" cy="1038670"/>
              </a:xfrm>
              <a:prstGeom prst="rect">
                <a:avLst/>
              </a:prstGeom>
              <a:blipFill rotWithShape="1">
                <a:blip r:embed="rId8"/>
                <a:stretch>
                  <a:fillRect t="-20" r="1" b="-56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wipe(left)">
                                      <p:cBhvr>
                                        <p:cTn id="12" dur="500"/>
                                        <p:tgtEl>
                                          <p:spTgt spid="9">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41408b94c?vbadefaultcenterpage=1&amp;parentnodeid=116d794c1&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B_6_BD.32_1#edd89489d?vbadefaultcenterpage=1&amp;parentnodeid=41408b94c&amp;vbahtmlprocessed=1"/>
              <p:cNvSpPr/>
              <p:nvPr/>
            </p:nvSpPr>
            <p:spPr>
              <a:xfrm>
                <a:off x="502920" y="134839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天津卷改编）</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有且仅有两个零点，则实数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32_1#edd89489d?vbadefaultcenterpage=1&amp;parentnodeid=41408b94c&amp;vbahtmlprocessed=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3"/>
                <a:stretch>
                  <a:fillRect t="-28" r="1" b="-8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33_1#edd89489d.blank?vbadefaultcenterpage=1&amp;parentnodeid=41408b94c&amp;vbapositionanswer=17&amp;vbahtmlprocessed=1"/>
              <p:cNvSpPr/>
              <p:nvPr/>
            </p:nvSpPr>
            <p:spPr>
              <a:xfrm>
                <a:off x="3499612" y="1959769"/>
                <a:ext cx="3987483"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33_1#edd89489d.blank?vbadefaultcenterpage=1&amp;parentnodeid=41408b94c&amp;vbapositionanswer=17&amp;vbahtmlprocessed=1"/>
              <p:cNvSpPr>
                <a:spLocks noRot="1" noChangeAspect="1" noMove="1" noResize="1" noEditPoints="1" noAdjustHandles="1" noChangeArrowheads="1" noChangeShapeType="1" noTextEdit="1"/>
              </p:cNvSpPr>
              <p:nvPr/>
            </p:nvSpPr>
            <p:spPr>
              <a:xfrm>
                <a:off x="3499612" y="1959769"/>
                <a:ext cx="3987483" cy="353441"/>
              </a:xfrm>
              <a:prstGeom prst="rect">
                <a:avLst/>
              </a:prstGeom>
              <a:blipFill rotWithShape="1">
                <a:blip r:embed="rId4"/>
                <a:stretch>
                  <a:fillRect l="-354" t="-45" r="-403" b="-7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34_1#edd89489d?vbadefaultcenterpage=1&amp;parentnodeid=41408b94c&amp;vbahtmlprocessed=1"/>
              <p:cNvSpPr/>
              <p:nvPr/>
            </p:nvSpPr>
            <p:spPr>
              <a:xfrm>
                <a:off x="502920" y="2384648"/>
                <a:ext cx="11183112" cy="2594166"/>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,显然不满足题意;</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有且仅有两个零点，所以只需满足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34_1#edd89489d?vbadefaultcenterpage=1&amp;parentnodeid=41408b94c&amp;vbahtmlprocessed=1"/>
              <p:cNvSpPr>
                <a:spLocks noRot="1" noChangeAspect="1" noMove="1" noResize="1" noEditPoints="1" noAdjustHandles="1" noChangeArrowheads="1" noChangeShapeType="1" noTextEdit="1"/>
              </p:cNvSpPr>
              <p:nvPr/>
            </p:nvSpPr>
            <p:spPr>
              <a:xfrm>
                <a:off x="502920" y="2384648"/>
                <a:ext cx="11183112" cy="2594166"/>
              </a:xfrm>
              <a:prstGeom prst="rect">
                <a:avLst/>
              </a:prstGeom>
              <a:blipFill rotWithShape="1">
                <a:blip r:embed="rId5"/>
                <a:stretch>
                  <a:fillRect t="-9" r="1" b="-326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6a6c1e803.fixed?vbadefaultcenterpage=1&amp;parentnodeid=23dd66cd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6a6c1e803.fixed?vbadefaultcenterpage=1&amp;parentnodeid=23dd66cd7&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f4598133f?vbadefaultcenterpage=1&amp;parentnodeid=6a6c1e803&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函数零点所在的区间［自主练透］</a:t>
            </a:r>
            <a:endParaRPr lang="en-US" altLang="zh-CN" sz="2800" dirty="0"/>
          </a:p>
        </p:txBody>
      </p:sp>
      <mc:AlternateContent xmlns:mc="http://schemas.openxmlformats.org/markup-compatibility/2006" xmlns:a14="http://schemas.microsoft.com/office/drawing/2010/main">
        <mc:Choice Requires="a14">
          <p:sp>
            <p:nvSpPr>
              <p:cNvPr id="3" name="QC_5_BD.35_1#e6206a87d?vbadefaultcenterpage=1&amp;parentnodeid=f4598133f&amp;vbahtmlprocessed=1"/>
              <p:cNvSpPr/>
              <p:nvPr/>
            </p:nvSpPr>
            <p:spPr>
              <a:xfrm>
                <a:off x="502920" y="1395810"/>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的零点所在的区间是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35_1#e6206a87d?vbadefaultcenterpage=1&amp;parentnodeid=f4598133f&amp;vbahtmlprocessed=1"/>
              <p:cNvSpPr>
                <a:spLocks noRot="1" noChangeAspect="1" noMove="1" noResize="1" noEditPoints="1" noAdjustHandles="1" noChangeArrowheads="1" noChangeShapeType="1" noTextEdit="1"/>
              </p:cNvSpPr>
              <p:nvPr/>
            </p:nvSpPr>
            <p:spPr>
              <a:xfrm>
                <a:off x="502920" y="1395810"/>
                <a:ext cx="11183112" cy="486029"/>
              </a:xfrm>
              <a:prstGeom prst="rect">
                <a:avLst/>
              </a:prstGeom>
              <a:blipFill rotWithShape="1">
                <a:blip r:embed="rId3"/>
                <a:stretch>
                  <a:fillRect t="-16" r="1" b="-12866"/>
                </a:stretch>
              </a:blipFill>
            </p:spPr>
            <p:txBody>
              <a:bodyPr/>
              <a:lstStyle/>
              <a:p>
                <a:r>
                  <a:rPr lang="zh-CN" altLang="en-US">
                    <a:noFill/>
                  </a:rPr>
                  <a:t> </a:t>
                </a:r>
              </a:p>
            </p:txBody>
          </p:sp>
        </mc:Fallback>
      </mc:AlternateContent>
      <p:sp>
        <p:nvSpPr>
          <p:cNvPr id="4" name="QC_5_AN.36_1#e6206a87d.bracket?vbadefaultcenterpage=1&amp;parentnodeid=f4598133f&amp;vbapositionanswer=18&amp;vbahtmlprocessed=1"/>
          <p:cNvSpPr/>
          <p:nvPr/>
        </p:nvSpPr>
        <p:spPr>
          <a:xfrm>
            <a:off x="6888036" y="1395810"/>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5_BD.37_1#e6206a87d.choices?vbadefaultcenterpage=1&amp;parentnodeid=f4598133f&amp;vbahtmlprocessed=1"/>
              <p:cNvSpPr/>
              <p:nvPr/>
            </p:nvSpPr>
            <p:spPr>
              <a:xfrm>
                <a:off x="502920" y="1945291"/>
                <a:ext cx="11183112" cy="479235"/>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3,4</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2,3</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5_BD.37_1#e6206a87d.choices?vbadefaultcenterpage=1&amp;parentnodeid=f4598133f&amp;vbahtmlprocessed=1"/>
              <p:cNvSpPr>
                <a:spLocks noRot="1" noChangeAspect="1" noMove="1" noResize="1" noEditPoints="1" noAdjustHandles="1" noChangeArrowheads="1" noChangeShapeType="1" noTextEdit="1"/>
              </p:cNvSpPr>
              <p:nvPr/>
            </p:nvSpPr>
            <p:spPr>
              <a:xfrm>
                <a:off x="502920" y="1945291"/>
                <a:ext cx="11183112" cy="479235"/>
              </a:xfrm>
              <a:prstGeom prst="rect">
                <a:avLst/>
              </a:prstGeom>
              <a:blipFill rotWithShape="1">
                <a:blip r:embed="rId4"/>
                <a:stretch>
                  <a:fillRect t="-60" r="1" b="-14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5_AS.38_1#e6206a87d?vbadefaultcenterpage=1&amp;parentnodeid=f4598133f&amp;vbahtmlprocessed=1"/>
              <p:cNvSpPr/>
              <p:nvPr/>
            </p:nvSpPr>
            <p:spPr>
              <a:xfrm>
                <a:off x="502920" y="2435448"/>
                <a:ext cx="11183112" cy="213194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上的增函数,</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−2&gt;0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的零点所在的区间是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6" name="QC_5_AS.38_1#e6206a87d?vbadefaultcenterpage=1&amp;parentnodeid=f4598133f&amp;vbahtmlprocessed=1"/>
              <p:cNvSpPr>
                <a:spLocks noRot="1" noChangeAspect="1" noMove="1" noResize="1" noEditPoints="1" noAdjustHandles="1" noChangeArrowheads="1" noChangeShapeType="1" noTextEdit="1"/>
              </p:cNvSpPr>
              <p:nvPr/>
            </p:nvSpPr>
            <p:spPr>
              <a:xfrm>
                <a:off x="502920" y="2435448"/>
                <a:ext cx="11183112" cy="2131949"/>
              </a:xfrm>
              <a:prstGeom prst="rect">
                <a:avLst/>
              </a:prstGeom>
              <a:blipFill rotWithShape="1">
                <a:blip r:embed="rId5"/>
                <a:stretch>
                  <a:fillRect t="-10" r="1" b="-399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39_1#e2af53955?vbadefaultcenterpage=1&amp;parentnodeid=f4598133f&amp;vbahtmlprocessed=1"/>
              <p:cNvSpPr/>
              <p:nvPr/>
            </p:nvSpPr>
            <p:spPr>
              <a:xfrm>
                <a:off x="502920" y="1030016"/>
                <a:ext cx="11183112" cy="712788"/>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惠州质检）</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5_BD.39_1#e2af53955?vbadefaultcenterpage=1&amp;parentnodeid=f4598133f&amp;vbahtmlprocessed=1"/>
              <p:cNvSpPr>
                <a:spLocks noRot="1" noChangeAspect="1" noMove="1" noResize="1" noEditPoints="1" noAdjustHandles="1" noChangeArrowheads="1" noChangeShapeType="1" noTextEdit="1"/>
              </p:cNvSpPr>
              <p:nvPr/>
            </p:nvSpPr>
            <p:spPr>
              <a:xfrm>
                <a:off x="502920" y="1030016"/>
                <a:ext cx="11183112" cy="712788"/>
              </a:xfrm>
              <a:prstGeom prst="rect">
                <a:avLst/>
              </a:prstGeom>
              <a:blipFill rotWithShape="1">
                <a:blip r:embed="rId3"/>
                <a:stretch>
                  <a:fillRect t="-6" r="1" b="-10016"/>
                </a:stretch>
              </a:blipFill>
            </p:spPr>
            <p:txBody>
              <a:bodyPr/>
              <a:lstStyle/>
              <a:p>
                <a:r>
                  <a:rPr lang="zh-CN" altLang="en-US">
                    <a:noFill/>
                  </a:rPr>
                  <a:t> </a:t>
                </a:r>
              </a:p>
            </p:txBody>
          </p:sp>
        </mc:Fallback>
      </mc:AlternateContent>
      <p:sp>
        <p:nvSpPr>
          <p:cNvPr id="3" name="QC_5_AN.40_1#e2af53955.bracket?vbadefaultcenterpage=1&amp;parentnodeid=f4598133f&amp;vbapositionanswer=19&amp;vbahtmlprocessed=1"/>
          <p:cNvSpPr/>
          <p:nvPr/>
        </p:nvSpPr>
        <p:spPr>
          <a:xfrm>
            <a:off x="9054973" y="1319830"/>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4" name="QC_5_BD.41_1#e2af53955.choices?vbadefaultcenterpage=1&amp;parentnodeid=f4598133f&amp;vbahtmlprocessed=1"/>
              <p:cNvSpPr/>
              <p:nvPr/>
            </p:nvSpPr>
            <p:spPr>
              <a:xfrm>
                <a:off x="502920" y="1744264"/>
                <a:ext cx="11183112" cy="2558987"/>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内均有零点</a:t>
                </a:r>
                <a:endParaRPr lang="en-US" altLang="zh-CN" sz="2400" dirty="0"/>
              </a:p>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内均无零点</a:t>
                </a:r>
                <a:endParaRPr lang="en-US" altLang="zh-CN" sz="2400" dirty="0"/>
              </a:p>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内有零点，在区间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内无零点</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内无零点，在区间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内有零点</a:t>
                </a:r>
                <a:endParaRPr lang="en-US" altLang="zh-CN" sz="2400" dirty="0"/>
              </a:p>
            </p:txBody>
          </p:sp>
        </mc:Choice>
        <mc:Fallback xmlns="">
          <p:sp>
            <p:nvSpPr>
              <p:cNvPr id="4" name="QC_5_BD.41_1#e2af53955.choices?vbadefaultcenterpage=1&amp;parentnodeid=f4598133f&amp;vbahtmlprocessed=1"/>
              <p:cNvSpPr>
                <a:spLocks noRot="1" noChangeAspect="1" noMove="1" noResize="1" noEditPoints="1" noAdjustHandles="1" noChangeArrowheads="1" noChangeShapeType="1" noTextEdit="1"/>
              </p:cNvSpPr>
              <p:nvPr/>
            </p:nvSpPr>
            <p:spPr>
              <a:xfrm>
                <a:off x="502920" y="1744264"/>
                <a:ext cx="11183112" cy="2558987"/>
              </a:xfrm>
              <a:prstGeom prst="rect">
                <a:avLst/>
              </a:prstGeom>
              <a:blipFill rotWithShape="1">
                <a:blip r:embed="rId4"/>
                <a:stretch>
                  <a:fillRect t="-22" r="1" b="-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42_1#e2af53955?vbadefaultcenterpage=1&amp;parentnodeid=f4598133f&amp;vbahtmlprocessed=1"/>
              <p:cNvSpPr/>
              <p:nvPr/>
            </p:nvSpPr>
            <p:spPr>
              <a:xfrm>
                <a:off x="502920" y="4309664"/>
                <a:ext cx="11183112" cy="1806321"/>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时，函数图象连续不断，且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内有唯一的零点且在区间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内.故选D.</a:t>
                </a:r>
                <a:endParaRPr lang="en-US" altLang="zh-CN" sz="2400" dirty="0"/>
              </a:p>
            </p:txBody>
          </p:sp>
        </mc:Choice>
        <mc:Fallback xmlns="">
          <p:sp>
            <p:nvSpPr>
              <p:cNvPr id="5" name="QC_5_AS.42_1#e2af53955?vbadefaultcenterpage=1&amp;parentnodeid=f4598133f&amp;vbahtmlprocessed=1"/>
              <p:cNvSpPr>
                <a:spLocks noRot="1" noChangeAspect="1" noMove="1" noResize="1" noEditPoints="1" noAdjustHandles="1" noChangeArrowheads="1" noChangeShapeType="1" noTextEdit="1"/>
              </p:cNvSpPr>
              <p:nvPr/>
            </p:nvSpPr>
            <p:spPr>
              <a:xfrm>
                <a:off x="502920" y="4309664"/>
                <a:ext cx="11183112" cy="1806321"/>
              </a:xfrm>
              <a:prstGeom prst="rect">
                <a:avLst/>
              </a:prstGeom>
              <a:blipFill rotWithShape="1">
                <a:blip r:embed="rId5"/>
                <a:stretch>
                  <a:fillRect t="-31" r="1" b="1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3_1#338bbd1b3?segpoint=1&amp;vbadefaultcenterpage=1&amp;parentnodeid=f4598133f&amp;vbahtmlprocessed=1"/>
              <p:cNvSpPr/>
              <p:nvPr/>
            </p:nvSpPr>
            <p:spPr>
              <a:xfrm>
                <a:off x="502920" y="2334527"/>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根据表格中的数据，可以断定方程</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的一个根所在的区间是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43_1#338bbd1b3?segpoint=1&amp;vbadefaultcenterpage=1&amp;parentnodeid=f4598133f&amp;vbahtmlprocessed=1"/>
              <p:cNvSpPr>
                <a:spLocks noRot="1" noChangeAspect="1" noMove="1" noResize="1" noEditPoints="1" noAdjustHandles="1" noChangeArrowheads="1" noChangeShapeType="1" noTextEdit="1"/>
              </p:cNvSpPr>
              <p:nvPr/>
            </p:nvSpPr>
            <p:spPr>
              <a:xfrm>
                <a:off x="502920" y="2334527"/>
                <a:ext cx="11183112" cy="1034669"/>
              </a:xfrm>
              <a:prstGeom prst="rect">
                <a:avLst/>
              </a:prstGeom>
              <a:blipFill rotWithShape="1">
                <a:blip r:embed="rId3"/>
                <a:stretch>
                  <a:fillRect t="-26" r="1" b="-60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QB_5_BD.43_2#338bbd1b3?colgroup=7,5,5,3,5,5&amp;vbadefaultcenterpage=1&amp;parentnodeid=f4598133f&amp;vbahtmlprocessed=1"/>
              <p:cNvGraphicFramePr>
                <a:graphicFrameLocks noGrp="1"/>
              </p:cNvGraphicFramePr>
              <p:nvPr/>
            </p:nvGraphicFramePr>
            <p:xfrm>
              <a:off x="502920" y="3505974"/>
              <a:ext cx="11128248" cy="1426464"/>
            </p:xfrm>
            <a:graphic>
              <a:graphicData uri="http://schemas.openxmlformats.org/drawingml/2006/table">
                <a:tbl>
                  <a:tblPr/>
                  <a:tblGrid>
                    <a:gridCol w="2478024">
                      <a:extLst>
                        <a:ext uri="{9D8B030D-6E8A-4147-A177-3AD203B41FA5}">
                          <a16:colId xmlns:a16="http://schemas.microsoft.com/office/drawing/2014/main" val="20000"/>
                        </a:ext>
                      </a:extLst>
                    </a:gridCol>
                    <a:gridCol w="1865376">
                      <a:extLst>
                        <a:ext uri="{9D8B030D-6E8A-4147-A177-3AD203B41FA5}">
                          <a16:colId xmlns:a16="http://schemas.microsoft.com/office/drawing/2014/main" val="20001"/>
                        </a:ext>
                      </a:extLst>
                    </a:gridCol>
                    <a:gridCol w="1865376">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865376">
                      <a:extLst>
                        <a:ext uri="{9D8B030D-6E8A-4147-A177-3AD203B41FA5}">
                          <a16:colId xmlns:a16="http://schemas.microsoft.com/office/drawing/2014/main" val="20004"/>
                        </a:ext>
                      </a:extLst>
                    </a:gridCol>
                    <a:gridCol w="1865376">
                      <a:extLst>
                        <a:ext uri="{9D8B030D-6E8A-4147-A177-3AD203B41FA5}">
                          <a16:colId xmlns:a16="http://schemas.microsoft.com/office/drawing/2014/main" val="20005"/>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ct val="1300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2.72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7.39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1.31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0.90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0.61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19" name="QB_5_BD.43_2#338bbd1b3?colgroup=7,5,5,3,5,5&amp;vbadefaultcenterpage=1&amp;parentnodeid=f4598133f&amp;vbahtmlprocessed=1"/>
              <p:cNvGraphicFramePr>
                <a:graphicFrameLocks noGrp="1"/>
              </p:cNvGraphicFramePr>
              <p:nvPr/>
            </p:nvGraphicFramePr>
            <p:xfrm>
              <a:off x="502920" y="3505974"/>
              <a:ext cx="11128248" cy="1305498"/>
            </p:xfrm>
            <a:graphic>
              <a:graphicData uri="http://schemas.openxmlformats.org/drawingml/2006/table">
                <a:tbl>
                  <a:tblPr/>
                  <a:tblGrid>
                    <a:gridCol w="2478024"/>
                    <a:gridCol w="1865376"/>
                    <a:gridCol w="1865376"/>
                    <a:gridCol w="1188720"/>
                    <a:gridCol w="1865376"/>
                    <a:gridCol w="1865376"/>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2.72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7.39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1.31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0.90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0.61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4" name="QB_5_AN.44_1#338bbd1b3.blank?vbadefaultcenterpage=1&amp;parentnodeid=f4598133f&amp;vbapositionanswer=20&amp;vbahtmlprocessed=1"/>
              <p:cNvSpPr/>
              <p:nvPr/>
            </p:nvSpPr>
            <p:spPr>
              <a:xfrm>
                <a:off x="502920" y="2845067"/>
                <a:ext cx="1034034" cy="469710"/>
              </a:xfrm>
              <a:prstGeom prst="rect">
                <a:avLst/>
              </a:prstGeom>
              <a:noFill/>
            </p:spPr>
            <p:txBody>
              <a:bodyPr wrap="none" lIns="0" tIns="0" rIns="0" bIns="0" rtlCol="0" anchor="t"/>
              <a:lstStyle/>
              <a:p>
                <a:pPr marL="0"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5_AN.44_1#338bbd1b3.blank?vbadefaultcenterpage=1&amp;parentnodeid=f4598133f&amp;vbapositionanswer=20&amp;vbahtmlprocessed=1"/>
              <p:cNvSpPr>
                <a:spLocks noRot="1" noChangeAspect="1" noMove="1" noResize="1" noEditPoints="1" noAdjustHandles="1" noChangeArrowheads="1" noChangeShapeType="1" noTextEdit="1"/>
              </p:cNvSpPr>
              <p:nvPr/>
            </p:nvSpPr>
            <p:spPr>
              <a:xfrm>
                <a:off x="502920" y="2845067"/>
                <a:ext cx="1034034" cy="469710"/>
              </a:xfrm>
              <a:prstGeom prst="rect">
                <a:avLst/>
              </a:prstGeom>
              <a:blipFill rotWithShape="1">
                <a:blip r:embed="rId5"/>
                <a:stretch>
                  <a:fillRect t="-57" r="25" b="-1674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5_1#338bbd1b3?vbadefaultcenterpage=1&amp;parentnodeid=f4598133f&amp;vbahtmlprocessed=1"/>
              <p:cNvSpPr/>
              <p:nvPr/>
            </p:nvSpPr>
            <p:spPr>
              <a:xfrm>
                <a:off x="502920" y="1409745"/>
                <a:ext cx="11183112" cy="432650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由表可知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−2=0.14−2=−1.86&lt;0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−2=0.37−1.31=−0.94&lt;0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3−2=1−0.90=0.10&gt;0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4−2=2.72−0.61=2.11&gt;0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5−2=7.39−0.39=7&gt;0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于是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的图象连续不断，</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内必有一个零点.</a:t>
                </a:r>
                <a:endParaRPr lang="en-US" altLang="zh-CN" sz="2400" dirty="0"/>
              </a:p>
            </p:txBody>
          </p:sp>
        </mc:Choice>
        <mc:Fallback xmlns="">
          <p:sp>
            <p:nvSpPr>
              <p:cNvPr id="2" name="QB_5_AS.45_1#338bbd1b3?vbadefaultcenterpage=1&amp;parentnodeid=f4598133f&amp;vbahtmlprocessed=1"/>
              <p:cNvSpPr>
                <a:spLocks noRot="1" noChangeAspect="1" noMove="1" noResize="1" noEditPoints="1" noAdjustHandles="1" noChangeArrowheads="1" noChangeShapeType="1" noTextEdit="1"/>
              </p:cNvSpPr>
              <p:nvPr/>
            </p:nvSpPr>
            <p:spPr>
              <a:xfrm>
                <a:off x="502920" y="1409745"/>
                <a:ext cx="11183112" cy="4326509"/>
              </a:xfrm>
              <a:prstGeom prst="rect">
                <a:avLst/>
              </a:prstGeom>
              <a:blipFill rotWithShape="1">
                <a:blip r:embed="rId3"/>
                <a:stretch>
                  <a:fillRect t="-1" r="1" b="-353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0390284fa?vbadefaultcenterpage=1&amp;parentnodeid=f4598133f&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325606"/>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0390284fa?vbadefaultcenterpage=1&amp;parentnodeid=f4598133f&amp;vbahtmlprocessed=1"/>
          <p:cNvSpPr/>
          <p:nvPr/>
        </p:nvSpPr>
        <p:spPr>
          <a:xfrm>
            <a:off x="502920" y="2851894"/>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确定函数零点所在区间的两种方法</a:t>
            </a:r>
            <a:endParaRPr lang="en-US" altLang="zh-CN" sz="2400" dirty="0"/>
          </a:p>
        </p:txBody>
      </p:sp>
      <mc:AlternateContent xmlns:mc="http://schemas.openxmlformats.org/markup-compatibility/2006" xmlns:a14="http://schemas.microsoft.com/office/drawing/2010/main">
        <mc:Choice Requires="a14">
          <p:graphicFrame>
            <p:nvGraphicFramePr>
              <p:cNvPr id="21" name="P_5_BD#0390284fa?colgroup=5,29&amp;vbadefaultcenterpage=1&amp;parentnodeid=f4598133f&amp;vbahtmlprocessed=1"/>
              <p:cNvGraphicFramePr>
                <a:graphicFrameLocks noGrp="1"/>
              </p:cNvGraphicFramePr>
              <p:nvPr/>
            </p:nvGraphicFramePr>
            <p:xfrm>
              <a:off x="502920" y="3474194"/>
              <a:ext cx="11155680" cy="1426464"/>
            </p:xfrm>
            <a:graphic>
              <a:graphicData uri="http://schemas.openxmlformats.org/drawingml/2006/table">
                <a:tbl>
                  <a:tblPr/>
                  <a:tblGrid>
                    <a:gridCol w="1883664">
                      <a:extLst>
                        <a:ext uri="{9D8B030D-6E8A-4147-A177-3AD203B41FA5}">
                          <a16:colId xmlns:a16="http://schemas.microsoft.com/office/drawing/2014/main" val="20000"/>
                        </a:ext>
                      </a:extLst>
                    </a:gridCol>
                    <a:gridCol w="9272016">
                      <a:extLst>
                        <a:ext uri="{9D8B030D-6E8A-4147-A177-3AD203B41FA5}">
                          <a16:colId xmlns:a16="http://schemas.microsoft.com/office/drawing/2014/main" val="20001"/>
                        </a:ext>
                      </a:extLst>
                    </a:gridCol>
                  </a:tblGrid>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利用函数零点存在定理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首先看函数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上的图象是否连续，再看是否有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.若有，则函数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内必有零点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数形结合法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通过画函数图象，观察图象与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轴在给定区间上是否有交点来判断</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1" name="P_5_BD#0390284fa?colgroup=5,29&amp;vbadefaultcenterpage=1&amp;parentnodeid=f4598133f&amp;vbahtmlprocessed=1"/>
              <p:cNvGraphicFramePr>
                <a:graphicFrameLocks noGrp="1"/>
              </p:cNvGraphicFramePr>
              <p:nvPr/>
            </p:nvGraphicFramePr>
            <p:xfrm>
              <a:off x="502920" y="3474194"/>
              <a:ext cx="11155680" cy="1346200"/>
            </p:xfrm>
            <a:graphic>
              <a:graphicData uri="http://schemas.openxmlformats.org/drawingml/2006/table">
                <a:tbl>
                  <a:tblPr/>
                  <a:tblGrid>
                    <a:gridCol w="1883664"/>
                    <a:gridCol w="9272016"/>
                  </a:tblGrid>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利用函数零点存在定理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数形结合法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Tree>
  </p:cSld>
  <p:clrMapOvr>
    <a:masterClrMapping/>
  </p:clrMapOvr>
  <p:transition>
    <p:spli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111395f2d?vbadefaultcenterpage=1&amp;parentnodeid=6a6c1e803&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函数零点个数的判断［师生共研］</a:t>
            </a:r>
            <a:endParaRPr lang="en-US" altLang="zh-CN" sz="2800" dirty="0"/>
          </a:p>
        </p:txBody>
      </p:sp>
      <mc:AlternateContent xmlns:mc="http://schemas.openxmlformats.org/markup-compatibility/2006" xmlns:a14="http://schemas.microsoft.com/office/drawing/2010/main">
        <mc:Choice Requires="a14">
          <p:sp>
            <p:nvSpPr>
              <p:cNvPr id="3" name="QC_5_BD.46_1#23716986f?vbadefaultcenterpage=1&amp;parentnodeid=111395f2d&amp;vbahtmlprocessed=1"/>
              <p:cNvSpPr/>
              <p:nvPr/>
            </p:nvSpPr>
            <p:spPr>
              <a:xfrm>
                <a:off x="502920" y="1386491"/>
                <a:ext cx="11183112" cy="1068896"/>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的周期为2，且当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的零点个数是(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46_1#23716986f?vbadefaultcenterpage=1&amp;parentnodeid=111395f2d&amp;vbahtmlprocessed=1"/>
              <p:cNvSpPr>
                <a:spLocks noRot="1" noChangeAspect="1" noMove="1" noResize="1" noEditPoints="1" noAdjustHandles="1" noChangeArrowheads="1" noChangeShapeType="1" noTextEdit="1"/>
              </p:cNvSpPr>
              <p:nvPr/>
            </p:nvSpPr>
            <p:spPr>
              <a:xfrm>
                <a:off x="502920" y="1386491"/>
                <a:ext cx="11183112" cy="1068896"/>
              </a:xfrm>
              <a:prstGeom prst="rect">
                <a:avLst/>
              </a:prstGeom>
              <a:blipFill rotWithShape="1">
                <a:blip r:embed="rId3"/>
                <a:stretch>
                  <a:fillRect t="-27" r="1" b="-8807"/>
                </a:stretch>
              </a:blipFill>
            </p:spPr>
            <p:txBody>
              <a:bodyPr/>
              <a:lstStyle/>
              <a:p>
                <a:r>
                  <a:rPr lang="zh-CN" altLang="en-US">
                    <a:noFill/>
                  </a:rPr>
                  <a:t> </a:t>
                </a:r>
              </a:p>
            </p:txBody>
          </p:sp>
        </mc:Fallback>
      </mc:AlternateContent>
      <p:sp>
        <p:nvSpPr>
          <p:cNvPr id="4" name="QC_5_AN.47_1#23716986f.bracket?vbadefaultcenterpage=1&amp;parentnodeid=111395f2d&amp;vbapositionanswer=21&amp;vbahtmlprocessed=1"/>
          <p:cNvSpPr/>
          <p:nvPr/>
        </p:nvSpPr>
        <p:spPr>
          <a:xfrm>
            <a:off x="5069015" y="1969358"/>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p:sp>
        <p:nvSpPr>
          <p:cNvPr id="5" name="QC_5_BD.48_1#23716986f.choices?vbadefaultcenterpage=1&amp;parentnodeid=111395f2d&amp;vbahtmlprocessed=1"/>
          <p:cNvSpPr/>
          <p:nvPr/>
        </p:nvSpPr>
        <p:spPr>
          <a:xfrm>
            <a:off x="502920" y="2460848"/>
            <a:ext cx="11183112" cy="486029"/>
          </a:xfrm>
          <a:prstGeom prst="rect">
            <a:avLst/>
          </a:prstGeom>
          <a:noFill/>
        </p:spPr>
        <p:txBody>
          <a:bodyPr wrap="square" lIns="0" tIns="0" rIns="0" bIns="0" rtlCol="0" anchor="t"/>
          <a:lstStyle/>
          <a:p>
            <a:pPr latinLnBrk="1">
              <a:lnSpc>
                <a:spcPct val="150000"/>
              </a:lnSpc>
              <a:tabLst>
                <a:tab pos="2750820" algn="l"/>
                <a:tab pos="5629275" algn="l"/>
                <a:tab pos="84950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.9</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B.10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C.11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.18</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9_1#23716986f?vbadefaultcenterpage=1&amp;parentnodeid=111395f2d&amp;vbahtmlprocessed=1&amp;bbb=1&amp;hasbroken=1"/>
              <p:cNvSpPr/>
              <p:nvPr/>
            </p:nvSpPr>
            <p:spPr>
              <a:xfrm>
                <a:off x="502920" y="1455211"/>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的零点个数就是函数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图象的交点</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个数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的大致图象，如图，</a:t>
                </a:r>
                <a:endParaRPr lang="en-US" altLang="zh-CN" sz="2400" dirty="0"/>
              </a:p>
            </p:txBody>
          </p:sp>
        </mc:Choice>
        <mc:Fallback xmlns="">
          <p:sp>
            <p:nvSpPr>
              <p:cNvPr id="2" name="QC_5_AS.49_1#23716986f?vbadefaultcenterpage=1&amp;parentnodeid=111395f2d&amp;vbahtmlprocessed=1&amp;bbb=1&amp;hasbroken=1"/>
              <p:cNvSpPr>
                <a:spLocks noRot="1" noChangeAspect="1" noMove="1" noResize="1" noEditPoints="1" noAdjustHandles="1" noChangeArrowheads="1" noChangeShapeType="1" noTextEdit="1"/>
              </p:cNvSpPr>
              <p:nvPr/>
            </p:nvSpPr>
            <p:spPr>
              <a:xfrm>
                <a:off x="502920" y="1455211"/>
                <a:ext cx="11183112" cy="1583309"/>
              </a:xfrm>
              <a:prstGeom prst="rect">
                <a:avLst/>
              </a:prstGeom>
              <a:blipFill rotWithShape="1">
                <a:blip r:embed="rId3"/>
                <a:stretch>
                  <a:fillRect t="-27" r="1" b="-3928"/>
                </a:stretch>
              </a:blipFill>
            </p:spPr>
            <p:txBody>
              <a:bodyPr/>
              <a:lstStyle/>
              <a:p>
                <a:r>
                  <a:rPr lang="zh-CN" altLang="en-US">
                    <a:noFill/>
                  </a:rPr>
                  <a:t> </a:t>
                </a:r>
              </a:p>
            </p:txBody>
          </p:sp>
        </mc:Fallback>
      </mc:AlternateContent>
      <p:pic>
        <p:nvPicPr>
          <p:cNvPr id="3" name="QC_5_AS.49_2#23716986f?vbadefaultcenterpage=1&amp;parentnodeid=111395f2d&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730752" y="3170219"/>
            <a:ext cx="4736592" cy="133502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5_AS.49_3#23716986f?vbadefaultcenterpage=1&amp;parentnodeid=111395f2d&amp;vbahtmlprocessed=1"/>
              <p:cNvSpPr/>
              <p:nvPr/>
            </p:nvSpPr>
            <p:spPr>
              <a:xfrm>
                <a:off x="502920" y="4643420"/>
                <a:ext cx="11183112" cy="1034669"/>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由图可得有10个交点，</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有10个零点.故选B.</a:t>
                </a:r>
                <a:endParaRPr lang="en-US" altLang="zh-CN" sz="2400" dirty="0"/>
              </a:p>
            </p:txBody>
          </p:sp>
        </mc:Choice>
        <mc:Fallback xmlns="">
          <p:sp>
            <p:nvSpPr>
              <p:cNvPr id="4" name="QC_5_AS.49_3#23716986f?vbadefaultcenterpage=1&amp;parentnodeid=111395f2d&amp;vbahtmlprocessed=1"/>
              <p:cNvSpPr>
                <a:spLocks noRot="1" noChangeAspect="1" noMove="1" noResize="1" noEditPoints="1" noAdjustHandles="1" noChangeArrowheads="1" noChangeShapeType="1" noTextEdit="1"/>
              </p:cNvSpPr>
              <p:nvPr/>
            </p:nvSpPr>
            <p:spPr>
              <a:xfrm>
                <a:off x="502920" y="4643420"/>
                <a:ext cx="11183112" cy="1034669"/>
              </a:xfrm>
              <a:prstGeom prst="rect">
                <a:avLst/>
              </a:prstGeom>
              <a:blipFill rotWithShape="1">
                <a:blip r:embed="rId5"/>
                <a:stretch>
                  <a:fillRect t="-29" r="1" b="-602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wipe(left)">
                                      <p:cBhvr>
                                        <p:cTn id="22" dur="500"/>
                                        <p:tgtEl>
                                          <p:spTgt spid="4">
                                            <p:bg/>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left)">
                                      <p:cBhvr>
                                        <p:cTn id="2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6ddd361ad?vbadefaultcenterpage=1&amp;parentnodeid=111395f2d&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107928"/>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6ddd361ad?vbadefaultcenterpage=1&amp;parentnodeid=111395f2d&amp;vbahtmlprocessed=1"/>
          <p:cNvSpPr/>
          <p:nvPr/>
        </p:nvSpPr>
        <p:spPr>
          <a:xfrm>
            <a:off x="502920" y="2634216"/>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判断函数零点个数的三种方法</a:t>
            </a:r>
            <a:endParaRPr lang="en-US" altLang="zh-CN" sz="2400" dirty="0"/>
          </a:p>
        </p:txBody>
      </p:sp>
      <mc:AlternateContent xmlns:mc="http://schemas.openxmlformats.org/markup-compatibility/2006" xmlns:a14="http://schemas.microsoft.com/office/drawing/2010/main">
        <mc:Choice Requires="a14">
          <p:graphicFrame>
            <p:nvGraphicFramePr>
              <p:cNvPr id="24" name="P_5_BD#6ddd361ad?colgroup=5,29&amp;vbadefaultcenterpage=1&amp;parentnodeid=111395f2d&amp;vbahtmlprocessed=1"/>
              <p:cNvGraphicFramePr>
                <a:graphicFrameLocks noGrp="1"/>
              </p:cNvGraphicFramePr>
              <p:nvPr/>
            </p:nvGraphicFramePr>
            <p:xfrm>
              <a:off x="502920" y="3256516"/>
              <a:ext cx="11155680" cy="1901952"/>
            </p:xfrm>
            <a:graphic>
              <a:graphicData uri="http://schemas.openxmlformats.org/drawingml/2006/table">
                <a:tbl>
                  <a:tblPr/>
                  <a:tblGrid>
                    <a:gridCol w="1883664">
                      <a:extLst>
                        <a:ext uri="{9D8B030D-6E8A-4147-A177-3AD203B41FA5}">
                          <a16:colId xmlns:a16="http://schemas.microsoft.com/office/drawing/2014/main" val="20000"/>
                        </a:ext>
                      </a:extLst>
                    </a:gridCol>
                    <a:gridCol w="9272016">
                      <a:extLst>
                        <a:ext uri="{9D8B030D-6E8A-4147-A177-3AD203B41FA5}">
                          <a16:colId xmlns:a16="http://schemas.microsoft.com/office/drawing/2014/main" val="20001"/>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直接求零点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，如果能求出解，那么有几个解就有几个零点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利用函数零点存在定理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利用该定理不仅要求函数在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上是连续不断的曲线，且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，还必须结合函数的图象和性质（如单调性）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数形结合法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画出两个函数的图象，其交点的个数有几个，就有几个不同的零点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24" name="P_5_BD#6ddd361ad?colgroup=5,29&amp;vbadefaultcenterpage=1&amp;parentnodeid=111395f2d&amp;vbahtmlprocessed=1"/>
              <p:cNvGraphicFramePr>
                <a:graphicFrameLocks noGrp="1"/>
              </p:cNvGraphicFramePr>
              <p:nvPr/>
            </p:nvGraphicFramePr>
            <p:xfrm>
              <a:off x="502920" y="3256516"/>
              <a:ext cx="11155680" cy="1781556"/>
            </p:xfrm>
            <a:graphic>
              <a:graphicData uri="http://schemas.openxmlformats.org/drawingml/2006/table">
                <a:tbl>
                  <a:tblPr/>
                  <a:tblGrid>
                    <a:gridCol w="1883664"/>
                    <a:gridCol w="9272016"/>
                  </a:tblGrid>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直接求零点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利用函数零点存在定理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数形结合法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画出两个函数的图象，其交点的个数有几个，就有几个不同的零点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ransition>
    <p:spli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d39b7ce2a?vbadefaultcenterpage=1&amp;parentnodeid=111395f2d&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C_6_BD.50_1#6cbbfa516?vbadefaultcenterpage=1&amp;parentnodeid=d39b7ce2a&amp;vbahtmlprocessed=1"/>
              <p:cNvSpPr/>
              <p:nvPr/>
            </p:nvSpPr>
            <p:spPr>
              <a:xfrm>
                <a:off x="502920" y="1419448"/>
                <a:ext cx="11183112" cy="103466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若定义在</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上的偶函数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的零点(</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50_1#6cbbfa516?vbadefaultcenterpage=1&amp;parentnodeid=d39b7ce2a&amp;vbahtmlprocessed=1"/>
              <p:cNvSpPr>
                <a:spLocks noRot="1" noChangeAspect="1" noMove="1" noResize="1" noEditPoints="1" noAdjustHandles="1" noChangeArrowheads="1" noChangeShapeType="1" noTextEdit="1"/>
              </p:cNvSpPr>
              <p:nvPr/>
            </p:nvSpPr>
            <p:spPr>
              <a:xfrm>
                <a:off x="502920" y="1419448"/>
                <a:ext cx="11183112" cy="1034669"/>
              </a:xfrm>
              <a:prstGeom prst="rect">
                <a:avLst/>
              </a:prstGeom>
              <a:blipFill rotWithShape="1">
                <a:blip r:embed="rId4"/>
                <a:stretch>
                  <a:fillRect t="-22" r="1" b="-6030"/>
                </a:stretch>
              </a:blipFill>
            </p:spPr>
            <p:txBody>
              <a:bodyPr/>
              <a:lstStyle/>
              <a:p>
                <a:r>
                  <a:rPr lang="zh-CN" altLang="en-US">
                    <a:noFill/>
                  </a:rPr>
                  <a:t> </a:t>
                </a:r>
              </a:p>
            </p:txBody>
          </p:sp>
        </mc:Fallback>
      </mc:AlternateContent>
      <p:sp>
        <p:nvSpPr>
          <p:cNvPr id="4" name="QC_6_AN.51_1#6cbbfa516.bracket?vbadefaultcenterpage=1&amp;parentnodeid=d39b7ce2a&amp;vbapositionanswer=22&amp;vbahtmlprocessed=1"/>
          <p:cNvSpPr/>
          <p:nvPr/>
        </p:nvSpPr>
        <p:spPr>
          <a:xfrm>
            <a:off x="4449255" y="1968088"/>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p:sp>
        <p:nvSpPr>
          <p:cNvPr id="5" name="QC_6_BD.52_1#6cbbfa516.choices?vbadefaultcenterpage=1&amp;parentnodeid=d39b7ce2a&amp;vbahtmlprocessed=1"/>
          <p:cNvSpPr/>
          <p:nvPr/>
        </p:nvSpPr>
        <p:spPr>
          <a:xfrm>
            <a:off x="502920" y="2460848"/>
            <a:ext cx="11183112" cy="486029"/>
          </a:xfrm>
          <a:prstGeom prst="rect">
            <a:avLst/>
          </a:prstGeom>
          <a:noFill/>
        </p:spPr>
        <p:txBody>
          <a:bodyPr wrap="square" lIns="0" tIns="0" rIns="0" bIns="0" rtlCol="0" anchor="t"/>
          <a:lstStyle/>
          <a:p>
            <a:pPr latinLnBrk="1">
              <a:lnSpc>
                <a:spcPct val="150000"/>
              </a:lnSpc>
              <a:tabLst>
                <a:tab pos="3090545" algn="l"/>
                <a:tab pos="5851525" algn="l"/>
                <a:tab pos="86125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A.多于</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4个</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4个</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3个</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.有2个</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53_1#6cbbfa516?vbadefaultcenterpage=1&amp;parentnodeid=d39b7ce2a&amp;vbahtmlprocessed=1"/>
              <p:cNvSpPr/>
              <p:nvPr/>
            </p:nvSpPr>
            <p:spPr>
              <a:xfrm>
                <a:off x="502920" y="1777061"/>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分别作出函数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的图象，如图所示，</a:t>
                </a:r>
                <a:endParaRPr lang="en-US" altLang="zh-CN" sz="2400" dirty="0"/>
              </a:p>
            </p:txBody>
          </p:sp>
        </mc:Choice>
        <mc:Fallback xmlns="">
          <p:sp>
            <p:nvSpPr>
              <p:cNvPr id="2" name="QC_6_AS.53_1#6cbbfa516?vbadefaultcenterpage=1&amp;parentnodeid=d39b7ce2a&amp;vbahtmlprocessed=1"/>
              <p:cNvSpPr>
                <a:spLocks noRot="1" noChangeAspect="1" noMove="1" noResize="1" noEditPoints="1" noAdjustHandles="1" noChangeArrowheads="1" noChangeShapeType="1" noTextEdit="1"/>
              </p:cNvSpPr>
              <p:nvPr/>
            </p:nvSpPr>
            <p:spPr>
              <a:xfrm>
                <a:off x="502920" y="1777061"/>
                <a:ext cx="11183112" cy="486029"/>
              </a:xfrm>
              <a:prstGeom prst="rect">
                <a:avLst/>
              </a:prstGeom>
              <a:blipFill rotWithShape="1">
                <a:blip r:embed="rId3"/>
                <a:stretch>
                  <a:fillRect t="-68" r="1" b="-12814"/>
                </a:stretch>
              </a:blipFill>
            </p:spPr>
            <p:txBody>
              <a:bodyPr/>
              <a:lstStyle/>
              <a:p>
                <a:r>
                  <a:rPr lang="zh-CN" altLang="en-US">
                    <a:noFill/>
                  </a:rPr>
                  <a:t> </a:t>
                </a:r>
              </a:p>
            </p:txBody>
          </p:sp>
        </mc:Fallback>
      </mc:AlternateContent>
      <p:pic>
        <p:nvPicPr>
          <p:cNvPr id="3" name="QC_6_AS.53_2#6cbbfa516?vbadefaultcenterpage=1&amp;parentnodeid=d39b7ce2a&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986784" y="2399869"/>
            <a:ext cx="4215384" cy="179222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6_AS.53_3#6cbbfa516?vbadefaultcenterpage=1&amp;parentnodeid=d39b7ce2a&amp;vbahtmlprocessed=1"/>
              <p:cNvSpPr/>
              <p:nvPr/>
            </p:nvSpPr>
            <p:spPr>
              <a:xfrm>
                <a:off x="502920" y="4330269"/>
                <a:ext cx="11183112" cy="1038670"/>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的图象有4个交点，故函数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有4个零点.故选B.</a:t>
                </a:r>
                <a:endParaRPr lang="en-US" altLang="zh-CN" sz="2400" dirty="0"/>
              </a:p>
            </p:txBody>
          </p:sp>
        </mc:Choice>
        <mc:Fallback xmlns="">
          <p:sp>
            <p:nvSpPr>
              <p:cNvPr id="4" name="QC_6_AS.53_3#6cbbfa516?vbadefaultcenterpage=1&amp;parentnodeid=d39b7ce2a&amp;vbahtmlprocessed=1"/>
              <p:cNvSpPr>
                <a:spLocks noRot="1" noChangeAspect="1" noMove="1" noResize="1" noEditPoints="1" noAdjustHandles="1" noChangeArrowheads="1" noChangeShapeType="1" noTextEdit="1"/>
              </p:cNvSpPr>
              <p:nvPr/>
            </p:nvSpPr>
            <p:spPr>
              <a:xfrm>
                <a:off x="502920" y="4330269"/>
                <a:ext cx="11183112" cy="1038670"/>
              </a:xfrm>
              <a:prstGeom prst="rect">
                <a:avLst/>
              </a:prstGeom>
              <a:blipFill rotWithShape="1">
                <a:blip r:embed="rId5"/>
                <a:stretch>
                  <a:fillRect t="-20" r="1" b="-56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a4bdbb6ae?vbadefaultcenterpage=1&amp;parentnodeid=6a6c1e803&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函数零点的应用［多维探究］</a:t>
            </a:r>
            <a:endParaRPr lang="en-US" altLang="zh-CN" sz="2800" dirty="0"/>
          </a:p>
        </p:txBody>
      </p:sp>
      <p:pic>
        <p:nvPicPr>
          <p:cNvPr id="3" name="C_5_BD#2f986b9ab?vbadefaultcenterpage=1&amp;parentnodeid=a4bdbb6ae&amp;inlineimagemarkindex=5&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2f986b9ab?vbadefaultcenterpage=1&amp;parentnodeid=a4bdbb6ae&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5&amp;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根据零点的个数求参数的取值范围</a:t>
            </a:r>
            <a:endParaRPr lang="en-US" altLang="zh-CN" sz="100" dirty="0"/>
          </a:p>
        </p:txBody>
      </p:sp>
      <mc:AlternateContent xmlns:mc="http://schemas.openxmlformats.org/markup-compatibility/2006" xmlns:a14="http://schemas.microsoft.com/office/drawing/2010/main">
        <mc:Choice Requires="a14">
          <p:sp>
            <p:nvSpPr>
              <p:cNvPr id="5" name="QC_6_BD.54_1#c6555c20c?vbadefaultcenterpage=1&amp;parentnodeid=2f986b9ab&amp;vbahtmlprocessed=1"/>
              <p:cNvSpPr/>
              <p:nvPr/>
            </p:nvSpPr>
            <p:spPr>
              <a:xfrm>
                <a:off x="502920" y="1927448"/>
                <a:ext cx="11183112" cy="1273747"/>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有4个零点，则实数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C_6_BD.54_1#c6555c20c?vbadefaultcenterpage=1&amp;parentnodeid=2f986b9ab&amp;vbahtmlprocessed=1"/>
              <p:cNvSpPr>
                <a:spLocks noRot="1" noChangeAspect="1" noMove="1" noResize="1" noEditPoints="1" noAdjustHandles="1" noChangeArrowheads="1" noChangeShapeType="1" noTextEdit="1"/>
              </p:cNvSpPr>
              <p:nvPr/>
            </p:nvSpPr>
            <p:spPr>
              <a:xfrm>
                <a:off x="502920" y="1927448"/>
                <a:ext cx="11183112" cy="1273747"/>
              </a:xfrm>
              <a:prstGeom prst="rect">
                <a:avLst/>
              </a:prstGeom>
              <a:blipFill rotWithShape="1">
                <a:blip r:embed="rId4"/>
                <a:stretch>
                  <a:fillRect t="-18" r="1" b="13"/>
                </a:stretch>
              </a:blipFill>
            </p:spPr>
            <p:txBody>
              <a:bodyPr/>
              <a:lstStyle/>
              <a:p>
                <a:r>
                  <a:rPr lang="zh-CN" altLang="en-US">
                    <a:noFill/>
                  </a:rPr>
                  <a:t> </a:t>
                </a:r>
              </a:p>
            </p:txBody>
          </p:sp>
        </mc:Fallback>
      </mc:AlternateContent>
      <p:sp>
        <p:nvSpPr>
          <p:cNvPr id="6" name="QC_6_AN.55_1#c6555c20c.bracket?vbadefaultcenterpage=1&amp;parentnodeid=2f986b9ab&amp;vbapositionanswer=23&amp;vbahtmlprocessed=1"/>
          <p:cNvSpPr/>
          <p:nvPr/>
        </p:nvSpPr>
        <p:spPr>
          <a:xfrm>
            <a:off x="2775712" y="2824894"/>
            <a:ext cx="441325" cy="364300"/>
          </a:xfrm>
          <a:prstGeom prst="rect">
            <a:avLst/>
          </a:prstGeom>
          <a:noFill/>
        </p:spPr>
        <p:txBody>
          <a:bodyPr wrap="none" lIns="0" tIns="0" rIns="0" bIns="0" rtlCol="0" anchor="t"/>
          <a:lstStyle/>
          <a:p>
            <a:pPr marL="0" algn="ctr" latinLnBrk="1">
              <a:lnSpc>
                <a:spcPts val="3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7" name="QC_6_BD.56_1#c6555c20c.choices?vbadefaultcenterpage=1&amp;parentnodeid=2f986b9ab&amp;vbahtmlprocessed=1"/>
              <p:cNvSpPr/>
              <p:nvPr/>
            </p:nvSpPr>
            <p:spPr>
              <a:xfrm>
                <a:off x="502920" y="3210148"/>
                <a:ext cx="11183112" cy="479235"/>
              </a:xfrm>
              <a:prstGeom prst="rect">
                <a:avLst/>
              </a:prstGeom>
              <a:noFill/>
            </p:spPr>
            <p:txBody>
              <a:bodyPr wrap="square" lIns="0" tIns="0" rIns="0" bIns="0" rtlCol="0" anchor="t"/>
              <a:lstStyle/>
              <a:p>
                <a:pPr latinLnBrk="1">
                  <a:lnSpc>
                    <a:spcPct val="150000"/>
                  </a:lnSpc>
                  <a:tabLst>
                    <a:tab pos="2788920" algn="l"/>
                    <a:tab pos="5527675" algn="l"/>
                    <a:tab pos="82537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7" name="QC_6_BD.56_1#c6555c20c.choices?vbadefaultcenterpage=1&amp;parentnodeid=2f986b9ab&amp;vbahtmlprocessed=1"/>
              <p:cNvSpPr>
                <a:spLocks noRot="1" noChangeAspect="1" noMove="1" noResize="1" noEditPoints="1" noAdjustHandles="1" noChangeArrowheads="1" noChangeShapeType="1" noTextEdit="1"/>
              </p:cNvSpPr>
              <p:nvPr/>
            </p:nvSpPr>
            <p:spPr>
              <a:xfrm>
                <a:off x="502920" y="3210148"/>
                <a:ext cx="11183112" cy="479235"/>
              </a:xfrm>
              <a:prstGeom prst="rect">
                <a:avLst/>
              </a:prstGeom>
              <a:blipFill rotWithShape="1">
                <a:blip r:embed="rId5"/>
                <a:stretch>
                  <a:fillRect t="-47" r="1" b="-144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57_1#c6555c20c?vbadefaultcenterpage=1&amp;parentnodeid=2f986b9ab&amp;vbahtmlprocessed=1"/>
              <p:cNvSpPr/>
              <p:nvPr/>
            </p:nvSpPr>
            <p:spPr>
              <a:xfrm>
                <a:off x="502920" y="1050082"/>
                <a:ext cx="11183112" cy="103466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在同一平面直角坐标系中作出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的图象，如图所示.</a:t>
                </a:r>
                <a:endParaRPr lang="en-US" altLang="zh-CN" sz="2400" dirty="0"/>
              </a:p>
            </p:txBody>
          </p:sp>
        </mc:Choice>
        <mc:Fallback xmlns="">
          <p:sp>
            <p:nvSpPr>
              <p:cNvPr id="2" name="QC_6_AS.57_1#c6555c20c?vbadefaultcenterpage=1&amp;parentnodeid=2f986b9ab&amp;vbahtmlprocessed=1"/>
              <p:cNvSpPr>
                <a:spLocks noRot="1" noChangeAspect="1" noMove="1" noResize="1" noEditPoints="1" noAdjustHandles="1" noChangeArrowheads="1" noChangeShapeType="1" noTextEdit="1"/>
              </p:cNvSpPr>
              <p:nvPr/>
            </p:nvSpPr>
            <p:spPr>
              <a:xfrm>
                <a:off x="502920" y="1050082"/>
                <a:ext cx="11183112" cy="1034669"/>
              </a:xfrm>
              <a:prstGeom prst="rect">
                <a:avLst/>
              </a:prstGeom>
              <a:blipFill rotWithShape="1">
                <a:blip r:embed="rId3"/>
                <a:stretch>
                  <a:fillRect t="-41" r="1" b="-6010"/>
                </a:stretch>
              </a:blipFill>
            </p:spPr>
            <p:txBody>
              <a:bodyPr/>
              <a:lstStyle/>
              <a:p>
                <a:r>
                  <a:rPr lang="zh-CN" altLang="en-US">
                    <a:noFill/>
                  </a:rPr>
                  <a:t> </a:t>
                </a:r>
              </a:p>
            </p:txBody>
          </p:sp>
        </mc:Fallback>
      </mc:AlternateContent>
      <p:pic>
        <p:nvPicPr>
          <p:cNvPr id="3" name="QC_6_AS.57_2#c6555c20c?vbadefaultcenterpage=1&amp;parentnodeid=2f986b9ab&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023360" y="2218990"/>
            <a:ext cx="4151376" cy="325526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6_AS.57_3#c6555c20c?vbadefaultcenterpage=1&amp;parentnodeid=2f986b9ab&amp;vbahtmlprocessed=1"/>
              <p:cNvSpPr/>
              <p:nvPr/>
            </p:nvSpPr>
            <p:spPr>
              <a:xfrm>
                <a:off x="502920" y="5609890"/>
                <a:ext cx="11183112" cy="486029"/>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由图象可知，若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有4个零点，则实数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4" name="QC_6_AS.57_3#c6555c20c?vbadefaultcenterpage=1&amp;parentnodeid=2f986b9ab&amp;vbahtmlprocessed=1"/>
              <p:cNvSpPr>
                <a:spLocks noRot="1" noChangeAspect="1" noMove="1" noResize="1" noEditPoints="1" noAdjustHandles="1" noChangeArrowheads="1" noChangeShapeType="1" noTextEdit="1"/>
              </p:cNvSpPr>
              <p:nvPr/>
            </p:nvSpPr>
            <p:spPr>
              <a:xfrm>
                <a:off x="502920" y="5609890"/>
                <a:ext cx="11183112" cy="486029"/>
              </a:xfrm>
              <a:prstGeom prst="rect">
                <a:avLst/>
              </a:prstGeom>
              <a:blipFill rotWithShape="1">
                <a:blip r:embed="rId5"/>
                <a:stretch>
                  <a:fillRect t="-62" r="1" b="-1282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animEffect transition="in" filter="wipe(left)">
                                      <p:cBhvr>
                                        <p:cTn id="19" dur="500"/>
                                        <p:tgtEl>
                                          <p:spTgt spid="4">
                                            <p:bg/>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e377d5050?vbadefaultcenterpage=1&amp;parentnodeid=2f986b9a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325606"/>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e377d5050?vbadefaultcenterpage=1&amp;parentnodeid=2f986b9ab&amp;vbahtmlprocessed=1"/>
          <p:cNvSpPr/>
          <p:nvPr/>
        </p:nvSpPr>
        <p:spPr>
          <a:xfrm>
            <a:off x="502920" y="2851894"/>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由函数零点个数求参数的取值范围的两种方法</a:t>
            </a:r>
            <a:endParaRPr lang="en-US" altLang="zh-CN" sz="2400" dirty="0"/>
          </a:p>
        </p:txBody>
      </p:sp>
      <p:graphicFrame>
        <p:nvGraphicFramePr>
          <p:cNvPr id="29" name="P_6_BD#e377d5050?colgroup=5,29&amp;vbadefaultcenterpage=1&amp;parentnodeid=2f986b9ab&amp;vbahtmlprocessed=1"/>
          <p:cNvGraphicFramePr>
            <a:graphicFrameLocks noGrp="1"/>
          </p:cNvGraphicFramePr>
          <p:nvPr/>
        </p:nvGraphicFramePr>
        <p:xfrm>
          <a:off x="502920" y="3474194"/>
          <a:ext cx="11155680" cy="1426464"/>
        </p:xfrm>
        <a:graphic>
          <a:graphicData uri="http://schemas.openxmlformats.org/drawingml/2006/table">
            <a:tbl>
              <a:tblPr/>
              <a:tblGrid>
                <a:gridCol w="1883664">
                  <a:extLst>
                    <a:ext uri="{9D8B030D-6E8A-4147-A177-3AD203B41FA5}">
                      <a16:colId xmlns:a16="http://schemas.microsoft.com/office/drawing/2014/main" val="20000"/>
                    </a:ext>
                  </a:extLst>
                </a:gridCol>
                <a:gridCol w="9272016">
                  <a:extLst>
                    <a:ext uri="{9D8B030D-6E8A-4147-A177-3AD203B41FA5}">
                      <a16:colId xmlns:a16="http://schemas.microsoft.com/office/drawing/2014/main" val="20001"/>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分离参数法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先将参数分离，转化成求函数值域问题加以解决</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数形结合法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先对解析式变形，在同一平面直角坐标系中画出函数的图象，把求函数零点的个数问题转化为求函数图象的交点个数问题加以解决</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spli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e91f2917f?vbadefaultcenterpage=1&amp;parentnodeid=a4bdbb6ae&amp;inlineimagemarkindex=6&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e91f2917f?vbadefaultcenterpage=1&amp;parentnodeid=a4bdbb6ae&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6&amp;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根据零点的范围求参数的取值范围</a:t>
            </a:r>
            <a:endParaRPr lang="en-US" altLang="zh-CN" sz="100" dirty="0"/>
          </a:p>
        </p:txBody>
      </p:sp>
      <mc:AlternateContent xmlns:mc="http://schemas.openxmlformats.org/markup-compatibility/2006" xmlns:a14="http://schemas.microsoft.com/office/drawing/2010/main">
        <mc:Choice Requires="a14">
          <p:sp>
            <p:nvSpPr>
              <p:cNvPr id="4" name="QB_6_BD.58_1#dc0052512?vbadefaultcenterpage=1&amp;parentnodeid=e91f2917f&amp;vbahtmlprocessed=1"/>
              <p:cNvSpPr/>
              <p:nvPr/>
            </p:nvSpPr>
            <p:spPr>
              <a:xfrm>
                <a:off x="502920" y="1289908"/>
                <a:ext cx="11183112" cy="126492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的一个零点在区间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58_1#dc0052512?vbadefaultcenterpage=1&amp;parentnodeid=e91f2917f&amp;vbahtmlprocessed=1"/>
              <p:cNvSpPr>
                <a:spLocks noRot="1" noChangeAspect="1" noMove="1" noResize="1" noEditPoints="1" noAdjustHandles="1" noChangeArrowheads="1" noChangeShapeType="1" noTextEdit="1"/>
              </p:cNvSpPr>
              <p:nvPr/>
            </p:nvSpPr>
            <p:spPr>
              <a:xfrm>
                <a:off x="502920" y="1289908"/>
                <a:ext cx="11183112" cy="1264920"/>
              </a:xfrm>
              <a:prstGeom prst="rect">
                <a:avLst/>
              </a:prstGeom>
              <a:blipFill rotWithShape="1">
                <a:blip r:embed="rId4"/>
                <a:stretch>
                  <a:fillRect t="-18" r="1" b="-53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59_1#dc0052512.blank?vbadefaultcenterpage=1&amp;parentnodeid=e91f2917f&amp;vbapositionanswer=24&amp;vbahtmlprocessed=1"/>
              <p:cNvSpPr/>
              <p:nvPr/>
            </p:nvSpPr>
            <p:spPr>
              <a:xfrm>
                <a:off x="502920" y="2030699"/>
                <a:ext cx="1034034" cy="469710"/>
              </a:xfrm>
              <a:prstGeom prst="rect">
                <a:avLst/>
              </a:prstGeom>
              <a:noFill/>
            </p:spPr>
            <p:txBody>
              <a:bodyPr wrap="none" lIns="0" tIns="0" rIns="0" bIns="0" rtlCol="0" anchor="t"/>
              <a:lstStyle/>
              <a:p>
                <a:pPr marL="0"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−1,7</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59_1#dc0052512.blank?vbadefaultcenterpage=1&amp;parentnodeid=e91f2917f&amp;vbapositionanswer=24&amp;vbahtmlprocessed=1"/>
              <p:cNvSpPr>
                <a:spLocks noRot="1" noChangeAspect="1" noMove="1" noResize="1" noEditPoints="1" noAdjustHandles="1" noChangeArrowheads="1" noChangeShapeType="1" noTextEdit="1"/>
              </p:cNvSpPr>
              <p:nvPr/>
            </p:nvSpPr>
            <p:spPr>
              <a:xfrm>
                <a:off x="502920" y="2030699"/>
                <a:ext cx="1034034" cy="469710"/>
              </a:xfrm>
              <a:prstGeom prst="rect">
                <a:avLst/>
              </a:prstGeom>
              <a:blipFill rotWithShape="1">
                <a:blip r:embed="rId5"/>
                <a:stretch>
                  <a:fillRect t="-129" r="25" b="-16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60_1#dc0052512?vbadefaultcenterpage=1&amp;parentnodeid=e91f2917f&amp;vbahtmlprocessed=1"/>
              <p:cNvSpPr/>
              <p:nvPr/>
            </p:nvSpPr>
            <p:spPr>
              <a:xfrm>
                <a:off x="502920" y="2559908"/>
                <a:ext cx="11183112" cy="2592451"/>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上是增函数，</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上是增函数，</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只需</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−1,7</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60_1#dc0052512?vbadefaultcenterpage=1&amp;parentnodeid=e91f2917f&amp;vbahtmlprocessed=1"/>
              <p:cNvSpPr>
                <a:spLocks noRot="1" noChangeAspect="1" noMove="1" noResize="1" noEditPoints="1" noAdjustHandles="1" noChangeArrowheads="1" noChangeShapeType="1" noTextEdit="1"/>
              </p:cNvSpPr>
              <p:nvPr/>
            </p:nvSpPr>
            <p:spPr>
              <a:xfrm>
                <a:off x="502920" y="2559908"/>
                <a:ext cx="11183112" cy="2592451"/>
              </a:xfrm>
              <a:prstGeom prst="rect">
                <a:avLst/>
              </a:prstGeom>
              <a:blipFill rotWithShape="1">
                <a:blip r:embed="rId6"/>
                <a:stretch>
                  <a:fillRect t="-9" r="1" b="-281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23dd66cd7.fixed?vbadefaultcenterpage=1&amp;parentnodeid=f0bcbbb96&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基础课14</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函数的零点与方程的解</a:t>
            </a:r>
            <a:endParaRPr lang="en-US" altLang="zh-CN" sz="4000" dirty="0"/>
          </a:p>
        </p:txBody>
      </p:sp>
      <p:pic>
        <p:nvPicPr>
          <p:cNvPr id="3" name="C_0#23dd66cd7?linknodeid=8e0ead55a&amp;catalogrefid=8e0ead55a&amp;parentnodeid=f0bcbbb96&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23dd66cd7?linknodeid=8e0ead55a&amp;catalogrefid=8e0ead55a&amp;parentnodeid=f0bcbbb96&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23dd66cd7?linknodeid=6a6c1e803&amp;catalogrefid=6a6c1e803&amp;parentnodeid=f0bcbbb96&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23dd66cd7?linknodeid=6a6c1e803&amp;catalogrefid=6a6c1e803&amp;parentnodeid=f0bcbbb96&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8c923bb96?vbadefaultcenterpage=1&amp;parentnodeid=e91f2917f&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394696"/>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8c923bb96?vbadefaultcenterpage=1&amp;parentnodeid=e91f2917f&amp;vbahtmlprocessed=1"/>
          <p:cNvSpPr/>
          <p:nvPr/>
        </p:nvSpPr>
        <p:spPr>
          <a:xfrm>
            <a:off x="502920" y="1920984"/>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由函数零点的范围求参数的三种方法</a:t>
            </a:r>
            <a:endParaRPr lang="en-US" altLang="zh-CN" sz="2400" dirty="0"/>
          </a:p>
        </p:txBody>
      </p:sp>
      <p:graphicFrame>
        <p:nvGraphicFramePr>
          <p:cNvPr id="31" name="P_6_BD#8c923bb96?colgroup=4,30&amp;vbadefaultcenterpage=1&amp;parentnodeid=e91f2917f&amp;vbahtmlprocessed=1"/>
          <p:cNvGraphicFramePr>
            <a:graphicFrameLocks noGrp="1"/>
          </p:cNvGraphicFramePr>
          <p:nvPr/>
        </p:nvGraphicFramePr>
        <p:xfrm>
          <a:off x="502920" y="2543284"/>
          <a:ext cx="11155680" cy="3328416"/>
        </p:xfrm>
        <a:graphic>
          <a:graphicData uri="http://schemas.openxmlformats.org/drawingml/2006/table">
            <a:tbl>
              <a:tblPr/>
              <a:tblGrid>
                <a:gridCol w="1655064">
                  <a:extLst>
                    <a:ext uri="{9D8B030D-6E8A-4147-A177-3AD203B41FA5}">
                      <a16:colId xmlns:a16="http://schemas.microsoft.com/office/drawing/2014/main" val="20000"/>
                    </a:ext>
                  </a:extLst>
                </a:gridCol>
                <a:gridCol w="9500616">
                  <a:extLst>
                    <a:ext uri="{9D8B030D-6E8A-4147-A177-3AD203B41FA5}">
                      <a16:colId xmlns:a16="http://schemas.microsoft.com/office/drawing/2014/main" val="20001"/>
                    </a:ext>
                  </a:extLst>
                </a:gridCol>
              </a:tblGrid>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直接法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直接根据题设条件构建关于参数的不等式（组），通过解不等式（组）确定参数的取值范围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分离参数法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先将参数分离，然后将原问题转化成求函数值域的问题加以解决</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33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数形结合法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将函数解析式（方程）适当变形，转化为图象易得的函数与一个含参的函数的差，在同一平面直角坐标系中画出两个函数的图象，结合函数的单调性、周期性、奇偶性等性质求解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pli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e135d4f2c?vbadefaultcenterpage=1&amp;parentnodeid=a4bdbb6ae&amp;inlineimagemarkindex=7&amp;vbahtmlprocessed=1" descr="preencoded.png"/>
          <p:cNvPicPr>
            <a:picLocks noChangeAspect="1"/>
          </p:cNvPicPr>
          <p:nvPr/>
        </p:nvPicPr>
        <p:blipFill>
          <a:blip r:embed="rId3"/>
          <a:stretch>
            <a:fillRect/>
          </a:stretch>
        </p:blipFill>
        <p:spPr>
          <a:xfrm>
            <a:off x="525812" y="866427"/>
            <a:ext cx="1554480" cy="420624"/>
          </a:xfrm>
          <a:prstGeom prst="rect">
            <a:avLst/>
          </a:prstGeom>
        </p:spPr>
      </p:pic>
      <p:sp>
        <p:nvSpPr>
          <p:cNvPr id="3" name="C_5_BD#e135d4f2c?vbadefaultcenterpage=1&amp;parentnodeid=a4bdbb6ae&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7&amp;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函数零点的和</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、积问题</a:t>
            </a:r>
            <a:endParaRPr lang="en-US" altLang="zh-CN" sz="100" dirty="0"/>
          </a:p>
        </p:txBody>
      </p:sp>
      <mc:AlternateContent xmlns:mc="http://schemas.openxmlformats.org/markup-compatibility/2006" xmlns:a14="http://schemas.microsoft.com/office/drawing/2010/main">
        <mc:Choice Requires="a14">
          <p:sp>
            <p:nvSpPr>
              <p:cNvPr id="4" name="QC_6_BD.61_1#a8256f648?vbadefaultcenterpage=1&amp;parentnodeid=e135d4f2c&amp;vbahtmlprocessed=1"/>
              <p:cNvSpPr/>
              <p:nvPr/>
            </p:nvSpPr>
            <p:spPr>
              <a:xfrm>
                <a:off x="502920" y="1291432"/>
                <a:ext cx="11183112" cy="1273747"/>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则下列结论正确的是(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6_BD.61_1#a8256f648?vbadefaultcenterpage=1&amp;parentnodeid=e135d4f2c&amp;vbahtmlprocessed=1"/>
              <p:cNvSpPr>
                <a:spLocks noRot="1" noChangeAspect="1" noMove="1" noResize="1" noEditPoints="1" noAdjustHandles="1" noChangeArrowheads="1" noChangeShapeType="1" noTextEdit="1"/>
              </p:cNvSpPr>
              <p:nvPr/>
            </p:nvSpPr>
            <p:spPr>
              <a:xfrm>
                <a:off x="502920" y="1291432"/>
                <a:ext cx="11183112" cy="1273747"/>
              </a:xfrm>
              <a:prstGeom prst="rect">
                <a:avLst/>
              </a:prstGeom>
              <a:blipFill rotWithShape="1">
                <a:blip r:embed="rId4"/>
                <a:stretch>
                  <a:fillRect t="-37" r="1" b="33"/>
                </a:stretch>
              </a:blipFill>
            </p:spPr>
            <p:txBody>
              <a:bodyPr/>
              <a:lstStyle/>
              <a:p>
                <a:r>
                  <a:rPr lang="zh-CN" altLang="en-US">
                    <a:noFill/>
                  </a:rPr>
                  <a:t> </a:t>
                </a:r>
              </a:p>
            </p:txBody>
          </p:sp>
        </mc:Fallback>
      </mc:AlternateContent>
      <p:sp>
        <p:nvSpPr>
          <p:cNvPr id="5" name="QC_6_AN.62_1#a8256f648.bracket?vbadefaultcenterpage=1&amp;parentnodeid=e135d4f2c&amp;vbapositionanswer=25&amp;vbahtmlprocessed=1"/>
          <p:cNvSpPr/>
          <p:nvPr/>
        </p:nvSpPr>
        <p:spPr>
          <a:xfrm>
            <a:off x="7807262" y="2188878"/>
            <a:ext cx="644525" cy="364300"/>
          </a:xfrm>
          <a:prstGeom prst="rect">
            <a:avLst/>
          </a:prstGeom>
          <a:noFill/>
        </p:spPr>
        <p:txBody>
          <a:bodyPr wrap="none" lIns="0" tIns="0" rIns="0" bIns="0" rtlCol="0" anchor="t"/>
          <a:lstStyle/>
          <a:p>
            <a:pPr marL="0" algn="ctr" latinLnBrk="1">
              <a:lnSpc>
                <a:spcPts val="3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AB</a:t>
            </a:r>
            <a:endParaRPr lang="en-US" altLang="zh-CN" sz="2400" dirty="0"/>
          </a:p>
        </p:txBody>
      </p:sp>
      <mc:AlternateContent xmlns:mc="http://schemas.openxmlformats.org/markup-compatibility/2006" xmlns:a14="http://schemas.microsoft.com/office/drawing/2010/main">
        <mc:Choice Requires="a14">
          <p:sp>
            <p:nvSpPr>
              <p:cNvPr id="6" name="QC_6_BD.63_1#a8256f648.choices?vbadefaultcenterpage=1&amp;parentnodeid=e135d4f2c&amp;vbahtmlprocessed=1"/>
              <p:cNvSpPr/>
              <p:nvPr/>
            </p:nvSpPr>
            <p:spPr>
              <a:xfrm>
                <a:off x="502920" y="2574132"/>
                <a:ext cx="11183112" cy="479235"/>
              </a:xfrm>
              <a:prstGeom prst="rect">
                <a:avLst/>
              </a:prstGeom>
              <a:noFill/>
            </p:spPr>
            <p:txBody>
              <a:bodyPr wrap="square" lIns="0" tIns="0" rIns="0" bIns="0" rtlCol="0" anchor="t"/>
              <a:lstStyle/>
              <a:p>
                <a:pPr latinLnBrk="1">
                  <a:lnSpc>
                    <a:spcPct val="150000"/>
                  </a:lnSpc>
                  <a:tabLst>
                    <a:tab pos="2941320" algn="l"/>
                    <a:tab pos="5273675" algn="l"/>
                    <a:tab pos="78727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&lt;4</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6_BD.63_1#a8256f648.choices?vbadefaultcenterpage=1&amp;parentnodeid=e135d4f2c&amp;vbahtmlprocessed=1"/>
              <p:cNvSpPr>
                <a:spLocks noRot="1" noChangeAspect="1" noMove="1" noResize="1" noEditPoints="1" noAdjustHandles="1" noChangeArrowheads="1" noChangeShapeType="1" noTextEdit="1"/>
              </p:cNvSpPr>
              <p:nvPr/>
            </p:nvSpPr>
            <p:spPr>
              <a:xfrm>
                <a:off x="502920" y="2574132"/>
                <a:ext cx="11183112" cy="479235"/>
              </a:xfrm>
              <a:prstGeom prst="rect">
                <a:avLst/>
              </a:prstGeom>
              <a:blipFill rotWithShape="1">
                <a:blip r:embed="rId5"/>
                <a:stretch>
                  <a:fillRect t="-100" r="1" b="-1438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64_1#a8256f648?vbadefaultcenterpage=1&amp;parentnodeid=e135d4f2c&amp;vbahtmlprocessed=1"/>
              <p:cNvSpPr/>
              <p:nvPr/>
            </p:nvSpPr>
            <p:spPr>
              <a:xfrm>
                <a:off x="502920" y="983216"/>
                <a:ext cx="11183112" cy="897446"/>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的图象如图所示，</a:t>
                </a:r>
                <a:endParaRPr lang="en-US" altLang="zh-CN" sz="2400" dirty="0"/>
              </a:p>
            </p:txBody>
          </p:sp>
        </mc:Choice>
        <mc:Fallback xmlns="">
          <p:sp>
            <p:nvSpPr>
              <p:cNvPr id="2" name="QC_6_AS.64_1#a8256f648?vbadefaultcenterpage=1&amp;parentnodeid=e135d4f2c&amp;vbahtmlprocessed=1"/>
              <p:cNvSpPr>
                <a:spLocks noRot="1" noChangeAspect="1" noMove="1" noResize="1" noEditPoints="1" noAdjustHandles="1" noChangeArrowheads="1" noChangeShapeType="1" noTextEdit="1"/>
              </p:cNvSpPr>
              <p:nvPr/>
            </p:nvSpPr>
            <p:spPr>
              <a:xfrm>
                <a:off x="502920" y="983216"/>
                <a:ext cx="11183112" cy="897446"/>
              </a:xfrm>
              <a:prstGeom prst="rect">
                <a:avLst/>
              </a:prstGeom>
              <a:blipFill rotWithShape="1">
                <a:blip r:embed="rId3"/>
                <a:stretch>
                  <a:fillRect t="-26" r="1" b="48"/>
                </a:stretch>
              </a:blipFill>
            </p:spPr>
            <p:txBody>
              <a:bodyPr/>
              <a:lstStyle/>
              <a:p>
                <a:r>
                  <a:rPr lang="zh-CN" altLang="en-US">
                    <a:noFill/>
                  </a:rPr>
                  <a:t> </a:t>
                </a:r>
              </a:p>
            </p:txBody>
          </p:sp>
        </mc:Fallback>
      </mc:AlternateContent>
      <p:pic>
        <p:nvPicPr>
          <p:cNvPr id="3" name="QC_6_AS.64_2#a8256f648?vbadefaultcenterpage=1&amp;parentnodeid=e135d4f2c&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941064" y="2014964"/>
            <a:ext cx="4306824" cy="233172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6_AS.64_3#a8256f648?vbadefaultcenterpage=1&amp;parentnodeid=e135d4f2c&amp;vbahtmlprocessed=1&amp;bbb=1&amp;hasbroken=1"/>
              <p:cNvSpPr/>
              <p:nvPr/>
            </p:nvSpPr>
            <p:spPr>
              <a:xfrm>
                <a:off x="502920" y="4478764"/>
                <a:ext cx="11183112" cy="1645920"/>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的图象的4个交点的横坐标分别为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A，函数</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对称，则</a:t>
                </a:r>
                <a14:m>
                  <m:oMath xmlns:m="http://schemas.openxmlformats.org/officeDocument/2006/math">
                    <m:sSub>
                      <m:sSub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，故A正确；</a:t>
                </a:r>
                <a:endParaRPr lang="en-US" altLang="zh-CN" sz="2400" spc="-50" dirty="0"/>
              </a:p>
              <a:p>
                <a:pPr latinLnBrk="1">
                  <a:lnSpc>
                    <a:spcPct val="150000"/>
                  </a:lnSpc>
                </a:pPr>
                <a:endParaRPr lang="en-US" altLang="zh-CN" sz="2400" dirty="0"/>
              </a:p>
            </p:txBody>
          </p:sp>
        </mc:Choice>
        <mc:Fallback xmlns="">
          <p:sp>
            <p:nvSpPr>
              <p:cNvPr id="4" name="QC_6_AS.64_3#a8256f648?vbadefaultcenterpage=1&amp;parentnodeid=e135d4f2c&amp;vbahtmlprocessed=1&amp;bbb=1&amp;hasbroken=1"/>
              <p:cNvSpPr>
                <a:spLocks noRot="1" noChangeAspect="1" noMove="1" noResize="1" noEditPoints="1" noAdjustHandles="1" noChangeArrowheads="1" noChangeShapeType="1" noTextEdit="1"/>
              </p:cNvSpPr>
              <p:nvPr/>
            </p:nvSpPr>
            <p:spPr>
              <a:xfrm>
                <a:off x="502920" y="4478764"/>
                <a:ext cx="11183112" cy="1645920"/>
              </a:xfrm>
              <a:prstGeom prst="rect">
                <a:avLst/>
              </a:prstGeom>
              <a:blipFill rotWithShape="1">
                <a:blip r:embed="rId5"/>
                <a:stretch>
                  <a:fillRect t="-7" r="-1027" b="-3456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64_3#a8256f648?vbadefaultcenterpage=1&amp;parentnodeid=e135d4f2c&amp;vbahtmlprocessed=1&amp;bbb=1&amp;hasbroken=1"/>
              <p:cNvSpPr/>
              <p:nvPr/>
            </p:nvSpPr>
            <p:spPr>
              <a:xfrm>
                <a:off x="502920" y="1939113"/>
                <a:ext cx="11183112" cy="3237294"/>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对于B，由图象可知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，故B正确；</a:t>
                </a:r>
                <a:endParaRPr lang="en-US" altLang="zh-CN" sz="2400" dirty="0"/>
              </a:p>
              <a:p>
                <a:pPr latinLnBrk="1">
                  <a:lnSpc>
                    <a:spcPct val="150000"/>
                  </a:lnSpc>
                </a:pP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对于C，当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由图象可知</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，故C错误；</a:t>
                </a:r>
                <a:endParaRPr lang="en-US" altLang="zh-CN" sz="2400" dirty="0"/>
              </a:p>
              <a:p>
                <a:pPr latinLnBrk="1">
                  <a:lnSpc>
                    <a:spcPct val="150000"/>
                  </a:lnSpc>
                </a:pP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对于D，由图象可知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，故D错误.故选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AB</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AS.64_3#a8256f648?vbadefaultcenterpage=1&amp;parentnodeid=e135d4f2c&amp;vbahtmlprocessed=1&amp;bbb=1&amp;hasbroken=1"/>
              <p:cNvSpPr>
                <a:spLocks noRot="1" noChangeAspect="1" noMove="1" noResize="1" noEditPoints="1" noAdjustHandles="1" noChangeArrowheads="1" noChangeShapeType="1" noTextEdit="1"/>
              </p:cNvSpPr>
              <p:nvPr/>
            </p:nvSpPr>
            <p:spPr>
              <a:xfrm>
                <a:off x="502920" y="1939113"/>
                <a:ext cx="11183112" cy="3237294"/>
              </a:xfrm>
              <a:prstGeom prst="rect">
                <a:avLst/>
              </a:prstGeom>
              <a:blipFill rotWithShape="1">
                <a:blip r:embed="rId2"/>
                <a:stretch>
                  <a:fillRect t="-14" r="-1685" b="-353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4ae6eba97?vbadefaultcenterpage=1&amp;parentnodeid=e135d4f2c&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418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4ae6eba97?vbadefaultcenterpage=1&amp;parentnodeid=e135d4f2c&amp;vbahtmlprocessed=1"/>
          <p:cNvSpPr/>
          <p:nvPr/>
        </p:nvSpPr>
        <p:spPr>
          <a:xfrm>
            <a:off x="502920" y="2768169"/>
            <a:ext cx="11183112" cy="213595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求解有关函数零点的和、积问题的三个关键点</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判断两零点是否“轴对称”，若满足了对称性，则两零点之和为定值.</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判断两零点之积是否为定值</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以数形结合的方法确定零点的取值范围</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a40ac5303?vbadefaultcenterpage=1&amp;parentnodeid=a4bdbb6ae&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C_6_BD.65_1#5e4577e3e?vbadefaultcenterpage=1&amp;parentnodeid=a40ac5303&amp;vbahtmlprocessed=1"/>
              <p:cNvSpPr/>
              <p:nvPr/>
            </p:nvSpPr>
            <p:spPr>
              <a:xfrm>
                <a:off x="502920" y="1419448"/>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贵州校考）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的零点所在的区间为</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65_1#5e4577e3e?vbadefaultcenterpage=1&amp;parentnodeid=a40ac5303&amp;vbahtmlprocessed=1"/>
              <p:cNvSpPr>
                <a:spLocks noRot="1" noChangeAspect="1" noMove="1" noResize="1" noEditPoints="1" noAdjustHandles="1" noChangeArrowheads="1" noChangeShapeType="1" noTextEdit="1"/>
              </p:cNvSpPr>
              <p:nvPr/>
            </p:nvSpPr>
            <p:spPr>
              <a:xfrm>
                <a:off x="502920" y="1419448"/>
                <a:ext cx="11183112" cy="1034669"/>
              </a:xfrm>
              <a:prstGeom prst="rect">
                <a:avLst/>
              </a:prstGeom>
              <a:blipFill rotWithShape="1">
                <a:blip r:embed="rId4"/>
                <a:stretch>
                  <a:fillRect t="-22" r="1" b="-8301"/>
                </a:stretch>
              </a:blipFill>
            </p:spPr>
            <p:txBody>
              <a:bodyPr/>
              <a:lstStyle/>
              <a:p>
                <a:r>
                  <a:rPr lang="zh-CN" altLang="en-US">
                    <a:noFill/>
                  </a:rPr>
                  <a:t> </a:t>
                </a:r>
              </a:p>
            </p:txBody>
          </p:sp>
        </mc:Fallback>
      </mc:AlternateContent>
      <p:sp>
        <p:nvSpPr>
          <p:cNvPr id="4" name="QC_6_AN.66_1#5e4577e3e.bracket?vbadefaultcenterpage=1&amp;parentnodeid=a40ac5303&amp;vbapositionanswer=26&amp;vbahtmlprocessed=1"/>
          <p:cNvSpPr/>
          <p:nvPr/>
        </p:nvSpPr>
        <p:spPr>
          <a:xfrm>
            <a:off x="2598420" y="196808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6_BD.67_1#5e4577e3e.choices?vbadefaultcenterpage=1&amp;parentnodeid=a40ac5303&amp;vbahtmlprocessed=1"/>
              <p:cNvSpPr/>
              <p:nvPr/>
            </p:nvSpPr>
            <p:spPr>
              <a:xfrm>
                <a:off x="502920" y="2516791"/>
                <a:ext cx="11183112" cy="479235"/>
              </a:xfrm>
              <a:prstGeom prst="rect">
                <a:avLst/>
              </a:prstGeom>
              <a:noFill/>
            </p:spPr>
            <p:txBody>
              <a:bodyPr wrap="square" lIns="0" tIns="0" rIns="0" bIns="0" rtlCol="0" anchor="t"/>
              <a:lstStyle/>
              <a:p>
                <a:pPr latinLnBrk="1">
                  <a:lnSpc>
                    <a:spcPct val="150000"/>
                  </a:lnSpc>
                  <a:tabLst>
                    <a:tab pos="2846070" algn="l"/>
                    <a:tab pos="5654675" algn="l"/>
                    <a:tab pos="85140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−3,−1</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67_1#5e4577e3e.choices?vbadefaultcenterpage=1&amp;parentnodeid=a40ac5303&amp;vbahtmlprocessed=1"/>
              <p:cNvSpPr>
                <a:spLocks noRot="1" noChangeAspect="1" noMove="1" noResize="1" noEditPoints="1" noAdjustHandles="1" noChangeArrowheads="1" noChangeShapeType="1" noTextEdit="1"/>
              </p:cNvSpPr>
              <p:nvPr/>
            </p:nvSpPr>
            <p:spPr>
              <a:xfrm>
                <a:off x="502920" y="2516791"/>
                <a:ext cx="11183112" cy="479235"/>
              </a:xfrm>
              <a:prstGeom prst="rect">
                <a:avLst/>
              </a:prstGeom>
              <a:blipFill rotWithShape="1">
                <a:blip r:embed="rId5"/>
                <a:stretch>
                  <a:fillRect t="-60" r="1" b="-14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68_1#5e4577e3e?vbadefaultcenterpage=1&amp;parentnodeid=a40ac5303&amp;vbahtmlprocessed=1"/>
              <p:cNvSpPr/>
              <p:nvPr/>
            </p:nvSpPr>
            <p:spPr>
              <a:xfrm>
                <a:off x="502920" y="3176493"/>
                <a:ext cx="11183112" cy="1299782"/>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上单调递增，且函数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的零点所在的区间为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eqAr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eqArr>
                          </m:e>
                        </m:d>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6" name="QC_6_AS.68_1#5e4577e3e?vbadefaultcenterpage=1&amp;parentnodeid=a40ac5303&amp;vbahtmlprocessed=1"/>
              <p:cNvSpPr>
                <a:spLocks noRot="1" noChangeAspect="1" noMove="1" noResize="1" noEditPoints="1" noAdjustHandles="1" noChangeArrowheads="1" noChangeShapeType="1" noTextEdit="1"/>
              </p:cNvSpPr>
              <p:nvPr/>
            </p:nvSpPr>
            <p:spPr>
              <a:xfrm>
                <a:off x="502920" y="3176493"/>
                <a:ext cx="11183112" cy="1299782"/>
              </a:xfrm>
              <a:prstGeom prst="rect">
                <a:avLst/>
              </a:prstGeom>
              <a:blipFill rotWithShape="1">
                <a:blip r:embed="rId6"/>
                <a:stretch>
                  <a:fillRect t="-17" r="1" b="-370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69_1#87960ae1e?vbadefaultcenterpage=1&amp;parentnodeid=a40ac5303&amp;vbahtmlprocessed=1"/>
              <p:cNvSpPr/>
              <p:nvPr/>
            </p:nvSpPr>
            <p:spPr>
              <a:xfrm>
                <a:off x="502920" y="2881008"/>
                <a:ext cx="11304207" cy="897446"/>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&lt;1,</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&amp;9−</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恰有两个零点，则实数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69_1#87960ae1e?vbadefaultcenterpage=1&amp;parentnodeid=a40ac5303&amp;vbahtmlprocessed=1"/>
              <p:cNvSpPr>
                <a:spLocks noRot="1" noChangeAspect="1" noMove="1" noResize="1" noEditPoints="1" noAdjustHandles="1" noChangeArrowheads="1" noChangeShapeType="1" noTextEdit="1"/>
              </p:cNvSpPr>
              <p:nvPr/>
            </p:nvSpPr>
            <p:spPr>
              <a:xfrm>
                <a:off x="502920" y="2881008"/>
                <a:ext cx="11304207" cy="897446"/>
              </a:xfrm>
              <a:prstGeom prst="rect">
                <a:avLst/>
              </a:prstGeom>
              <a:blipFill rotWithShape="1">
                <a:blip r:embed="rId3"/>
                <a:stretch>
                  <a:fillRect t="-1" r="5" b="23"/>
                </a:stretch>
              </a:blipFill>
            </p:spPr>
            <p:txBody>
              <a:bodyPr/>
              <a:lstStyle/>
              <a:p>
                <a:r>
                  <a:rPr lang="zh-CN" altLang="en-US">
                    <a:noFill/>
                  </a:rPr>
                  <a:t> </a:t>
                </a:r>
              </a:p>
            </p:txBody>
          </p:sp>
        </mc:Fallback>
      </mc:AlternateContent>
      <p:sp>
        <p:nvSpPr>
          <p:cNvPr id="3" name="QC_6_AN.70_1#87960ae1e.bracket?vbadefaultcenterpage=1&amp;parentnodeid=a40ac5303&amp;vbapositionanswer=27&amp;vbahtmlprocessed=1"/>
          <p:cNvSpPr/>
          <p:nvPr/>
        </p:nvSpPr>
        <p:spPr>
          <a:xfrm>
            <a:off x="10741914" y="3211970"/>
            <a:ext cx="423863"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4" name="QC_6_BD.71_1#87960ae1e.choices?vbadefaultcenterpage=1&amp;parentnodeid=a40ac5303&amp;vbahtmlprocessed=1"/>
              <p:cNvSpPr/>
              <p:nvPr/>
            </p:nvSpPr>
            <p:spPr>
              <a:xfrm>
                <a:off x="502920" y="3785757"/>
                <a:ext cx="11183112" cy="479235"/>
              </a:xfrm>
              <a:prstGeom prst="rect">
                <a:avLst/>
              </a:prstGeom>
              <a:noFill/>
            </p:spPr>
            <p:txBody>
              <a:bodyPr wrap="square" lIns="0" tIns="0" rIns="0" bIns="0" rtlCol="0" anchor="t"/>
              <a:lstStyle/>
              <a:p>
                <a:pPr latinLnBrk="1">
                  <a:lnSpc>
                    <a:spcPct val="150000"/>
                  </a:lnSpc>
                  <a:tabLst>
                    <a:tab pos="3138170" algn="l"/>
                    <a:tab pos="5883275" algn="l"/>
                    <a:tab pos="86283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2,4</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4,7</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2,7</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71_1#87960ae1e.choices?vbadefaultcenterpage=1&amp;parentnodeid=a40ac5303&amp;vbahtmlprocessed=1"/>
              <p:cNvSpPr>
                <a:spLocks noRot="1" noChangeAspect="1" noMove="1" noResize="1" noEditPoints="1" noAdjustHandles="1" noChangeArrowheads="1" noChangeShapeType="1" noTextEdit="1"/>
              </p:cNvSpPr>
              <p:nvPr/>
            </p:nvSpPr>
            <p:spPr>
              <a:xfrm>
                <a:off x="502920" y="3785757"/>
                <a:ext cx="11183112" cy="479235"/>
              </a:xfrm>
              <a:prstGeom prst="rect">
                <a:avLst/>
              </a:prstGeom>
              <a:blipFill rotWithShape="1">
                <a:blip r:embed="rId4"/>
                <a:stretch>
                  <a:fillRect t="-109" r="1" b="-143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72_1#87960ae1e?vbadefaultcenterpage=1&amp;parentnodeid=a40ac5303&amp;vbahtmlprocessed=1&amp;bbb=1&amp;hasbroken=1"/>
              <p:cNvSpPr/>
              <p:nvPr/>
            </p:nvSpPr>
            <p:spPr>
              <a:xfrm>
                <a:off x="502920" y="870440"/>
                <a:ext cx="11183112" cy="1936115"/>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由题意得，作出函数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&amp;9−2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的图象，如图所示，令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的图象恰有两个交点，由数形结合得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2" name="QC_6_AS.72_1#87960ae1e?vbadefaultcenterpage=1&amp;parentnodeid=a40ac5303&amp;vbahtmlprocessed=1&amp;bbb=1&amp;hasbroken=1"/>
              <p:cNvSpPr>
                <a:spLocks noRot="1" noChangeAspect="1" noMove="1" noResize="1" noEditPoints="1" noAdjustHandles="1" noChangeArrowheads="1" noChangeShapeType="1" noTextEdit="1"/>
              </p:cNvSpPr>
              <p:nvPr/>
            </p:nvSpPr>
            <p:spPr>
              <a:xfrm>
                <a:off x="502920" y="870440"/>
                <a:ext cx="11183112" cy="1936115"/>
              </a:xfrm>
              <a:prstGeom prst="rect">
                <a:avLst/>
              </a:prstGeom>
              <a:blipFill rotWithShape="1">
                <a:blip r:embed="rId3"/>
                <a:stretch>
                  <a:fillRect t="-25" r="1" b="25"/>
                </a:stretch>
              </a:blipFill>
            </p:spPr>
            <p:txBody>
              <a:bodyPr/>
              <a:lstStyle/>
              <a:p>
                <a:r>
                  <a:rPr lang="zh-CN" altLang="en-US">
                    <a:noFill/>
                  </a:rPr>
                  <a:t> </a:t>
                </a:r>
              </a:p>
            </p:txBody>
          </p:sp>
        </mc:Fallback>
      </mc:AlternateContent>
      <p:pic>
        <p:nvPicPr>
          <p:cNvPr id="3" name="QC_6_AS.72_2#87960ae1e?vbadefaultcenterpage=1&amp;parentnodeid=a40ac5303&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2953512" y="2943588"/>
            <a:ext cx="6291072" cy="331927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73_1#79d61de94?vbadefaultcenterpage=1&amp;parentnodeid=a40ac5303&amp;vbahtmlprocessed=1"/>
              <p:cNvSpPr/>
              <p:nvPr/>
            </p:nvSpPr>
            <p:spPr>
              <a:xfrm>
                <a:off x="502920" y="2574494"/>
                <a:ext cx="11183112" cy="1273747"/>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有四个不同的零点</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则下列结论错误的是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73_1#79d61de94?vbadefaultcenterpage=1&amp;parentnodeid=a40ac5303&amp;vbahtmlprocessed=1"/>
              <p:cNvSpPr>
                <a:spLocks noRot="1" noChangeAspect="1" noMove="1" noResize="1" noEditPoints="1" noAdjustHandles="1" noChangeArrowheads="1" noChangeShapeType="1" noTextEdit="1"/>
              </p:cNvSpPr>
              <p:nvPr/>
            </p:nvSpPr>
            <p:spPr>
              <a:xfrm>
                <a:off x="502920" y="2574494"/>
                <a:ext cx="11183112" cy="1273747"/>
              </a:xfrm>
              <a:prstGeom prst="rect">
                <a:avLst/>
              </a:prstGeom>
              <a:blipFill rotWithShape="1">
                <a:blip r:embed="rId3"/>
                <a:stretch>
                  <a:fillRect t="-16" r="1" b="11"/>
                </a:stretch>
              </a:blipFill>
            </p:spPr>
            <p:txBody>
              <a:bodyPr/>
              <a:lstStyle/>
              <a:p>
                <a:r>
                  <a:rPr lang="zh-CN" altLang="en-US">
                    <a:noFill/>
                  </a:rPr>
                  <a:t> </a:t>
                </a:r>
              </a:p>
            </p:txBody>
          </p:sp>
        </mc:Fallback>
      </mc:AlternateContent>
      <p:sp>
        <p:nvSpPr>
          <p:cNvPr id="3" name="QC_6_AN.74_1#79d61de94.bracket?vbadefaultcenterpage=1&amp;parentnodeid=a40ac5303&amp;vbapositionanswer=28&amp;vbahtmlprocessed=1"/>
          <p:cNvSpPr/>
          <p:nvPr/>
        </p:nvSpPr>
        <p:spPr>
          <a:xfrm>
            <a:off x="8248396" y="3471940"/>
            <a:ext cx="441325" cy="364300"/>
          </a:xfrm>
          <a:prstGeom prst="rect">
            <a:avLst/>
          </a:prstGeom>
          <a:noFill/>
        </p:spPr>
        <p:txBody>
          <a:bodyPr wrap="none" lIns="0" tIns="0" rIns="0" bIns="0" rtlCol="0" anchor="t"/>
          <a:lstStyle/>
          <a:p>
            <a:pPr marL="0" algn="ctr" latinLnBrk="1">
              <a:lnSpc>
                <a:spcPts val="3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4" name="QC_6_BD.75_1#79d61de94.choices?vbadefaultcenterpage=1&amp;parentnodeid=a40ac5303&amp;vbahtmlprocessed=1"/>
              <p:cNvSpPr/>
              <p:nvPr/>
            </p:nvSpPr>
            <p:spPr>
              <a:xfrm>
                <a:off x="502920" y="3860242"/>
                <a:ext cx="11183112" cy="711264"/>
              </a:xfrm>
              <a:prstGeom prst="rect">
                <a:avLst/>
              </a:prstGeom>
              <a:noFill/>
            </p:spPr>
            <p:txBody>
              <a:bodyPr wrap="square" lIns="0" tIns="0" rIns="0" bIns="0" rtlCol="0" anchor="t"/>
              <a:lstStyle/>
              <a:p>
                <a:pPr latinLnBrk="1">
                  <a:lnSpc>
                    <a:spcPct val="150000"/>
                  </a:lnSpc>
                  <a:tabLst>
                    <a:tab pos="2931795" algn="l"/>
                    <a:tab pos="5470525" algn="l"/>
                    <a:tab pos="82378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75_1#79d61de94.choices?vbadefaultcenterpage=1&amp;parentnodeid=a40ac5303&amp;vbahtmlprocessed=1"/>
              <p:cNvSpPr>
                <a:spLocks noRot="1" noChangeAspect="1" noMove="1" noResize="1" noEditPoints="1" noAdjustHandles="1" noChangeArrowheads="1" noChangeShapeType="1" noTextEdit="1"/>
              </p:cNvSpPr>
              <p:nvPr/>
            </p:nvSpPr>
            <p:spPr>
              <a:xfrm>
                <a:off x="502920" y="3860242"/>
                <a:ext cx="11183112" cy="711264"/>
              </a:xfrm>
              <a:prstGeom prst="rect">
                <a:avLst/>
              </a:prstGeom>
              <a:blipFill rotWithShape="1">
                <a:blip r:embed="rId4"/>
                <a:stretch>
                  <a:fillRect t="-11" r="1" b="-997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76_1#79d61de94?vbadefaultcenterpage=1&amp;parentnodeid=a40ac5303&amp;vbahtmlprocessed=1&amp;bbb=1&amp;hasbroken=1"/>
              <p:cNvSpPr/>
              <p:nvPr/>
            </p:nvSpPr>
            <p:spPr>
              <a:xfrm>
                <a:off x="502920" y="1709783"/>
                <a:ext cx="11183112" cy="368071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如图,作出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的图象,由函数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有四个不同的零点，知直线</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的图象有四个不同的交点,则需</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,故A错误;</a:t>
                </a:r>
                <a:endParaRPr lang="en-US" altLang="zh-CN" sz="2400" dirty="0"/>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这四个交点的横坐标依次为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的对称轴为直</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,故D正确;</a:t>
                </a:r>
                <a:endParaRPr lang="en-US" altLang="zh-CN" sz="2400" dirty="0"/>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,故B正确;</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,故C正确.故选A.</a:t>
                </a:r>
                <a:endParaRPr lang="en-US" altLang="zh-CN" sz="2400" dirty="0"/>
              </a:p>
            </p:txBody>
          </p:sp>
        </mc:Choice>
        <mc:Fallback xmlns="">
          <p:sp>
            <p:nvSpPr>
              <p:cNvPr id="2" name="QC_6_AS.76_1#79d61de94?vbadefaultcenterpage=1&amp;parentnodeid=a40ac5303&amp;vbahtmlprocessed=1&amp;bbb=1&amp;hasbroken=1"/>
              <p:cNvSpPr>
                <a:spLocks noRot="1" noChangeAspect="1" noMove="1" noResize="1" noEditPoints="1" noAdjustHandles="1" noChangeArrowheads="1" noChangeShapeType="1" noTextEdit="1"/>
              </p:cNvSpPr>
              <p:nvPr/>
            </p:nvSpPr>
            <p:spPr>
              <a:xfrm>
                <a:off x="502920" y="1709783"/>
                <a:ext cx="11183112" cy="3680714"/>
              </a:xfrm>
              <a:prstGeom prst="rect">
                <a:avLst/>
              </a:prstGeom>
              <a:blipFill rotWithShape="1">
                <a:blip r:embed="rId3"/>
                <a:stretch>
                  <a:fillRect t="-10" r="-374" b="-267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4a731a925?colgroup=3,6,11,6,6&amp;vbadefaultcenterpage=1&amp;parentnodeid=23dd66cd7&amp;vbahtmlprocessed=1"/>
              <p:cNvGraphicFramePr>
                <a:graphicFrameLocks noGrp="1"/>
              </p:cNvGraphicFramePr>
              <p:nvPr/>
            </p:nvGraphicFramePr>
            <p:xfrm>
              <a:off x="502920" y="1499820"/>
              <a:ext cx="11146536" cy="4279392"/>
            </p:xfrm>
            <a:graphic>
              <a:graphicData uri="http://schemas.openxmlformats.org/drawingml/2006/table">
                <a:tbl>
                  <a:tblPr/>
                  <a:tblGrid>
                    <a:gridCol w="1335024">
                      <a:extLst>
                        <a:ext uri="{9D8B030D-6E8A-4147-A177-3AD203B41FA5}">
                          <a16:colId xmlns:a16="http://schemas.microsoft.com/office/drawing/2014/main" val="20000"/>
                        </a:ext>
                      </a:extLst>
                    </a:gridCol>
                    <a:gridCol w="2002536">
                      <a:extLst>
                        <a:ext uri="{9D8B030D-6E8A-4147-A177-3AD203B41FA5}">
                          <a16:colId xmlns:a16="http://schemas.microsoft.com/office/drawing/2014/main" val="20001"/>
                        </a:ext>
                      </a:extLst>
                    </a:gridCol>
                    <a:gridCol w="3803904">
                      <a:extLst>
                        <a:ext uri="{9D8B030D-6E8A-4147-A177-3AD203B41FA5}">
                          <a16:colId xmlns:a16="http://schemas.microsoft.com/office/drawing/2014/main" val="20002"/>
                        </a:ext>
                      </a:extLst>
                    </a:gridCol>
                    <a:gridCol w="2002536">
                      <a:extLst>
                        <a:ext uri="{9D8B030D-6E8A-4147-A177-3AD203B41FA5}">
                          <a16:colId xmlns:a16="http://schemas.microsoft.com/office/drawing/2014/main" val="20003"/>
                        </a:ext>
                      </a:extLst>
                    </a:gridCol>
                    <a:gridCol w="2002536">
                      <a:extLst>
                        <a:ext uri="{9D8B030D-6E8A-4147-A177-3AD203B41FA5}">
                          <a16:colId xmlns:a16="http://schemas.microsoft.com/office/drawing/2014/main" val="20004"/>
                        </a:ext>
                      </a:extLst>
                    </a:gridCol>
                  </a:tblGrid>
                  <a:tr h="904621">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a:t>
                          </a:r>
                        </a:p>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55407">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33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从近几年高考的情况来看，函数的零点是函数的重要内容，也是高考常考内容，试题难度中等或偏上.命题热点为复合函数问题，预计2025年高考命题情况变化不大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mc:Choice>
        <mc:Fallback xmlns="">
          <p:graphicFrame>
            <p:nvGraphicFramePr>
              <p:cNvPr id="5" name="P_3_BD#4a731a925?colgroup=3,6,11,6,6&amp;vbadefaultcenterpage=1&amp;parentnodeid=23dd66cd7&amp;vbahtmlprocessed=1"/>
              <p:cNvGraphicFramePr>
                <a:graphicFrameLocks noGrp="1"/>
              </p:cNvGraphicFramePr>
              <p:nvPr/>
            </p:nvGraphicFramePr>
            <p:xfrm>
              <a:off x="502920" y="1499820"/>
              <a:ext cx="11146536" cy="4152583"/>
            </p:xfrm>
            <a:graphic>
              <a:graphicData uri="http://schemas.openxmlformats.org/drawingml/2006/table">
                <a:tbl>
                  <a:tblPr/>
                  <a:tblGrid>
                    <a:gridCol w="1335024"/>
                    <a:gridCol w="2002536"/>
                    <a:gridCol w="3803904"/>
                    <a:gridCol w="2002536"/>
                    <a:gridCol w="2002536"/>
                  </a:tblGrid>
                  <a:tr h="904621">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a:t>
                          </a:r>
                          <a:endPar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9992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函数的零点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33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从近几年高考的情况来看，函数的零点是函数的重要内容，也是高考常考内容，试题难度中等或偏上.命题热点为复合函数问题，预计2025年高考命题情况变化不大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C_6_AS.76_2#79d61de94?vbadefaultcenterpage=1&amp;parentnodeid=a40ac5303&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3977640" y="1936224"/>
            <a:ext cx="4242816" cy="327355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8e0ead55a.fixed?vbadefaultcenterpage=1&amp;parentnodeid=23dd66cd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8e0ead55a.fixed?vbadefaultcenterpage=1&amp;parentnodeid=23dd66cd7&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c413d1376?vbadefaultcenterpage=1&amp;parentnodeid=8e0ead55a&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29d08b3d7?segpoint=1&amp;vbadefaultcenterpage=1&amp;parentnodeid=c413d1376&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一、函数的零点与方程的解</a:t>
            </a:r>
            <a:endParaRPr lang="en-US" altLang="zh-CN" sz="2600" dirty="0"/>
          </a:p>
        </p:txBody>
      </p:sp>
      <mc:AlternateContent xmlns:mc="http://schemas.openxmlformats.org/markup-compatibility/2006" xmlns:a14="http://schemas.microsoft.com/office/drawing/2010/main">
        <mc:Choice Requires="a14">
          <p:sp>
            <p:nvSpPr>
              <p:cNvPr id="4" name="P_6_BD#a5c54587d?segpoint=1&amp;vbadefaultcenterpage=1&amp;parentnodeid=29d08b3d7&amp;vbahtmlprocessed=1"/>
              <p:cNvSpPr/>
              <p:nvPr/>
            </p:nvSpPr>
            <p:spPr>
              <a:xfrm>
                <a:off x="502920" y="2008791"/>
                <a:ext cx="11183112" cy="1034669"/>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函数零点的概念</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对于一般函数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我们把使</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的实数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叫作函数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的零点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P_6_BD#a5c54587d?segpoint=1&amp;vbadefaultcenterpage=1&amp;parentnodeid=29d08b3d7&amp;vbahtmlprocessed=1"/>
              <p:cNvSpPr>
                <a:spLocks noRot="1" noChangeAspect="1" noMove="1" noResize="1" noEditPoints="1" noAdjustHandles="1" noChangeArrowheads="1" noChangeShapeType="1" noTextEdit="1"/>
              </p:cNvSpPr>
              <p:nvPr/>
            </p:nvSpPr>
            <p:spPr>
              <a:xfrm>
                <a:off x="502920" y="2008791"/>
                <a:ext cx="11183112" cy="1034669"/>
              </a:xfrm>
              <a:prstGeom prst="rect">
                <a:avLst/>
              </a:prstGeom>
              <a:blipFill rotWithShape="1">
                <a:blip r:embed="rId4"/>
                <a:stretch>
                  <a:fillRect t="-28" r="1" b="-6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BD#a5c54587d?segpoint=1&amp;vbadefaultcenterpage=1&amp;parentnodeid=29d08b3d7&amp;vbahtmlprocessed=1&amp;bbb=1&amp;hasbroken=1"/>
              <p:cNvSpPr/>
              <p:nvPr/>
            </p:nvSpPr>
            <p:spPr>
              <a:xfrm>
                <a:off x="502920" y="3053065"/>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函数零点与方程实数解的关系</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方程</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有实数解</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有②</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轴有</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③</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P_6_BD#a5c54587d?segpoint=1&amp;vbadefaultcenterpage=1&amp;parentnodeid=29d08b3d7&amp;vbahtmlprocessed=1&amp;bbb=1&amp;hasbroken=1"/>
              <p:cNvSpPr>
                <a:spLocks noRot="1" noChangeAspect="1" noMove="1" noResize="1" noEditPoints="1" noAdjustHandles="1" noChangeArrowheads="1" noChangeShapeType="1" noTextEdit="1"/>
              </p:cNvSpPr>
              <p:nvPr/>
            </p:nvSpPr>
            <p:spPr>
              <a:xfrm>
                <a:off x="502920" y="3053065"/>
                <a:ext cx="11183112" cy="1583309"/>
              </a:xfrm>
              <a:prstGeom prst="rect">
                <a:avLst/>
              </a:prstGeom>
              <a:blipFill rotWithShape="1">
                <a:blip r:embed="rId5"/>
                <a:stretch>
                  <a:fillRect t="-39" r="-1401" b="-39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P_6_AN.1_1#a5c54587d.blank?vbadefaultcenterpage=1&amp;parentnodeid=29d08b3d7&amp;vbapositionanswer=1&amp;vbahtmlprocessed=1"/>
              <p:cNvSpPr/>
              <p:nvPr/>
            </p:nvSpPr>
            <p:spPr>
              <a:xfrm>
                <a:off x="5663438" y="2605310"/>
                <a:ext cx="1321499"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7" name="P_6_AN.1_1#a5c54587d.blank?vbadefaultcenterpage=1&amp;parentnodeid=29d08b3d7&amp;vbapositionanswer=1&amp;vbahtmlprocessed=1"/>
              <p:cNvSpPr>
                <a:spLocks noRot="1" noChangeAspect="1" noMove="1" noResize="1" noEditPoints="1" noAdjustHandles="1" noChangeArrowheads="1" noChangeShapeType="1" noTextEdit="1"/>
              </p:cNvSpPr>
              <p:nvPr/>
            </p:nvSpPr>
            <p:spPr>
              <a:xfrm>
                <a:off x="5663438" y="2605310"/>
                <a:ext cx="1321499" cy="353441"/>
              </a:xfrm>
              <a:prstGeom prst="rect">
                <a:avLst/>
              </a:prstGeom>
              <a:blipFill rotWithShape="1">
                <a:blip r:embed="rId6"/>
                <a:stretch>
                  <a:fillRect l="-38" t="-153" r="43" b="-7645"/>
                </a:stretch>
              </a:blipFill>
            </p:spPr>
            <p:txBody>
              <a:bodyPr/>
              <a:lstStyle/>
              <a:p>
                <a:r>
                  <a:rPr lang="zh-CN" altLang="en-US">
                    <a:noFill/>
                  </a:rPr>
                  <a:t> </a:t>
                </a:r>
              </a:p>
            </p:txBody>
          </p:sp>
        </mc:Fallback>
      </mc:AlternateContent>
      <p:sp>
        <p:nvSpPr>
          <p:cNvPr id="8" name="P_6_AN.2_1#a5c54587d.blank?vbadefaultcenterpage=1&amp;parentnodeid=29d08b3d7&amp;vbapositionanswer=2&amp;vbahtmlprocessed=1"/>
          <p:cNvSpPr/>
          <p:nvPr/>
        </p:nvSpPr>
        <p:spPr>
          <a:xfrm>
            <a:off x="6736920" y="3562975"/>
            <a:ext cx="8302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零点</a:t>
            </a:r>
            <a:endParaRPr lang="en-US" altLang="zh-CN" sz="2400" dirty="0"/>
          </a:p>
        </p:txBody>
      </p:sp>
      <p:sp>
        <p:nvSpPr>
          <p:cNvPr id="9" name="P_6_AN.3_1#a5c54587d.blank?vbadefaultcenterpage=1&amp;parentnodeid=29d08b3d7&amp;vbapositionanswer=3&amp;vbahtmlprocessed=1"/>
          <p:cNvSpPr/>
          <p:nvPr/>
        </p:nvSpPr>
        <p:spPr>
          <a:xfrm>
            <a:off x="1178952" y="4112245"/>
            <a:ext cx="8302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交点</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left)">
                                      <p:cBhvr>
                                        <p:cTn id="23" dur="500"/>
                                        <p:tgtEl>
                                          <p:spTgt spid="9">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animBg="1"/>
      <p:bldP spid="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P_6_BD#a5c54587d?segpoint=1&amp;vbadefaultcenterpage=1&amp;parentnodeid=29d08b3d7&amp;vbahtmlprocessed=1&amp;bbb=1&amp;hasbroken=1"/>
              <p:cNvSpPr/>
              <p:nvPr/>
            </p:nvSpPr>
            <p:spPr>
              <a:xfrm>
                <a:off x="502920" y="2218005"/>
                <a:ext cx="11183112" cy="268459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函数零点存在定理</a:t>
                </a:r>
                <a:endParaRPr lang="en-US" altLang="zh-CN" sz="2400" dirty="0"/>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如果函数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上的图象是一条连续不断的曲线，且有</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④</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，那么函数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⑤</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内至少有一个零点，即存</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使得</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⑥</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，这个</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也就是方程</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【提醒】函数零点存在定理只能判断函数在某个区间上的变号零点.</a:t>
                </a:r>
                <a:endParaRPr lang="en-US" altLang="zh-CN" sz="2400" dirty="0"/>
              </a:p>
            </p:txBody>
          </p:sp>
        </mc:Choice>
        <mc:Fallback xmlns="">
          <p:sp>
            <p:nvSpPr>
              <p:cNvPr id="2" name="P_6_BD#a5c54587d?segpoint=1&amp;vbadefaultcenterpage=1&amp;parentnodeid=29d08b3d7&amp;vbahtmlprocessed=1&amp;bbb=1&amp;hasbroken=1"/>
              <p:cNvSpPr>
                <a:spLocks noRot="1" noChangeAspect="1" noMove="1" noResize="1" noEditPoints="1" noAdjustHandles="1" noChangeArrowheads="1" noChangeShapeType="1" noTextEdit="1"/>
              </p:cNvSpPr>
              <p:nvPr/>
            </p:nvSpPr>
            <p:spPr>
              <a:xfrm>
                <a:off x="502920" y="2218005"/>
                <a:ext cx="11183112" cy="2684590"/>
              </a:xfrm>
              <a:prstGeom prst="rect">
                <a:avLst/>
              </a:prstGeom>
              <a:blipFill rotWithShape="1">
                <a:blip r:embed="rId3"/>
                <a:stretch>
                  <a:fillRect t="-22" r="1" b="-21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P_6_AN.4_1#a5c54587d.blank?vbadefaultcenterpage=1&amp;parentnodeid=29d08b3d7&amp;vbapositionanswer=4&amp;vbahtmlprocessed=1"/>
              <p:cNvSpPr/>
              <p:nvPr/>
            </p:nvSpPr>
            <p:spPr>
              <a:xfrm>
                <a:off x="1137920" y="3381642"/>
                <a:ext cx="1931226"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P_6_AN.4_1#a5c54587d.blank?vbadefaultcenterpage=1&amp;parentnodeid=29d08b3d7&amp;vbapositionanswer=4&amp;vbahtmlprocessed=1"/>
              <p:cNvSpPr>
                <a:spLocks noRot="1" noChangeAspect="1" noMove="1" noResize="1" noEditPoints="1" noAdjustHandles="1" noChangeArrowheads="1" noChangeShapeType="1" noTextEdit="1"/>
              </p:cNvSpPr>
              <p:nvPr/>
            </p:nvSpPr>
            <p:spPr>
              <a:xfrm>
                <a:off x="1137920" y="3381642"/>
                <a:ext cx="1931226" cy="353441"/>
              </a:xfrm>
              <a:prstGeom prst="rect">
                <a:avLst/>
              </a:prstGeom>
              <a:blipFill rotWithShape="1">
                <a:blip r:embed="rId4"/>
                <a:stretch>
                  <a:fillRect t="-76" r="10" b="-7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6_AN.5_1#a5c54587d.blank?vbadefaultcenterpage=1&amp;parentnodeid=29d08b3d7&amp;vbapositionanswer=5&amp;vbahtmlprocessed=1"/>
              <p:cNvSpPr/>
              <p:nvPr/>
            </p:nvSpPr>
            <p:spPr>
              <a:xfrm>
                <a:off x="7339838" y="3381642"/>
                <a:ext cx="870331" cy="353441"/>
              </a:xfrm>
              <a:prstGeom prst="rect">
                <a:avLst/>
              </a:prstGeom>
              <a:noFill/>
            </p:spPr>
            <p:txBody>
              <a:bodyPr wrap="none" lIns="0" tIns="0" rIns="0" bIns="0" rtlCol="0" anchor="t"/>
              <a:lstStyle/>
              <a:p>
                <a:pPr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5_1#a5c54587d.blank?vbadefaultcenterpage=1&amp;parentnodeid=29d08b3d7&amp;vbapositionanswer=5&amp;vbahtmlprocessed=1"/>
              <p:cNvSpPr>
                <a:spLocks noRot="1" noChangeAspect="1" noMove="1" noResize="1" noEditPoints="1" noAdjustHandles="1" noChangeArrowheads="1" noChangeShapeType="1" noTextEdit="1"/>
              </p:cNvSpPr>
              <p:nvPr/>
            </p:nvSpPr>
            <p:spPr>
              <a:xfrm>
                <a:off x="7339838" y="3381642"/>
                <a:ext cx="870331" cy="353441"/>
              </a:xfrm>
              <a:prstGeom prst="rect">
                <a:avLst/>
              </a:prstGeom>
              <a:blipFill rotWithShape="1">
                <a:blip r:embed="rId5"/>
                <a:stretch>
                  <a:fillRect l="-58" t="-76" r="29" b="-7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6_1#a5c54587d.blank?vbadefaultcenterpage=1&amp;parentnodeid=29d08b3d7&amp;vbapositionanswer=6&amp;vbahtmlprocessed=1"/>
              <p:cNvSpPr/>
              <p:nvPr/>
            </p:nvSpPr>
            <p:spPr>
              <a:xfrm>
                <a:off x="3288919" y="3923424"/>
                <a:ext cx="1299718"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6_1#a5c54587d.blank?vbadefaultcenterpage=1&amp;parentnodeid=29d08b3d7&amp;vbapositionanswer=6&amp;vbahtmlprocessed=1"/>
              <p:cNvSpPr>
                <a:spLocks noRot="1" noChangeAspect="1" noMove="1" noResize="1" noEditPoints="1" noAdjustHandles="1" noChangeArrowheads="1" noChangeShapeType="1" noTextEdit="1"/>
              </p:cNvSpPr>
              <p:nvPr/>
            </p:nvSpPr>
            <p:spPr>
              <a:xfrm>
                <a:off x="3288919" y="3923424"/>
                <a:ext cx="1299718" cy="353441"/>
              </a:xfrm>
              <a:prstGeom prst="rect">
                <a:avLst/>
              </a:prstGeom>
              <a:blipFill rotWithShape="1">
                <a:blip r:embed="rId6"/>
                <a:stretch>
                  <a:fillRect l="-20" t="-111" r="10" b="-768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1d79980cc?segpoint=1&amp;vbadefaultcenterpage=1&amp;parentnodeid=c413d1376&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二、二分法</a:t>
            </a:r>
            <a:endParaRPr lang="en-US" altLang="zh-CN" sz="2600" dirty="0"/>
          </a:p>
        </p:txBody>
      </p:sp>
      <mc:AlternateContent xmlns:mc="http://schemas.openxmlformats.org/markup-compatibility/2006" xmlns:a14="http://schemas.microsoft.com/office/drawing/2010/main">
        <mc:Choice Requires="a14">
          <p:sp>
            <p:nvSpPr>
              <p:cNvPr id="3" name="P_6_BD#7b555e705?vbadefaultcenterpage=1&amp;parentnodeid=1d79980cc&amp;vbahtmlprocessed=1"/>
              <p:cNvSpPr/>
              <p:nvPr/>
            </p:nvSpPr>
            <p:spPr>
              <a:xfrm>
                <a:off x="502920" y="1348391"/>
                <a:ext cx="11183112" cy="158731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对于在区间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上图象连续不断且⑦</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通过不断地把它的零点所在区间⑧</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，使所得区间的两个端点逐步逼近⑨</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进而得到零点近似值的方法叫作二分法.</a:t>
                </a:r>
                <a:endParaRPr lang="en-US" altLang="zh-CN" sz="2400" dirty="0"/>
              </a:p>
            </p:txBody>
          </p:sp>
        </mc:Choice>
        <mc:Fallback xmlns="">
          <p:sp>
            <p:nvSpPr>
              <p:cNvPr id="3" name="P_6_BD#7b555e705?vbadefaultcenterpage=1&amp;parentnodeid=1d79980cc&amp;vbahtmlprocessed=1"/>
              <p:cNvSpPr>
                <a:spLocks noRot="1" noChangeAspect="1" noMove="1" noResize="1" noEditPoints="1" noAdjustHandles="1" noChangeArrowheads="1" noChangeShapeType="1" noTextEdit="1"/>
              </p:cNvSpPr>
              <p:nvPr/>
            </p:nvSpPr>
            <p:spPr>
              <a:xfrm>
                <a:off x="502920" y="1348391"/>
                <a:ext cx="11183112" cy="1587310"/>
              </a:xfrm>
              <a:prstGeom prst="rect">
                <a:avLst/>
              </a:prstGeom>
              <a:blipFill rotWithShape="1">
                <a:blip r:embed="rId3"/>
                <a:stretch>
                  <a:fillRect t="-18" r="1" b="-36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6_AN.7_1#7b555e705.blank?vbadefaultcenterpage=1&amp;parentnodeid=1d79980cc&amp;vbapositionanswer=7&amp;vbahtmlprocessed=1"/>
              <p:cNvSpPr/>
              <p:nvPr/>
            </p:nvSpPr>
            <p:spPr>
              <a:xfrm>
                <a:off x="5470017" y="1404271"/>
                <a:ext cx="1931226"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7_1#7b555e705.blank?vbadefaultcenterpage=1&amp;parentnodeid=1d79980cc&amp;vbapositionanswer=7&amp;vbahtmlprocessed=1"/>
              <p:cNvSpPr>
                <a:spLocks noRot="1" noChangeAspect="1" noMove="1" noResize="1" noEditPoints="1" noAdjustHandles="1" noChangeArrowheads="1" noChangeShapeType="1" noTextEdit="1"/>
              </p:cNvSpPr>
              <p:nvPr/>
            </p:nvSpPr>
            <p:spPr>
              <a:xfrm>
                <a:off x="5470017" y="1404271"/>
                <a:ext cx="1931226" cy="353441"/>
              </a:xfrm>
              <a:prstGeom prst="rect">
                <a:avLst/>
              </a:prstGeom>
              <a:blipFill rotWithShape="1">
                <a:blip r:embed="rId4"/>
                <a:stretch>
                  <a:fillRect l="-7" t="-81" r="16" b="-7716"/>
                </a:stretch>
              </a:blipFill>
            </p:spPr>
            <p:txBody>
              <a:bodyPr/>
              <a:lstStyle/>
              <a:p>
                <a:r>
                  <a:rPr lang="zh-CN" altLang="en-US">
                    <a:noFill/>
                  </a:rPr>
                  <a:t> </a:t>
                </a:r>
              </a:p>
            </p:txBody>
          </p:sp>
        </mc:Fallback>
      </mc:AlternateContent>
      <p:sp>
        <p:nvSpPr>
          <p:cNvPr id="5" name="P_6_AN.8_1#7b555e705.blank?vbadefaultcenterpage=1&amp;parentnodeid=1d79980cc&amp;vbapositionanswer=8&amp;vbahtmlprocessed=1"/>
          <p:cNvSpPr/>
          <p:nvPr/>
        </p:nvSpPr>
        <p:spPr>
          <a:xfrm>
            <a:off x="3296920" y="1858931"/>
            <a:ext cx="14398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一分为二</a:t>
            </a:r>
            <a:endParaRPr lang="en-US" altLang="zh-CN" sz="2400" dirty="0"/>
          </a:p>
        </p:txBody>
      </p:sp>
      <p:sp>
        <p:nvSpPr>
          <p:cNvPr id="6" name="P_6_AN.9_1#7b555e705.blank?vbadefaultcenterpage=1&amp;parentnodeid=1d79980cc&amp;vbapositionanswer=9&amp;vbahtmlprocessed=1"/>
          <p:cNvSpPr/>
          <p:nvPr/>
        </p:nvSpPr>
        <p:spPr>
          <a:xfrm>
            <a:off x="9697720" y="1858931"/>
            <a:ext cx="8302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零点</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116d794c1?vbadefaultcenterpage=1&amp;parentnodeid=8e0ead55a&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d51d1653a?vbadefaultcenterpage=1&amp;parentnodeid=116d794c1&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0_1#a6c013850?vbadefaultcenterpage=1&amp;parentnodeid=d51d1653a&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xmlns:a14="http://schemas.microsoft.com/office/drawing/2010/main">
        <mc:Choice Requires="a14">
          <p:sp>
            <p:nvSpPr>
              <p:cNvPr id="5" name="QT_7_BD.11_1#8970e4b18?vbadefaultcenterpage=1&amp;parentnodeid=a6c013850&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（1）函数的零点就是函数的图象与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轴的交点.(</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5" name="QT_7_BD.11_1#8970e4b18?vbadefaultcenterpage=1&amp;parentnodeid=a6c013850&amp;vbahtmlprocessed=1"/>
              <p:cNvSpPr>
                <a:spLocks noRot="1" noChangeAspect="1" noMove="1" noResize="1" noEditPoints="1" noAdjustHandles="1" noChangeArrowheads="1" noChangeShapeType="1" noTextEdit="1"/>
              </p:cNvSpPr>
              <p:nvPr/>
            </p:nvSpPr>
            <p:spPr>
              <a:xfrm>
                <a:off x="502920" y="2567591"/>
                <a:ext cx="11183112" cy="486029"/>
              </a:xfrm>
              <a:prstGeom prst="rect">
                <a:avLst/>
              </a:prstGeom>
              <a:blipFill rotWithShape="1">
                <a:blip r:embed="rId4"/>
                <a:stretch>
                  <a:fillRect t="-59" r="1" b="-12823"/>
                </a:stretch>
              </a:blipFill>
            </p:spPr>
            <p:txBody>
              <a:bodyPr/>
              <a:lstStyle/>
              <a:p>
                <a:r>
                  <a:rPr lang="zh-CN" altLang="en-US">
                    <a:noFill/>
                  </a:rPr>
                  <a:t> </a:t>
                </a:r>
              </a:p>
            </p:txBody>
          </p:sp>
        </mc:Fallback>
      </mc:AlternateContent>
      <p:sp>
        <p:nvSpPr>
          <p:cNvPr id="6" name="QT_7_AN.12_1#8970e4b18.bracket?vbadefaultcenterpage=1&amp;parentnodeid=a6c013850&amp;vbapositionanswer=10&amp;vbahtmlprocessed=1"/>
          <p:cNvSpPr/>
          <p:nvPr/>
        </p:nvSpPr>
        <p:spPr>
          <a:xfrm>
            <a:off x="6808153"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13_1#72df84de6?vbadefaultcenterpage=1&amp;parentnodeid=a6c013850&amp;vbahtmlprocessed=1"/>
              <p:cNvSpPr/>
              <p:nvPr/>
            </p:nvSpPr>
            <p:spPr>
              <a:xfrm>
                <a:off x="502920" y="3057748"/>
                <a:ext cx="11183112" cy="103466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内有零点（函数图象连续不断），则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7" name="QT_7_BD.13_1#72df84de6?vbadefaultcenterpage=1&amp;parentnodeid=a6c013850&amp;vbahtmlprocessed=1"/>
              <p:cNvSpPr>
                <a:spLocks noRot="1" noChangeAspect="1" noMove="1" noResize="1" noEditPoints="1" noAdjustHandles="1" noChangeArrowheads="1" noChangeShapeType="1" noTextEdit="1"/>
              </p:cNvSpPr>
              <p:nvPr/>
            </p:nvSpPr>
            <p:spPr>
              <a:xfrm>
                <a:off x="502920" y="3057748"/>
                <a:ext cx="11183112" cy="1034669"/>
              </a:xfrm>
              <a:prstGeom prst="rect">
                <a:avLst/>
              </a:prstGeom>
              <a:blipFill rotWithShape="1">
                <a:blip r:embed="rId5"/>
                <a:stretch>
                  <a:fillRect t="-22" r="1" b="-6030"/>
                </a:stretch>
              </a:blipFill>
            </p:spPr>
            <p:txBody>
              <a:bodyPr/>
              <a:lstStyle/>
              <a:p>
                <a:r>
                  <a:rPr lang="zh-CN" altLang="en-US">
                    <a:noFill/>
                  </a:rPr>
                  <a:t> </a:t>
                </a:r>
              </a:p>
            </p:txBody>
          </p:sp>
        </mc:Fallback>
      </mc:AlternateContent>
      <p:sp>
        <p:nvSpPr>
          <p:cNvPr id="8" name="QT_7_AN.14_1#72df84de6.bracket?vbadefaultcenterpage=1&amp;parentnodeid=a6c013850&amp;vbapositionanswer=11&amp;vbahtmlprocessed=1"/>
          <p:cNvSpPr/>
          <p:nvPr/>
        </p:nvSpPr>
        <p:spPr>
          <a:xfrm>
            <a:off x="1682310" y="3643663"/>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9" name="QT_7_BD.15_1#1c9b2f22c?vbadefaultcenterpage=1&amp;parentnodeid=a6c013850&amp;vbahtmlprocessed=1"/>
              <p:cNvSpPr/>
              <p:nvPr/>
            </p:nvSpPr>
            <p:spPr>
              <a:xfrm>
                <a:off x="502920" y="41550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（3）二次函数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时没有零点.(</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9" name="QT_7_BD.15_1#1c9b2f22c?vbadefaultcenterpage=1&amp;parentnodeid=a6c013850&amp;vbahtmlprocessed=1"/>
              <p:cNvSpPr>
                <a:spLocks noRot="1" noChangeAspect="1" noMove="1" noResize="1" noEditPoints="1" noAdjustHandles="1" noChangeArrowheads="1" noChangeShapeType="1" noTextEdit="1"/>
              </p:cNvSpPr>
              <p:nvPr/>
            </p:nvSpPr>
            <p:spPr>
              <a:xfrm>
                <a:off x="502920" y="4155091"/>
                <a:ext cx="11183112" cy="486029"/>
              </a:xfrm>
              <a:prstGeom prst="rect">
                <a:avLst/>
              </a:prstGeom>
              <a:blipFill rotWithShape="1">
                <a:blip r:embed="rId6"/>
                <a:stretch>
                  <a:fillRect t="-59" r="1" b="-18180"/>
                </a:stretch>
              </a:blipFill>
            </p:spPr>
            <p:txBody>
              <a:bodyPr/>
              <a:lstStyle/>
              <a:p>
                <a:r>
                  <a:rPr lang="zh-CN" altLang="en-US">
                    <a:noFill/>
                  </a:rPr>
                  <a:t> </a:t>
                </a:r>
              </a:p>
            </p:txBody>
          </p:sp>
        </mc:Fallback>
      </mc:AlternateContent>
      <p:sp>
        <p:nvSpPr>
          <p:cNvPr id="10" name="QT_7_AN.16_1#1c9b2f22c.bracket?vbadefaultcenterpage=1&amp;parentnodeid=a6c013850&amp;vbapositionanswer=12&amp;vbahtmlprocessed=1"/>
          <p:cNvSpPr/>
          <p:nvPr/>
        </p:nvSpPr>
        <p:spPr>
          <a:xfrm>
            <a:off x="9534906" y="4155091"/>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11" name="QT_7_BD.17_1#8f7498c8e?vbadefaultcenterpage=1&amp;parentnodeid=a6c013850&amp;vbahtmlprocessed=1"/>
              <p:cNvSpPr/>
              <p:nvPr/>
            </p:nvSpPr>
            <p:spPr>
              <a:xfrm>
                <a:off x="502920" y="47011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上的单调函数，则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有且仅有一个零点.(</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11" name="QT_7_BD.17_1#8f7498c8e?vbadefaultcenterpage=1&amp;parentnodeid=a6c013850&amp;vbahtmlprocessed=1"/>
              <p:cNvSpPr>
                <a:spLocks noRot="1" noChangeAspect="1" noMove="1" noResize="1" noEditPoints="1" noAdjustHandles="1" noChangeArrowheads="1" noChangeShapeType="1" noTextEdit="1"/>
              </p:cNvSpPr>
              <p:nvPr/>
            </p:nvSpPr>
            <p:spPr>
              <a:xfrm>
                <a:off x="502920" y="4701191"/>
                <a:ext cx="11183112" cy="486029"/>
              </a:xfrm>
              <a:prstGeom prst="rect">
                <a:avLst/>
              </a:prstGeom>
              <a:blipFill rotWithShape="1">
                <a:blip r:embed="rId7"/>
                <a:stretch>
                  <a:fillRect t="-59" r="1" b="-12823"/>
                </a:stretch>
              </a:blipFill>
            </p:spPr>
            <p:txBody>
              <a:bodyPr/>
              <a:lstStyle/>
              <a:p>
                <a:r>
                  <a:rPr lang="zh-CN" altLang="en-US">
                    <a:noFill/>
                  </a:rPr>
                  <a:t> </a:t>
                </a:r>
              </a:p>
            </p:txBody>
          </p:sp>
        </mc:Fallback>
      </mc:AlternateContent>
      <p:sp>
        <p:nvSpPr>
          <p:cNvPr id="12" name="QT_7_AN.18_1#8f7498c8e.bracket?vbadefaultcenterpage=1&amp;parentnodeid=a6c013850&amp;vbapositionanswer=13&amp;vbahtmlprocessed=1"/>
          <p:cNvSpPr/>
          <p:nvPr/>
        </p:nvSpPr>
        <p:spPr>
          <a:xfrm>
            <a:off x="9533446" y="47011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598</Words>
  <Application>Microsoft Office PowerPoint</Application>
  <PresentationFormat>宽屏</PresentationFormat>
  <Paragraphs>247</Paragraphs>
  <Slides>41</Slides>
  <Notes>39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石蒙</dc:creator>
  <cp:lastModifiedBy>微软用户</cp:lastModifiedBy>
  <cp:revision>6</cp:revision>
  <dcterms:created xsi:type="dcterms:W3CDTF">2023-12-21T09:28:00Z</dcterms:created>
  <dcterms:modified xsi:type="dcterms:W3CDTF">2024-01-18T06:00:48Z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F5090DED8C2A48F99983DB04DF1F850E_12</vt:lpwstr>
  </property>
  <property fmtid="{D5CDD505-2E9C-101B-9397-08002B2CF9AE}" pid="3" name="KSOProductBuildVer">
    <vt:lpwstr>2052-12.1.0.15990</vt:lpwstr>
  </property>
</Properties>
</file>