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65" r:id="rId12"/>
    <p:sldId id="266" r:id="rId13"/>
    <p:sldId id="267" r:id="rId14"/>
    <p:sldId id="268" r:id="rId15"/>
    <p:sldId id="269" r:id="rId16"/>
    <p:sldId id="270" r:id="rId17"/>
    <p:sldId id="28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12192000"/>
  <p:custDataLst>
    <p:tags r:id="rId2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bf1ff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磨尖课01 抽象函数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B1E7142-35AE-4C56-876C-F4FE262D96F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bf1ff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磨尖课01 抽象函数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4E5756C-BF5A-4E03-A444-D3861603878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bf1ff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磨尖课01 抽象函数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73B91532-ECBA-4730-91C4-1FFD056EBA9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bf1ff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磨尖课01 抽象函数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89247F4-B607-4220-9495-0928FC21ADA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bf1ff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磨尖课01 抽象函数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ECB481C0-6AC4-4809-AD74-B6F686F908F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d41cd2100092eea12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3A44836-3308-4280-B6C2-7091F34394F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bf1ff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磨尖课01 抽象函数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C5C4859-19CA-4814-BF39-C6B6C15D57E2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4_AS.4_1#9a6f2b021?vbadefaultcenterpage=1&amp;parentnodeid=f565bf6a2&amp;vbahtmlprocessed=1&amp;bbb=1&amp;hasbroken=1"/>
              <p:cNvSpPr/>
              <p:nvPr/>
            </p:nvSpPr>
            <p:spPr>
              <a:xfrm>
                <a:off x="502920" y="1365073"/>
                <a:ext cx="11183112" cy="437013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22除以6得到的余数为4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400" b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lim>
                        </m:limUpp>
                      </m:e>
                      <m:lim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=1−1−2−1=−3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法二：原函数法）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的一个周期为6，且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400" b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lim>
                        </m:limUpp>
                      </m:e>
                      <m:lim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4_AS.4_1#9a6f2b021?vbadefaultcenterpage=1&amp;parentnodeid=f565bf6a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65073"/>
                <a:ext cx="11183112" cy="4370134"/>
              </a:xfrm>
              <a:prstGeom prst="rect">
                <a:avLst/>
              </a:prstGeom>
              <a:blipFill rotWithShape="1">
                <a:blip r:embed="rId2"/>
                <a:stretch>
                  <a:fillRect t="-10" r="1" b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4_BD#c96ae5096?vbadefaultcenterpage=1&amp;parentnodeid=f565bf6a2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51620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4_BD#c96ae5096?vbadefaultcenterpage=1&amp;parentnodeid=f565bf6a2&amp;vbahtmlprocessed=1"/>
          <p:cNvSpPr/>
          <p:nvPr/>
        </p:nvSpPr>
        <p:spPr>
          <a:xfrm>
            <a:off x="502920" y="3042489"/>
            <a:ext cx="11183112" cy="15873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spc="-5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对于抽象函数的求值，常常利用恰当的赋值解答问题，在赋值时要注意观察变量与所求问题之间的关系，把满足条件的特殊值赋给函数中的某个变量，这是解决抽象函数求值问题的常用策略.当然，也可以通过找对应的初等函数，达到快速解题的效果.</a:t>
            </a:r>
            <a:endParaRPr lang="en-US" altLang="zh-CN" sz="2400" spc="-50" dirty="0"/>
          </a:p>
        </p:txBody>
      </p:sp>
    </p:spTree>
  </p:cSld>
  <p:clrMapOvr>
    <a:masterClrMapping/>
  </p:clrMapOvr>
  <p:transition>
    <p:split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520d2358?vbadefaultcenterpage=1&amp;parentnodeid=f565bf6a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92" y="756000"/>
            <a:ext cx="4544568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5_1#dc1ce0490?vbadefaultcenterpage=1&amp;parentnodeid=d520d2358&amp;vbahtmlprocessed=1"/>
              <p:cNvSpPr/>
              <p:nvPr/>
            </p:nvSpPr>
            <p:spPr>
              <a:xfrm>
                <a:off x="502920" y="1419448"/>
                <a:ext cx="11183112" cy="11303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（一题多解）设函数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:endParaRPr lang="en-US" altLang="zh-CN" sz="2400" b="0" i="0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marL="0"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5_BD.5_1#dc1ce0490?vbadefaultcenterpage=1&amp;parentnodeid=d520d235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130300"/>
              </a:xfrm>
              <a:prstGeom prst="rect">
                <a:avLst/>
              </a:prstGeom>
              <a:blipFill>
                <a:blip r:embed="rId4"/>
                <a:stretch>
                  <a:fillRect l="-1690" b="-14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6_1#dc1ce0490.blank?vbadefaultcenterpage=1&amp;parentnodeid=d520d2358&amp;vbapositionanswer=2&amp;vbahtmlprocessed=1&amp;rh=43.2"/>
              <p:cNvSpPr/>
              <p:nvPr/>
            </p:nvSpPr>
            <p:spPr>
              <a:xfrm>
                <a:off x="3242183" y="1937735"/>
                <a:ext cx="665509" cy="51009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6_1#dc1ce0490.blank?vbadefaultcenterpage=1&amp;parentnodeid=d520d2358&amp;vbapositionanswer=2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183" y="1937735"/>
                <a:ext cx="665509" cy="510096"/>
              </a:xfrm>
              <a:prstGeom prst="rect">
                <a:avLst/>
              </a:prstGeom>
              <a:blipFill rotWithShape="1">
                <a:blip r:embed="rId5"/>
                <a:stretch>
                  <a:fillRect l="-76" t="-69" r="81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7_1#dc1ce0490?vbadefaultcenterpage=1&amp;parentnodeid=d520d2358&amp;vbahtmlprocessed=1&amp;bbb=1&amp;hasbroken=1"/>
              <p:cNvSpPr/>
              <p:nvPr/>
            </p:nvSpPr>
            <p:spPr>
              <a:xfrm>
                <a:off x="502920" y="2562448"/>
                <a:ext cx="11183112" cy="367957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（法一：赋值法）令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再令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（法二：原函数法）由函数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，设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≠1)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7_1#dc1ce0490?vbadefaultcenterpage=1&amp;parentnodeid=d520d235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2448"/>
                <a:ext cx="11183112" cy="3679571"/>
              </a:xfrm>
              <a:prstGeom prst="rect">
                <a:avLst/>
              </a:prstGeom>
              <a:blipFill rotWithShape="1">
                <a:blip r:embed="rId6"/>
                <a:stretch>
                  <a:fillRect t="-6" r="1" b="-2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8_1#41dac04b8?vbadefaultcenterpage=1&amp;parentnodeid=d520d2358&amp;vbahtmlprocessed=1"/>
              <p:cNvSpPr/>
              <p:nvPr/>
            </p:nvSpPr>
            <p:spPr>
              <a:xfrm>
                <a:off x="502920" y="1977721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 smtClean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（一题多解）已知定义在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</m:oMath>
                </a14:m>
                <a:endParaRPr lang="en-US" altLang="zh-CN" sz="2400" b="0" i="0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marL="0"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8_1#41dac04b8?vbadefaultcenterpage=1&amp;parentnodeid=d520d235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7721"/>
                <a:ext cx="11183112" cy="1034669"/>
              </a:xfrm>
              <a:prstGeom prst="rect">
                <a:avLst/>
              </a:prstGeom>
              <a:blipFill>
                <a:blip r:embed="rId3"/>
                <a:stretch>
                  <a:fillRect l="-1690" b="-1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9_1#41dac04b8.blank?vbadefaultcenterpage=1&amp;parentnodeid=d520d2358&amp;vbapositionanswer=3&amp;vbahtmlprocessed=1"/>
          <p:cNvSpPr/>
          <p:nvPr/>
        </p:nvSpPr>
        <p:spPr>
          <a:xfrm>
            <a:off x="3218847" y="2488261"/>
            <a:ext cx="3730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7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10_1#41dac04b8?vbadefaultcenterpage=1&amp;parentnodeid=d520d2358&amp;vbahtmlprocessed=1&amp;bbb=1&amp;hasbroken=1"/>
              <p:cNvSpPr/>
              <p:nvPr/>
            </p:nvSpPr>
            <p:spPr>
              <a:xfrm>
                <a:off x="502920" y="3019628"/>
                <a:ext cx="11183112" cy="21359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（法一：赋值法）令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，再令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法二：原函数法）由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=2×4−1=7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10_1#41dac04b8?vbadefaultcenterpage=1&amp;parentnodeid=d520d235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19628"/>
                <a:ext cx="11183112" cy="2135950"/>
              </a:xfrm>
              <a:prstGeom prst="rect">
                <a:avLst/>
              </a:prstGeom>
              <a:blipFill rotWithShape="1">
                <a:blip r:embed="rId4"/>
                <a:stretch>
                  <a:fillRect t="-10" r="-1929" b="-2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1f68c0ba3.fixed?vbadefaultcenterpage=1&amp;parentnodeid=fbf1ffe38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磨尖点二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抽象函数的性质</a:t>
            </a:r>
            <a:endParaRPr lang="en-US" altLang="zh-CN" sz="4400" dirty="0"/>
          </a:p>
        </p:txBody>
      </p:sp>
      <p:pic>
        <p:nvPicPr>
          <p:cNvPr id="3" name="C_3#1f68c0ba3.fixed?vbadefaultcenterpage=1&amp;parentnodeid=fbf1ffe38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4_BD.11_1#08136e95c?vbadefaultcenterpage=1&amp;parentnodeid=1f68c0ba3&amp;vbahtmlprocessed=1"/>
              <p:cNvSpPr/>
              <p:nvPr/>
            </p:nvSpPr>
            <p:spPr>
              <a:xfrm>
                <a:off x="502920" y="2534712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（一题多解）（多选题）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新高考Ⅰ卷）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marL="0"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4_BD.11_1#08136e95c?vbadefaultcenterpage=1&amp;parentnodeid=1f68c0ba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4712"/>
                <a:ext cx="11183112" cy="103466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4_AN.12_1#08136e95c.bracket?vbadefaultcenterpage=1&amp;parentnodeid=1f68c0ba3&amp;vbapositionanswer=4&amp;vbahtmlprocessed=1"/>
          <p:cNvSpPr/>
          <p:nvPr/>
        </p:nvSpPr>
        <p:spPr>
          <a:xfrm>
            <a:off x="4605782" y="3083352"/>
            <a:ext cx="8651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4_BD.13_1#08136e95c.choices?vbadefaultcenterpage=1&amp;parentnodeid=1f68c0ba3&amp;vbahtmlprocessed=1"/>
              <p:cNvSpPr/>
              <p:nvPr/>
            </p:nvSpPr>
            <p:spPr>
              <a:xfrm>
                <a:off x="502920" y="3576619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是偶函数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.0为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的极小值点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4_BD.13_1#08136e95c.choices?vbadefaultcenterpage=1&amp;parentnodeid=1f68c0ba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76619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29" r="1" b="-6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4_AS.14_1#08136e95c?vbadefaultcenterpage=1&amp;parentnodeid=1f68c0ba3&amp;vbahtmlprocessed=1&amp;bbb=1&amp;hasbroken=1"/>
              <p:cNvSpPr/>
              <p:nvPr/>
            </p:nvSpPr>
            <p:spPr>
              <a:xfrm>
                <a:off x="502920" y="756000"/>
                <a:ext cx="11183112" cy="57847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（法一：赋值法）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+0×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，故A正确.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，故B正确.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偶函数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，故C正确.对于D，不妨令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，显然符合题设条件，此时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无极值，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法二：原函数法）因为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，对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两边同时除以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𝑥𝑦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，所以设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∣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∣,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≠0,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&amp;0,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=0.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4_AS.14_1#08136e95c?vbadefaultcenterpage=1&amp;parentnodeid=1f68c0ba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784787"/>
              </a:xfrm>
              <a:prstGeom prst="rect">
                <a:avLst/>
              </a:prstGeom>
              <a:blipFill rotWithShape="1">
                <a:blip r:embed="rId3"/>
                <a:stretch>
                  <a:fillRect t="-6" r="1" b="-8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4_AS.14_1#08136e95c?vbadefaultcenterpage=1&amp;parentnodeid=1f68c0ba3&amp;vbahtmlprocessed=1&amp;bbb=1&amp;hasbroken=1"/>
              <p:cNvSpPr/>
              <p:nvPr/>
            </p:nvSpPr>
            <p:spPr>
              <a:xfrm>
                <a:off x="502920" y="716280"/>
                <a:ext cx="11182985" cy="593407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，故A正确.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，故B正确.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C，因为函数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轴对称，所以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为偶函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，故C正确.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为偶函数，所以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，在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上单调递减，显然此时0是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的极大值点，故D错误.故选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4_AS.14_1#08136e95c?vbadefaultcenterpage=1&amp;parentnodeid=1f68c0ba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16280"/>
                <a:ext cx="11182985" cy="5934075"/>
              </a:xfrm>
              <a:prstGeom prst="rect">
                <a:avLst/>
              </a:prstGeom>
              <a:blipFill rotWithShape="1">
                <a:blip r:embed="rId2"/>
                <a:stretch>
                  <a:fillRect r="-818" b="-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4_BD#571de1fed?vbadefaultcenterpage=1&amp;parentnodeid=1f68c0ba3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079956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4_BD#571de1fed?vbadefaultcenterpage=1&amp;parentnodeid=1f68c0ba3&amp;vbahtmlprocessed=1"/>
              <p:cNvSpPr/>
              <p:nvPr/>
            </p:nvSpPr>
            <p:spPr>
              <a:xfrm>
                <a:off x="502920" y="2606244"/>
                <a:ext cx="11183112" cy="2459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</a:t>
                </a:r>
                <a:r>
                  <a:rPr lang="en-US" altLang="zh-CN" sz="2400" b="0" i="0" spc="-1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于抽象函数的性质的证明及综合问题，一般需要紧扣题干条件，反复赋值找到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spc="-1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spc="-1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spc="-1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的关系.特别注意，在证明单调性时，常构造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spc="-1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spc="-1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spc="-1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spc="-1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spc="-1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spc="-1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spc="-1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,并结合题干条件以及单调性的定义进行证明.此外，也可以找到对应的初等函数进行求解，一般适用于选择题、填空题，但不适用于解答题.</a:t>
                </a:r>
                <a:endParaRPr lang="en-US" altLang="zh-CN" sz="2400" spc="-100" dirty="0"/>
              </a:p>
            </p:txBody>
          </p:sp>
        </mc:Choice>
        <mc:Fallback xmlns="">
          <p:sp>
            <p:nvSpPr>
              <p:cNvPr id="3" name="P_4_BD#571de1fed?vbadefaultcenterpage=1&amp;parentnodeid=1f68c0ba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06244"/>
                <a:ext cx="11183112" cy="2459800"/>
              </a:xfrm>
              <a:prstGeom prst="rect">
                <a:avLst/>
              </a:prstGeom>
              <a:blipFill rotWithShape="1">
                <a:blip r:embed="rId4"/>
                <a:stretch>
                  <a:fillRect t="-8" r="1" b="-2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53716e46?vbadefaultcenterpage=1&amp;parentnodeid=1f68c0ba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92" y="756000"/>
            <a:ext cx="4544568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5_1#8a5e91bbc?vbadefaultcenterpage=1&amp;parentnodeid=653716e46&amp;vbahtmlprocessed=1"/>
              <p:cNvSpPr/>
              <p:nvPr/>
            </p:nvSpPr>
            <p:spPr>
              <a:xfrm>
                <a:off x="502920" y="1419448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（一题多解）（多选题）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广州校考）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5_1#8a5e91bbc?vbadefaultcenterpage=1&amp;parentnodeid=653716e4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22" r="1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16_1#8a5e91bbc.bracket?vbadefaultcenterpage=1&amp;parentnodeid=653716e46&amp;vbapositionanswer=5&amp;vbahtmlprocessed=1"/>
          <p:cNvSpPr/>
          <p:nvPr/>
        </p:nvSpPr>
        <p:spPr>
          <a:xfrm>
            <a:off x="8848481" y="1936782"/>
            <a:ext cx="8651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17_1#8a5e91bbc.choices?vbadefaultcenterpage=1&amp;parentnodeid=653716e46&amp;vbahtmlprocessed=1"/>
              <p:cNvSpPr/>
              <p:nvPr/>
            </p:nvSpPr>
            <p:spPr>
              <a:xfrm>
                <a:off x="502920" y="2460848"/>
                <a:ext cx="11183112" cy="1028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是奇函数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[1,2]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17_1#8a5e91bbc.choices?vbadefaultcenterpage=1&amp;parentnodeid=653716e4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60848"/>
                <a:ext cx="11183112" cy="1028700"/>
              </a:xfrm>
              <a:prstGeom prst="rect">
                <a:avLst/>
              </a:prstGeom>
              <a:blipFill rotWithShape="1">
                <a:blip r:embed="rId5"/>
                <a:stretch>
                  <a:fillRect t="-22" r="1" b="-6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18_1#8a5e91bbc?vbadefaultcenterpage=1&amp;parentnodeid=653716e46&amp;vbahtmlprocessed=1&amp;bbb=1&amp;hasbroken=1"/>
              <p:cNvSpPr/>
              <p:nvPr/>
            </p:nvSpPr>
            <p:spPr>
              <a:xfrm>
                <a:off x="502920" y="756000"/>
                <a:ext cx="11183112" cy="55047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8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（法一：赋值法）令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，A正确；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为奇函数，</a:t>
                </a:r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正确；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，由题意可得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</a:p>
              <a:p>
                <a:pPr latinLnBrk="1">
                  <a:lnSpc>
                    <a:spcPct val="138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上的减函数，所以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[1,2]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，C错误；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等价于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上的减函数，所以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</a:t>
                </a:r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法二：原函数法）定义在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，不妨设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，则由正比例函数的性质，选项A，B，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D显</a:t>
                </a:r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然正确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，选项C错误.故选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18_1#8a5e91bbc?vbadefaultcenterpage=1&amp;parentnodeid=653716e4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04752"/>
              </a:xfrm>
              <a:prstGeom prst="rect">
                <a:avLst/>
              </a:prstGeom>
              <a:blipFill rotWithShape="1">
                <a:blip r:embed="rId3"/>
                <a:stretch>
                  <a:fillRect t="-6" r="-1430" b="-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19_1#bae06ca3d?segpoint=1&amp;vbadefaultcenterpage=1&amp;parentnodeid=653716e46&amp;vbahtmlprocessed=1"/>
              <p:cNvSpPr/>
              <p:nvPr/>
            </p:nvSpPr>
            <p:spPr>
              <a:xfrm>
                <a:off x="502920" y="1985341"/>
                <a:ext cx="11183112" cy="1038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（一题多解）已知定义域为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，都有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19_1#bae06ca3d?segpoint=1&amp;vbadefaultcenterpage=1&amp;parentnodeid=653716e4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5341"/>
                <a:ext cx="11183112" cy="1038670"/>
              </a:xfrm>
              <a:prstGeom prst="rect">
                <a:avLst/>
              </a:prstGeom>
              <a:blipFill rotWithShape="1">
                <a:blip r:embed="rId3"/>
                <a:stretch>
                  <a:fillRect t="-32" r="1" b="-5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19_2#bae06ca3d?segpoint=1&amp;vbadefaultcenterpage=1&amp;parentnodeid=653716e46&amp;vbahtmlprocessed=1"/>
              <p:cNvSpPr/>
              <p:nvPr/>
            </p:nvSpPr>
            <p:spPr>
              <a:xfrm>
                <a:off x="502920" y="3083192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是偶函数.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19_2#bae06ca3d?segpoint=1&amp;vbadefaultcenterpage=1&amp;parentnodeid=653716e4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83192"/>
                <a:ext cx="11183112" cy="490030"/>
              </a:xfrm>
              <a:prstGeom prst="rect">
                <a:avLst/>
              </a:prstGeom>
              <a:blipFill rotWithShape="1">
                <a:blip r:embed="rId4"/>
                <a:stretch>
                  <a:fillRect t="-54" r="1" b="-1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19_3#bae06ca3d?segpoint=1&amp;vbadefaultcenterpage=1&amp;parentnodeid=653716e46&amp;vbahtmlprocessed=1"/>
              <p:cNvSpPr/>
              <p:nvPr/>
            </p:nvSpPr>
            <p:spPr>
              <a:xfrm>
                <a:off x="502920" y="3573349"/>
                <a:ext cx="11183112" cy="1587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（2）设当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上是减函数.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②求不等式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的解集.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19_3#bae06ca3d?segpoint=1&amp;vbadefaultcenterpage=1&amp;parentnodeid=653716e4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73349"/>
                <a:ext cx="11183112" cy="1587310"/>
              </a:xfrm>
              <a:prstGeom prst="rect">
                <a:avLst/>
              </a:prstGeom>
              <a:blipFill rotWithShape="1">
                <a:blip r:embed="rId5"/>
                <a:stretch>
                  <a:fillRect t="-13" r="1" b="-3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20_1#bae06ca3d?vbadefaultcenterpage=1&amp;parentnodeid=653716e46&amp;vbahtmlprocessed=1&amp;bbb=1&amp;hasbroken=1"/>
              <p:cNvSpPr/>
              <p:nvPr/>
            </p:nvSpPr>
            <p:spPr>
              <a:xfrm>
                <a:off x="502920" y="1816844"/>
                <a:ext cx="11183112" cy="347421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（法一：赋值法）（1）取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1×1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是偶函数.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2）①设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上是减函数.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20_1#bae06ca3d?vbadefaultcenterpage=1&amp;parentnodeid=653716e4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16844"/>
                <a:ext cx="11183112" cy="3474212"/>
              </a:xfrm>
              <a:prstGeom prst="rect">
                <a:avLst/>
              </a:prstGeom>
              <a:blipFill rotWithShape="1">
                <a:blip r:embed="rId3"/>
                <a:stretch>
                  <a:fillRect t="-3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20_2#bae06ca3d?vbadefaultcenterpage=1&amp;parentnodeid=653716e46&amp;vbahtmlprocessed=1&amp;bbb=1&amp;hasbroken=1"/>
              <p:cNvSpPr/>
              <p:nvPr/>
            </p:nvSpPr>
            <p:spPr>
              <a:xfrm>
                <a:off x="502920" y="905714"/>
                <a:ext cx="11183112" cy="527107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是偶函数且在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上是减函数，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等价为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−1≠0,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≠0,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&amp;∣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−1∣&lt;∣2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∣,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≠1,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≠0,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≠0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且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≠1,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或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&lt;−1,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，故原不等式的解集为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法二:原函数法）（1）由题意，不妨设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是偶函数.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20_2#bae06ca3d?vbadefaultcenterpage=1&amp;parentnodeid=653716e4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05714"/>
                <a:ext cx="11183112" cy="5271072"/>
              </a:xfrm>
              <a:prstGeom prst="rect">
                <a:avLst/>
              </a:prstGeom>
              <a:blipFill rotWithShape="1">
                <a:blip r:embed="rId3"/>
                <a:stretch>
                  <a:fillRect t="-4" r="1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20_3#bae06ca3d?vbadefaultcenterpage=1&amp;parentnodeid=653716e46&amp;vbahtmlprocessed=1"/>
              <p:cNvSpPr/>
              <p:nvPr/>
            </p:nvSpPr>
            <p:spPr>
              <a:xfrm>
                <a:off x="502920" y="2330623"/>
                <a:ext cx="11183112" cy="24847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（2）因为当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&lt;0,</m:t>
                            </m:r>
                          </m:e>
                        </m:eqAr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①由对数函数的性质可知，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上是减函数.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②同法一.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20_3#bae06ca3d?vbadefaultcenterpage=1&amp;parentnodeid=653716e4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30623"/>
                <a:ext cx="11183112" cy="2484755"/>
              </a:xfrm>
              <a:prstGeom prst="rect">
                <a:avLst/>
              </a:prstGeom>
              <a:blipFill rotWithShape="1">
                <a:blip r:embed="rId3"/>
                <a:stretch>
                  <a:fillRect t="-7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fbf1ffe38.fixed?vbadefaultcenterpage=1&amp;parentnodeid=f0bcbbb96&amp;vbahtmlprocessed=1"/>
          <p:cNvSpPr/>
          <p:nvPr/>
        </p:nvSpPr>
        <p:spPr>
          <a:xfrm>
            <a:off x="621792" y="932688"/>
            <a:ext cx="10981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磨尖课01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抽象函数</a:t>
            </a:r>
            <a:endParaRPr lang="en-US" altLang="zh-CN" sz="4000" dirty="0"/>
          </a:p>
        </p:txBody>
      </p:sp>
      <p:pic>
        <p:nvPicPr>
          <p:cNvPr id="3" name="C_0#fbf1ffe38?linknodeid=f565bf6a2&amp;catalogrefid=f565bf6a2&amp;parentnodeid=f0bcbbb96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632" y="2807208"/>
            <a:ext cx="502920" cy="502920"/>
          </a:xfrm>
          <a:prstGeom prst="rect">
            <a:avLst/>
          </a:prstGeom>
        </p:spPr>
      </p:pic>
      <p:sp>
        <p:nvSpPr>
          <p:cNvPr id="4" name="C_0#fbf1ffe38?linknodeid=f565bf6a2&amp;catalogrefid=f565bf6a2&amp;parentnodeid=f0bcbbb96&amp;vbahtmlprocessed=1">
            <a:hlinkClick r:id="rId3" action="ppaction://hlinksldjump"/>
          </p:cNvPr>
          <p:cNvSpPr/>
          <p:nvPr/>
        </p:nvSpPr>
        <p:spPr>
          <a:xfrm>
            <a:off x="3346704" y="2624328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磨尖点一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抽象函数求值</a:t>
            </a:r>
            <a:endParaRPr lang="en-US" altLang="zh-CN" sz="3050" dirty="0"/>
          </a:p>
        </p:txBody>
      </p:sp>
      <p:pic>
        <p:nvPicPr>
          <p:cNvPr id="5" name="C_0#fbf1ffe38?linknodeid=1f68c0ba3&amp;catalogrefid=1f68c0ba3&amp;parentnodeid=f0bcbbb96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632" y="4032504"/>
            <a:ext cx="502920" cy="502920"/>
          </a:xfrm>
          <a:prstGeom prst="rect">
            <a:avLst/>
          </a:prstGeom>
        </p:spPr>
      </p:pic>
      <p:sp>
        <p:nvSpPr>
          <p:cNvPr id="6" name="C_0#fbf1ffe38?linknodeid=1f68c0ba3&amp;catalogrefid=1f68c0ba3&amp;parentnodeid=f0bcbbb96&amp;vbahtmlprocessed=1">
            <a:hlinkClick r:id="rId5" action="ppaction://hlinksldjump"/>
          </p:cNvPr>
          <p:cNvSpPr/>
          <p:nvPr/>
        </p:nvSpPr>
        <p:spPr>
          <a:xfrm>
            <a:off x="3346704" y="3849624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磨尖点二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抽象函数的性质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3_BD#1d4a82cba?vbadefaultcenterpage=1&amp;parentnodeid=fbf1ffe38&amp;vbahtmlprocessed=1&amp;bbb=1&amp;hasbroken=1"/>
              <p:cNvSpPr/>
              <p:nvPr/>
            </p:nvSpPr>
            <p:spPr>
              <a:xfrm>
                <a:off x="502920" y="1079069"/>
                <a:ext cx="11183112" cy="49497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不给出具体解析式，只给出函数的特殊条件或特征的函数称为抽象函数，一般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𝑥𝑦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的形式表示.抽象函数问题可以全面考查函数的概念和性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质，将函数的定义域、值域、单调性、奇偶性、周期性、图象集于一身，是考查函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数的良好载体.下面对高中常见的初等函数与其对应的抽象函数依次总结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1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一次函数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对于正比例函数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其对应的抽象函数为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±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±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对于一次函数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其对应的抽象函数为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      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±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±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P_3_BD#1d4a82cba?vbadefaultcenterpage=1&amp;parentnodeid=fbf1ffe3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79069"/>
                <a:ext cx="11183112" cy="4949762"/>
              </a:xfrm>
              <a:prstGeom prst="rect">
                <a:avLst/>
              </a:prstGeom>
              <a:blipFill rotWithShape="1">
                <a:blip r:embed="rId3"/>
                <a:stretch>
                  <a:fillRect t="-4" r="1" b="-2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3_BD#1d4a82cba?vbadefaultcenterpage=1&amp;parentnodeid=fbf1ffe38&amp;vbahtmlprocessed=1&amp;bbb=1&amp;hasbroken=1"/>
              <p:cNvSpPr/>
              <p:nvPr/>
            </p:nvSpPr>
            <p:spPr>
              <a:xfrm>
                <a:off x="502920" y="756285"/>
                <a:ext cx="11182985" cy="519874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二次函数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对于二次函数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其对应的抽象函数为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     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𝑎𝑥𝑦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幂函数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对于幂函数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，其对应的抽象函数为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指数函数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对于指数函数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其对应的抽象函数为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     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P_3_BD#1d4a82cba?vbadefaultcenterpage=1&amp;parentnodeid=fbf1ffe3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285"/>
                <a:ext cx="11182985" cy="5198745"/>
              </a:xfrm>
              <a:prstGeom prst="rect">
                <a:avLst/>
              </a:prstGeom>
              <a:blipFill rotWithShape="1">
                <a:blip r:embed="rId3"/>
                <a:stretch>
                  <a:fillRect b="-8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3_BD#1d4a82cba?vbadefaultcenterpage=1&amp;parentnodeid=fbf1ffe38&amp;vbahtmlprocessed=1&amp;bbb=1&amp;hasbroken=1"/>
              <p:cNvSpPr/>
              <p:nvPr/>
            </p:nvSpPr>
            <p:spPr>
              <a:xfrm>
                <a:off x="502920" y="840105"/>
                <a:ext cx="11182985" cy="567118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对数函数</a:t>
                </a: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      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6.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对于对数函数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≠1)</m:t>
                    </m:r>
                  </m:oMath>
                </a14:m>
                <a:r>
                  <a:rPr lang="en-US" altLang="zh-CN" sz="24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，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其对应的抽象函数为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     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三角函数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7.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对于正弦函数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其对应的抽象函数为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     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8.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对于余弦型函数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其对应的抽象函数为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     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9.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对于正切函数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，其对应的抽象函数为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±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±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1∓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P_3_BD#1d4a82cba?vbadefaultcenterpage=1&amp;parentnodeid=fbf1ffe3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40105"/>
                <a:ext cx="11182985" cy="56711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565bf6a2.fixed?vbadefaultcenterpage=1&amp;parentnodeid=fbf1ffe38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磨尖点一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抽象函数求值</a:t>
            </a:r>
            <a:endParaRPr lang="en-US" altLang="zh-CN" sz="4400" dirty="0"/>
          </a:p>
        </p:txBody>
      </p:sp>
      <p:pic>
        <p:nvPicPr>
          <p:cNvPr id="3" name="C_3#f565bf6a2.fixed?vbadefaultcenterpage=1&amp;parentnodeid=fbf1ffe38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4_BD.1_1#9a6f2b021?vbadefaultcenterpage=1&amp;parentnodeid=f565bf6a2&amp;vbahtmlprocessed=1"/>
              <p:cNvSpPr/>
              <p:nvPr/>
            </p:nvSpPr>
            <p:spPr>
              <a:xfrm>
                <a:off x="502920" y="2555032"/>
                <a:ext cx="11183112" cy="1543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 smtClean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（一题多解）已知函数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</m:oMath>
                </a14:m>
                <a:endParaRPr lang="en-US" altLang="zh-CN" sz="2400" b="0" i="0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marL="0"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400" b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lim>
                        </m:limUpp>
                      </m:e>
                      <m:lim>
                        <m:r>
                          <a:rPr lang="en-US" altLang="zh-CN" sz="2400" b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4_BD.1_1#9a6f2b021?vbadefaultcenterpage=1&amp;parentnodeid=f565bf6a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55032"/>
                <a:ext cx="11183112" cy="1543241"/>
              </a:xfrm>
              <a:prstGeom prst="rect">
                <a:avLst/>
              </a:prstGeom>
              <a:blipFill>
                <a:blip r:embed="rId3"/>
                <a:stretch>
                  <a:fillRect l="-1690" b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4_AN.2_1#9a6f2b021.bracket?vbadefaultcenterpage=1&amp;parentnodeid=f565bf6a2&amp;vbapositionanswer=1&amp;vbahtmlprocessed=1"/>
          <p:cNvSpPr/>
          <p:nvPr/>
        </p:nvSpPr>
        <p:spPr>
          <a:xfrm>
            <a:off x="4397629" y="3576365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4_BD.3_1#9a6f2b021.choices?vbadefaultcenterpage=1&amp;parentnodeid=f565bf6a2&amp;vbahtmlprocessed=1"/>
              <p:cNvSpPr/>
              <p:nvPr/>
            </p:nvSpPr>
            <p:spPr>
              <a:xfrm>
                <a:off x="502920" y="4104939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82595" algn="l"/>
                    <a:tab pos="5940425" algn="l"/>
                    <a:tab pos="86569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.1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4_BD.3_1#9a6f2b021.choices?vbadefaultcenterpage=1&amp;parentnodeid=f565bf6a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04939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62" r="1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4_AS.4_1#9a6f2b021?vbadefaultcenterpage=1&amp;parentnodeid=f565bf6a2&amp;vbahtmlprocessed=1&amp;bbb=1&amp;hasbroken=1"/>
              <p:cNvSpPr/>
              <p:nvPr/>
            </p:nvSpPr>
            <p:spPr>
              <a:xfrm>
                <a:off x="502920" y="810750"/>
                <a:ext cx="11183112" cy="54864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（法一：赋值法）因为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为偶函数，令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，从而可知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+6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的一个周期为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6.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=1−2=−1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=−1−1=−2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4_AS.4_1#9a6f2b021?vbadefaultcenterpage=1&amp;parentnodeid=f565bf6a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10750"/>
                <a:ext cx="11183112" cy="5486401"/>
              </a:xfrm>
              <a:prstGeom prst="rect">
                <a:avLst/>
              </a:prstGeom>
              <a:blipFill rotWithShape="1">
                <a:blip r:embed="rId3"/>
                <a:stretch>
                  <a:fillRect t="-9" r="1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245</Words>
  <Application>Microsoft Office PowerPoint</Application>
  <PresentationFormat>宽屏</PresentationFormat>
  <Paragraphs>154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石蒙</dc:creator>
  <cp:lastModifiedBy>微软用户</cp:lastModifiedBy>
  <cp:revision>7</cp:revision>
  <dcterms:created xsi:type="dcterms:W3CDTF">2023-12-21T08:59:00Z</dcterms:created>
  <dcterms:modified xsi:type="dcterms:W3CDTF">2024-01-18T06:01:54Z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06E152C0A9BD42B18EC3F1FF8CC11740_12</vt:lpwstr>
  </property>
  <property fmtid="{D5CDD505-2E9C-101B-9397-08002B2CF9AE}" pid="3" name="KSOProductBuildVer">
    <vt:lpwstr>2052-12.1.0.15990</vt:lpwstr>
  </property>
</Properties>
</file>