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2" r:id="rId24"/>
    <p:sldId id="283" r:id="rId25"/>
    <p:sldId id="278" r:id="rId26"/>
    <p:sldId id="279" r:id="rId27"/>
    <p:sldId id="280" r:id="rId28"/>
    <p:sldId id="281" r:id="rId29"/>
  </p:sldIdLst>
  <p:sldSz cx="12192000" cy="6858000"/>
  <p:notesSz cx="6858000" cy="12192000"/>
  <p:custDataLst>
    <p:tags r:id="rId31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a7f7c8f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磨尖课02 嵌套函数的零点问题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0D65BD5F-6206-405B-87BD-A88E8F569EC8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a7f7c8f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磨尖课02 嵌套函数的零点问题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5F70818D-8B56-416A-A165-764921DF4D48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a7f7c8f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磨尖课02 嵌套函数的零点问题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E0191F9E-253F-4B7B-8C34-188C2D0771D3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a7f7c8f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磨尖课02 嵌套函数的零点问题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597C451D-2A7B-4343-BFAC-531CFEFB340C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a7f7c8f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磨尖课02 嵌套函数的零点问题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17C42B1F-E626-43BB-A0F4-EC7339D775DE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7fab7460819df2225b41b1#tid=6583ecd4737efc0009ee51a3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9E3FE9CE-6B2C-410D-8D5D-E1EFCC2713D0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a7f7c8f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磨尖课02 嵌套函数的零点问题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4AC4860E-AF91-4035-8AE4-3E363EDFD5E8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5.png"/><Relationship Id="rId4" Type="http://schemas.openxmlformats.org/officeDocument/2006/relationships/image" Target="../media/image20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20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AS.8_2#28ec9d774?vbadefaultcenterpage=1&amp;parentnodeid=59c99514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24528" y="1794492"/>
            <a:ext cx="3739896" cy="355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8_3#28ec9d774?vbadefaultcenterpage=1&amp;parentnodeid=59c995140&amp;vbahtmlprocessed=1&amp;bbb=1&amp;hasbroken=1"/>
              <p:cNvSpPr/>
              <p:nvPr/>
            </p:nvSpPr>
            <p:spPr>
              <a:xfrm>
                <a:off x="502920" y="2211655"/>
                <a:ext cx="11183112" cy="268459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作出函数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的图象，直线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，如图所示，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由图象可知，直线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的图象有两个交点,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的图象有两个交点,直线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图象有且只有一个交点.综上所述，函数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的零点个数为5.故选D.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8_3#28ec9d774?vbadefaultcenterpage=1&amp;parentnodeid=59c99514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11655"/>
                <a:ext cx="11183112" cy="2684590"/>
              </a:xfrm>
              <a:prstGeom prst="rect">
                <a:avLst/>
              </a:prstGeom>
              <a:blipFill rotWithShape="1">
                <a:blip r:embed="rId3"/>
                <a:stretch>
                  <a:fillRect t="-22" r="1" b="-3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4_BD#2747c5b5e?vbadefaultcenterpage=1&amp;parentnodeid=f76bb16ec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2480895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4_BD#2747c5b5e?vbadefaultcenterpage=1&amp;parentnodeid=f76bb16ec&amp;vbahtmlprocessed=1"/>
              <p:cNvSpPr/>
              <p:nvPr/>
            </p:nvSpPr>
            <p:spPr>
              <a:xfrm>
                <a:off x="502920" y="3007183"/>
                <a:ext cx="11183112" cy="16579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求嵌套函数零点个数的关键是“换元解套”.其易错点如下：①不理解函数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是同一个函数；②画错了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的图象；③误将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的个数看作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[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]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的零点个数.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4_BD#2747c5b5e?vbadefaultcenterpage=1&amp;parentnodeid=f76bb16ec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07183"/>
                <a:ext cx="11183112" cy="1657922"/>
              </a:xfrm>
              <a:prstGeom prst="rect">
                <a:avLst/>
              </a:prstGeom>
              <a:blipFill rotWithShape="1">
                <a:blip r:embed="rId4"/>
                <a:stretch>
                  <a:fillRect t="-28" r="1" b="-63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f50943517?vbadefaultcenterpage=1&amp;parentnodeid=f76bb16ec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192" y="756000"/>
            <a:ext cx="4544568" cy="530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9_1#b901293b1?vbadefaultcenterpage=1&amp;parentnodeid=f50943517&amp;vbahtmlprocessed=1"/>
              <p:cNvSpPr/>
              <p:nvPr/>
            </p:nvSpPr>
            <p:spPr>
              <a:xfrm>
                <a:off x="502920" y="1419448"/>
                <a:ext cx="11183112" cy="1335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10000"/>
                  </a:lnSpc>
                </a:pPr>
                <a:r>
                  <a:rPr lang="en-US" altLang="zh-CN" sz="2400" b="1" i="0" dirty="0" smtClean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（多选题）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保定模拟）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+1,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≤0,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&amp;−∣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∣,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endParaRPr lang="en-US" altLang="zh-CN" sz="2400" b="0" i="0" dirty="0" smtClean="0">
                  <a:solidFill>
                    <a:srgbClr val="00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marL="0"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则下列说法正确的是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9_1#b901293b1?vbadefaultcenterpage=1&amp;parentnodeid=f5094351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11183112" cy="1335088"/>
              </a:xfrm>
              <a:prstGeom prst="rect">
                <a:avLst/>
              </a:prstGeom>
              <a:blipFill>
                <a:blip r:embed="rId4"/>
                <a:stretch>
                  <a:fillRect l="-1690" b="-118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10_1#b901293b1.bracket?vbadefaultcenterpage=1&amp;parentnodeid=f50943517&amp;vbapositionanswer=3&amp;vbahtmlprocessed=1"/>
          <p:cNvSpPr/>
          <p:nvPr/>
        </p:nvSpPr>
        <p:spPr>
          <a:xfrm>
            <a:off x="5101494" y="2316894"/>
            <a:ext cx="661988" cy="3643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30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11_1#b901293b1.choices?vbadefaultcenterpage=1&amp;parentnodeid=f50943517&amp;vbahtmlprocessed=1"/>
              <p:cNvSpPr/>
              <p:nvPr/>
            </p:nvSpPr>
            <p:spPr>
              <a:xfrm>
                <a:off x="502920" y="2765648"/>
                <a:ext cx="11183112" cy="1034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4个零点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有5个零点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1个零点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有2个零点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11_1#b901293b1.choices?vbadefaultcenterpage=1&amp;parentnodeid=f5094351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65648"/>
                <a:ext cx="11183112" cy="1034669"/>
              </a:xfrm>
              <a:prstGeom prst="rect">
                <a:avLst/>
              </a:prstGeom>
              <a:blipFill rotWithShape="1">
                <a:blip r:embed="rId5"/>
                <a:stretch>
                  <a:fillRect t="-22" r="1" b="-6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12_1#b901293b1?vbadefaultcenterpage=1&amp;parentnodeid=f50943517&amp;vbahtmlprocessed=1&amp;bbb=1&amp;hasbroken=1"/>
              <p:cNvSpPr/>
              <p:nvPr/>
            </p:nvSpPr>
            <p:spPr>
              <a:xfrm>
                <a:off x="502920" y="1196163"/>
                <a:ext cx="11183112" cy="470287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+1+1=0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，符合题意.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的零点个数等价于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的图象与曲线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、直线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的交点个数，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作出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的图象，如图1所示，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由图象可知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的图象与曲线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、直线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共有4个交点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有4个零点，A正确，B错误.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12_1#b901293b1?vbadefaultcenterpage=1&amp;parentnodeid=f50943517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96163"/>
                <a:ext cx="11183112" cy="4702874"/>
              </a:xfrm>
              <a:prstGeom prst="rect">
                <a:avLst/>
              </a:prstGeom>
              <a:blipFill rotWithShape="1">
                <a:blip r:embed="rId3"/>
                <a:stretch>
                  <a:fillRect t="-10" r="-1714" b="-1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12_2#b901293b1?vbadefaultcenterpage=1&amp;parentnodeid=f50943517&amp;vbahtmlprocessed=1"/>
              <p:cNvSpPr/>
              <p:nvPr/>
            </p:nvSpPr>
            <p:spPr>
              <a:xfrm>
                <a:off x="502920" y="1199624"/>
                <a:ext cx="11183112" cy="149167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，不符合题意，舍去，则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的零点个数等价于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的图象与直线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的交点个数，作出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的图象，如图2所示，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12_2#b901293b1?vbadefaultcenterpage=1&amp;parentnodeid=f5094351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99624"/>
                <a:ext cx="11183112" cy="1491679"/>
              </a:xfrm>
              <a:prstGeom prst="rect">
                <a:avLst/>
              </a:prstGeom>
              <a:blipFill rotWithShape="1">
                <a:blip r:embed="rId3"/>
                <a:stretch>
                  <a:fillRect t="-7" r="1" b="-5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C_5_AS.12_3#b901293b1?vbadefaultcenterpage=1&amp;parentnodeid=f50943517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08960" y="2828272"/>
            <a:ext cx="5971032" cy="311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12_4#b901293b1?vbadefaultcenterpage=1&amp;parentnodeid=f50943517&amp;vbahtmlprocessed=1&amp;bbb=1&amp;hasbroken=1"/>
              <p:cNvSpPr/>
              <p:nvPr/>
            </p:nvSpPr>
            <p:spPr>
              <a:xfrm>
                <a:off x="502920" y="2660536"/>
                <a:ext cx="11183112" cy="181222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由图象可知,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图象与直线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有且仅有1个交点，即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有且仅有1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个零点，C正确，D错误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AC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12_4#b901293b1?vbadefaultcenterpage=1&amp;parentnodeid=f50943517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60536"/>
                <a:ext cx="11183112" cy="1812227"/>
              </a:xfrm>
              <a:prstGeom prst="rect">
                <a:avLst/>
              </a:prstGeom>
              <a:blipFill rotWithShape="1">
                <a:blip r:embed="rId3"/>
                <a:stretch>
                  <a:fillRect t="-29" r="1" b="-3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3_1#ea0a8bfb1?vbadefaultcenterpage=1&amp;parentnodeid=f50943517&amp;vbahtmlprocessed=1"/>
              <p:cNvSpPr/>
              <p:nvPr/>
            </p:nvSpPr>
            <p:spPr>
              <a:xfrm>
                <a:off x="502920" y="2687111"/>
                <a:ext cx="11183112" cy="127374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郑州模拟）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−2,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≤1,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&amp;∣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ln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∣,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&gt;1,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的零点个数是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3_1#ea0a8bfb1?vbadefaultcenterpage=1&amp;parentnodeid=f5094351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87111"/>
                <a:ext cx="11183112" cy="1273747"/>
              </a:xfrm>
              <a:prstGeom prst="rect">
                <a:avLst/>
              </a:prstGeom>
              <a:blipFill rotWithShape="1">
                <a:blip r:embed="rId3"/>
                <a:stretch>
                  <a:fillRect t="-33" r="1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4_1#ea0a8bfb1.bracket?vbadefaultcenterpage=1&amp;parentnodeid=f50943517&amp;vbapositionanswer=4&amp;vbahtmlprocessed=1"/>
          <p:cNvSpPr/>
          <p:nvPr/>
        </p:nvSpPr>
        <p:spPr>
          <a:xfrm>
            <a:off x="3911537" y="3584558"/>
            <a:ext cx="423863" cy="3643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30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4" name="QC_5_BD.15_1#ea0a8bfb1.choices?vbadefaultcenterpage=1&amp;parentnodeid=f50943517&amp;vbahtmlprocessed=1"/>
          <p:cNvSpPr/>
          <p:nvPr/>
        </p:nvSpPr>
        <p:spPr>
          <a:xfrm>
            <a:off x="502920" y="3972859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2861945" algn="l"/>
                <a:tab pos="5699125" algn="l"/>
                <a:tab pos="853630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.4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B.5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C.6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.7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16_1#ea0a8bfb1?vbadefaultcenterpage=1&amp;parentnodeid=f50943517&amp;vbahtmlprocessed=1"/>
              <p:cNvSpPr/>
              <p:nvPr/>
            </p:nvSpPr>
            <p:spPr>
              <a:xfrm>
                <a:off x="502920" y="1639806"/>
                <a:ext cx="11183112" cy="103886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，分别作出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的图象和直线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，如图所示，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16_1#ea0a8bfb1?vbadefaultcenterpage=1&amp;parentnodeid=f5094351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39806"/>
                <a:ext cx="11183112" cy="1038860"/>
              </a:xfrm>
              <a:prstGeom prst="rect">
                <a:avLst/>
              </a:prstGeom>
              <a:blipFill rotWithShape="1">
                <a:blip r:embed="rId3"/>
                <a:stretch>
                  <a:fillRect t="-23" r="1" b="-56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C_5_AS.16_2#ea0a8bfb1?vbadefaultcenterpage=1&amp;parentnodeid=f50943517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61104" y="2808714"/>
            <a:ext cx="3675888" cy="269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16_3#ea0a8bfb1?vbadefaultcenterpage=1&amp;parentnodeid=f50943517&amp;vbahtmlprocessed=1&amp;bbb=1&amp;hasbroken=1"/>
              <p:cNvSpPr/>
              <p:nvPr/>
            </p:nvSpPr>
            <p:spPr>
              <a:xfrm>
                <a:off x="502920" y="2182699"/>
                <a:ext cx="11183112" cy="275520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由图象可得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的图象与直线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有两个交点，横坐标设为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有2个不等实根；当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有3个不等实根.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综上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的实根个数为5，即函数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的零点个数是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5.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16_3#ea0a8bfb1?vbadefaultcenterpage=1&amp;parentnodeid=f50943517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82699"/>
                <a:ext cx="11183112" cy="2755202"/>
              </a:xfrm>
              <a:prstGeom prst="rect">
                <a:avLst/>
              </a:prstGeom>
              <a:blipFill rotWithShape="1">
                <a:blip r:embed="rId3"/>
                <a:stretch>
                  <a:fillRect t="-7" r="-606" b="-3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923267d12.fixed?vbadefaultcenterpage=1&amp;parentnodeid=a7f7c8f89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b"/>
          <a:lstStyle/>
          <a:p>
            <a:pPr algn="ctr" latinLnBrk="1">
              <a:lnSpc>
                <a:spcPct val="100000"/>
              </a:lnSpc>
            </a:pPr>
            <a:r>
              <a:rPr lang="en-US" altLang="zh-CN" sz="42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磨尖点二</a:t>
            </a:r>
            <a:r>
              <a:rPr lang="en-US" altLang="zh-CN" sz="42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2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由嵌套函数的零点个数情况求参数范围</a:t>
            </a:r>
            <a:endParaRPr lang="en-US" altLang="zh-CN" sz="4200" dirty="0"/>
          </a:p>
        </p:txBody>
      </p:sp>
      <p:pic>
        <p:nvPicPr>
          <p:cNvPr id="3" name="C_3#923267d12.fixed?vbadefaultcenterpage=1&amp;parentnodeid=a7f7c8f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4_BD.17_1#7eb257bc7?vbadefaultcenterpage=1&amp;parentnodeid=923267d12&amp;vbahtmlprocessed=1"/>
              <p:cNvSpPr/>
              <p:nvPr/>
            </p:nvSpPr>
            <p:spPr>
              <a:xfrm>
                <a:off x="502920" y="2408474"/>
                <a:ext cx="11183112" cy="232905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典例2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云南模拟）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+2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,−2&lt;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≤0,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−2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+1,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[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]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恰有8个不同零点，则实数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的取值范围是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4_BD.17_1#7eb257bc7?vbadefaultcenterpage=1&amp;parentnodeid=923267d1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08474"/>
                <a:ext cx="11183112" cy="2329053"/>
              </a:xfrm>
              <a:prstGeom prst="rect">
                <a:avLst/>
              </a:prstGeom>
              <a:blipFill rotWithShape="1">
                <a:blip r:embed="rId3"/>
                <a:stretch>
                  <a:fillRect t="-24" r="1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4_AN.18_1#7eb257bc7.blank?vbadefaultcenterpage=1&amp;parentnodeid=923267d12&amp;vbapositionanswer=5&amp;vbahtmlprocessed=1"/>
              <p:cNvSpPr/>
              <p:nvPr/>
            </p:nvSpPr>
            <p:spPr>
              <a:xfrm>
                <a:off x="502920" y="4311759"/>
                <a:ext cx="807022" cy="35731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latinLnBrk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4_AN.18_1#7eb257bc7.blank?vbadefaultcenterpage=1&amp;parentnodeid=923267d12&amp;vbapositionanswer=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311759"/>
                <a:ext cx="807022" cy="357315"/>
              </a:xfrm>
              <a:prstGeom prst="rect">
                <a:avLst/>
              </a:prstGeom>
              <a:blipFill rotWithShape="1">
                <a:blip r:embed="rId4"/>
                <a:stretch>
                  <a:fillRect t="-31" r="71" b="-2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4_AS.19_1#7eb257bc7?vbadefaultcenterpage=1&amp;parentnodeid=923267d12&amp;vbahtmlprocessed=1"/>
              <p:cNvSpPr/>
              <p:nvPr/>
            </p:nvSpPr>
            <p:spPr>
              <a:xfrm>
                <a:off x="502920" y="988550"/>
                <a:ext cx="11183112" cy="56146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由已知得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−1][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4_AS.19_1#7eb257bc7?vbadefaultcenterpage=1&amp;parentnodeid=923267d1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88550"/>
                <a:ext cx="11183112" cy="561467"/>
              </a:xfrm>
              <a:prstGeom prst="rect">
                <a:avLst/>
              </a:prstGeom>
              <a:blipFill rotWithShape="1">
                <a:blip r:embed="rId3"/>
                <a:stretch>
                  <a:fillRect t="-87" r="1" b="-18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B_4_AS.19_2#7eb257bc7?vbadefaultcenterpage=1&amp;parentnodeid=923267d12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9704" y="1687558"/>
            <a:ext cx="3218688" cy="316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4_AS.19_3#7eb257bc7?vbadefaultcenterpage=1&amp;parentnodeid=923267d12&amp;vbahtmlprocessed=1"/>
              <p:cNvSpPr/>
              <p:nvPr/>
            </p:nvSpPr>
            <p:spPr>
              <a:xfrm>
                <a:off x="502920" y="4989558"/>
                <a:ext cx="11183112" cy="11678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，作出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的图象，如图，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4" name="QB_4_AS.19_3#7eb257bc7?vbadefaultcenterpage=1&amp;parentnodeid=923267d1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989558"/>
                <a:ext cx="11183112" cy="1167892"/>
              </a:xfrm>
              <a:prstGeom prst="rect">
                <a:avLst/>
              </a:prstGeom>
              <a:blipFill rotWithShape="1">
                <a:blip r:embed="rId5"/>
                <a:stretch>
                  <a:fillRect t="-31" r="1" b="-509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4_AS.19_3#7eb257bc7?vbadefaultcenterpage=1&amp;parentnodeid=923267d12&amp;vbahtmlprocessed=1"/>
              <p:cNvSpPr/>
              <p:nvPr/>
            </p:nvSpPr>
            <p:spPr>
              <a:xfrm>
                <a:off x="502920" y="998202"/>
                <a:ext cx="11183112" cy="514959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此时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，有2个根，当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，有1个根，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则必须有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≠1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有5个根.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有1个根，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有2个根，此时有3个根，不满足条件.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有1个根，不满足条件.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有1个根，不满足条件.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B_4_AS.19_3#7eb257bc7?vbadefaultcenterpage=1&amp;parentnodeid=923267d1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98202"/>
                <a:ext cx="11183112" cy="5149597"/>
              </a:xfrm>
              <a:prstGeom prst="rect">
                <a:avLst/>
              </a:prstGeom>
              <a:blipFill rotWithShape="1">
                <a:blip r:embed="rId2"/>
                <a:stretch>
                  <a:fillRect t="-12" r="1" b="-133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4_AS.19_3#7eb257bc7?vbadefaultcenterpage=1&amp;parentnodeid=923267d12&amp;vbahtmlprocessed=1"/>
              <p:cNvSpPr/>
              <p:nvPr/>
            </p:nvSpPr>
            <p:spPr>
              <a:xfrm>
                <a:off x="502920" y="2507025"/>
                <a:ext cx="11183112" cy="213194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有1个根，当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有3个根，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有1个根，此时有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1+3+1=5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个根，满足条件.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4_AS.19_3#7eb257bc7?vbadefaultcenterpage=1&amp;parentnodeid=923267d1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07025"/>
                <a:ext cx="11183112" cy="2131949"/>
              </a:xfrm>
              <a:prstGeom prst="rect">
                <a:avLst/>
              </a:prstGeom>
              <a:blipFill rotWithShape="1">
                <a:blip r:embed="rId2"/>
                <a:stretch>
                  <a:fillRect t="-2" r="1" b="-2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4_BD#05733b6ef?vbadefaultcenterpage=1&amp;parentnodeid=923267d12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94267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4_BD#05733b6ef?vbadefaultcenterpage=1&amp;parentnodeid=923267d12&amp;vbahtmlprocessed=1&amp;bbb=1&amp;hasbroken=1"/>
              <p:cNvSpPr/>
              <p:nvPr/>
            </p:nvSpPr>
            <p:spPr>
              <a:xfrm>
                <a:off x="502920" y="1468959"/>
                <a:ext cx="11183112" cy="468357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解决形如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[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]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的函数零点问题，其解题原理基本一致，都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是通过换元思想和整体代换思想进行求解，具体步骤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：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换元，令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求解函数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的零点或零点个数；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求解方程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的实根或实根个数或通过已知零点个数判断参数的取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值范围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这种方法的实质是将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[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]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的零点分拆成上述步骤1,2进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行求解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4_BD#05733b6ef?vbadefaultcenterpage=1&amp;parentnodeid=923267d1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68959"/>
                <a:ext cx="11183112" cy="4683570"/>
              </a:xfrm>
              <a:prstGeom prst="rect">
                <a:avLst/>
              </a:prstGeom>
              <a:blipFill rotWithShape="1">
                <a:blip r:embed="rId4"/>
                <a:stretch>
                  <a:fillRect t="-4" r="-164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37261321a?vbadefaultcenterpage=1&amp;parentnodeid=923267d12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192" y="756000"/>
            <a:ext cx="4544568" cy="530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20_1#841092779?vbadefaultcenterpage=1&amp;parentnodeid=37261321a&amp;vbahtmlprocessed=1"/>
              <p:cNvSpPr/>
              <p:nvPr/>
            </p:nvSpPr>
            <p:spPr>
              <a:xfrm>
                <a:off x="502920" y="1419448"/>
                <a:ext cx="11183112" cy="111010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江苏模拟）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有零点，且与函数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的零点完全相同，则实数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的取值范围是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20_1#841092779?vbadefaultcenterpage=1&amp;parentnodeid=37261321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11183112" cy="1110107"/>
              </a:xfrm>
              <a:prstGeom prst="rect">
                <a:avLst/>
              </a:prstGeom>
              <a:blipFill rotWithShape="1">
                <a:blip r:embed="rId4"/>
                <a:stretch>
                  <a:fillRect t="-20" r="1" b="-114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21_1#841092779.blank?vbadefaultcenterpage=1&amp;parentnodeid=37261321a&amp;vbapositionanswer=6&amp;vbahtmlprocessed=1"/>
              <p:cNvSpPr/>
              <p:nvPr/>
            </p:nvSpPr>
            <p:spPr>
              <a:xfrm>
                <a:off x="8127746" y="2082705"/>
                <a:ext cx="1014413" cy="3539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(−4,0]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21_1#841092779.blank?vbadefaultcenterpage=1&amp;parentnodeid=37261321a&amp;vbapositionanswer=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746" y="2082705"/>
                <a:ext cx="1014413" cy="353949"/>
              </a:xfrm>
              <a:prstGeom prst="rect">
                <a:avLst/>
              </a:prstGeom>
              <a:blipFill rotWithShape="1">
                <a:blip r:embed="rId5"/>
                <a:stretch>
                  <a:fillRect l="-38" t="-153" r="6" b="-7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22_1#841092779?vbadefaultcenterpage=1&amp;parentnodeid=37261321a&amp;vbahtmlprocessed=1&amp;bbb=1&amp;hasbroken=1"/>
              <p:cNvSpPr/>
              <p:nvPr/>
            </p:nvSpPr>
            <p:spPr>
              <a:xfrm>
                <a:off x="502920" y="997758"/>
                <a:ext cx="11183112" cy="508698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的一个零点.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有相同的零点，所以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有相同的零点0.满足题意.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有2个零点,分别为0和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也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2个零点0和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有2个零点，所以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无实数解，即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无实数解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−4&lt;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综上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(−4,0]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22_1#841092779?vbadefaultcenterpage=1&amp;parentnodeid=37261321a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97758"/>
                <a:ext cx="11183112" cy="5086985"/>
              </a:xfrm>
              <a:prstGeom prst="rect">
                <a:avLst/>
              </a:prstGeom>
              <a:blipFill rotWithShape="1">
                <a:blip r:embed="rId3"/>
                <a:stretch>
                  <a:fillRect t="-3" r="1" b="-5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a7f7c8f89.fixed?vbadefaultcenterpage=1&amp;parentnodeid=f0bcbbb96&amp;vbahtmlprocessed=1"/>
          <p:cNvSpPr/>
          <p:nvPr/>
        </p:nvSpPr>
        <p:spPr>
          <a:xfrm>
            <a:off x="621792" y="932688"/>
            <a:ext cx="10981944" cy="795528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磨尖课02</a:t>
            </a:r>
            <a:r>
              <a:rPr lang="en-US" altLang="zh-CN" sz="4000" b="1" i="0" dirty="0">
                <a:solidFill>
                  <a:srgbClr val="01448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嵌套函数的零点问题</a:t>
            </a:r>
            <a:endParaRPr lang="en-US" altLang="zh-CN" sz="4000" dirty="0"/>
          </a:p>
        </p:txBody>
      </p:sp>
      <p:pic>
        <p:nvPicPr>
          <p:cNvPr id="3" name="C_0#a7f7c8f89?linknodeid=f76bb16ec&amp;catalogrefid=f76bb16ec&amp;parentnodeid=f0bcbbb96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632" y="2807208"/>
            <a:ext cx="502920" cy="502920"/>
          </a:xfrm>
          <a:prstGeom prst="rect">
            <a:avLst/>
          </a:prstGeom>
        </p:spPr>
      </p:pic>
      <p:sp>
        <p:nvSpPr>
          <p:cNvPr id="4" name="C_0#a7f7c8f89?linknodeid=f76bb16ec&amp;catalogrefid=f76bb16ec&amp;parentnodeid=f0bcbbb96&amp;vbahtmlprocessed=1">
            <a:hlinkClick r:id="rId3" action="ppaction://hlinksldjump"/>
          </p:cNvPr>
          <p:cNvSpPr/>
          <p:nvPr/>
        </p:nvSpPr>
        <p:spPr>
          <a:xfrm>
            <a:off x="3346704" y="2624328"/>
            <a:ext cx="7845552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71755" algn="l" latinLnBrk="1">
              <a:lnSpc>
                <a:spcPct val="100000"/>
              </a:lnSpc>
            </a:pPr>
            <a:r>
              <a:rPr lang="en-US" altLang="zh-CN" sz="30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磨尖点一</a:t>
            </a:r>
            <a:r>
              <a:rPr lang="en-US" altLang="zh-CN" sz="3000" b="0" i="0" dirty="0">
                <a:solidFill>
                  <a:srgbClr val="E81B2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30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求嵌套函数的零点个数</a:t>
            </a:r>
            <a:endParaRPr lang="en-US" altLang="zh-CN" sz="3000" dirty="0"/>
          </a:p>
        </p:txBody>
      </p:sp>
      <p:pic>
        <p:nvPicPr>
          <p:cNvPr id="5" name="C_0#a7f7c8f89?linknodeid=923267d12&amp;catalogrefid=923267d12&amp;parentnodeid=f0bcbbb96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632" y="4032504"/>
            <a:ext cx="502920" cy="502920"/>
          </a:xfrm>
          <a:prstGeom prst="rect">
            <a:avLst/>
          </a:prstGeom>
        </p:spPr>
      </p:pic>
      <p:sp>
        <p:nvSpPr>
          <p:cNvPr id="6" name="C_0#a7f7c8f89?linknodeid=923267d12&amp;catalogrefid=923267d12&amp;parentnodeid=f0bcbbb96&amp;vbahtmlprocessed=1">
            <a:hlinkClick r:id="rId5" action="ppaction://hlinksldjump"/>
          </p:cNvPr>
          <p:cNvSpPr/>
          <p:nvPr/>
        </p:nvSpPr>
        <p:spPr>
          <a:xfrm>
            <a:off x="3346704" y="3822192"/>
            <a:ext cx="7845552" cy="9144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71755" algn="l" latinLnBrk="1">
              <a:lnSpc>
                <a:spcPct val="100000"/>
              </a:lnSpc>
            </a:pPr>
            <a:r>
              <a:rPr lang="en-US" altLang="zh-CN" sz="30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磨尖点二</a:t>
            </a:r>
            <a:r>
              <a:rPr lang="en-US" altLang="zh-CN" sz="3000" b="0" i="0" dirty="0">
                <a:solidFill>
                  <a:srgbClr val="E81B2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30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由嵌套函数的零点个数情况求参数    范围</a:t>
            </a:r>
            <a:endParaRPr lang="en-US" altLang="zh-CN" sz="3000" dirty="0"/>
          </a:p>
        </p:txBody>
      </p:sp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_3_BD#239c766ed?vbadefaultcenterpage=1&amp;parentnodeid=a7f7c8f89&amp;vbahtmlprocessed=1"/>
          <p:cNvSpPr/>
          <p:nvPr/>
        </p:nvSpPr>
        <p:spPr>
          <a:xfrm>
            <a:off x="502920" y="2779345"/>
            <a:ext cx="11183112" cy="15873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嵌套函数的零点问题是很多学生难以跨越的一道“鸿沟”.求解时通常先“换元解套”,将复合函数拆解为两个相对简单的函数,再借助函数的图象、性质求解,下面我们一起探讨如何跨越这道“鸿沟”.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f76bb16ec.fixed?vbadefaultcenterpage=1&amp;parentnodeid=a7f7c8f89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b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磨尖点一</a:t>
            </a:r>
            <a:r>
              <a:rPr lang="en-US" altLang="zh-CN" sz="4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求嵌套函数的零点个数</a:t>
            </a:r>
            <a:endParaRPr lang="en-US" altLang="zh-CN" sz="4400" dirty="0"/>
          </a:p>
        </p:txBody>
      </p:sp>
      <p:pic>
        <p:nvPicPr>
          <p:cNvPr id="3" name="C_3#f76bb16ec.fixed?vbadefaultcenterpage=1&amp;parentnodeid=a7f7c8f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_1#564d9e854?vbadefaultcenterpage=1&amp;parentnodeid=59c995140&amp;vbahtmlprocessed=1"/>
              <p:cNvSpPr/>
              <p:nvPr/>
            </p:nvSpPr>
            <p:spPr>
              <a:xfrm>
                <a:off x="502920" y="2809032"/>
                <a:ext cx="11183112" cy="1034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典例1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有极值点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[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]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的不同实根的个数是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_1#564d9e854?vbadefaultcenterpage=1&amp;parentnodeid=59c99514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09032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41" r="1" b="-10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_1#564d9e854.bracket?vbadefaultcenterpage=1&amp;parentnodeid=59c995140&amp;vbapositionanswer=1&amp;vbahtmlprocessed=1"/>
          <p:cNvSpPr/>
          <p:nvPr/>
        </p:nvSpPr>
        <p:spPr>
          <a:xfrm>
            <a:off x="8292084" y="3357672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400" dirty="0"/>
          </a:p>
        </p:txBody>
      </p:sp>
      <p:sp>
        <p:nvSpPr>
          <p:cNvPr id="4" name="QC_5_BD.3_1#564d9e854.choices?vbadefaultcenterpage=1&amp;parentnodeid=59c995140&amp;vbahtmlprocessed=1"/>
          <p:cNvSpPr/>
          <p:nvPr/>
        </p:nvSpPr>
        <p:spPr>
          <a:xfrm>
            <a:off x="502920" y="3850939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2861945" algn="l"/>
                <a:tab pos="5699125" algn="l"/>
                <a:tab pos="853630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.3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B.4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C.5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.6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_1#564d9e854?vbadefaultcenterpage=1&amp;parentnodeid=59c995140&amp;vbahtmlprocessed=1&amp;bbb=1&amp;hasbroken=1"/>
              <p:cNvSpPr/>
              <p:nvPr/>
            </p:nvSpPr>
            <p:spPr>
              <a:xfrm>
                <a:off x="502920" y="756000"/>
                <a:ext cx="11183112" cy="185762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3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.又由题意知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，两</a:t>
                </a:r>
              </a:p>
              <a:p>
                <a:pPr latinLnBrk="1">
                  <a:lnSpc>
                    <a:spcPct val="13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根分别为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的根分别为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</a:p>
              <a:p>
                <a:pPr latinLnBrk="1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3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如图所示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_1#564d9e854?vbadefaultcenterpage=1&amp;parentnodeid=59c99514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1857629"/>
              </a:xfrm>
              <a:prstGeom prst="rect">
                <a:avLst/>
              </a:prstGeom>
              <a:blipFill rotWithShape="1">
                <a:blip r:embed="rId3"/>
                <a:stretch>
                  <a:fillRect t="-19" r="1" b="-4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C_5_AS.4_2#564d9e854?vbadefaultcenterpage=1&amp;parentnodeid=59c995140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79192" y="2750408"/>
            <a:ext cx="6821424" cy="270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AS.4_3#564d9e854?vbadefaultcenterpage=1&amp;parentnodeid=59c995140&amp;vbahtmlprocessed=1"/>
              <p:cNvSpPr/>
              <p:nvPr/>
            </p:nvSpPr>
            <p:spPr>
              <a:xfrm>
                <a:off x="502920" y="5595208"/>
                <a:ext cx="11183112" cy="91065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3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由图象可知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有2个解，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有1个解，因此方程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[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]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的不同实根个数为3,故选A.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AS.4_3#564d9e854?vbadefaultcenterpage=1&amp;parentnodeid=59c99514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5595208"/>
                <a:ext cx="11183112" cy="910654"/>
              </a:xfrm>
              <a:prstGeom prst="rect">
                <a:avLst/>
              </a:prstGeom>
              <a:blipFill rotWithShape="1">
                <a:blip r:embed="rId5"/>
                <a:stretch>
                  <a:fillRect t="-24" r="1" b="-68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5_1#28ec9d774?vbadefaultcenterpage=1&amp;parentnodeid=59c995140&amp;vbahtmlprocessed=1"/>
              <p:cNvSpPr/>
              <p:nvPr/>
            </p:nvSpPr>
            <p:spPr>
              <a:xfrm>
                <a:off x="502920" y="2496611"/>
                <a:ext cx="11183112" cy="166077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1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长沙模拟）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ln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+2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≤0,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的零点个数是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5_1#28ec9d774?vbadefaultcenterpage=1&amp;parentnodeid=59c99514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96611"/>
                <a:ext cx="11183112" cy="1660779"/>
              </a:xfrm>
              <a:prstGeom prst="rect">
                <a:avLst/>
              </a:prstGeom>
              <a:blipFill rotWithShape="1">
                <a:blip r:embed="rId3"/>
                <a:stretch>
                  <a:fillRect t="-26" r="1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6_1#28ec9d774.bracket?vbadefaultcenterpage=1&amp;parentnodeid=59c995140&amp;vbapositionanswer=2&amp;vbahtmlprocessed=1"/>
          <p:cNvSpPr/>
          <p:nvPr/>
        </p:nvSpPr>
        <p:spPr>
          <a:xfrm>
            <a:off x="2293620" y="3713049"/>
            <a:ext cx="441325" cy="3643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30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altLang="zh-CN" sz="2400" dirty="0"/>
          </a:p>
        </p:txBody>
      </p:sp>
      <p:sp>
        <p:nvSpPr>
          <p:cNvPr id="4" name="QC_5_BD.7_1#28ec9d774.choices?vbadefaultcenterpage=1&amp;parentnodeid=59c995140&amp;vbahtmlprocessed=1"/>
          <p:cNvSpPr/>
          <p:nvPr/>
        </p:nvSpPr>
        <p:spPr>
          <a:xfrm>
            <a:off x="502920" y="4163359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2861945" algn="l"/>
                <a:tab pos="5699125" algn="l"/>
                <a:tab pos="853630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.2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B.3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C.4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.5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8_1#28ec9d774?vbadefaultcenterpage=1&amp;parentnodeid=59c995140&amp;vbahtmlprocessed=1&amp;bbb=1&amp;hasbroken=1"/>
              <p:cNvSpPr/>
              <p:nvPr/>
            </p:nvSpPr>
            <p:spPr>
              <a:xfrm>
                <a:off x="502920" y="1896854"/>
                <a:ext cx="11183112" cy="332689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ln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+1,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≤0.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上单调递增，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=−1&lt;0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，所以由零点存在定理可知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，存在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8_1#28ec9d774?vbadefaultcenterpage=1&amp;parentnodeid=59c99514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96854"/>
                <a:ext cx="11183112" cy="3326892"/>
              </a:xfrm>
              <a:prstGeom prst="rect">
                <a:avLst/>
              </a:prstGeom>
              <a:blipFill rotWithShape="1">
                <a:blip r:embed="rId3"/>
                <a:stretch>
                  <a:fillRect t="-3" r="1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ZiMTU1MDljNDlhODY1MWYwNDk4MjYwNjJlNDA3ZTQifQ=="/>
</p:tagLst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188</Words>
  <Application>Microsoft Office PowerPoint</Application>
  <PresentationFormat>宽屏</PresentationFormat>
  <Paragraphs>115</Paragraphs>
  <Slides>28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等线</vt:lpstr>
      <vt:lpstr>宋体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石蒙</dc:creator>
  <cp:lastModifiedBy>微软用户</cp:lastModifiedBy>
  <cp:revision>7</cp:revision>
  <dcterms:created xsi:type="dcterms:W3CDTF">2023-12-21T09:32:00Z</dcterms:created>
  <dcterms:modified xsi:type="dcterms:W3CDTF">2024-01-18T08:50:50Z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C869CAF66E664962876B8E8A958C9349_12</vt:lpwstr>
  </property>
  <property fmtid="{D5CDD505-2E9C-101B-9397-08002B2CF9AE}" pid="3" name="KSOProductBuildVer">
    <vt:lpwstr>2052-12.1.0.15990</vt:lpwstr>
  </property>
</Properties>
</file>