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8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9" r:id="rId29"/>
    <p:sldId id="282" r:id="rId30"/>
    <p:sldId id="283" r:id="rId31"/>
    <p:sldId id="284" r:id="rId32"/>
    <p:sldId id="285" r:id="rId33"/>
    <p:sldId id="286" r:id="rId34"/>
    <p:sldId id="287" r:id="rId35"/>
  </p:sldIdLst>
  <p:sldSz cx="12192000" cy="6858000"/>
  <p:notesSz cx="6858000" cy="1219200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02038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 平面向量的综合应用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4F9320F8-CF25-4E5D-A783-A8F003458B8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02038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 平面向量的综合应用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CC54FA2-B8D9-4709-A8B1-A55020FF388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02038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 平面向量的综合应用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E05EC28-8454-4394-AB77-9AAB8BD8A26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02038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 平面向量的综合应用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B08F0210-2ABA-4AC3-B714-9E3B3B6B357B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02038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 平面向量的综合应用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39F614C-BF5F-45BF-8A23-F25AFD32794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3ecd307503a000a71aac6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E02F12A-2272-4B15-84B6-6F9987E2947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02038c0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 平面向量的综合应用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912C04DE-0C62-43AE-9318-83D41AB74C5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0.png"/><Relationship Id="rId4" Type="http://schemas.openxmlformats.org/officeDocument/2006/relationships/image" Target="../media/image1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9.png"/><Relationship Id="rId4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1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2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1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1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B_6_AS.9_2#bf91a07d6?vbadefaultcenterpage=1&amp;parentnodeid=5fb5181b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64608" y="956038"/>
            <a:ext cx="2468880" cy="253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S.9_3#bf91a07d6?vbadefaultcenterpage=1&amp;parentnodeid=5fb5181b5&amp;vbahtmlprocessed=1&amp;bbb=1&amp;hasbroken=1"/>
              <p:cNvSpPr/>
              <p:nvPr/>
            </p:nvSpPr>
            <p:spPr>
              <a:xfrm>
                <a:off x="502920" y="3615926"/>
                <a:ext cx="11183112" cy="25613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四点共圆，即点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外接圆上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𝐴𝐵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，由正弦定理得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𝑂𝐴𝐵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的外接圆直径为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𝑅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π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AS.9_3#bf91a07d6?vbadefaultcenterpage=1&amp;parentnodeid=5fb51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15926"/>
                <a:ext cx="11183112" cy="2561336"/>
              </a:xfrm>
              <a:prstGeom prst="rect">
                <a:avLst/>
              </a:prstGeom>
              <a:blipFill rotWithShape="1">
                <a:blip r:embed="rId4"/>
                <a:stretch>
                  <a:fillRect t="-9" r="1" b="-5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3f17f71aa.fixed?vbadefaultcenterpage=1&amp;parentnodeid=a02038c07&amp;vbahtmlprocessed=1"/>
          <p:cNvSpPr/>
          <p:nvPr/>
        </p:nvSpPr>
        <p:spPr>
          <a:xfrm>
            <a:off x="224726" y="3200400"/>
            <a:ext cx="11712067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37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37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7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平面向量中与数量积有关的最值（范围）问题</a:t>
            </a:r>
            <a:endParaRPr lang="en-US" altLang="zh-CN" sz="3700" dirty="0"/>
          </a:p>
        </p:txBody>
      </p:sp>
      <p:pic>
        <p:nvPicPr>
          <p:cNvPr id="3" name="C_3#3f17f71aa.fixed?vbadefaultcenterpage=1&amp;parentnodeid=a02038c0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bbd659e2?vbadefaultcenterpage=1&amp;parentnodeid=3f17f71a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10_1#310c5aa64?vbadefaultcenterpage=1&amp;parentnodeid=0bbd659e2&amp;vbahtmlprocessed=1&amp;bbb=1&amp;hasbroken=1"/>
              <p:cNvSpPr/>
              <p:nvPr/>
            </p:nvSpPr>
            <p:spPr>
              <a:xfrm>
                <a:off x="502920" y="1241425"/>
                <a:ext cx="11182985" cy="1394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为单位向量，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（审题①构造圆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,作出向量的投影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②利用数量积的函数表达式求取值范围）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10_1#310c5aa64?vbadefaultcenterpage=1&amp;parentnodeid=0bbd659e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1394460"/>
              </a:xfrm>
              <a:prstGeom prst="rect">
                <a:avLst/>
              </a:prstGeom>
              <a:blipFill rotWithShape="1">
                <a:blip r:embed="rId4"/>
                <a:stretch>
                  <a:fillRect b="-32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11_1#310c5aa64.blank?vbadefaultcenterpage=1&amp;parentnodeid=0bbd659e2&amp;vbapositionanswer=4&amp;vbahtmlprocessed=1&amp;rh=43.2"/>
              <p:cNvSpPr/>
              <p:nvPr/>
            </p:nvSpPr>
            <p:spPr>
              <a:xfrm>
                <a:off x="9696704" y="1862297"/>
                <a:ext cx="1106488" cy="51009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,6]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11_1#310c5aa64.blank?vbadefaultcenterpage=1&amp;parentnodeid=0bbd659e2&amp;vbapositionanswer=4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6704" y="1862297"/>
                <a:ext cx="1106488" cy="510096"/>
              </a:xfrm>
              <a:prstGeom prst="rect">
                <a:avLst/>
              </a:prstGeom>
              <a:blipFill rotWithShape="1">
                <a:blip r:embed="rId5"/>
                <a:stretch>
                  <a:fillRect l="-23" t="-94" r="52" b="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12_1#310c5aa64?vbadefaultcenterpage=1&amp;parentnodeid=0bbd659e2&amp;vbahtmlprocessed=1"/>
              <p:cNvSpPr/>
              <p:nvPr/>
            </p:nvSpPr>
            <p:spPr>
              <a:xfrm>
                <a:off x="502920" y="868281"/>
                <a:ext cx="11183112" cy="5421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12_1#310c5aa64?vbadefaultcenterpage=1&amp;parentnodeid=0bbd659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68281"/>
                <a:ext cx="11183112" cy="542100"/>
              </a:xfrm>
              <a:prstGeom prst="rect">
                <a:avLst/>
              </a:prstGeom>
              <a:blipFill rotWithShape="1">
                <a:blip r:embed="rId3"/>
                <a:stretch>
                  <a:fillRect t="-44" r="1" b="-228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5_AS.12_2#310c5aa64?vbadefaultcenterpage=1&amp;parentnodeid=0bbd659e2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0600" y="1544429"/>
            <a:ext cx="2587752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12_3#310c5aa64?vbadefaultcenterpage=1&amp;parentnodeid=0bbd659e2&amp;vbahtmlprocessed=1"/>
              <p:cNvSpPr/>
              <p:nvPr/>
            </p:nvSpPr>
            <p:spPr>
              <a:xfrm>
                <a:off x="502920" y="3373229"/>
                <a:ext cx="11183112" cy="290449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则点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为圆心，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为半径的圆上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点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在以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为圆心，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为半径的圆上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如图所示，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𝑂𝐴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在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𝐵𝑂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上的投影数量为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𝑂𝐻</m:t>
                                </m:r>
                              </m:e>
                            </m:acc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//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取得最小值，此时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𝑂𝐻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=1−2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𝐵𝑂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𝐸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1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S.12_3#310c5aa64?vbadefaultcenterpage=1&amp;parentnodeid=0bbd659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73229"/>
                <a:ext cx="11183112" cy="2904490"/>
              </a:xfrm>
              <a:prstGeom prst="rect">
                <a:avLst/>
              </a:prstGeom>
              <a:blipFill rotWithShape="1">
                <a:blip r:embed="rId5"/>
                <a:stretch>
                  <a:fillRect t="-4" r="1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404495" y="51435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12_3#310c5aa64?vbadefaultcenterpage=1&amp;parentnodeid=0bbd659e2&amp;vbahtmlprocessed=1"/>
              <p:cNvSpPr/>
              <p:nvPr/>
            </p:nvSpPr>
            <p:spPr>
              <a:xfrm>
                <a:off x="502920" y="2787886"/>
                <a:ext cx="11183112" cy="1570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𝐵𝑂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cos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∠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𝐵𝑂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易知当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同向时，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取得最大值,最大值为6.故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,6]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B_5_AS.12_3#310c5aa64?vbadefaultcenterpage=1&amp;parentnodeid=0bbd659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87886"/>
                <a:ext cx="11183112" cy="1570228"/>
              </a:xfrm>
              <a:prstGeom prst="rect">
                <a:avLst/>
              </a:prstGeom>
              <a:blipFill rotWithShape="1">
                <a:blip r:embed="rId2"/>
                <a:stretch>
                  <a:fillRect t="-15" r="1" b="-27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9edcbde5?vbadefaultcenterpage=1&amp;parentnodeid=3f17f71a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8a2f6b308?vbadefaultcenterpage=1&amp;parentnodeid=19edcbde5&amp;vbahtmlprocessed=1&amp;bbb=1&amp;hasbroken=1"/>
          <p:cNvSpPr/>
          <p:nvPr/>
        </p:nvSpPr>
        <p:spPr>
          <a:xfrm>
            <a:off x="-83234" y="1413586"/>
            <a:ext cx="11183112" cy="37818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平面向量是在二维平面内既有大小又有方向的量，在解决平面向量的范围与最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值问题时，常用代数法与几何法两种解法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代数法的基本思路是利用函数的思想，将目标表达式转化为单变量函数，也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有一些问题需要通过不等式的技巧来解决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几何法的基本思路是将条件转化为几何元素，构图后通过平面几何的知识解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</a:t>
            </a:r>
            <a:r>
              <a:rPr lang="en-US" altLang="zh-CN" sz="240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决，当然很多时候利用数形结合来解题也是高效的解题手段.常用方法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</a:t>
            </a:r>
          </a:p>
          <a:p>
            <a:pPr lvl="0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     （1）定义法;（2）坐标法；（3）基底法；（4）几何意义法.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e025b078?vbadefaultcenterpage=1&amp;parentnodeid=3f17f71a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511038b7a?vbadefaultcenterpage=1&amp;parentnodeid=8e025b078&amp;inlineimagemarkindex=3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511038b7a?vbadefaultcenterpage=1&amp;parentnodeid=8e025b078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单个动点的范围问题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13_1#4713a65a5?vbadefaultcenterpage=1&amp;parentnodeid=511038b7a&amp;vbahtmlprocessed=1&amp;bbb=1&amp;hasbroken=1"/>
              <p:cNvSpPr/>
              <p:nvPr/>
            </p:nvSpPr>
            <p:spPr>
              <a:xfrm>
                <a:off x="502920" y="1775048"/>
                <a:ext cx="11183112" cy="110477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已知菱形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的边长为1，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边上的动点，则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13_1#4713a65a5?vbadefaultcenterpage=1&amp;parentnodeid=511038b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104773"/>
              </a:xfrm>
              <a:prstGeom prst="rect">
                <a:avLst/>
              </a:prstGeom>
              <a:blipFill rotWithShape="1">
                <a:blip r:embed="rId5"/>
                <a:stretch>
                  <a:fillRect t="-20" r="1" b="-9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14_1#4713a65a5.blank?vbadefaultcenterpage=1&amp;parentnodeid=511038b7a&amp;vbapositionanswer=5&amp;vbahtmlprocessed=1&amp;rh=43.2"/>
              <p:cNvSpPr/>
              <p:nvPr/>
            </p:nvSpPr>
            <p:spPr>
              <a:xfrm>
                <a:off x="1125220" y="2293589"/>
                <a:ext cx="284163" cy="51028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14_1#4713a65a5.blank?vbadefaultcenterpage=1&amp;parentnodeid=511038b7a&amp;vbapositionanswer=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20" y="2293589"/>
                <a:ext cx="284163" cy="510286"/>
              </a:xfrm>
              <a:prstGeom prst="rect">
                <a:avLst/>
              </a:prstGeom>
              <a:blipFill rotWithShape="1">
                <a:blip r:embed="rId6"/>
                <a:stretch>
                  <a:fillRect t="-118" r="112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6_AS.15_1#4713a65a5?vbadefaultcenterpage=1&amp;parentnodeid=511038b7a&amp;vbahtmlprocessed=1&amp;bbb=1&amp;hasbroken=1"/>
              <p:cNvSpPr/>
              <p:nvPr/>
            </p:nvSpPr>
            <p:spPr>
              <a:xfrm>
                <a:off x="502920" y="2879948"/>
                <a:ext cx="11183112" cy="327577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𝐴𝐸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∈[0,1]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𝐷𝐴</m:t>
                            </m:r>
                          </m:e>
                        </m:acc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𝐷𝐶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𝐴</m:t>
                            </m:r>
                            <m:r>
                              <a:rPr lang="en-US" altLang="zh-CN" sz="2400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𝐷𝐶</m:t>
                            </m:r>
                          </m:e>
                        </m:acc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∘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𝐷𝐸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𝐷𝐶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6_AS.15_1#4713a65a5?vbadefaultcenterpage=1&amp;parentnodeid=511038b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79948"/>
                <a:ext cx="11183112" cy="3275775"/>
              </a:xfrm>
              <a:prstGeom prst="rect">
                <a:avLst/>
              </a:prstGeom>
              <a:blipFill rotWithShape="1">
                <a:blip r:embed="rId7"/>
                <a:stretch>
                  <a:fillRect t="-7" r="1" b="-19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435eaa0c1?vbadefaultcenterpage=1&amp;parentnodeid=8e025b078&amp;inlineimagemarkindex=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435eaa0c1?vbadefaultcenterpage=1&amp;parentnodeid=8e025b078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定义法变为坐标法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16_1#e0aee773f?vbadefaultcenterpage=1&amp;parentnodeid=435eaa0c1&amp;vbahtmlprocessed=1&amp;bbb=1&amp;hasbroken=1"/>
              <p:cNvSpPr/>
              <p:nvPr/>
            </p:nvSpPr>
            <p:spPr>
              <a:xfrm>
                <a:off x="502920" y="1289908"/>
                <a:ext cx="11183112" cy="121659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上的动点，则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16_1#e0aee773f?vbadefaultcenterpage=1&amp;parentnodeid=435eaa0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89908"/>
                <a:ext cx="11183112" cy="1216597"/>
              </a:xfrm>
              <a:prstGeom prst="rect">
                <a:avLst/>
              </a:prstGeom>
              <a:blipFill rotWithShape="1">
                <a:blip r:embed="rId4"/>
                <a:stretch>
                  <a:fillRect t="-18" r="-141" b="-97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17_1#e0aee773f.blank?vbadefaultcenterpage=1&amp;parentnodeid=435eaa0c1&amp;vbapositionanswer=6&amp;vbahtmlprocessed=1"/>
              <p:cNvSpPr/>
              <p:nvPr/>
            </p:nvSpPr>
            <p:spPr>
              <a:xfrm>
                <a:off x="541020" y="2087785"/>
                <a:ext cx="550863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17_1#e0aee773f.blank?vbadefaultcenterpage=1&amp;parentnodeid=435eaa0c1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0" y="2087785"/>
                <a:ext cx="550863" cy="353441"/>
              </a:xfrm>
              <a:prstGeom prst="rect">
                <a:avLst/>
              </a:prstGeom>
              <a:blipFill rotWithShape="1">
                <a:blip r:embed="rId5"/>
                <a:stretch>
                  <a:fillRect t="-153" r="58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18_1#e0aee773f?vbadefaultcenterpage=1&amp;parentnodeid=435eaa0c1&amp;vbahtmlprocessed=1&amp;bbb=1&amp;hasbroken=1"/>
              <p:cNvSpPr/>
              <p:nvPr/>
            </p:nvSpPr>
            <p:spPr>
              <a:xfrm>
                <a:off x="502920" y="756000"/>
                <a:ext cx="11183112" cy="10388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过点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，垂足为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𝐷𝐶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所在的直线分别为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轴建立平面直角坐标系，如图，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18_1#e0aee773f?vbadefaultcenterpage=1&amp;parentnodeid=435eaa0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038860"/>
              </a:xfrm>
              <a:prstGeom prst="rect">
                <a:avLst/>
              </a:prstGeom>
              <a:blipFill rotWithShape="1">
                <a:blip r:embed="rId3"/>
                <a:stretch>
                  <a:fillRect t="-34" r="1" b="-5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B_6_AS.18_2#e0aee773f?vbadefaultcenterpage=1&amp;parentnodeid=435eaa0c1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09744" y="1924908"/>
            <a:ext cx="2578608" cy="1216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18_3#e0aee773f?vbadefaultcenterpage=1&amp;parentnodeid=435eaa0c1&amp;vbahtmlprocessed=1&amp;bbb=1&amp;hasbroken=1"/>
              <p:cNvSpPr/>
              <p:nvPr/>
            </p:nvSpPr>
            <p:spPr>
              <a:xfrm>
                <a:off x="502920" y="3271108"/>
                <a:ext cx="11183112" cy="311004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Rt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△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𝐴𝐷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𝐴𝐶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𝐶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∈[−1,4]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+0×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取得最小值，最小值为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18_3#e0aee773f?vbadefaultcenterpage=1&amp;parentnodeid=435eaa0c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71108"/>
                <a:ext cx="11183112" cy="3110040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82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b077109bf.fixed?vbadefaultcenterpage=1&amp;parentnodeid=a02038c07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38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38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38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平面向量中与夹角有关的最值（范围）问题</a:t>
            </a:r>
            <a:endParaRPr lang="en-US" altLang="zh-CN" sz="3800" dirty="0"/>
          </a:p>
        </p:txBody>
      </p:sp>
      <p:pic>
        <p:nvPicPr>
          <p:cNvPr id="3" name="C_3#b077109bf.fixed?vbadefaultcenterpage=1&amp;parentnodeid=a02038c0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3351600f?vbadefaultcenterpage=1&amp;parentnodeid=b077109b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19_1#226bf530b?vbadefaultcenterpage=1&amp;parentnodeid=83351600f&amp;vbahtmlprocessed=1&amp;bbb=1&amp;hasbroken=1"/>
              <p:cNvSpPr/>
              <p:nvPr/>
            </p:nvSpPr>
            <p:spPr>
              <a:xfrm>
                <a:off x="502920" y="1241425"/>
                <a:ext cx="11182985" cy="237299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典例3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成都模拟）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，且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−3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由模长得到数量积的值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⟨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,3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⟩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的最小值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审题②得出夹角的表达式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考虑用基本不等式求解最值）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</a:t>
                </a:r>
                <a:r>
                  <a:rPr lang="en-US" altLang="zh-CN" sz="3350" b="0" i="0" u="sng" kern="0" spc="-99900" dirty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19_1#226bf530b?vbadefaultcenterpage=1&amp;parentnodeid=83351600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372995"/>
              </a:xfrm>
              <a:prstGeom prst="rect">
                <a:avLst/>
              </a:prstGeom>
              <a:blipFill rotWithShape="1">
                <a:blip r:embed="rId4"/>
                <a:stretch>
                  <a:fillRect r="-1050" b="-19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20_1#226bf530b.blank?vbadefaultcenterpage=1&amp;parentnodeid=83351600f&amp;vbapositionanswer=7&amp;vbahtmlprocessed=1&amp;rh=48.6"/>
              <p:cNvSpPr/>
              <p:nvPr/>
            </p:nvSpPr>
            <p:spPr>
              <a:xfrm>
                <a:off x="4795520" y="2767997"/>
                <a:ext cx="558864" cy="58426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20_1#226bf530b.blank?vbadefaultcenterpage=1&amp;parentnodeid=83351600f&amp;vbapositionanswer=7&amp;vbahtmlprocessed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520" y="2767997"/>
                <a:ext cx="558864" cy="584264"/>
              </a:xfrm>
              <a:prstGeom prst="rect">
                <a:avLst/>
              </a:prstGeom>
              <a:blipFill rotWithShape="1">
                <a:blip r:embed="rId5"/>
                <a:stretch>
                  <a:fillRect t="-5" r="11" b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21_1#226bf530b?vbadefaultcenterpage=1&amp;parentnodeid=83351600f&amp;vbahtmlprocessed=1&amp;bbb=1&amp;hasbroken=1"/>
              <p:cNvSpPr/>
              <p:nvPr/>
            </p:nvSpPr>
            <p:spPr>
              <a:xfrm>
                <a:off x="502920" y="1869740"/>
                <a:ext cx="11183112" cy="33811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−3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两边同时平方得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−6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+9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,3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10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8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×2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8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，当且仅当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den>
                        </m:f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时取等号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,3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的最小值是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21_1#226bf530b?vbadefaultcenterpage=1&amp;parentnodeid=83351600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9740"/>
                <a:ext cx="11183112" cy="3381121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31800" y="107950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f55e937a?vbadefaultcenterpage=1&amp;parentnodeid=b077109b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3ac8d7226?vbadefaultcenterpage=1&amp;parentnodeid=7f55e937a&amp;vbahtmlprocessed=1&amp;bbb=1&amp;hasbroken=1"/>
              <p:cNvSpPr/>
              <p:nvPr/>
            </p:nvSpPr>
            <p:spPr>
              <a:xfrm>
                <a:off x="502920" y="1241648"/>
                <a:ext cx="11183112" cy="195440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,且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求变量的取值范围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、最值,往往要将目标函数用某个变量表示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,转化为求函数的最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值问题或采用基本不等式求解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,期间要注意变量之间的关系.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3ac8d7226?vbadefaultcenterpage=1&amp;parentnodeid=7f55e93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1954403"/>
              </a:xfrm>
              <a:prstGeom prst="rect">
                <a:avLst/>
              </a:prstGeom>
              <a:blipFill rotWithShape="1">
                <a:blip r:embed="rId4"/>
                <a:stretch>
                  <a:fillRect t="-11" r="-237" b="-26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1de7bb26?vbadefaultcenterpage=1&amp;parentnodeid=b077109b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6f25d9f4c?vbadefaultcenterpage=1&amp;parentnodeid=11de7bb26&amp;inlineimagemarkindex=5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6f25d9f4c?vbadefaultcenterpage=1&amp;parentnodeid=11de7bb26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引入数量积的范围条件考查角度的范围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22_1#85a20eddf?vbadefaultcenterpage=1&amp;parentnodeid=6f25d9f4c&amp;vbahtmlprocessed=1&amp;bbb=1&amp;hasbroken=1"/>
              <p:cNvSpPr/>
              <p:nvPr/>
            </p:nvSpPr>
            <p:spPr>
              <a:xfrm>
                <a:off x="502920" y="1775048"/>
                <a:ext cx="11183112" cy="126473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已知非零向量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22_1#85a20eddf?vbadefaultcenterpage=1&amp;parentnodeid=6f25d9f4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75048"/>
                <a:ext cx="11183112" cy="1264730"/>
              </a:xfrm>
              <a:prstGeom prst="rect">
                <a:avLst/>
              </a:prstGeom>
              <a:blipFill rotWithShape="1">
                <a:blip r:embed="rId5"/>
                <a:stretch>
                  <a:fillRect t="-18" r="-3724" b="-5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23_1#85a20eddf.blank?vbadefaultcenterpage=1&amp;parentnodeid=6f25d9f4c&amp;vbapositionanswer=8&amp;vbahtmlprocessed=1&amp;rh=43.2"/>
              <p:cNvSpPr/>
              <p:nvPr/>
            </p:nvSpPr>
            <p:spPr>
              <a:xfrm>
                <a:off x="5236274" y="2456339"/>
                <a:ext cx="962025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23_1#85a20eddf.blank?vbadefaultcenterpage=1&amp;parentnodeid=6f25d9f4c&amp;vbapositionanswer=8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274" y="2456339"/>
                <a:ext cx="962025" cy="510731"/>
              </a:xfrm>
              <a:prstGeom prst="rect">
                <a:avLst/>
              </a:prstGeom>
              <a:blipFill rotWithShape="1">
                <a:blip r:embed="rId6"/>
                <a:stretch>
                  <a:fillRect l="-7" t="-31" r="7" b="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24_1#85a20eddf?vbadefaultcenterpage=1&amp;parentnodeid=6f25d9f4c&amp;vbahtmlprocessed=1&amp;bbb=1&amp;hasbroken=1"/>
              <p:cNvSpPr/>
              <p:nvPr/>
            </p:nvSpPr>
            <p:spPr>
              <a:xfrm>
                <a:off x="502920" y="1231882"/>
                <a:ext cx="11183112" cy="464413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[−2,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−2≤2−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24_1#85a20eddf?vbadefaultcenterpage=1&amp;parentnodeid=6f25d9f4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1882"/>
                <a:ext cx="11183112" cy="4644136"/>
              </a:xfrm>
              <a:prstGeom prst="rect">
                <a:avLst/>
              </a:prstGeom>
              <a:blipFill rotWithShape="1">
                <a:blip r:embed="rId3"/>
                <a:stretch>
                  <a:fillRect t="-13" r="-680" b="-12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09dabcafc.fixed?vbadefaultcenterpage=1&amp;parentnodeid=a02038c07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培优点四</a:t>
            </a:r>
            <a:r>
              <a:rPr lang="en-US" altLang="zh-CN" sz="4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平面向量中的恒成立问题</a:t>
            </a:r>
            <a:endParaRPr lang="en-US" altLang="zh-CN" sz="4400" dirty="0"/>
          </a:p>
        </p:txBody>
      </p:sp>
      <p:pic>
        <p:nvPicPr>
          <p:cNvPr id="3" name="C_3#09dabcafc.fixed?vbadefaultcenterpage=1&amp;parentnodeid=a02038c0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69a5b2742?vbadefaultcenterpage=1&amp;parentnodeid=09dabcaf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5_1#2362b9145?vbadefaultcenterpage=1&amp;parentnodeid=69a5b2742&amp;vbahtmlprocessed=1&amp;bbb=1&amp;hasbroken=1"/>
              <p:cNvSpPr/>
              <p:nvPr/>
            </p:nvSpPr>
            <p:spPr>
              <a:xfrm>
                <a:off x="502920" y="1241425"/>
                <a:ext cx="11182985" cy="40614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典例4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，若存在实数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及单位向量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，使得不等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式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①问题等价于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     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②利用向量共线定理转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化求解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{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成立，则实数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5_1#2362b9145?vbadefaultcenterpage=1&amp;parentnodeid=69a5b27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4061460"/>
              </a:xfrm>
              <a:prstGeom prst="rect">
                <a:avLst/>
              </a:prstGeom>
              <a:blipFill rotWithShape="1">
                <a:blip r:embed="rId4"/>
                <a:stretch>
                  <a:fillRect b="-9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6_1#2362b9145.bracket?vbadefaultcenterpage=1&amp;parentnodeid=69a5b2742&amp;vbapositionanswer=9&amp;vbahtmlprocessed=1"/>
          <p:cNvSpPr/>
          <p:nvPr/>
        </p:nvSpPr>
        <p:spPr>
          <a:xfrm>
            <a:off x="769620" y="458219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27_1#2362b9145.choices?vbadefaultcenterpage=1&amp;parentnodeid=69a5b2742&amp;vbahtmlprocessed=1"/>
              <p:cNvSpPr/>
              <p:nvPr/>
            </p:nvSpPr>
            <p:spPr>
              <a:xfrm>
                <a:off x="502920" y="5303108"/>
                <a:ext cx="11183112" cy="63055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10000"/>
                  </a:lnSpc>
                  <a:tabLst>
                    <a:tab pos="2782570" algn="l"/>
                    <a:tab pos="5654675" algn="l"/>
                    <a:tab pos="85267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27_1#2362b9145.choices?vbadefaultcenterpage=1&amp;parentnodeid=69a5b274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303108"/>
                <a:ext cx="11183112" cy="630555"/>
              </a:xfrm>
              <a:prstGeom prst="rect">
                <a:avLst/>
              </a:prstGeom>
              <a:blipFill rotWithShape="1">
                <a:blip r:embed="rId5"/>
                <a:stretch>
                  <a:fillRect t="-35" r="1" b="-23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1#2362b9145?vbadefaultcenterpage=1&amp;parentnodeid=69a5b2742&amp;vbahtmlprocessed=1&amp;bbb=1&amp;hasbroken=1"/>
              <p:cNvSpPr/>
              <p:nvPr/>
            </p:nvSpPr>
            <p:spPr>
              <a:xfrm>
                <a:off x="502920" y="921526"/>
                <a:ext cx="11183112" cy="234626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为坐标原点，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所在的直线分别为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轴建立平面直角坐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标系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，如图所示.设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，可知点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在单位圆上，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上任意一点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𝑂𝑃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</m:d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的中点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，作点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关于直线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对称的点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𝑃𝐸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𝑃𝐸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𝑃𝐹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,结合图形可知，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8_1#2362b9145?vbadefaultcenterpage=1&amp;parentnodeid=69a5b27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21526"/>
                <a:ext cx="11183112" cy="2346262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-74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QC_5_AS.28_2#2362b9145?vbadefaultcenterpage=1&amp;parentnodeid=69a5b2742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74920" y="3401073"/>
            <a:ext cx="2039112" cy="2011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AS.28_3#2362b9145?vbadefaultcenterpage=1&amp;parentnodeid=69a5b2742&amp;vbahtmlprocessed=1&amp;bbb=1&amp;hasbroken=1"/>
              <p:cNvSpPr/>
              <p:nvPr/>
            </p:nvSpPr>
            <p:spPr>
              <a:xfrm>
                <a:off x="502920" y="5547373"/>
                <a:ext cx="11183112" cy="66440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−[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]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𝑂𝐴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𝑂𝑃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𝑃𝐴</m:t>
                                </m:r>
                              </m:e>
                            </m:acc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,审题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100" dirty="0"/>
              </a:p>
            </p:txBody>
          </p:sp>
        </mc:Choice>
        <mc:Fallback xmlns="">
          <p:sp>
            <p:nvSpPr>
              <p:cNvPr id="4" name="QC_5_AS.28_3#2362b9145?vbadefaultcenterpage=1&amp;parentnodeid=69a5b27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5547373"/>
                <a:ext cx="11183112" cy="664401"/>
              </a:xfrm>
              <a:prstGeom prst="rect">
                <a:avLst/>
              </a:prstGeom>
              <a:blipFill rotWithShape="1">
                <a:blip r:embed="rId5"/>
                <a:stretch>
                  <a:fillRect t="-2" r="1" b="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370840" y="57404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8_3#2362b9145?vbadefaultcenterpage=1&amp;parentnodeid=69a5b2742&amp;vbahtmlprocessed=1&amp;bbb=1&amp;hasbroken=1"/>
              <p:cNvSpPr/>
              <p:nvPr/>
            </p:nvSpPr>
            <p:spPr>
              <a:xfrm>
                <a:off x="502920" y="1471118"/>
                <a:ext cx="11183112" cy="417328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1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d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−[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𝜆</m:t>
                                </m:r>
                              </m:e>
                            </m:d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]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𝑂𝐸</m:t>
                                </m:r>
                              </m:e>
                            </m:acc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𝑂𝑃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𝑃𝐸</m:t>
                                </m:r>
                              </m:e>
                            </m:acc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1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𝑃𝐸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𝑃𝐴</m:t>
                            </m:r>
                          </m:e>
                        </m:acc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acc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𝑃𝐹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𝑂𝐹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交圆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，连接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𝐹𝐶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100" dirty="0"/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𝑃𝐴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𝑃𝐹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</m:d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𝐹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𝑂𝐹</m:t>
                                </m:r>
                              </m:e>
                            </m:acc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𝑂𝐶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𝐹𝐶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−1=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𝑘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2" name="QC_5_AS.28_3#2362b9145?vbadefaultcenterpage=1&amp;parentnodeid=69a5b274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71118"/>
                <a:ext cx="11183112" cy="4173284"/>
              </a:xfrm>
              <a:prstGeom prst="rect">
                <a:avLst/>
              </a:prstGeom>
              <a:blipFill rotWithShape="1">
                <a:blip r:embed="rId2"/>
                <a:stretch>
                  <a:fillRect t="-11" r="-2452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b8095494?vbadefaultcenterpage=1&amp;parentnodeid=09dabcaf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sp>
        <p:nvSpPr>
          <p:cNvPr id="3" name="P_5_BD#00568639c?vbadefaultcenterpage=1&amp;parentnodeid=5b8095494&amp;vbahtmlprocessed=1&amp;bbb=1&amp;hasbroken=1"/>
          <p:cNvSpPr/>
          <p:nvPr/>
        </p:nvSpPr>
        <p:spPr>
          <a:xfrm>
            <a:off x="502920" y="1241648"/>
            <a:ext cx="11183112" cy="158731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spc="-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平面向量恒成立问题大多考查向量的几何属性（如模的最值问题</a:t>
            </a: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）和向量的数量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属性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（如向量数量积的最值问题）.从形的角度，可以转化为运用点点距离、</a:t>
            </a: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点线距离、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点面距离等有关最值来求解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；从数的角度，可以利用函数与方程或不等式求解.</a:t>
            </a:r>
            <a:endParaRPr lang="en-US" altLang="zh-CN" sz="2400" spc="-50" dirty="0"/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02038c07.fixed?vbadefaultcenterpage=1&amp;parentnodeid=53e66490a&amp;vbahtmlprocessed=1"/>
          <p:cNvSpPr/>
          <p:nvPr/>
        </p:nvSpPr>
        <p:spPr>
          <a:xfrm>
            <a:off x="621792" y="932688"/>
            <a:ext cx="10981944" cy="795528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培优课09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平面向量的综合应用</a:t>
            </a:r>
            <a:endParaRPr lang="en-US" altLang="zh-CN" sz="4000" dirty="0"/>
          </a:p>
        </p:txBody>
      </p:sp>
      <p:pic>
        <p:nvPicPr>
          <p:cNvPr id="3" name="C_0#a02038c07?linknodeid=432cff6d1&amp;catalogrefid=432cff6d1&amp;parentnodeid=53e66490a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2514600"/>
            <a:ext cx="502920" cy="502920"/>
          </a:xfrm>
          <a:prstGeom prst="rect">
            <a:avLst/>
          </a:prstGeom>
        </p:spPr>
      </p:pic>
      <p:sp>
        <p:nvSpPr>
          <p:cNvPr id="4" name="C_0#a02038c07?linknodeid=432cff6d1&amp;catalogrefid=432cff6d1&amp;parentnodeid=53e66490a&amp;vbahtmlprocessed=1">
            <a:hlinkClick r:id="rId3" action="ppaction://hlinksldjump"/>
          </p:cNvPr>
          <p:cNvSpPr/>
          <p:nvPr/>
        </p:nvSpPr>
        <p:spPr>
          <a:xfrm>
            <a:off x="2862072" y="2487168"/>
            <a:ext cx="882396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28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平面向量中与模有关的最值（范围）问题</a:t>
            </a:r>
            <a:endParaRPr lang="en-US" altLang="zh-CN" sz="2800" dirty="0"/>
          </a:p>
        </p:txBody>
      </p:sp>
      <p:pic>
        <p:nvPicPr>
          <p:cNvPr id="5" name="C_0#a02038c07?linknodeid=3f17f71aa&amp;catalogrefid=3f17f71aa&amp;parentnodeid=53e66490a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282696"/>
            <a:ext cx="502920" cy="502920"/>
          </a:xfrm>
          <a:prstGeom prst="rect">
            <a:avLst/>
          </a:prstGeom>
        </p:spPr>
      </p:pic>
      <p:sp>
        <p:nvSpPr>
          <p:cNvPr id="6" name="C_0#a02038c07?linknodeid=3f17f71aa&amp;catalogrefid=3f17f71aa&amp;parentnodeid=53e66490a&amp;vbahtmlprocessed=1">
            <a:hlinkClick r:id="rId5" action="ppaction://hlinksldjump"/>
          </p:cNvPr>
          <p:cNvSpPr/>
          <p:nvPr/>
        </p:nvSpPr>
        <p:spPr>
          <a:xfrm>
            <a:off x="2862072" y="3255264"/>
            <a:ext cx="882396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培优点二</a:t>
            </a:r>
            <a:r>
              <a:rPr lang="en-US" altLang="zh-CN" sz="28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平面向量中与数量积有关的最值（范围）问题</a:t>
            </a:r>
            <a:endParaRPr lang="en-US" altLang="zh-CN" sz="2800" dirty="0"/>
          </a:p>
        </p:txBody>
      </p:sp>
      <p:pic>
        <p:nvPicPr>
          <p:cNvPr id="7" name="C_0#a02038c07?linknodeid=b077109bf&amp;catalogrefid=b077109bf&amp;parentnodeid=53e66490a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059936"/>
            <a:ext cx="502920" cy="502920"/>
          </a:xfrm>
          <a:prstGeom prst="rect">
            <a:avLst/>
          </a:prstGeom>
        </p:spPr>
      </p:pic>
      <p:sp>
        <p:nvSpPr>
          <p:cNvPr id="8" name="C_0#a02038c07?linknodeid=b077109bf&amp;catalogrefid=b077109bf&amp;parentnodeid=53e66490a&amp;vbahtmlprocessed=1">
            <a:hlinkClick r:id="rId6" action="ppaction://hlinksldjump"/>
          </p:cNvPr>
          <p:cNvSpPr/>
          <p:nvPr/>
        </p:nvSpPr>
        <p:spPr>
          <a:xfrm>
            <a:off x="2862072" y="4032504"/>
            <a:ext cx="882396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培优点三</a:t>
            </a:r>
            <a:r>
              <a:rPr lang="en-US" altLang="zh-CN" sz="28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平面向量中与夹角有关的最值（范围）问题</a:t>
            </a:r>
            <a:endParaRPr lang="en-US" altLang="zh-CN" sz="2800" dirty="0"/>
          </a:p>
        </p:txBody>
      </p:sp>
      <p:pic>
        <p:nvPicPr>
          <p:cNvPr id="9" name="C_0#a02038c07?linknodeid=09dabcafc&amp;catalogrefid=09dabcafc&amp;parentnodeid=53e66490a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4837176"/>
            <a:ext cx="502920" cy="502920"/>
          </a:xfrm>
          <a:prstGeom prst="rect">
            <a:avLst/>
          </a:prstGeom>
        </p:spPr>
      </p:pic>
      <p:sp>
        <p:nvSpPr>
          <p:cNvPr id="10" name="C_0#a02038c07?linknodeid=09dabcafc&amp;catalogrefid=09dabcafc&amp;parentnodeid=53e66490a&amp;vbahtmlprocessed=1">
            <a:hlinkClick r:id="rId7" action="ppaction://hlinksldjump"/>
          </p:cNvPr>
          <p:cNvSpPr/>
          <p:nvPr/>
        </p:nvSpPr>
        <p:spPr>
          <a:xfrm>
            <a:off x="2862072" y="4809744"/>
            <a:ext cx="8823960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71755" algn="l" latinLnBrk="1">
              <a:lnSpc>
                <a:spcPct val="100000"/>
              </a:lnSpc>
            </a:pP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培优点四</a:t>
            </a:r>
            <a:r>
              <a:rPr lang="en-US" altLang="zh-CN" sz="2800" b="0" i="0" dirty="0">
                <a:solidFill>
                  <a:srgbClr val="E81B23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平面向量中的恒成立问题</a:t>
            </a:r>
            <a:endParaRPr lang="en-US" altLang="zh-CN" sz="280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b765591c?vbadefaultcenterpage=1&amp;parentnodeid=09dabcaf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fd66da631?vbadefaultcenterpage=1&amp;parentnodeid=ab765591c&amp;inlineimagemarkindex=6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24834"/>
            <a:ext cx="1856232" cy="384048"/>
          </a:xfrm>
          <a:prstGeom prst="rect">
            <a:avLst/>
          </a:prstGeom>
        </p:spPr>
      </p:pic>
      <p:sp>
        <p:nvSpPr>
          <p:cNvPr id="4" name="C_5_BD#fd66da631?vbadefaultcenterpage=1&amp;parentnodeid=ab765591c&amp;vbahtmlprocessed=1"/>
          <p:cNvSpPr/>
          <p:nvPr/>
        </p:nvSpPr>
        <p:spPr>
          <a:xfrm>
            <a:off x="502920" y="1241648"/>
            <a:ext cx="11183112" cy="48355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34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改变不等式的条件和设问形式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29_1#3b6d25f3d?vbadefaultcenterpage=1&amp;parentnodeid=fd66da631&amp;vbahtmlprocessed=1&amp;bbb=1&amp;hasbroken=1"/>
              <p:cNvSpPr/>
              <p:nvPr/>
            </p:nvSpPr>
            <p:spPr>
              <a:xfrm>
                <a:off x="502920" y="1736948"/>
                <a:ext cx="11183112" cy="10948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4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340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29_1#3b6d25f3d?vbadefaultcenterpage=1&amp;parentnodeid=fd66da63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36948"/>
                <a:ext cx="11183112" cy="1094804"/>
              </a:xfrm>
              <a:prstGeom prst="rect">
                <a:avLst/>
              </a:prstGeom>
              <a:blipFill rotWithShape="1">
                <a:blip r:embed="rId5"/>
                <a:stretch>
                  <a:fillRect t="-20" r="1" b="-8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30_1#3b6d25f3d.blank?vbadefaultcenterpage=1&amp;parentnodeid=fd66da631&amp;vbapositionanswer=10&amp;vbahtmlprocessed=1"/>
              <p:cNvSpPr/>
              <p:nvPr/>
            </p:nvSpPr>
            <p:spPr>
              <a:xfrm>
                <a:off x="579120" y="2405539"/>
                <a:ext cx="62388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2:1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30_1#3b6d25f3d.blank?vbadefaultcenterpage=1&amp;parentnodeid=fd66da631&amp;vbapositionanswer=1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" y="2405539"/>
                <a:ext cx="623888" cy="353441"/>
              </a:xfrm>
              <a:prstGeom prst="rect">
                <a:avLst/>
              </a:prstGeom>
              <a:blipFill rotWithShape="1">
                <a:blip r:embed="rId6"/>
                <a:stretch>
                  <a:fillRect t="-45" r="51" b="-7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6_AS.31_1#3b6d25f3d?vbadefaultcenterpage=1&amp;parentnodeid=fd66da631&amp;vbahtmlprocessed=1&amp;bbb=1&amp;hasbroken=1"/>
              <p:cNvSpPr/>
              <p:nvPr/>
            </p:nvSpPr>
            <p:spPr>
              <a:xfrm>
                <a:off x="502920" y="2841848"/>
                <a:ext cx="11183112" cy="35071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3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𝜆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，整理可得</a:t>
                </a:r>
              </a:p>
              <a:p>
                <a:pPr latinLnBrk="1">
                  <a:lnSpc>
                    <a:spcPct val="134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3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𝜆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𝑡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𝑡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</a:t>
                </a:r>
              </a:p>
              <a:p>
                <a:pPr latinLnBrk="1">
                  <a:lnSpc>
                    <a:spcPct val="134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=2:1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6_AS.31_1#3b6d25f3d?vbadefaultcenterpage=1&amp;parentnodeid=fd66da631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1848"/>
                <a:ext cx="11183112" cy="3507169"/>
              </a:xfrm>
              <a:prstGeom prst="rect">
                <a:avLst/>
              </a:prstGeom>
              <a:blipFill rotWithShape="1">
                <a:blip r:embed="rId7"/>
                <a:stretch>
                  <a:fillRect t="-6" r="-436" b="-5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8149db0a0?vbadefaultcenterpage=1&amp;parentnodeid=ab765591c&amp;inlineimagemarkindex=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8149db0a0?vbadefaultcenterpage=1&amp;parentnodeid=ab765591c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7&amp;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增加三角恒等变换知识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32_1#70a1d09c4?vbadefaultcenterpage=1&amp;parentnodeid=8149db0a0&amp;vbahtmlprocessed=1&amp;bbb=1&amp;hasbroken=1"/>
              <p:cNvSpPr/>
              <p:nvPr/>
            </p:nvSpPr>
            <p:spPr>
              <a:xfrm>
                <a:off x="502920" y="1345851"/>
                <a:ext cx="11183112" cy="109194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，且对任意实数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，不等式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32_1#70a1d09c4?vbadefaultcenterpage=1&amp;parentnodeid=8149db0a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091946"/>
              </a:xfrm>
              <a:prstGeom prst="rect">
                <a:avLst/>
              </a:prstGeom>
              <a:blipFill rotWithShape="1">
                <a:blip r:embed="rId4"/>
                <a:stretch>
                  <a:fillRect t="-26" r="1" b="-71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33_1#70a1d09c4.blank?vbadefaultcenterpage=1&amp;parentnodeid=8149db0a0&amp;vbapositionanswer=11&amp;vbahtmlprocessed=1&amp;rh=43.2"/>
              <p:cNvSpPr/>
              <p:nvPr/>
            </p:nvSpPr>
            <p:spPr>
              <a:xfrm>
                <a:off x="6039485" y="1858931"/>
                <a:ext cx="284163" cy="5103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33_1#70a1d09c4.blank?vbadefaultcenterpage=1&amp;parentnodeid=8149db0a0&amp;vbapositionanswer=11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9485" y="1858931"/>
                <a:ext cx="284163" cy="510350"/>
              </a:xfrm>
              <a:prstGeom prst="rect">
                <a:avLst/>
              </a:prstGeom>
              <a:blipFill rotWithShape="1">
                <a:blip r:embed="rId5"/>
                <a:stretch>
                  <a:fillRect t="-56" r="112" b="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34_1#70a1d09c4?vbadefaultcenterpage=1&amp;parentnodeid=8149db0a0&amp;vbahtmlprocessed=1&amp;bbb=1&amp;hasbroken=1"/>
              <p:cNvSpPr/>
              <p:nvPr/>
            </p:nvSpPr>
            <p:spPr>
              <a:xfrm>
                <a:off x="502920" y="911937"/>
                <a:ext cx="11183112" cy="52965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1+2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要使不等式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只需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anose="02020603050405020304" pitchFamily="34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e>
                    </m:ra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34_1#70a1d09c4?vbadefaultcenterpage=1&amp;parentnodeid=8149db0a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11937"/>
                <a:ext cx="11183112" cy="5296535"/>
              </a:xfrm>
              <a:prstGeom prst="rect">
                <a:avLst/>
              </a:prstGeom>
              <a:blipFill rotWithShape="1">
                <a:blip r:embed="rId3"/>
                <a:stretch>
                  <a:fillRect t="-1" r="-2475" b="-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AS.34_2#70a1d09c4?vbadefaultcenterpage=1&amp;parentnodeid=8149db0a0&amp;vbahtmlprocessed=1"/>
              <p:cNvSpPr/>
              <p:nvPr/>
            </p:nvSpPr>
            <p:spPr>
              <a:xfrm>
                <a:off x="502920" y="2653139"/>
                <a:ext cx="11183112" cy="18397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cos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sin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cos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e>
                            </m:ra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tan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tan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tan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𝜃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1−4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AS.34_2#70a1d09c4?vbadefaultcenterpage=1&amp;parentnodeid=8149db0a0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53139"/>
                <a:ext cx="11183112" cy="1839722"/>
              </a:xfrm>
              <a:prstGeom prst="rect">
                <a:avLst/>
              </a:prstGeom>
              <a:blipFill rotWithShape="1">
                <a:blip r:embed="rId3"/>
                <a:stretch>
                  <a:fillRect t="-6" r="1" b="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432cff6d1.fixed?vbadefaultcenterpage=1&amp;parentnodeid=a02038c07&amp;vbahtmlprocessed=1"/>
          <p:cNvSpPr/>
          <p:nvPr/>
        </p:nvSpPr>
        <p:spPr>
          <a:xfrm>
            <a:off x="283464" y="3200400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b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培优点一</a:t>
            </a:r>
            <a:r>
              <a:rPr lang="en-US" altLang="zh-CN" sz="40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平面向量中与模有关的最值（范围）问题</a:t>
            </a:r>
            <a:endParaRPr lang="en-US" altLang="zh-CN" sz="4000" dirty="0"/>
          </a:p>
        </p:txBody>
      </p:sp>
      <p:pic>
        <p:nvPicPr>
          <p:cNvPr id="3" name="C_3#432cff6d1.fixed?vbadefaultcenterpage=1&amp;parentnodeid=a02038c07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995928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2ee440f8c?vbadefaultcenterpage=1&amp;parentnodeid=432cff6d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1_1#9fe73d725?vbadefaultcenterpage=1&amp;parentnodeid=2ee440f8c&amp;vbahtmlprocessed=1&amp;bbb=1&amp;hasbroken=1"/>
              <p:cNvSpPr/>
              <p:nvPr/>
            </p:nvSpPr>
            <p:spPr>
              <a:xfrm>
                <a:off x="502920" y="1241425"/>
                <a:ext cx="11182985" cy="206629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山东模拟）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若平面向量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=0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=1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，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=−1</m:t>
                        </m:r>
                      </m:e>
                    </m:borderBox>
                  </m:oMath>
                </a14:m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（审题①考虑建系结合数量积得到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的表达式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&lt;ib&gt;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最小值</a:t>
                </a:r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&lt;/ib&gt;</a:t>
                </a:r>
                <a:r>
                  <a:rPr lang="en-US" altLang="zh-CN" sz="2400" b="0" i="0" dirty="0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 err="1">
                    <a:solidFill>
                      <a:srgbClr val="0070C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审题②考虑用基本不等式求最小值）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1_1#9fe73d725?vbadefaultcenterpage=1&amp;parentnodeid=2ee440f8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425"/>
                <a:ext cx="11182985" cy="2066290"/>
              </a:xfrm>
              <a:prstGeom prst="rect">
                <a:avLst/>
              </a:prstGeom>
              <a:blipFill rotWithShape="1">
                <a:blip r:embed="rId4"/>
                <a:stretch>
                  <a:fillRect b="-161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2_1#9fe73d725.blank?vbadefaultcenterpage=1&amp;parentnodeid=2ee440f8c&amp;vbapositionanswer=1&amp;vbahtmlprocessed=1"/>
          <p:cNvSpPr/>
          <p:nvPr/>
        </p:nvSpPr>
        <p:spPr>
          <a:xfrm>
            <a:off x="10288080" y="2477930"/>
            <a:ext cx="3730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endParaRPr lang="en-US" altLang="zh-CN" sz="2400" dirty="0"/>
          </a:p>
        </p:txBody>
      </p:sp>
      <p:sp>
        <p:nvSpPr>
          <p:cNvPr id="5" name="QB_5_BD.1_1#9fe73d725?vbadefaultcenterpage=1&amp;parentnodeid=2ee440f8c&amp;vbahtmlprocessed=1&amp;bbb=1&amp;hasbroken=1&amp;ib=1"/>
          <p:cNvSpPr/>
          <p:nvPr/>
        </p:nvSpPr>
        <p:spPr>
          <a:xfrm>
            <a:off x="3836480" y="2554130"/>
            <a:ext cx="914463" cy="54864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3_1#9fe73d725?vbadefaultcenterpage=1&amp;parentnodeid=2ee440f8c&amp;vbahtmlprocessed=1&amp;bbb=1&amp;hasbroken=1"/>
              <p:cNvSpPr/>
              <p:nvPr/>
            </p:nvSpPr>
            <p:spPr>
              <a:xfrm>
                <a:off x="502920" y="1925048"/>
                <a:ext cx="11183112" cy="32705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在平面直角坐标系内，令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由于</a:t>
                </a: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borderBox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0,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审题①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borderBox>
                      <m:borderBox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borderBoxPr>
                      <m:e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则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34" charset="-12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anose="020B0503020204020204" pitchFamily="34" charset="-122"/>
                                            <a:cs typeface="Times New Roman" panose="02020603050405020304" pitchFamily="34" charset="-12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≥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</m:sSub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=2</m:t>
                        </m:r>
                      </m:e>
                    </m:borderBox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…………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审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题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当且仅当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时取等号，所以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的最小值为2.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3_1#9fe73d725?vbadefaultcenterpage=1&amp;parentnodeid=2ee440f8c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25048"/>
                <a:ext cx="11183112" cy="3270504"/>
              </a:xfrm>
              <a:prstGeom prst="rect">
                <a:avLst/>
              </a:prstGeom>
              <a:blipFill rotWithShape="1">
                <a:blip r:embed="rId3"/>
                <a:stretch>
                  <a:fillRect t="-11" r="-2866" b="-19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414020" y="1182370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atinLnBrk="1">
              <a:lnSpc>
                <a:spcPct val="150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  <a:sym typeface="+mn-ea"/>
              </a:rPr>
              <a:t>解题观摩</a:t>
            </a:r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7cd11efc8?vbadefaultcenterpage=1&amp;parentnodeid=432cff6d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5_BD#4e46fbd0a?vbadefaultcenterpage=1&amp;parentnodeid=7cd11efc8&amp;vbahtmlprocessed=1&amp;bbb=1&amp;hasbroken=1"/>
              <p:cNvSpPr/>
              <p:nvPr/>
            </p:nvSpPr>
            <p:spPr>
              <a:xfrm>
                <a:off x="502920" y="1241648"/>
                <a:ext cx="11183112" cy="170307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,向量的模可以利用坐标计算或借助“形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”,向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量的模指的是有向线段的长度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,可以结合平面几何知识求解.注意:若直接求模不易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可以将向量先用基底表示再求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5_BD#4e46fbd0a?vbadefaultcenterpage=1&amp;parentnodeid=7cd11efc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1648"/>
                <a:ext cx="11183112" cy="1703070"/>
              </a:xfrm>
              <a:prstGeom prst="rect">
                <a:avLst/>
              </a:prstGeom>
              <a:blipFill rotWithShape="1">
                <a:blip r:embed="rId4"/>
                <a:stretch>
                  <a:fillRect t="-13" r="-22" b="-64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6d9981fa?vbadefaultcenterpage=1&amp;parentnodeid=432cff6d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" y="756000"/>
            <a:ext cx="10799064" cy="347472"/>
          </a:xfrm>
          <a:prstGeom prst="rect">
            <a:avLst/>
          </a:prstGeom>
        </p:spPr>
      </p:pic>
      <p:pic>
        <p:nvPicPr>
          <p:cNvPr id="3" name="C_5_BD#86af7c87a?vbadefaultcenterpage=1&amp;parentnodeid=16d9981fa&amp;inlineimagemarkindex=1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11" y="1372332"/>
            <a:ext cx="1856232" cy="384048"/>
          </a:xfrm>
          <a:prstGeom prst="rect">
            <a:avLst/>
          </a:prstGeom>
        </p:spPr>
      </p:pic>
      <p:sp>
        <p:nvSpPr>
          <p:cNvPr id="4" name="C_5_BD#86af7c87a?vbadefaultcenterpage=1&amp;parentnodeid=16d9981fa&amp;vbahtmlprocessed=1"/>
          <p:cNvSpPr/>
          <p:nvPr/>
        </p:nvSpPr>
        <p:spPr>
          <a:xfrm>
            <a:off x="502920" y="1241648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将三个向量改成两个向量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BD.4_1#a561e618f?vbadefaultcenterpage=1&amp;parentnodeid=86af7c87a&amp;vbahtmlprocessed=1&amp;bbb=1&amp;hasbroken=1"/>
              <p:cNvSpPr/>
              <p:nvPr/>
            </p:nvSpPr>
            <p:spPr>
              <a:xfrm>
                <a:off x="502920" y="1830991"/>
                <a:ext cx="11183112" cy="103466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的最大值为1，则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BD.4_1#a561e618f?vbadefaultcenterpage=1&amp;parentnodeid=86af7c8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30991"/>
                <a:ext cx="11183112" cy="1034669"/>
              </a:xfrm>
              <a:prstGeom prst="rect">
                <a:avLst/>
              </a:prstGeom>
              <a:blipFill rotWithShape="1">
                <a:blip r:embed="rId5"/>
                <a:stretch>
                  <a:fillRect t="-28" r="1" b="-60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N.5_1#a561e618f.blank?vbadefaultcenterpage=1&amp;parentnodeid=86af7c87a&amp;vbapositionanswer=2&amp;vbahtmlprocessed=1"/>
              <p:cNvSpPr/>
              <p:nvPr/>
            </p:nvSpPr>
            <p:spPr>
              <a:xfrm>
                <a:off x="3506280" y="2439321"/>
                <a:ext cx="766763" cy="353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QB_6_AN.5_1#a561e618f.blank?vbadefaultcenterpage=1&amp;parentnodeid=86af7c87a&amp;vbapositionanswer=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0" y="2439321"/>
                <a:ext cx="766763" cy="353949"/>
              </a:xfrm>
              <a:prstGeom prst="rect">
                <a:avLst/>
              </a:prstGeom>
              <a:blipFill rotWithShape="1">
                <a:blip r:embed="rId6"/>
                <a:stretch>
                  <a:fillRect l="-58" t="-81" r="17" b="-75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B_6_AS.6_1#a561e618f?vbadefaultcenterpage=1&amp;parentnodeid=86af7c87a&amp;vbahtmlprocessed=1&amp;bbb=1&amp;hasbroken=1"/>
              <p:cNvSpPr/>
              <p:nvPr/>
            </p:nvSpPr>
            <p:spPr>
              <a:xfrm>
                <a:off x="502920" y="2867248"/>
                <a:ext cx="11183112" cy="291071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的夹角为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=3+4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+2</m:t>
                            </m:r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=8+8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∈[0,4]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[0,2]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B_6_AS.6_1#a561e618f?vbadefaultcenterpage=1&amp;parentnodeid=86af7c87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7248"/>
                <a:ext cx="11183112" cy="2910713"/>
              </a:xfrm>
              <a:prstGeom prst="rect">
                <a:avLst/>
              </a:prstGeom>
              <a:blipFill rotWithShape="1">
                <a:blip r:embed="rId7"/>
                <a:stretch>
                  <a:fillRect t="-8" r="1" b="-22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7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5fb5181b5?vbadefaultcenterpage=1&amp;parentnodeid=16d9981fa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811" y="886684"/>
            <a:ext cx="1856232" cy="384048"/>
          </a:xfrm>
          <a:prstGeom prst="rect">
            <a:avLst/>
          </a:prstGeom>
        </p:spPr>
      </p:pic>
      <p:sp>
        <p:nvSpPr>
          <p:cNvPr id="3" name="C_5_BD#5fb5181b5?vbadefaultcenterpage=1&amp;parentnodeid=16d9981fa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将坐标法变成几何意义法</a:t>
            </a:r>
            <a:endParaRPr lang="en-US" altLang="zh-CN" sz="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BD.7_1#bf91a07d6?vbadefaultcenterpage=1&amp;parentnodeid=5fb5181b5&amp;vbahtmlprocessed=1&amp;bbb=1&amp;hasbroken=1"/>
              <p:cNvSpPr/>
              <p:nvPr/>
            </p:nvSpPr>
            <p:spPr>
              <a:xfrm>
                <a:off x="502920" y="1345851"/>
                <a:ext cx="11183112" cy="126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与向量</a:t>
                </a:r>
                <a14:m>
                  <m:oMath xmlns:m="http://schemas.openxmlformats.org/officeDocument/2006/math"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的夹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角为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的最大值为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BD.7_1#bf91a07d6?vbadefaultcenterpage=1&amp;parentnodeid=5fb51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5851"/>
                <a:ext cx="11183112" cy="1269302"/>
              </a:xfrm>
              <a:prstGeom prst="rect">
                <a:avLst/>
              </a:prstGeom>
              <a:blipFill rotWithShape="1">
                <a:blip r:embed="rId4"/>
                <a:stretch>
                  <a:fillRect t="-23" r="-896" b="-10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N.8_1#bf91a07d6.blank?vbadefaultcenterpage=1&amp;parentnodeid=5fb5181b5&amp;vbapositionanswer=3&amp;vbahtmlprocessed=1"/>
              <p:cNvSpPr/>
              <p:nvPr/>
            </p:nvSpPr>
            <p:spPr>
              <a:xfrm>
                <a:off x="3781933" y="2072291"/>
                <a:ext cx="692277" cy="3915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400"/>
                  </a:lnSpc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10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QB_6_AN.8_1#bf91a07d6.blank?vbadefaultcenterpage=1&amp;parentnodeid=5fb5181b5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933" y="2072291"/>
                <a:ext cx="692277" cy="391541"/>
              </a:xfrm>
              <a:prstGeom prst="rect">
                <a:avLst/>
              </a:prstGeom>
              <a:blipFill rotWithShape="1">
                <a:blip r:embed="rId5"/>
                <a:stretch>
                  <a:fillRect l="-73" t="-73" b="-10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9_1#bf91a07d6?vbadefaultcenterpage=1&amp;parentnodeid=5fb5181b5&amp;vbahtmlprocessed=1&amp;bbb=1&amp;hasbroken=1"/>
              <p:cNvSpPr/>
              <p:nvPr/>
            </p:nvSpPr>
            <p:spPr>
              <a:xfrm>
                <a:off x="502920" y="2623408"/>
                <a:ext cx="11183112" cy="182048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依题意可知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cos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r>
                          <a:rPr lang="en-US" altLang="zh-CN" sz="2400" b="1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⋅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1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1×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⟩∈[0,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⟨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⟩=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，如图所示，在平面直角坐标系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𝑥𝑂𝑦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中，不妨设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𝑂𝐴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𝑂𝐵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acc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𝑂𝐶</m:t>
                        </m:r>
                      </m:e>
                    </m:acc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𝐴𝑂𝐵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9_1#bf91a07d6?vbadefaultcenterpage=1&amp;parentnodeid=5fb5181b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3408"/>
                <a:ext cx="11183112" cy="1820482"/>
              </a:xfrm>
              <a:prstGeom prst="rect">
                <a:avLst/>
              </a:prstGeom>
              <a:blipFill rotWithShape="1">
                <a:blip r:embed="rId6"/>
                <a:stretch>
                  <a:fillRect t="-12" r="1" b="-5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387</Words>
  <Application>Microsoft Office PowerPoint</Application>
  <PresentationFormat>宽屏</PresentationFormat>
  <Paragraphs>180</Paragraphs>
  <Slides>34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微软用户</cp:lastModifiedBy>
  <cp:revision>6</cp:revision>
  <dcterms:created xsi:type="dcterms:W3CDTF">2023-12-21T11:00:00Z</dcterms:created>
  <dcterms:modified xsi:type="dcterms:W3CDTF">2024-01-18T06:27:36Z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835BE236EEED421EADCAA985374A935E_12</vt:lpwstr>
  </property>
  <property fmtid="{D5CDD505-2E9C-101B-9397-08002B2CF9AE}" pid="3" name="KSOProductBuildVer">
    <vt:lpwstr>2052-12.1.0.15990</vt:lpwstr>
  </property>
</Properties>
</file>