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01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6858000" cy="12192000"/>
  <p:custDataLst>
    <p:tags r:id="rId5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2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00169c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基础课27 平面向量的概念及其线性运算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6168DB3-FF1B-4373-9C70-0E63F5C514C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00169c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基础课27 平面向量的概念及其线性运算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6AB1DD2-ED7A-475F-8762-33B9C492312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00169c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基础课27 平面向量的概念及其线性运算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D4F1FDF-4ABC-41F6-875A-1CB454E4715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00169c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基础课27 平面向量的概念及其线性运算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1A4C08A-425D-4689-A03B-E6C47365AD6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ee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FEBA006-158C-47D4-8168-55DBCFCD56D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00169c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基础课27 平面向量的概念及其线性运算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1AD8CFB-9706-4F86-A9A6-339F0578334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55.jpe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image" Target="../media/image6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9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image" Target="../media/image65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slide" Target="slide38.xml"/><Relationship Id="rId3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5.png"/><Relationship Id="rId1" Type="http://schemas.openxmlformats.org/officeDocument/2006/relationships/image" Target="../media/image49.jpe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4.png"/><Relationship Id="rId1" Type="http://schemas.openxmlformats.org/officeDocument/2006/relationships/image" Target="../media/image93.jpe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jpeg"/><Relationship Id="rId1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0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5.jpeg"/><Relationship Id="rId2" Type="http://schemas.openxmlformats.org/officeDocument/2006/relationships/tags" Target="../tags/tag1.xml"/><Relationship Id="rId1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d817a5739?segpoint=1&amp;vbadefaultcenterpage=1&amp;parentnodeid=edd67ae0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三、共线向量定理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9feca9180?vbadefaultcenterpage=1&amp;parentnodeid=d817a5739&amp;vbahtmlprocessed=1"/>
              <p:cNvSpPr/>
              <p:nvPr/>
            </p:nvSpPr>
            <p:spPr>
              <a:xfrm>
                <a:off x="502920" y="1333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共线的充要条件：存在唯一一个实数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使⑬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9feca9180?vbadefaultcenterpage=1&amp;parentnodeid=d817a573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3591"/>
                <a:ext cx="11183112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19" r="1" b="-12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13_1#9feca9180.blank?vbadefaultcenterpage=1&amp;parentnodeid=d817a5739&amp;vbapositionanswer=13&amp;vbahtmlprocessed=1"/>
              <p:cNvSpPr/>
              <p:nvPr/>
            </p:nvSpPr>
            <p:spPr>
              <a:xfrm>
                <a:off x="9056815" y="1397413"/>
                <a:ext cx="1083691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13_1#9feca9180.blank?vbadefaultcenterpage=1&amp;parentnodeid=d817a5739&amp;vbapositionanswer=1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815" y="1397413"/>
                <a:ext cx="1083691" cy="353441"/>
              </a:xfrm>
              <a:prstGeom prst="rect">
                <a:avLst/>
              </a:prstGeom>
              <a:blipFill rotWithShape="1">
                <a:blip r:embed="rId2"/>
                <a:stretch>
                  <a:fillRect l="-41" t="-117" r="18" b="-7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_6_BD#f2a2769f9?vbadefaultcenterpage=1&amp;parentnodeid=d817a573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1952848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7_BD#2beecdbb1?segpoint=1&amp;vbadefaultcenterpage=1&amp;parentnodeid=f2a2769f9&amp;vbahtmlprocessed=1"/>
              <p:cNvSpPr/>
              <p:nvPr/>
            </p:nvSpPr>
            <p:spPr>
              <a:xfrm>
                <a:off x="502920" y="2537048"/>
                <a:ext cx="11183112" cy="1090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零向量与任何向量共线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</a:t>
                </a:r>
                <a:r>
                  <a:rPr lang="en-US" altLang="zh-CN" sz="2400" b="1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</a:t>
                </a: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若存在非零实数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</a:t>
                </a: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P_7_BD#2beecdbb1?segpoint=1&amp;vbadefaultcenterpage=1&amp;parentnodeid=f2a2769f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7048"/>
                <a:ext cx="11183112" cy="1090740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11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7_BD#2beecdbb1?segpoint=1&amp;vbadefaultcenterpage=1&amp;parentnodeid=f2a2769f9&amp;vbahtmlprocessed=1&amp;bbb=1&amp;hasbroken=1"/>
              <p:cNvSpPr/>
              <p:nvPr/>
            </p:nvSpPr>
            <p:spPr>
              <a:xfrm>
                <a:off x="502920" y="3666903"/>
                <a:ext cx="11183112" cy="1258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中点公式的向量形式：若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为平面内任意一点，则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P_7_BD#2beecdbb1?segpoint=1&amp;vbadefaultcenterpage=1&amp;parentnodeid=f2a2769f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66903"/>
                <a:ext cx="11183112" cy="1258888"/>
              </a:xfrm>
              <a:prstGeom prst="rect">
                <a:avLst/>
              </a:prstGeom>
              <a:blipFill rotWithShape="1">
                <a:blip r:embed="rId5"/>
                <a:stretch>
                  <a:fillRect t="-33" r="1" b="-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_7_BD#2beecdbb1?segpoint=1&amp;vbadefaultcenterpage=1&amp;parentnodeid=f2a2769f9&amp;vbahtmlprocessed=1"/>
              <p:cNvSpPr/>
              <p:nvPr/>
            </p:nvSpPr>
            <p:spPr>
              <a:xfrm>
                <a:off x="502920" y="4937348"/>
                <a:ext cx="11183112" cy="542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为实数），若点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P_7_BD#2beecdbb1?segpoint=1&amp;vbadefaultcenterpage=1&amp;parentnodeid=f2a2769f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937348"/>
                <a:ext cx="11183112" cy="542100"/>
              </a:xfrm>
              <a:prstGeom prst="rect">
                <a:avLst/>
              </a:prstGeom>
              <a:blipFill rotWithShape="1">
                <a:blip r:embed="rId6"/>
                <a:stretch>
                  <a:fillRect t="-41" r="1" b="-19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a65dcb0f?vbadefaultcenterpage=1&amp;parentnodeid=458ffac7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ef6da424a?vbadefaultcenterpage=1&amp;parentnodeid=7a65dcb0f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4_1#5a3eb6750?vbadefaultcenterpage=1&amp;parentnodeid=ef6da424a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T_7_BD.15_1#cbc969036?vbadefaultcenterpage=1&amp;parentnodeid=5a3eb6750&amp;vbahtmlprocessed=1"/>
              <p:cNvSpPr/>
              <p:nvPr/>
            </p:nvSpPr>
            <p:spPr>
              <a:xfrm>
                <a:off x="502920" y="2486248"/>
                <a:ext cx="11183112" cy="542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是共线向量，则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四点在同一条直线上.(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T_7_BD.15_1#cbc969036?vbadefaultcenterpage=1&amp;parentnodeid=5a3eb675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6248"/>
                <a:ext cx="11183112" cy="542100"/>
              </a:xfrm>
              <a:prstGeom prst="rect">
                <a:avLst/>
              </a:prstGeom>
              <a:blipFill rotWithShape="1">
                <a:blip r:embed="rId2"/>
                <a:stretch>
                  <a:fillRect t="-41" r="1" b="-2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6_1#cbc969036.bracket?vbadefaultcenterpage=1&amp;parentnodeid=5a3eb6750&amp;vbapositionanswer=14&amp;vbahtmlprocessed=1"/>
          <p:cNvSpPr/>
          <p:nvPr/>
        </p:nvSpPr>
        <p:spPr>
          <a:xfrm>
            <a:off x="10091293" y="24862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7" name="QT_7_BD.17_1#04a7fc8f4?vbadefaultcenterpage=1&amp;parentnodeid=5a3eb6750&amp;vbahtmlprocessed=1"/>
          <p:cNvSpPr/>
          <p:nvPr/>
        </p:nvSpPr>
        <p:spPr>
          <a:xfrm>
            <a:off x="502920" y="30323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（2）向量不能比较大小，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但向量的模可以比较大小.(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8" name="QT_7_AN.18_1#04a7fc8f4.bracket?vbadefaultcenterpage=1&amp;parentnodeid=5a3eb6750&amp;vbapositionanswer=15&amp;vbahtmlprocessed=1"/>
          <p:cNvSpPr/>
          <p:nvPr/>
        </p:nvSpPr>
        <p:spPr>
          <a:xfrm>
            <a:off x="7576820" y="303234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9" name="QT_7_BD.19_1#5c58575bb?vbadefaultcenterpage=1&amp;parentnodeid=5a3eb6750&amp;vbahtmlprocessed=1"/>
          <p:cNvSpPr/>
          <p:nvPr/>
        </p:nvSpPr>
        <p:spPr>
          <a:xfrm>
            <a:off x="502920" y="35653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（3）向量与有向线段是一样的，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因此可以用有向线段来表示向量.(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0" name="QT_7_AN.20_1#5c58575bb.bracket?vbadefaultcenterpage=1&amp;parentnodeid=5a3eb6750&amp;vbapositionanswer=16&amp;vbahtmlprocessed=1"/>
          <p:cNvSpPr/>
          <p:nvPr/>
        </p:nvSpPr>
        <p:spPr>
          <a:xfrm>
            <a:off x="9380220" y="35653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QT_7_BD.21_1#4529d6069?vbadefaultcenterpage=1&amp;parentnodeid=5a3eb6750&amp;vbahtmlprocessed=1"/>
              <p:cNvSpPr/>
              <p:nvPr/>
            </p:nvSpPr>
            <p:spPr>
              <a:xfrm>
                <a:off x="502920" y="40987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是否相等与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的方向无关.(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1" name="QT_7_BD.21_1#4529d6069?vbadefaultcenterpage=1&amp;parentnodeid=5a3eb675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9870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22_1#4529d6069.bracket?vbadefaultcenterpage=1&amp;parentnodeid=5a3eb6750&amp;vbapositionanswer=17&amp;vbahtmlprocessed=1"/>
          <p:cNvSpPr/>
          <p:nvPr/>
        </p:nvSpPr>
        <p:spPr>
          <a:xfrm>
            <a:off x="6273546" y="4098703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23_1#bec06e809?vbadefaultcenterpage=1&amp;parentnodeid=ef6da424a&amp;vbahtmlprocessed=1"/>
          <p:cNvSpPr/>
          <p:nvPr/>
        </p:nvSpPr>
        <p:spPr>
          <a:xfrm>
            <a:off x="502920" y="2042492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（易错题）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下列四个说法正确的是(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6_AN.24_1#bec06e809.bracket?vbadefaultcenterpage=1&amp;parentnodeid=ef6da424a&amp;vbapositionanswer=18&amp;vbahtmlprocessed=1"/>
          <p:cNvSpPr/>
          <p:nvPr/>
        </p:nvSpPr>
        <p:spPr>
          <a:xfrm>
            <a:off x="5570220" y="204249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25_1#bec06e809.choices?vbadefaultcenterpage=1&amp;parentnodeid=ef6da424a&amp;vbahtmlprocessed=1"/>
              <p:cNvSpPr/>
              <p:nvPr/>
            </p:nvSpPr>
            <p:spPr>
              <a:xfrm>
                <a:off x="502920" y="2540839"/>
                <a:ext cx="11183112" cy="10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25_1#bec06e809.choices?vbadefaultcenterpage=1&amp;parentnodeid=ef6da424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0839"/>
                <a:ext cx="11183112" cy="1028700"/>
              </a:xfrm>
              <a:prstGeom prst="rect">
                <a:avLst/>
              </a:prstGeom>
              <a:blipFill rotWithShape="1">
                <a:blip r:embed="rId1"/>
                <a:stretch>
                  <a:fillRect t="-20" r="1" b="-6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EX.26_1#bec06e809?vbadefaultcenterpage=1&amp;parentnodeid=ef6da424a&amp;vbahtmlprocessed=1"/>
          <p:cNvSpPr/>
          <p:nvPr/>
        </p:nvSpPr>
        <p:spPr>
          <a:xfrm>
            <a:off x="502920" y="356953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忽视理解向量的概念而致误.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27_1#bec06e809?vbadefaultcenterpage=1&amp;parentnodeid=ef6da424a&amp;vbahtmlprocessed=1&amp;bbb=1&amp;hasbroken=1"/>
              <p:cNvSpPr/>
              <p:nvPr/>
            </p:nvSpPr>
            <p:spPr>
              <a:xfrm>
                <a:off x="502920" y="406483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A中，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,故A不正确；B，C中，由于向量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的大小相等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，但其方向不确定，故B，C都不正确；D显然正确.故选D.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27_1#bec06e809?vbadefaultcenterpage=1&amp;parentnodeid=ef6da424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64839"/>
                <a:ext cx="11183112" cy="1038670"/>
              </a:xfrm>
              <a:prstGeom prst="rect">
                <a:avLst/>
              </a:prstGeom>
              <a:blipFill rotWithShape="1">
                <a:blip r:embed="rId2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  <p:bldP spid="6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f8fc4ad8?vbadefaultcenterpage=1&amp;parentnodeid=7a65dcb0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8_1#5faf54161?vbadefaultcenterpage=1&amp;parentnodeid=3f8fc4ad8&amp;vbahtmlprocessed=1&amp;bbb=1&amp;hasbroken=1"/>
              <p:cNvSpPr/>
              <p:nvPr/>
            </p:nvSpPr>
            <p:spPr>
              <a:xfrm>
                <a:off x="502920" y="1330103"/>
                <a:ext cx="11183112" cy="10907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（人教A版必修②P14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例6改编）在平行四边形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8_1#5faf54161?vbadefaultcenterpage=1&amp;parentnodeid=3f8fc4ad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090740"/>
              </a:xfrm>
              <a:prstGeom prst="rect">
                <a:avLst/>
              </a:prstGeom>
              <a:blipFill rotWithShape="1">
                <a:blip r:embed="rId1"/>
                <a:stretch>
                  <a:fillRect t="-38" r="1" b="-1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29_1#5faf54161.blank?vbadefaultcenterpage=1&amp;parentnodeid=3f8fc4ad8&amp;vbapositionanswer=19&amp;vbahtmlprocessed=1&amp;rh=43.2"/>
              <p:cNvSpPr/>
              <p:nvPr/>
            </p:nvSpPr>
            <p:spPr>
              <a:xfrm>
                <a:off x="5537010" y="1828007"/>
                <a:ext cx="1072134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29_1#5faf54161.blank?vbadefaultcenterpage=1&amp;parentnodeid=3f8fc4ad8&amp;vbapositionanswer=1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10" y="1828007"/>
                <a:ext cx="1072134" cy="510096"/>
              </a:xfrm>
              <a:prstGeom prst="rect">
                <a:avLst/>
              </a:prstGeom>
              <a:blipFill rotWithShape="1">
                <a:blip r:embed="rId2"/>
                <a:stretch>
                  <a:fillRect l="-42" t="-94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30_1#5faf54161?vbadefaultcenterpage=1&amp;parentnodeid=3f8fc4ad8&amp;vbahtmlprocessed=1"/>
              <p:cNvSpPr/>
              <p:nvPr/>
            </p:nvSpPr>
            <p:spPr>
              <a:xfrm>
                <a:off x="502920" y="2422748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30_1#5faf54161?vbadefaultcenterpage=1&amp;parentnodeid=3f8fc4ad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2748"/>
                <a:ext cx="11183112" cy="710248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31_1#2bdee2b3f?vbadefaultcenterpage=1&amp;parentnodeid=3f8fc4ad8&amp;vbahtmlprocessed=1&amp;bbb=1&amp;hasbroken=1"/>
              <p:cNvSpPr/>
              <p:nvPr/>
            </p:nvSpPr>
            <p:spPr>
              <a:xfrm>
                <a:off x="502920" y="2175905"/>
                <a:ext cx="11183112" cy="12599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（人教A版必修②P16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例8改编）已知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是两个不共线向量，向量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31_1#2bdee2b3f?vbadefaultcenterpage=1&amp;parentnodeid=3f8fc4ad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5905"/>
                <a:ext cx="11183112" cy="1259904"/>
              </a:xfrm>
              <a:prstGeom prst="rect">
                <a:avLst/>
              </a:prstGeom>
              <a:blipFill rotWithShape="1">
                <a:blip r:embed="rId1"/>
                <a:stretch>
                  <a:fillRect t="-31" r="1" b="-5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32_1#2bdee2b3f.blank?vbadefaultcenterpage=1&amp;parentnodeid=3f8fc4ad8&amp;vbapositionanswer=20&amp;vbahtmlprocessed=1&amp;rh=43.2"/>
              <p:cNvSpPr/>
              <p:nvPr/>
            </p:nvSpPr>
            <p:spPr>
              <a:xfrm>
                <a:off x="3880104" y="2766009"/>
                <a:ext cx="284163" cy="5105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32_1#2bdee2b3f.blank?vbadefaultcenterpage=1&amp;parentnodeid=3f8fc4ad8&amp;vbapositionanswer=2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104" y="2766009"/>
                <a:ext cx="284163" cy="510540"/>
              </a:xfrm>
              <a:prstGeom prst="rect">
                <a:avLst/>
              </a:prstGeom>
              <a:blipFill rotWithShape="1">
                <a:blip r:embed="rId2"/>
                <a:stretch>
                  <a:fillRect l="-89" t="-114" r="201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33_1#2bdee2b3f?vbadefaultcenterpage=1&amp;parentnodeid=3f8fc4ad8&amp;vbahtmlprocessed=1&amp;bbb=1&amp;hasbroken=1"/>
              <p:cNvSpPr/>
              <p:nvPr/>
            </p:nvSpPr>
            <p:spPr>
              <a:xfrm>
                <a:off x="502920" y="3436252"/>
                <a:ext cx="11183112" cy="15338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33_1#2bdee2b3f?vbadefaultcenterpage=1&amp;parentnodeid=3f8fc4ad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6252"/>
                <a:ext cx="11183112" cy="1533843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4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5ff9db82d?vbadefaultcenterpage=1&amp;parentnodeid=7a65dcb0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34_1#65d048d10?vbadefaultcenterpage=1&amp;parentnodeid=5ff9db82d&amp;vbahtmlprocessed=1&amp;bbb=1&amp;hasbroken=1"/>
              <p:cNvSpPr/>
              <p:nvPr/>
            </p:nvSpPr>
            <p:spPr>
              <a:xfrm>
                <a:off x="502920" y="1292448"/>
                <a:ext cx="11183112" cy="17204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     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34_1#65d048d10?vbadefaultcenterpage=1&amp;parentnodeid=5ff9db82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720406"/>
              </a:xfrm>
              <a:prstGeom prst="rect">
                <a:avLst/>
              </a:prstGeom>
              <a:blipFill rotWithShape="1">
                <a:blip r:embed="rId1"/>
                <a:stretch>
                  <a:fillRect t="-13" r="-1861" b="-14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35_1#65d048d10.bracket?vbadefaultcenterpage=1&amp;parentnodeid=5ff9db82d&amp;vbapositionanswer=21&amp;vbahtmlprocessed=1"/>
          <p:cNvSpPr/>
          <p:nvPr/>
        </p:nvSpPr>
        <p:spPr>
          <a:xfrm>
            <a:off x="1637157" y="2286731"/>
            <a:ext cx="4238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36_1#65d048d10?vbadefaultcenterpage=1&amp;parentnodeid=5ff9db82d&amp;vbahtmlprocessed=1&amp;bbb=1&amp;hasbroken=1"/>
              <p:cNvSpPr/>
              <p:nvPr/>
            </p:nvSpPr>
            <p:spPr>
              <a:xfrm>
                <a:off x="502920" y="3222213"/>
                <a:ext cx="11183112" cy="12048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36_1#65d048d10?vbadefaultcenterpage=1&amp;parentnodeid=5ff9db82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2213"/>
                <a:ext cx="11183112" cy="1204849"/>
              </a:xfrm>
              <a:prstGeom prst="rect">
                <a:avLst/>
              </a:prstGeom>
              <a:blipFill rotWithShape="1">
                <a:blip r:embed="rId2"/>
                <a:stretch>
                  <a:fillRect t="-19" r="-953" b="-6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5d838833.fixed?vbadefaultcenterpage=1&amp;parentnodeid=e00169c5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b5d838833.fixed?vbadefaultcenterpage=1&amp;parentnodeid=e00169c5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3799baff6?vbadefaultcenterpage=1&amp;parentnodeid=b5d83883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平面向量的概念［自主练透］</a:t>
            </a:r>
            <a:endParaRPr lang="en-US" altLang="zh-CN" sz="2800" dirty="0"/>
          </a:p>
        </p:txBody>
      </p:sp>
      <p:sp>
        <p:nvSpPr>
          <p:cNvPr id="3" name="QC_5_BD.37_1#8585085fc?vbadefaultcenterpage=1&amp;parentnodeid=3799baff6&amp;vbahtmlprocessed=1"/>
          <p:cNvSpPr/>
          <p:nvPr/>
        </p:nvSpPr>
        <p:spPr>
          <a:xfrm>
            <a:off x="502920" y="137447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下列说法中错误的是(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8_1#8585085fc.bracket?vbadefaultcenterpage=1&amp;parentnodeid=3799baff6&amp;vbapositionanswer=22&amp;vbahtmlprocessed=1"/>
          <p:cNvSpPr/>
          <p:nvPr/>
        </p:nvSpPr>
        <p:spPr>
          <a:xfrm>
            <a:off x="5328920" y="1374476"/>
            <a:ext cx="6445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39_1#8585085fc.choices?vbadefaultcenterpage=1&amp;parentnodeid=3799baff6&amp;vbahtmlprocessed=1"/>
              <p:cNvSpPr/>
              <p:nvPr/>
            </p:nvSpPr>
            <p:spPr>
              <a:xfrm>
                <a:off x="502920" y="1926559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A.平行向量就是共线向量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B.相反向量就是方向相反的向量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同向，且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D.两个向量平行是这两个向量相等的必要不充分条件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39_1#8585085fc.choices?vbadefaultcenterpage=1&amp;parentnodeid=3799baf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6559"/>
                <a:ext cx="11183112" cy="2135950"/>
              </a:xfrm>
              <a:prstGeom prst="rect">
                <a:avLst/>
              </a:prstGeom>
              <a:blipFill rotWithShape="1">
                <a:blip r:embed="rId1"/>
                <a:stretch>
                  <a:fillRect t="-28" r="1" b="-2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40_1#8585085fc?vbadefaultcenterpage=1&amp;parentnodeid=3799baff6&amp;vbahtmlprocessed=1&amp;bbb=1&amp;hasbroken=1"/>
              <p:cNvSpPr/>
              <p:nvPr/>
            </p:nvSpPr>
            <p:spPr>
              <a:xfrm>
                <a:off x="502920" y="2211655"/>
                <a:ext cx="11183112" cy="26845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由平行向量和共线向量的定义可知，A正确；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因为相反向量是方向相反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，长度相等的两个向量，所以B错误；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spc="-5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因为向量是既有大小又有方向的量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，所以任何两个向量都不能比较大小，所以C错误；</a:t>
                </a:r>
                <a:endParaRPr lang="en-US" altLang="zh-CN" sz="2400" spc="-5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因为两个向量平行不能推出两个向量相等，而两个向量相等可以推出这两个向量平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，因此两个向量平行是这两个向量相等的必要不充分条件，所以D正确.故选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40_1#8585085fc?vbadefaultcenterpage=1&amp;parentnodeid=3799baf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1655"/>
                <a:ext cx="11183112" cy="2684590"/>
              </a:xfrm>
              <a:prstGeom prst="rect">
                <a:avLst/>
              </a:prstGeom>
              <a:blipFill rotWithShape="1">
                <a:blip r:embed="rId1"/>
                <a:stretch>
                  <a:fillRect t="-22" r="-2435" b="-2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41_1#8c522d940?vbadefaultcenterpage=1&amp;parentnodeid=3799baff6&amp;vbahtmlprocessed=1"/>
          <p:cNvSpPr/>
          <p:nvPr/>
        </p:nvSpPr>
        <p:spPr>
          <a:xfrm>
            <a:off x="502920" y="756000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（2024</a:t>
            </a:r>
            <a:r>
              <a:rPr lang="en-US" altLang="zh-CN" sz="2400" b="1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· </a:t>
            </a:r>
            <a:r>
              <a:rPr lang="en-US" altLang="zh-CN" sz="2400" b="0" i="0" dirty="0" err="1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厦门开学考试）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下列说法不正确的是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42_1#8c522d940.bracket?vbadefaultcenterpage=1&amp;parentnodeid=3799baff6&amp;vbapositionanswer=23&amp;vbahtmlprocessed=1"/>
          <p:cNvSpPr/>
          <p:nvPr/>
        </p:nvSpPr>
        <p:spPr>
          <a:xfrm>
            <a:off x="6891020" y="756000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43_1#8c522d940.choices?vbadefaultcenterpage=1&amp;parentnodeid=3799baff6&amp;vbahtmlprocessed=1"/>
              <p:cNvSpPr/>
              <p:nvPr/>
            </p:nvSpPr>
            <p:spPr>
              <a:xfrm>
                <a:off x="502920" y="1316958"/>
                <a:ext cx="11183112" cy="220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A.零向量是唯一没有方向的向量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B.零向量的长度等于0</a:t>
                </a:r>
                <a:endParaRPr lang="en-US" altLang="zh-CN" sz="2400" dirty="0"/>
              </a:p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都为非零向量，则使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成立的条件是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反向共线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43_1#8c522d940.choices?vbadefaultcenterpage=1&amp;parentnodeid=3799baf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6958"/>
                <a:ext cx="11183112" cy="2207768"/>
              </a:xfrm>
              <a:prstGeom prst="rect">
                <a:avLst/>
              </a:prstGeom>
              <a:blipFill rotWithShape="1">
                <a:blip r:embed="rId1"/>
                <a:stretch>
                  <a:fillRect t="-27" r="1" b="-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4_1#8c522d940?vbadefaultcenterpage=1&amp;parentnodeid=3799baff6&amp;vbahtmlprocessed=1&amp;bbb=1&amp;hasbroken=1"/>
              <p:cNvSpPr/>
              <p:nvPr/>
            </p:nvSpPr>
            <p:spPr>
              <a:xfrm>
                <a:off x="502920" y="3527647"/>
                <a:ext cx="11183112" cy="28366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对于A，零向量是有方向的，其方向是任意的，故A不正确；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B，由零向量的定义知，零向量的长度为0，故B正确；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都是单位向量，所以只有当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是相反向量，即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反向共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才成立，故C正确；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D，由向量相等的定义知D正确.故选A.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4_1#8c522d940?vbadefaultcenterpage=1&amp;parentnodeid=3799baf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7647"/>
                <a:ext cx="11183112" cy="2836672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-1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45_1#2b09d8668?vbadefaultcenterpage=1&amp;parentnodeid=3799baff6&amp;vbahtmlprocessed=1"/>
              <p:cNvSpPr/>
              <p:nvPr/>
            </p:nvSpPr>
            <p:spPr>
              <a:xfrm>
                <a:off x="502920" y="2054652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河南联考）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下列说法正确的是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45_1#2b09d8668?vbadefaultcenterpage=1&amp;parentnodeid=3799baf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4652"/>
                <a:ext cx="11183112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88" r="1" b="-12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46_1#2b09d8668.bracket?vbadefaultcenterpage=1&amp;parentnodeid=3799baff6&amp;vbapositionanswer=24&amp;vbahtmlprocessed=1"/>
          <p:cNvSpPr/>
          <p:nvPr/>
        </p:nvSpPr>
        <p:spPr>
          <a:xfrm>
            <a:off x="8601774" y="205465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47_1#2b09d8668.choices?vbadefaultcenterpage=1&amp;parentnodeid=3799baff6&amp;vbahtmlprocessed=1"/>
              <p:cNvSpPr/>
              <p:nvPr/>
            </p:nvSpPr>
            <p:spPr>
              <a:xfrm>
                <a:off x="502920" y="2552999"/>
                <a:ext cx="11183112" cy="2538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为矩形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为矩形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为梯形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47_1#2b09d8668.choices?vbadefaultcenterpage=1&amp;parentnodeid=3799baf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2999"/>
                <a:ext cx="11183112" cy="2538349"/>
              </a:xfrm>
              <a:prstGeom prst="rect">
                <a:avLst/>
              </a:prstGeom>
              <a:blipFill rotWithShape="1">
                <a:blip r:embed="rId2"/>
                <a:stretch>
                  <a:fillRect t="-12" r="1" b="-1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48_1#2b09d8668?vbadefaultcenterpage=1&amp;parentnodeid=3799baff6&amp;vbahtmlprocessed=1&amp;bbb=1&amp;hasbroken=1"/>
              <p:cNvSpPr/>
              <p:nvPr/>
            </p:nvSpPr>
            <p:spPr>
              <a:xfrm>
                <a:off x="502920" y="1160476"/>
                <a:ext cx="11183112" cy="478694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B，若四边形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为等腰梯形，则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，但是四边形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不是矩形，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可以是等腰梯形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,也可以是矩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𝐶𝐷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可以是平行四边形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，也可以是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等腰梯形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，故D错误.故选A.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48_1#2b09d8668?vbadefaultcenterpage=1&amp;parentnodeid=3799baf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0476"/>
                <a:ext cx="11183112" cy="4786948"/>
              </a:xfrm>
              <a:prstGeom prst="rect">
                <a:avLst/>
              </a:prstGeom>
              <a:blipFill rotWithShape="1">
                <a:blip r:embed="rId1"/>
                <a:stretch>
                  <a:fillRect t="-7" r="-2662" b="-5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148b06488?vbadefaultcenterpage=1&amp;parentnodeid=3799baff6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55281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148b06488?vbadefaultcenterpage=1&amp;parentnodeid=3799baff6&amp;vbahtmlprocessed=1&amp;bbb=1&amp;hasbroken=1"/>
              <p:cNvSpPr/>
              <p:nvPr/>
            </p:nvSpPr>
            <p:spPr>
              <a:xfrm>
                <a:off x="502920" y="2079099"/>
                <a:ext cx="11183112" cy="34632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平面向量相关概念的四个关注点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相等向量具有传递性，非零向量的平行也具有传递性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共线向量即平行向量，它们均与起点无关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向量可以平移，平移后的向量与原向量是相等向量,解题时，不要把它与函数图象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移动混为一谈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的关系：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方向上的单位向量.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148b06488?vbadefaultcenterpage=1&amp;parentnodeid=3799baf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79099"/>
                <a:ext cx="11183112" cy="3463290"/>
              </a:xfrm>
              <a:prstGeom prst="rect">
                <a:avLst/>
              </a:prstGeom>
              <a:blipFill rotWithShape="1">
                <a:blip r:embed="rId2"/>
                <a:stretch>
                  <a:fillRect t="-3" r="1" b="-4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2b665ea6d?vbadefaultcenterpage=1&amp;parentnodeid=b5d83883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平面向量的线性运算［多维探究］</a:t>
            </a:r>
            <a:endParaRPr lang="en-US" altLang="zh-CN" sz="2800" dirty="0"/>
          </a:p>
        </p:txBody>
      </p:sp>
      <p:pic>
        <p:nvPicPr>
          <p:cNvPr id="3" name="C_5_BD#5a87b65ad?vbadefaultcenterpage=1&amp;parentnodeid=2b665ea6d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5a87b65ad?vbadefaultcenterpage=1&amp;parentnodeid=2b665ea6d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向量的加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、减运算的几何意义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49_1#f68e043e8?vbadefaultcenterpage=1&amp;parentnodeid=5a87b65ad&amp;vbahtmlprocessed=1&amp;bbb=1&amp;hasbroken=1"/>
              <p:cNvSpPr/>
              <p:nvPr/>
            </p:nvSpPr>
            <p:spPr>
              <a:xfrm>
                <a:off x="502920" y="1939703"/>
                <a:ext cx="11183112" cy="10907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对角线的交点，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所在平面内的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任意一点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49_1#f68e043e8?vbadefaultcenterpage=1&amp;parentnodeid=5a87b65a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9703"/>
                <a:ext cx="11183112" cy="1090740"/>
              </a:xfrm>
              <a:prstGeom prst="rect">
                <a:avLst/>
              </a:prstGeom>
              <a:blipFill rotWithShape="1">
                <a:blip r:embed="rId2"/>
                <a:stretch>
                  <a:fillRect t="-38" r="1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50_1#f68e043e8.bracket?vbadefaultcenterpage=1&amp;parentnodeid=5a87b65ad&amp;vbapositionanswer=25&amp;vbahtmlprocessed=1"/>
          <p:cNvSpPr/>
          <p:nvPr/>
        </p:nvSpPr>
        <p:spPr>
          <a:xfrm>
            <a:off x="5644071" y="24883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BD.51_1#f68e043e8.choices?vbadefaultcenterpage=1&amp;parentnodeid=5a87b65ad&amp;vbahtmlprocessed=1"/>
              <p:cNvSpPr/>
              <p:nvPr/>
            </p:nvSpPr>
            <p:spPr>
              <a:xfrm>
                <a:off x="502920" y="3070003"/>
                <a:ext cx="11183112" cy="534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38120" algn="l"/>
                    <a:tab pos="5616575" algn="l"/>
                    <a:tab pos="84950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BD.51_1#f68e043e8.choices?vbadefaultcenterpage=1&amp;parentnodeid=5a87b65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0003"/>
                <a:ext cx="11183112" cy="534861"/>
              </a:xfrm>
              <a:prstGeom prst="rect">
                <a:avLst/>
              </a:prstGeom>
              <a:blipFill rotWithShape="1">
                <a:blip r:embed="rId3"/>
                <a:stretch>
                  <a:fillRect t="-77" r="1" b="-14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QC_6_AS.52_1#f68e043e8?vbadefaultcenterpage=1&amp;parentnodeid=5a87b65ad&amp;vbahtmlprocessed=1&amp;bbb=1&amp;hasbroken=1"/>
              <p:cNvSpPr/>
              <p:nvPr/>
            </p:nvSpPr>
            <p:spPr>
              <a:xfrm>
                <a:off x="502920" y="3616548"/>
                <a:ext cx="11183112" cy="11608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QC_6_AS.52_1#f68e043e8?vbadefaultcenterpage=1&amp;parentnodeid=5a87b65a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16548"/>
                <a:ext cx="11183112" cy="1160844"/>
              </a:xfrm>
              <a:prstGeom prst="rect">
                <a:avLst/>
              </a:prstGeom>
              <a:blipFill rotWithShape="1">
                <a:blip r:embed="rId4"/>
                <a:stretch>
                  <a:fillRect t="-19" r="1" b="-12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QC_6_AS.52_2#f68e043e8?vbadefaultcenterpage=1&amp;parentnodeid=5a87b65ad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4024" y="4911948"/>
            <a:ext cx="2670048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2b34459f?vbadefaultcenterpage=1&amp;parentnodeid=2b665ea6d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p:sp>
        <p:nvSpPr>
          <p:cNvPr id="3" name="C_5_BD#e2b34459f?vbadefaultcenterpage=1&amp;parentnodeid=2b665ea6d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向量的线性运算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3_1#fe3cb7d9f?vbadefaultcenterpage=1&amp;parentnodeid=e2b34459f&amp;vbahtmlprocessed=1"/>
              <p:cNvSpPr/>
              <p:nvPr/>
            </p:nvSpPr>
            <p:spPr>
              <a:xfrm>
                <a:off x="502920" y="1327563"/>
                <a:ext cx="11183112" cy="542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成都模拟）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3_1#fe3cb7d9f?vbadefaultcenterpage=1&amp;parentnodeid=e2b3445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7563"/>
                <a:ext cx="11183112" cy="542100"/>
              </a:xfrm>
              <a:prstGeom prst="rect">
                <a:avLst/>
              </a:prstGeom>
              <a:blipFill rotWithShape="1">
                <a:blip r:embed="rId2"/>
                <a:stretch>
                  <a:fillRect t="-76" r="1" b="-38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4_1#fe3cb7d9f.bracket?vbadefaultcenterpage=1&amp;parentnodeid=e2b34459f&amp;vbapositionanswer=26&amp;vbahtmlprocessed=1"/>
          <p:cNvSpPr/>
          <p:nvPr/>
        </p:nvSpPr>
        <p:spPr>
          <a:xfrm>
            <a:off x="10403713" y="154409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55_1#fe3cb7d9f.choices?vbadefaultcenterpage=1&amp;parentnodeid=e2b34459f&amp;vbahtmlprocessed=1"/>
              <p:cNvSpPr/>
              <p:nvPr/>
            </p:nvSpPr>
            <p:spPr>
              <a:xfrm>
                <a:off x="502920" y="1874108"/>
                <a:ext cx="11183112" cy="71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01645" algn="l"/>
                    <a:tab pos="5699125" algn="l"/>
                    <a:tab pos="86760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55_1#fe3cb7d9f.choices?vbadefaultcenterpage=1&amp;parentnodeid=e2b3445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4108"/>
                <a:ext cx="11183112" cy="711264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9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56_1#fe3cb7d9f?vbadefaultcenterpage=1&amp;parentnodeid=e2b34459f&amp;vbahtmlprocessed=1"/>
              <p:cNvSpPr/>
              <p:nvPr/>
            </p:nvSpPr>
            <p:spPr>
              <a:xfrm>
                <a:off x="502920" y="2598008"/>
                <a:ext cx="11183112" cy="1492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𝐵𝐴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56_1#fe3cb7d9f?vbadefaultcenterpage=1&amp;parentnodeid=e2b3445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8008"/>
                <a:ext cx="11183112" cy="1492504"/>
              </a:xfrm>
              <a:prstGeom prst="rect">
                <a:avLst/>
              </a:prstGeom>
              <a:blipFill rotWithShape="1">
                <a:blip r:embed="rId4"/>
                <a:stretch>
                  <a:fillRect t="-15" r="1" b="-5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5ac12efaf?vbadefaultcenterpage=1&amp;parentnodeid=2b665ea6d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5ac12efaf?vbadefaultcenterpage=1&amp;parentnodeid=2b665ea6d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利用向量的线性运算求参数</a:t>
            </a:r>
            <a:endParaRPr lang="en-US" altLang="zh-CN" sz="100" dirty="0"/>
          </a:p>
        </p:txBody>
      </p:sp>
      <p:pic>
        <p:nvPicPr>
          <p:cNvPr id="4" name="QB_6_BD.57_1#a185f28f0?hastextimagelayout=1&amp;vbadefaultcenterpage=1&amp;parentnodeid=5ac12efaf&amp;vbahtmlprocessed=1&amp;hassurroun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7949" y="1374806"/>
            <a:ext cx="2432304" cy="13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57_2#a185f28f0?hastextimagelayout=2&amp;vbadefaultcenterpage=1&amp;parentnodeid=5ac12efaf&amp;vbahtmlprocessed=1&amp;bbb=1&amp;hasbroken=1"/>
              <p:cNvSpPr/>
              <p:nvPr/>
            </p:nvSpPr>
            <p:spPr>
              <a:xfrm>
                <a:off x="502920" y="1329087"/>
                <a:ext cx="8622792" cy="16534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如图,在平行四边形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的一个三等分点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57_2#a185f28f0?hastextimagelayout=2&amp;vbadefaultcenterpage=1&amp;parentnodeid=5ac12ef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9087"/>
                <a:ext cx="8622792" cy="1653413"/>
              </a:xfrm>
              <a:prstGeom prst="rect">
                <a:avLst/>
              </a:prstGeom>
              <a:blipFill rotWithShape="1">
                <a:blip r:embed="rId3"/>
                <a:stretch>
                  <a:fillRect t="-2" r="-72" b="-6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58_1#a185f28f0.blank?vbadefaultcenterpage=1&amp;parentnodeid=5ac12efaf&amp;vbapositionanswer=27&amp;vbahtmlprocessed=1&amp;rh=43.2"/>
              <p:cNvSpPr/>
              <p:nvPr/>
            </p:nvSpPr>
            <p:spPr>
              <a:xfrm>
                <a:off x="1536002" y="2398110"/>
                <a:ext cx="284163" cy="5217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58_1#a185f28f0.blank?vbadefaultcenterpage=1&amp;parentnodeid=5ac12efaf&amp;vbapositionanswer=2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002" y="2398110"/>
                <a:ext cx="284163" cy="521716"/>
              </a:xfrm>
              <a:prstGeom prst="rect">
                <a:avLst/>
              </a:prstGeom>
              <a:blipFill rotWithShape="1">
                <a:blip r:embed="rId4"/>
                <a:stretch>
                  <a:fillRect l="-201" t="-67" r="90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59_1#a185f28f0?vbadefaultcenterpage=1&amp;parentnodeid=5ac12efaf&amp;vbahtmlprocessed=1&amp;bbb=1&amp;hasbroken=1"/>
              <p:cNvSpPr/>
              <p:nvPr/>
            </p:nvSpPr>
            <p:spPr>
              <a:xfrm>
                <a:off x="502920" y="2982500"/>
                <a:ext cx="11183112" cy="3625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𝐴𝐸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不共线,所以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59_1#a185f28f0?vbadefaultcenterpage=1&amp;parentnodeid=5ac12ef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2500"/>
                <a:ext cx="11183112" cy="3625787"/>
              </a:xfrm>
              <a:prstGeom prst="rect">
                <a:avLst/>
              </a:prstGeom>
              <a:blipFill rotWithShape="1">
                <a:blip r:embed="rId5"/>
                <a:stretch>
                  <a:fillRect t="-15" r="1" b="-2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4921ff450?vbadefaultcenterpage=1&amp;parentnodeid=5ac12efaf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4851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4921ff450?vbadefaultcenterpage=1&amp;parentnodeid=5ac12efaf&amp;vbahtmlprocessed=1&amp;bbb=1&amp;hasbroken=1"/>
          <p:cNvSpPr/>
          <p:nvPr/>
        </p:nvSpPr>
        <p:spPr>
          <a:xfrm>
            <a:off x="502920" y="247479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平面向量线性运算的常见类型及解题策略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向量求和用平行四边形法则或三角形法则，求差用向量减法的几何意义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找出图形中的相等向量、共线向量，将所求向量与已知向量转化到同一个平行四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边形或三角形中求解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;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求参数问题可以通过向量的运算将向量表示出来，进行比较，求参数的值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5d4670faa?vbadefaultcenterpage=1&amp;parentnodeid=2b665ea6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C_6_BD.60_1#ac8802dae?hastextimagelayout=1&amp;vbadefaultcenterpage=1&amp;parentnodeid=5d4670faa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65567" y="1465168"/>
            <a:ext cx="254203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60_2#ac8802dae?hastextimagelayout=3&amp;segpoint=1&amp;vbadefaultcenterpage=1&amp;parentnodeid=5d4670faa&amp;vbahtmlprocessed=1&amp;bbb=1&amp;hasbroken=1"/>
              <p:cNvSpPr/>
              <p:nvPr/>
            </p:nvSpPr>
            <p:spPr>
              <a:xfrm>
                <a:off x="502920" y="1419448"/>
                <a:ext cx="8503920" cy="10907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到平行四边形的三个顶点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的向量分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别为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60_2#ac8802dae?hastextimagelayout=3&amp;segpoint=1&amp;vbadefaultcenterpage=1&amp;parentnodeid=5d4670fa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8503920" cy="1090740"/>
              </a:xfrm>
              <a:prstGeom prst="rect">
                <a:avLst/>
              </a:prstGeom>
              <a:blipFill rotWithShape="1">
                <a:blip r:embed="rId3"/>
                <a:stretch>
                  <a:fillRect t="-20" b="-11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61_1#ac8802dae.bracket?vbadefaultcenterpage=1&amp;parentnodeid=5d4670faa&amp;vbapositionanswer=28&amp;vbahtmlprocessed=1"/>
          <p:cNvSpPr/>
          <p:nvPr/>
        </p:nvSpPr>
        <p:spPr>
          <a:xfrm>
            <a:off x="3407982" y="196808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62_1#ac8802dae.choices?hastextimagelayout=3&amp;vbadefaultcenterpage=1&amp;parentnodeid=5d4670faa&amp;vbahtmlprocessed=1"/>
              <p:cNvSpPr/>
              <p:nvPr/>
            </p:nvSpPr>
            <p:spPr>
              <a:xfrm>
                <a:off x="502920" y="2511648"/>
                <a:ext cx="8503920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199005" algn="l"/>
                    <a:tab pos="4359910" algn="l"/>
                    <a:tab pos="652081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62_1#ac8802dae.choices?hastextimagelayout=3&amp;vbadefaultcenterpage=1&amp;parentnodeid=5d4670fa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1648"/>
                <a:ext cx="8503920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47" b="-14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63_1#ac8802dae?vbadefaultcenterpage=1&amp;parentnodeid=5d4670faa&amp;vbahtmlprocessed=1"/>
              <p:cNvSpPr/>
              <p:nvPr/>
            </p:nvSpPr>
            <p:spPr>
              <a:xfrm>
                <a:off x="502920" y="3197448"/>
                <a:ext cx="11183112" cy="542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63_1#ac8802dae?vbadefaultcenterpage=1&amp;parentnodeid=5d4670fa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7448"/>
                <a:ext cx="11183112" cy="542100"/>
              </a:xfrm>
              <a:prstGeom prst="rect">
                <a:avLst/>
              </a:prstGeom>
              <a:blipFill rotWithShape="1">
                <a:blip r:embed="rId5"/>
                <a:stretch>
                  <a:fillRect t="-41" r="1" b="-3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64_1#fb928d294?vbadefaultcenterpage=1&amp;parentnodeid=5d4670faa&amp;vbahtmlprocessed=1"/>
              <p:cNvSpPr/>
              <p:nvPr/>
            </p:nvSpPr>
            <p:spPr>
              <a:xfrm>
                <a:off x="502920" y="2109516"/>
                <a:ext cx="11183112" cy="712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64_1#fb928d294?vbadefaultcenterpage=1&amp;parentnodeid=5d4670fa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9516"/>
                <a:ext cx="11183112" cy="712788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10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65_1#fb928d294.bracket?vbadefaultcenterpage=1&amp;parentnodeid=5d4670faa&amp;vbapositionanswer=29&amp;vbahtmlprocessed=1"/>
          <p:cNvSpPr/>
          <p:nvPr/>
        </p:nvSpPr>
        <p:spPr>
          <a:xfrm>
            <a:off x="6138228" y="2399330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66_1#fb928d294.choices?vbadefaultcenterpage=1&amp;parentnodeid=5d4670faa&amp;vbahtmlprocessed=1"/>
              <p:cNvSpPr/>
              <p:nvPr/>
            </p:nvSpPr>
            <p:spPr>
              <a:xfrm>
                <a:off x="502920" y="2823764"/>
                <a:ext cx="11183112" cy="713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1945" algn="l"/>
                    <a:tab pos="5699125" algn="l"/>
                    <a:tab pos="8536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66_1#fb928d294.choices?vbadefaultcenterpage=1&amp;parentnodeid=5d4670fa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3764"/>
                <a:ext cx="11183112" cy="713804"/>
              </a:xfrm>
              <a:prstGeom prst="rect">
                <a:avLst/>
              </a:prstGeom>
              <a:blipFill rotWithShape="1">
                <a:blip r:embed="rId2"/>
                <a:stretch>
                  <a:fillRect t="-78" r="1" b="-9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67_1#fb928d294?vbadefaultcenterpage=1&amp;parentnodeid=5d4670faa&amp;vbahtmlprocessed=1"/>
              <p:cNvSpPr/>
              <p:nvPr/>
            </p:nvSpPr>
            <p:spPr>
              <a:xfrm>
                <a:off x="502920" y="3547664"/>
                <a:ext cx="11183112" cy="1488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67_1#fb928d294?vbadefaultcenterpage=1&amp;parentnodeid=5d4670fa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47664"/>
                <a:ext cx="11183112" cy="1488821"/>
              </a:xfrm>
              <a:prstGeom prst="rect">
                <a:avLst/>
              </a:prstGeom>
              <a:blipFill rotWithShape="1">
                <a:blip r:embed="rId3"/>
                <a:stretch>
                  <a:fillRect t="-37" r="1" b="-5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6_BD.68_1#591324e4d?hastextimagelayout=1&amp;vbadefaultcenterpage=1&amp;parentnodeid=5d4670faa&amp;vbahtmlprocessed=1&amp;hassurroun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5575" y="1255535"/>
            <a:ext cx="2852928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68_2#591324e4d?hastextimagelayout=4&amp;segpoint=1&amp;vbadefaultcenterpage=1&amp;parentnodeid=5d4670faa&amp;vbahtmlprocessed=1&amp;bbb=1&amp;hasbroken=1"/>
              <p:cNvSpPr/>
              <p:nvPr/>
            </p:nvSpPr>
            <p:spPr>
              <a:xfrm>
                <a:off x="502920" y="1209816"/>
                <a:ext cx="8202168" cy="18655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梅州模拟）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腰梯形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68_2#591324e4d?hastextimagelayout=4&amp;segpoint=1&amp;vbadefaultcenterpage=1&amp;parentnodeid=5d4670fa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09816"/>
                <a:ext cx="8202168" cy="1865503"/>
              </a:xfrm>
              <a:prstGeom prst="rect">
                <a:avLst/>
              </a:prstGeom>
              <a:blipFill rotWithShape="1">
                <a:blip r:embed="rId2"/>
                <a:stretch>
                  <a:fillRect t="-8" r="-1960" b="-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9_1#591324e4d.bracket?vbadefaultcenterpage=1&amp;parentnodeid=5d4670faa&amp;vbapositionanswer=30&amp;vbahtmlprocessed=1"/>
          <p:cNvSpPr/>
          <p:nvPr/>
        </p:nvSpPr>
        <p:spPr>
          <a:xfrm>
            <a:off x="5327650" y="2533220"/>
            <a:ext cx="6445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70_1#591324e4d.choices?vbadefaultcenterpage=1&amp;parentnodeid=5d4670faa&amp;vbahtmlprocessed=1"/>
              <p:cNvSpPr/>
              <p:nvPr/>
            </p:nvSpPr>
            <p:spPr>
              <a:xfrm>
                <a:off x="502920" y="3077223"/>
                <a:ext cx="11183112" cy="7084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36545" algn="l"/>
                    <a:tab pos="5699125" algn="l"/>
                    <a:tab pos="85109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70_1#591324e4d.choices?vbadefaultcenterpage=1&amp;parentnodeid=5d4670fa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7223"/>
                <a:ext cx="11183112" cy="708406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-9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71_1#591324e4d?vbadefaultcenterpage=1&amp;parentnodeid=5d4670faa&amp;vbahtmlprocessed=1"/>
              <p:cNvSpPr/>
              <p:nvPr/>
            </p:nvSpPr>
            <p:spPr>
              <a:xfrm>
                <a:off x="502920" y="3788423"/>
                <a:ext cx="11183112" cy="2147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𝐵𝐹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71_1#591324e4d?vbadefaultcenterpage=1&amp;parentnodeid=5d4670fa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88423"/>
                <a:ext cx="11183112" cy="2147761"/>
              </a:xfrm>
              <a:prstGeom prst="rect">
                <a:avLst/>
              </a:prstGeom>
              <a:blipFill rotWithShape="1">
                <a:blip r:embed="rId4"/>
                <a:stretch>
                  <a:fillRect t="-1" r="1" b="-6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e00169c5a.fixed?vbadefaultcenterpage=1&amp;parentnodeid=53e66490a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基础课27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平面向量的概念及其线性运算</a:t>
            </a:r>
            <a:endParaRPr lang="en-US" altLang="zh-CN" sz="4000" dirty="0"/>
          </a:p>
        </p:txBody>
      </p:sp>
      <p:pic>
        <p:nvPicPr>
          <p:cNvPr id="3" name="C_0#e00169c5a?linknodeid=458ffac78&amp;catalogrefid=458ffac78&amp;parentnodeid=53e66490a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e00169c5a?linknodeid=458ffac78&amp;catalogrefid=458ffac78&amp;parentnodeid=53e66490a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e00169c5a?linknodeid=b5d838833&amp;catalogrefid=b5d838833&amp;parentnodeid=53e66490a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e00169c5a?linknodeid=b5d838833&amp;catalogrefid=b5d838833&amp;parentnodeid=53e66490a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  <p:pic>
        <p:nvPicPr>
          <p:cNvPr id="7" name="C_0#e00169c5a?linknodeid=e8ab62325&amp;catalogrefid=e8ab62325&amp;parentnodeid=53e66490a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4480560"/>
            <a:ext cx="502920" cy="502920"/>
          </a:xfrm>
          <a:prstGeom prst="rect">
            <a:avLst/>
          </a:prstGeom>
        </p:spPr>
      </p:pic>
      <p:sp>
        <p:nvSpPr>
          <p:cNvPr id="8" name="C_0#e00169c5a?linknodeid=e8ab62325&amp;catalogrefid=e8ab62325&amp;parentnodeid=53e66490a&amp;vbahtmlprocessed=1">
            <a:hlinkClick r:id="rId4" action="ppaction://hlinksldjump"/>
          </p:cNvPr>
          <p:cNvSpPr/>
          <p:nvPr/>
        </p:nvSpPr>
        <p:spPr>
          <a:xfrm>
            <a:off x="5202936" y="4453128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拓展教材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深度学习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d76fe6480?vbadefaultcenterpage=1&amp;parentnodeid=b5d83883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共线向量定理及其应用［师生共研］</a:t>
            </a:r>
            <a:endParaRPr lang="en-US" altLang="zh-CN" sz="2800" dirty="0"/>
          </a:p>
        </p:txBody>
      </p:sp>
      <p:pic>
        <p:nvPicPr>
          <p:cNvPr id="3" name="QC_6_BD.72_1#79d7edc27?hastextimagelayout=1&amp;vbadefaultcenterpage=1&amp;parentnodeid=6e4b727b0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2631" y="1415181"/>
            <a:ext cx="2505456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72_2#79d7edc27?hastextimagelayout=5&amp;segpoint=1&amp;vbadefaultcenterpage=1&amp;parentnodeid=6e4b727b0&amp;vbahtmlprocessed=1&amp;bbb=1&amp;hasbroken=1"/>
              <p:cNvSpPr/>
              <p:nvPr/>
            </p:nvSpPr>
            <p:spPr>
              <a:xfrm>
                <a:off x="502920" y="1369462"/>
                <a:ext cx="8549640" cy="126142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海口模拟）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72_2#79d7edc27?hastextimagelayout=5&amp;segpoint=1&amp;vbadefaultcenterpage=1&amp;parentnodeid=6e4b727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462"/>
                <a:ext cx="8549640" cy="1261428"/>
              </a:xfrm>
              <a:prstGeom prst="rect">
                <a:avLst/>
              </a:prstGeom>
              <a:blipFill rotWithShape="1">
                <a:blip r:embed="rId2"/>
                <a:stretch>
                  <a:fillRect t="-32" b="-2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73_1#79d7edc27.bracket?vbadefaultcenterpage=1&amp;parentnodeid=6e4b727b0&amp;vbapositionanswer=31&amp;vbahtmlprocessed=1"/>
          <p:cNvSpPr/>
          <p:nvPr/>
        </p:nvSpPr>
        <p:spPr>
          <a:xfrm>
            <a:off x="7940612" y="218775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74_1#79d7edc27.choices?hastextimagelayout=5&amp;vbadefaultcenterpage=1&amp;parentnodeid=6e4b727b0&amp;vbahtmlprocessed=1"/>
              <p:cNvSpPr/>
              <p:nvPr/>
            </p:nvSpPr>
            <p:spPr>
              <a:xfrm>
                <a:off x="502920" y="2638649"/>
                <a:ext cx="8549640" cy="1490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438277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438277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74_1#79d7edc27.choices?hastextimagelayout=5&amp;vbadefaultcenterpage=1&amp;parentnodeid=6e4b727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8649"/>
                <a:ext cx="8549640" cy="1490663"/>
              </a:xfrm>
              <a:prstGeom prst="rect">
                <a:avLst/>
              </a:prstGeom>
              <a:blipFill rotWithShape="1">
                <a:blip r:embed="rId3"/>
                <a:stretch>
                  <a:fillRect t="-15" b="-5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75_1#79d7edc27?vbadefaultcenterpage=1&amp;parentnodeid=6e4b727b0&amp;vbahtmlprocessed=1&amp;bbb=1&amp;hasbroken=1"/>
              <p:cNvSpPr/>
              <p:nvPr/>
            </p:nvSpPr>
            <p:spPr>
              <a:xfrm>
                <a:off x="502920" y="1109930"/>
                <a:ext cx="11183112" cy="48753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75_1#79d7edc27?vbadefaultcenterpage=1&amp;parentnodeid=6e4b727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9930"/>
                <a:ext cx="11183112" cy="4875340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76_1#00f2aaab9?vbadefaultcenterpage=1&amp;parentnodeid=6e4b727b0&amp;vbahtmlprocessed=1&amp;bbb=1&amp;hasbroken=1"/>
              <p:cNvSpPr/>
              <p:nvPr/>
            </p:nvSpPr>
            <p:spPr>
              <a:xfrm>
                <a:off x="502920" y="2501692"/>
                <a:ext cx="11183112" cy="11047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秦皇岛校考）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为两个不共线的向量，则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76_1#00f2aaab9?vbadefaultcenterpage=1&amp;parentnodeid=6e4b727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1692"/>
                <a:ext cx="11183112" cy="1104773"/>
              </a:xfrm>
              <a:prstGeom prst="rect">
                <a:avLst/>
              </a:prstGeom>
              <a:blipFill rotWithShape="1">
                <a:blip r:embed="rId1"/>
                <a:stretch>
                  <a:fillRect t="-39" r="1" b="-7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77_1#00f2aaab9.bracket?vbadefaultcenterpage=1&amp;parentnodeid=6e4b727b0&amp;vbapositionanswer=32&amp;vbahtmlprocessed=1"/>
          <p:cNvSpPr/>
          <p:nvPr/>
        </p:nvSpPr>
        <p:spPr>
          <a:xfrm>
            <a:off x="4801870" y="3120436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78_1#00f2aaab9.choices?vbadefaultcenterpage=1&amp;parentnodeid=6e4b727b0&amp;vbahtmlprocessed=1"/>
              <p:cNvSpPr/>
              <p:nvPr/>
            </p:nvSpPr>
            <p:spPr>
              <a:xfrm>
                <a:off x="502920" y="3609639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78_1#00f2aaab9.choices?vbadefaultcenterpage=1&amp;parentnodeid=6e4b727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9639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29" r="1" b="-6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79_1#00f2aaab9?vbadefaultcenterpage=1&amp;parentnodeid=6e4b727b0&amp;vbahtmlprocessed=1"/>
              <p:cNvSpPr/>
              <p:nvPr/>
            </p:nvSpPr>
            <p:spPr>
              <a:xfrm>
                <a:off x="502920" y="845738"/>
                <a:ext cx="11183112" cy="5454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有公共点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三点共线，A正确；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对于B，设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不存在，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不共线，即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三点不共线，B错误；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对于C，设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不存在，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C_6_AS.79_1#00f2aaab9?vbadefaultcenterpage=1&amp;parentnodeid=6e4b727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5738"/>
                <a:ext cx="11183112" cy="5454523"/>
              </a:xfrm>
              <a:prstGeom prst="rect">
                <a:avLst/>
              </a:prstGeom>
              <a:blipFill rotWithShape="1">
                <a:blip r:embed="rId1"/>
                <a:stretch>
                  <a:fillRect t="-10" r="1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79_1#00f2aaab9?vbadefaultcenterpage=1&amp;parentnodeid=6e4b727b0&amp;vbahtmlprocessed=1"/>
              <p:cNvSpPr/>
              <p:nvPr/>
            </p:nvSpPr>
            <p:spPr>
              <a:xfrm>
                <a:off x="502920" y="1938319"/>
                <a:ext cx="11183112" cy="326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不共线，即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三点不共线，C错误；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对于D，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不存在，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不共线，即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三点不共线，D错误.故选A.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79_1#00f2aaab9?vbadefaultcenterpage=1&amp;parentnodeid=6e4b727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8319"/>
                <a:ext cx="11183112" cy="3269361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7f857077?vbadefaultcenterpage=1&amp;parentnodeid=d76fe6480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919208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37f857077?vbadefaultcenterpage=1&amp;parentnodeid=d76fe6480&amp;vbahtmlprocessed=1"/>
          <p:cNvSpPr/>
          <p:nvPr/>
        </p:nvSpPr>
        <p:spPr>
          <a:xfrm>
            <a:off x="502920" y="1445496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利用共线向量定理解题的策略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P_5_BD#37f857077?colgroup=2,33&amp;vbadefaultcenterpage=1&amp;parentnodeid=d76fe648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67796"/>
              <a:ext cx="11155680" cy="4279392"/>
            </p:xfrm>
            <a:graphic>
              <a:graphicData uri="http://schemas.openxmlformats.org/drawingml/2006/table">
                <a:tbl>
                  <a:tblPr/>
                  <a:tblGrid>
                    <a:gridCol w="886968"/>
                    <a:gridCol w="10268712"/>
                  </a:tblGrid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证明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对于向量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，若存在实数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证明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若存在实数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，使得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𝐴𝐵</m:t>
                                  </m:r>
                                </m:e>
                              </m:acc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𝐴𝐶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三点共线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求参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≠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造含有参数的方程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（组），解方程（组）得到参数的值.若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不共线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,且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𝜇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P_5_BD#37f857077?colgroup=2,33&amp;vbadefaultcenterpage=1&amp;parentnodeid=d76fe648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67796"/>
              <a:ext cx="11155680" cy="4279392"/>
            </p:xfrm>
            <a:graphic>
              <a:graphicData uri="http://schemas.openxmlformats.org/drawingml/2006/table">
                <a:tbl>
                  <a:tblPr/>
                  <a:tblGrid>
                    <a:gridCol w="886968"/>
                    <a:gridCol w="10268712"/>
                  </a:tblGrid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证明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证明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求参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05f788378?vbadefaultcenterpage=1&amp;parentnodeid=d76fe648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M_6_BD.80_1#73d9d3a3b?vbadefaultcenterpage=1&amp;parentnodeid=05f788378&amp;vbahtmlprocessed=1&amp;bbb=1&amp;hasbroken=1"/>
              <p:cNvSpPr/>
              <p:nvPr/>
            </p:nvSpPr>
            <p:spPr>
              <a:xfrm>
                <a:off x="502920" y="1419448"/>
                <a:ext cx="11183112" cy="11608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是两个不共线的向量，已知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endParaRPr lang="en-US" altLang="zh-CN" sz="2400" b="0" i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QM_6_BD.80_1#73d9d3a3b?vbadefaultcenterpage=1&amp;parentnodeid=05f78837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160844"/>
              </a:xfrm>
              <a:prstGeom prst="rect">
                <a:avLst/>
              </a:prstGeom>
              <a:blipFill rotWithShape="1">
                <a:blip r:embed="rId2"/>
                <a:stretch>
                  <a:fillRect t="-19" r="1" b="-12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7_BD.81_1#3b2c0ea8f?vbadefaultcenterpage=1&amp;parentnodeid=73d9d3a3b&amp;vbahtmlprocessed=1"/>
              <p:cNvSpPr/>
              <p:nvPr/>
            </p:nvSpPr>
            <p:spPr>
              <a:xfrm>
                <a:off x="502920" y="258784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7_BD.81_1#3b2c0ea8f?vbadefaultcenterpage=1&amp;parentnodeid=73d9d3a3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7848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46" r="1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7_AS.82_1#3b2c0ea8f?vbadefaultcenterpage=1&amp;parentnodeid=73d9d3a3b&amp;vbahtmlprocessed=1&amp;bbb=1&amp;hasbroken=1"/>
              <p:cNvSpPr/>
              <p:nvPr/>
            </p:nvSpPr>
            <p:spPr>
              <a:xfrm>
                <a:off x="502920" y="3083148"/>
                <a:ext cx="11183112" cy="17795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由已知得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有公共点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7_AS.82_1#3b2c0ea8f?vbadefaultcenterpage=1&amp;parentnodeid=73d9d3a3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3148"/>
                <a:ext cx="11183112" cy="1779588"/>
              </a:xfrm>
              <a:prstGeom prst="rect">
                <a:avLst/>
              </a:prstGeom>
              <a:blipFill rotWithShape="1">
                <a:blip r:embed="rId4"/>
                <a:stretch>
                  <a:fillRect t="-13" r="1" b="-11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83_1#1aca0f4ae?vbadefaultcenterpage=1&amp;parentnodeid=73d9d3a3b&amp;vbahtmlprocessed=1"/>
              <p:cNvSpPr/>
              <p:nvPr/>
            </p:nvSpPr>
            <p:spPr>
              <a:xfrm>
                <a:off x="502920" y="2624151"/>
                <a:ext cx="11183112" cy="539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83_1#1aca0f4ae?vbadefaultcenterpage=1&amp;parentnodeid=73d9d3a3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4151"/>
                <a:ext cx="11183112" cy="539433"/>
              </a:xfrm>
              <a:prstGeom prst="rect">
                <a:avLst/>
              </a:prstGeom>
              <a:blipFill rotWithShape="1">
                <a:blip r:embed="rId1"/>
                <a:stretch>
                  <a:fillRect t="-61" r="1" b="-20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84_1#1aca0f4ae?vbadefaultcenterpage=1&amp;parentnodeid=73d9d3a3b&amp;vbahtmlprocessed=1&amp;bbb=1&amp;hasbroken=1"/>
              <p:cNvSpPr/>
              <p:nvPr/>
            </p:nvSpPr>
            <p:spPr>
              <a:xfrm>
                <a:off x="502920" y="3173299"/>
                <a:ext cx="11183112" cy="13485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由（1）可知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以可设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84_1#1aca0f4ae?vbadefaultcenterpage=1&amp;parentnodeid=73d9d3a3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73299"/>
                <a:ext cx="11183112" cy="1348550"/>
              </a:xfrm>
              <a:prstGeom prst="rect">
                <a:avLst/>
              </a:prstGeom>
              <a:blipFill rotWithShape="1">
                <a:blip r:embed="rId2"/>
                <a:stretch>
                  <a:fillRect t="-15" r="-70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8ab62325.fixed?vbadefaultcenterpage=1&amp;parentnodeid=e00169c5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拓展教材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深度学习</a:t>
            </a:r>
            <a:endParaRPr lang="en-US" altLang="zh-CN" sz="4400" dirty="0"/>
          </a:p>
        </p:txBody>
      </p:sp>
      <p:pic>
        <p:nvPicPr>
          <p:cNvPr id="3" name="C_3#e8ab62325.fixed?vbadefaultcenterpage=1&amp;parentnodeid=e00169c5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4_BD#2bcd436ee?vbadefaultcenterpage=1&amp;parentnodeid=e8ab62325&amp;vbahtmlprocessed=1&amp;bbb=1&amp;hasbroken=1"/>
              <p:cNvSpPr/>
              <p:nvPr/>
            </p:nvSpPr>
            <p:spPr>
              <a:xfrm>
                <a:off x="502920" y="1844879"/>
                <a:ext cx="11183112" cy="34435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等和线定理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我们知道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.在此结论基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础上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，再进一步推广：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平面内一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及任一向量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，如图，若点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上或在平行于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的直线上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（定值），反之也成立,我们把直线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以及与直线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平行的直线称为等和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4_BD#2bcd436ee?vbadefaultcenterpage=1&amp;parentnodeid=e8ab623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4879"/>
                <a:ext cx="11183112" cy="3443542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4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6d6cae140?colgroup=4,5,11,5,5&amp;vbadefaultcenterpage=1&amp;parentnodeid=e00169c5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6366"/>
              <a:ext cx="11128248" cy="5230368"/>
            </p:xfrm>
            <a:graphic>
              <a:graphicData uri="http://schemas.openxmlformats.org/drawingml/2006/table">
                <a:tbl>
                  <a:tblPr/>
                  <a:tblGrid>
                    <a:gridCol w="1645920"/>
                    <a:gridCol w="1892808"/>
                    <a:gridCol w="3803904"/>
                    <a:gridCol w="1892808"/>
                    <a:gridCol w="1892808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16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平面向量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的线性运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2020年新高考Ⅱ卷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共线向量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定理及其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2021年全国乙卷（文）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，平面向量的概念及其线性运算一般以选择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题或填空题的形式出现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，常与其他知识交汇考查，试题较为简单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年高考不会单独命题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6d6cae140?colgroup=4,5,11,5,5&amp;vbadefaultcenterpage=1&amp;parentnodeid=e00169c5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6366"/>
              <a:ext cx="11128248" cy="5230368"/>
            </p:xfrm>
            <a:graphic>
              <a:graphicData uri="http://schemas.openxmlformats.org/drawingml/2006/table">
                <a:tbl>
                  <a:tblPr/>
                  <a:tblGrid>
                    <a:gridCol w="1645920"/>
                    <a:gridCol w="1892808"/>
                    <a:gridCol w="3803904"/>
                    <a:gridCol w="1892808"/>
                    <a:gridCol w="1892808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999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平面向量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的线性运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共线向量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定理及其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，平面向量的概念及其线性运算一般以选择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题或填空题的形式出现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，常与其他知识交汇考查，试题较为简单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年高考不会单独命题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2bcd436ee?vbadefaultcenterpage=1&amp;parentnodeid=e8ab62325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0328" y="1787952"/>
            <a:ext cx="2368296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4_BD#2bcd436ee?vbadefaultcenterpage=1&amp;parentnodeid=e8ab62325&amp;vbahtmlprocessed=1"/>
              <p:cNvSpPr/>
              <p:nvPr/>
            </p:nvSpPr>
            <p:spPr>
              <a:xfrm>
                <a:off x="502920" y="3774740"/>
                <a:ext cx="11183112" cy="1583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（1）当等和线恰为直线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（2）当等和线在点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之间时，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和等和线之间时，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4_BD#2bcd436ee?vbadefaultcenterpage=1&amp;parentnodeid=e8ab6232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74740"/>
                <a:ext cx="11183112" cy="1583309"/>
              </a:xfrm>
              <a:prstGeom prst="rect">
                <a:avLst/>
              </a:prstGeom>
              <a:blipFill rotWithShape="1">
                <a:blip r:embed="rId2"/>
                <a:stretch>
                  <a:fillRect t="-19" r="1" b="-3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4_BD#2bcd436ee?vbadefaultcenterpage=1&amp;parentnodeid=e8ab62325&amp;vbahtmlprocessed=1&amp;bbb=1&amp;hasbroken=1"/>
              <p:cNvSpPr/>
              <p:nvPr/>
            </p:nvSpPr>
            <p:spPr>
              <a:xfrm>
                <a:off x="502920" y="756000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（4）当等和线过点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5）若两等和线关于点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对称，则定值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互为相反数；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的变化与点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到等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和线的距离成正比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4_BD#2bcd436ee?vbadefaultcenterpage=1&amp;parentnodeid=e8ab623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587310"/>
              </a:xfrm>
              <a:prstGeom prst="rect">
                <a:avLst/>
              </a:prstGeom>
              <a:blipFill rotWithShape="1">
                <a:blip r:embed="rId1"/>
                <a:stretch>
                  <a:fillRect t="-22" r="1" b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O_4_BD.85_1#19ab8d8b4?hastextimagelayout=1&amp;vbadefaultcenterpage=1&amp;parentnodeid=e8ab62325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0248" y="4409028"/>
            <a:ext cx="2496312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4_BD.85_2#19ab8d8b4?hastextimagelayout=6&amp;vbadefaultcenterpage=1&amp;parentnodeid=e8ab62325&amp;vbahtmlprocessed=1&amp;bbb=1&amp;hasbroken=1"/>
              <p:cNvSpPr/>
              <p:nvPr/>
            </p:nvSpPr>
            <p:spPr>
              <a:xfrm>
                <a:off x="502920" y="4363308"/>
                <a:ext cx="8549640" cy="209632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（等和线定理的推导）若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外一点，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平行的直线.若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𝑂𝑁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𝑂𝐵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上一点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4_BD.85_2#19ab8d8b4?hastextimagelayout=6&amp;vbadefaultcenterpage=1&amp;parentnodeid=e8ab623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63308"/>
                <a:ext cx="8549640" cy="2096326"/>
              </a:xfrm>
              <a:prstGeom prst="rect">
                <a:avLst/>
              </a:prstGeom>
              <a:blipFill rotWithShape="1">
                <a:blip r:embed="rId3"/>
                <a:stretch>
                  <a:fillRect t="-11" b="-5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4007485" y="2346960"/>
            <a:ext cx="3103880" cy="1991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4_AS.86_1#19ab8d8b4?vbadefaultcenterpage=1&amp;parentnodeid=e8ab62325&amp;vbahtmlprocessed=1"/>
              <p:cNvSpPr/>
              <p:nvPr/>
            </p:nvSpPr>
            <p:spPr>
              <a:xfrm>
                <a:off x="502920" y="2150314"/>
                <a:ext cx="11183112" cy="2845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𝑂𝑁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𝑂𝐵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𝑂𝑀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𝑂𝐴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𝑂𝑁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𝑂𝑁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4_AS.86_1#19ab8d8b4?vbadefaultcenterpage=1&amp;parentnodeid=e8ab6232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0314"/>
                <a:ext cx="11183112" cy="2845372"/>
              </a:xfrm>
              <a:prstGeom prst="rect">
                <a:avLst/>
              </a:prstGeom>
              <a:blipFill rotWithShape="1">
                <a:blip r:embed="rId1"/>
                <a:stretch>
                  <a:fillRect t="-7" r="1" b="-2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4_BD.87_1#4f8206a2d?hastextimagelayout=1&amp;vbadefaultcenterpage=1&amp;parentnodeid=e8ab62325&amp;vbahtmlprocessed=1&amp;hassurroun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1300" y="2442128"/>
            <a:ext cx="2724912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4_BD.87_2#4f8206a2d?hastextimagelayout=7&amp;vbadefaultcenterpage=1&amp;parentnodeid=e8ab62325&amp;vbahtmlprocessed=1&amp;bbb=1&amp;hasbroken=1"/>
              <p:cNvSpPr/>
              <p:nvPr/>
            </p:nvSpPr>
            <p:spPr>
              <a:xfrm>
                <a:off x="502920" y="2396408"/>
                <a:ext cx="8321040" cy="16393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深度训练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六安模拟）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如图，在平行四边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4_BD.87_2#4f8206a2d?hastextimagelayout=7&amp;vbadefaultcenterpage=1&amp;parentnodeid=e8ab623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6408"/>
                <a:ext cx="8321040" cy="1639380"/>
              </a:xfrm>
              <a:prstGeom prst="rect">
                <a:avLst/>
              </a:prstGeom>
              <a:blipFill rotWithShape="1">
                <a:blip r:embed="rId2"/>
                <a:stretch>
                  <a:fillRect t="-34" r="-1152" b="-6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4_AN.88_1#4f8206a2d.bracket?vbadefaultcenterpage=1&amp;parentnodeid=e8ab62325&amp;vbapositionanswer=33&amp;vbahtmlprocessed=1"/>
          <p:cNvSpPr/>
          <p:nvPr/>
        </p:nvSpPr>
        <p:spPr>
          <a:xfrm>
            <a:off x="5989384" y="3493688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4_BD.89_1#4f8206a2d.choices?hastextimagelayout=7&amp;vbadefaultcenterpage=1&amp;parentnodeid=e8ab62325&amp;vbahtmlprocessed=1"/>
              <p:cNvSpPr/>
              <p:nvPr/>
            </p:nvSpPr>
            <p:spPr>
              <a:xfrm>
                <a:off x="503995" y="4035788"/>
                <a:ext cx="11184010" cy="713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165985" algn="l"/>
                    <a:tab pos="4281170" algn="l"/>
                    <a:tab pos="63963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4_BD.89_1#4f8206a2d.choices?hastextimagelayout=7&amp;vbadefaultcenterpage=1&amp;parentnodeid=e8ab6232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035788"/>
                <a:ext cx="11184010" cy="713804"/>
              </a:xfrm>
              <a:prstGeom prst="rect">
                <a:avLst/>
              </a:prstGeom>
              <a:blipFill rotWithShape="1">
                <a:blip r:embed="rId3"/>
                <a:stretch>
                  <a:fillRect l="-4" t="-51" r="2" b="-9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4_AS.90_1#4f8206a2d?vbadefaultcenterpage=1&amp;parentnodeid=e8ab62325&amp;vbahtmlprocessed=1&amp;bbb=1&amp;hasbroken=1"/>
              <p:cNvSpPr/>
              <p:nvPr/>
            </p:nvSpPr>
            <p:spPr>
              <a:xfrm>
                <a:off x="502920" y="1665968"/>
                <a:ext cx="11183112" cy="208095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（法一：通法）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𝐵𝑂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4_AS.90_1#4f8206a2d?vbadefaultcenterpage=1&amp;parentnodeid=e8ab623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5968"/>
                <a:ext cx="11183112" cy="2080959"/>
              </a:xfrm>
              <a:prstGeom prst="rect">
                <a:avLst/>
              </a:prstGeom>
              <a:blipFill rotWithShape="1">
                <a:blip r:embed="rId1"/>
                <a:stretch>
                  <a:fillRect t="-17" r="-1106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4_AS.90_3#4f8206a2d?vbadefaultcenterpage=1&amp;parentnodeid=e8ab62325&amp;vbahtmlprocessed=1&amp;bbb=1&amp;hasbroken=1"/>
              <p:cNvSpPr/>
              <p:nvPr/>
            </p:nvSpPr>
            <p:spPr>
              <a:xfrm>
                <a:off x="502920" y="2699716"/>
                <a:ext cx="11183112" cy="173386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（法二：等和线法）如图，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是定值为1的等和线，延长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的平行线，设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𝐵𝐸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𝐵𝐹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.由图易知，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𝐵𝐸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𝐵𝐹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4_AS.90_3#4f8206a2d?vbadefaultcenterpage=1&amp;parentnodeid=e8ab623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9716"/>
                <a:ext cx="11183112" cy="1733868"/>
              </a:xfrm>
              <a:prstGeom prst="rect">
                <a:avLst/>
              </a:prstGeom>
              <a:blipFill rotWithShape="1">
                <a:blip r:embed="rId1"/>
                <a:stretch>
                  <a:fillRect t="-19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4_AS.90_2#4f8206a2d?vbadefaultcenterpage=1&amp;parentnodeid=e8ab62325&amp;vbahtmlprocessed=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9457" y="3783566"/>
            <a:ext cx="2715768" cy="15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58ffac78.fixed?vbadefaultcenterpage=1&amp;parentnodeid=e00169c5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458ffac78.fixed?vbadefaultcenterpage=1&amp;parentnodeid=e00169c5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dd67ae08?vbadefaultcenterpage=1&amp;parentnodeid=458ffac7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feaf67b75?segpoint=1&amp;vbadefaultcenterpage=1&amp;parentnodeid=edd67ae08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一、向量的有关概念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a98011636?colgroup=8,14,12&amp;vbadefaultcenterpage=1&amp;parentnodeid=feaf67b7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37392" cy="3731514"/>
            </p:xfrm>
            <a:graphic>
              <a:graphicData uri="http://schemas.openxmlformats.org/drawingml/2006/table">
                <a:tbl>
                  <a:tblPr/>
                  <a:tblGrid>
                    <a:gridCol w="2825496"/>
                    <a:gridCol w="4443984"/>
                    <a:gridCol w="386791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名称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备注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既有①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又有②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叫作向量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自由向量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103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长度（或称模）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向量的大小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记作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零向量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长度为③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记作0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0553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单位向量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长度等于1个单位长度的向量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非零向量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的单位向量为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370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a98011636?colgroup=8,14,12&amp;vbadefaultcenterpage=1&amp;parentnodeid=feaf67b7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37392" cy="3731514"/>
            </p:xfrm>
            <a:graphic>
              <a:graphicData uri="http://schemas.openxmlformats.org/drawingml/2006/table">
                <a:tbl>
                  <a:tblPr/>
                  <a:tblGrid>
                    <a:gridCol w="2825496"/>
                    <a:gridCol w="4443984"/>
                    <a:gridCol w="386791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名称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备注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既有①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又有②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叫作向量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自由向量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2103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长度（或称模）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向量的大小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零向量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长度为③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记作0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0777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单位向量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长度等于1个单位长度的向量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P_6_AN.1_1#a98011636.blank?vbadefaultcenterpage=1&amp;parentnodeid=feaf67b75&amp;vbapositionanswer=1&amp;vbahtmlprocessed=1"/>
          <p:cNvSpPr/>
          <p:nvPr/>
        </p:nvSpPr>
        <p:spPr>
          <a:xfrm>
            <a:off x="4365616" y="2470881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大小</a:t>
            </a:r>
            <a:endParaRPr lang="en-US" altLang="zh-CN" sz="2400" dirty="0"/>
          </a:p>
        </p:txBody>
      </p:sp>
      <p:sp>
        <p:nvSpPr>
          <p:cNvPr id="6" name="P_6_AN.2_1#a98011636.blank?vbadefaultcenterpage=1&amp;parentnodeid=feaf67b75&amp;vbapositionanswer=2&amp;vbahtmlprocessed=1"/>
          <p:cNvSpPr/>
          <p:nvPr/>
        </p:nvSpPr>
        <p:spPr>
          <a:xfrm>
            <a:off x="6194416" y="2470881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方向</a:t>
            </a:r>
            <a:endParaRPr lang="en-US" altLang="zh-CN" sz="2400" dirty="0"/>
          </a:p>
        </p:txBody>
      </p:sp>
      <p:sp>
        <p:nvSpPr>
          <p:cNvPr id="4" name="P_6_AN.3_1#a98011636.blank?vbadefaultcenterpage=1&amp;parentnodeid=feaf67b75&amp;vbapositionanswer=3&amp;vbahtmlprocessed=1"/>
          <p:cNvSpPr/>
          <p:nvPr/>
        </p:nvSpPr>
        <p:spPr>
          <a:xfrm>
            <a:off x="4669781" y="4086257"/>
            <a:ext cx="373063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0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6_AN.4_1#a98011636.blank?vbadefaultcenterpage=1&amp;parentnodeid=feaf67b75&amp;vbapositionanswer=4&amp;vbahtmlprocessed=1&amp;rh=43.2"/>
              <p:cNvSpPr/>
              <p:nvPr/>
            </p:nvSpPr>
            <p:spPr>
              <a:xfrm>
                <a:off x="7869799" y="5130070"/>
                <a:ext cx="712343" cy="5213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2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8" name="P_6_AN.4_1#a98011636.blank?vbadefaultcenterpage=1&amp;parentnodeid=feaf67b75&amp;vbapositionanswer=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799" y="5130070"/>
                <a:ext cx="712343" cy="521399"/>
              </a:xfrm>
              <a:prstGeom prst="rect">
                <a:avLst/>
              </a:prstGeom>
              <a:blipFill rotWithShape="1">
                <a:blip r:embed="rId3"/>
                <a:stretch>
                  <a:fillRect l="-34" t="-104" r="16" b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  <p:bldP spid="4" grpId="0" animBg="1" build="p"/>
      <p:bldP spid="8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a98011636?colgroup=8,14,12&amp;vbadefaultcenterpage=1&amp;parentnodeid=feaf67b7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544681"/>
              <a:ext cx="11137392" cy="2852928"/>
            </p:xfrm>
            <a:graphic>
              <a:graphicData uri="http://schemas.openxmlformats.org/drawingml/2006/table">
                <a:tbl>
                  <a:tblPr/>
                  <a:tblGrid>
                    <a:gridCol w="2825496"/>
                    <a:gridCol w="4443984"/>
                    <a:gridCol w="386791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名称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备注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214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平行向量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（共线向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方向⑤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的非零向量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，记作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相等向量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两个向量不能比较大小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相反向量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0的相反向量为0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a98011636?colgroup=8,14,12&amp;vbadefaultcenterpage=1&amp;parentnodeid=feaf67b7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544681"/>
              <a:ext cx="11137392" cy="2852928"/>
            </p:xfrm>
            <a:graphic>
              <a:graphicData uri="http://schemas.openxmlformats.org/drawingml/2006/table">
                <a:tbl>
                  <a:tblPr/>
                  <a:tblGrid>
                    <a:gridCol w="2825496"/>
                    <a:gridCol w="4443984"/>
                    <a:gridCol w="386791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名称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备注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平行向量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（共线向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方向⑤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的非零向量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相等向量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两个向量不能比较大小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相反向量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长度⑧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的向量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0的相反向量为0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P_6_AN.5_1#a98011636.blank?vbadefaultcenterpage=1&amp;parentnodeid=feaf67b75&amp;vbapositionanswer=5&amp;vbahtmlprocessed=1"/>
          <p:cNvSpPr/>
          <p:nvPr/>
        </p:nvSpPr>
        <p:spPr>
          <a:xfrm>
            <a:off x="4365616" y="3411202"/>
            <a:ext cx="17446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相同或相反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6_1#a98011636.blank?vbadefaultcenterpage=1&amp;parentnodeid=feaf67b75&amp;vbapositionanswer=6&amp;vbahtmlprocessed=1&amp;bbb=1"/>
              <p:cNvSpPr/>
              <p:nvPr/>
            </p:nvSpPr>
            <p:spPr>
              <a:xfrm>
                <a:off x="8276199" y="3932346"/>
                <a:ext cx="8286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6_1#a98011636.blank?vbadefaultcenterpage=1&amp;parentnodeid=feaf67b75&amp;vbapositionanswer=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199" y="3932346"/>
                <a:ext cx="828675" cy="355600"/>
              </a:xfrm>
              <a:prstGeom prst="rect">
                <a:avLst/>
              </a:prstGeom>
              <a:blipFill rotWithShape="1">
                <a:blip r:embed="rId2"/>
                <a:stretch>
                  <a:fillRect l="-29" t="-120" r="29" b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_6_AN.7_1#a98011636.blank?vbadefaultcenterpage=1&amp;parentnodeid=feaf67b75&amp;vbapositionanswer=7&amp;vbahtmlprocessed=1&amp;bbb=1"/>
          <p:cNvSpPr/>
          <p:nvPr/>
        </p:nvSpPr>
        <p:spPr>
          <a:xfrm>
            <a:off x="4365616" y="4474256"/>
            <a:ext cx="2354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相等且方向相同</a:t>
            </a:r>
            <a:endParaRPr lang="en-US" altLang="zh-CN" sz="2400" dirty="0"/>
          </a:p>
        </p:txBody>
      </p:sp>
      <p:sp>
        <p:nvSpPr>
          <p:cNvPr id="6" name="P_6_AN.8_1#a98011636.blank?vbadefaultcenterpage=1&amp;parentnodeid=feaf67b75&amp;vbapositionanswer=8&amp;vbahtmlprocessed=1&amp;bbb=1"/>
          <p:cNvSpPr/>
          <p:nvPr/>
        </p:nvSpPr>
        <p:spPr>
          <a:xfrm>
            <a:off x="4365616" y="4905167"/>
            <a:ext cx="2354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相等且方向相反</a:t>
            </a:r>
            <a:endParaRPr lang="en-US" altLang="zh-CN" sz="2400" dirty="0"/>
          </a:p>
        </p:txBody>
      </p:sp>
      <p:sp>
        <p:nvSpPr>
          <p:cNvPr id="2" name="P_6_BD#a98011636?colgroup=8,14,12&amp;vbadefaultcenterpage=1&amp;parentnodeid=feaf67b75&amp;vbahtmlprocessed=1&amp;bbb=1"/>
          <p:cNvSpPr txBox="1"/>
          <p:nvPr/>
        </p:nvSpPr>
        <p:spPr>
          <a:xfrm>
            <a:off x="9100312" y="1919333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  <p:bldP spid="6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250eb1bdd?segpoint=1&amp;vbadefaultcenterpage=1&amp;parentnodeid=edd67ae0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二、向量的线性运算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57ab1a3bb?colgroup=2,7,14,10&amp;vbadefaultcenterpage=1&amp;parentnodeid=250eb1bd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5030915"/>
            </p:xfrm>
            <a:graphic>
              <a:graphicData uri="http://schemas.openxmlformats.org/drawingml/2006/table">
                <a:tbl>
                  <a:tblPr/>
                  <a:tblGrid>
                    <a:gridCol w="758952"/>
                    <a:gridCol w="2340864"/>
                    <a:gridCol w="4709160"/>
                    <a:gridCol w="3346704"/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2400" b="1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法则</a:t>
                          </a:r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或几何意义）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4581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加法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求两个向量和的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10400" b="0" i="0" kern="0" spc="-9990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_</a:t>
                          </a:r>
                          <a:r>
                            <a:rPr lang="en-US" altLang="zh-CN" sz="900" b="0" i="0" kern="0" spc="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_________________________________________________________________________</a:t>
                          </a: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（1）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交换律：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⑨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  <a:endParaRPr lang="en-US" altLang="zh-CN" sz="100" b="0" i="0" spc="-990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2）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结合律：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⑩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70078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求两个向量差的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57ab1a3bb?colgroup=2,7,14,10&amp;vbadefaultcenterpage=1&amp;parentnodeid=250eb1bd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5030915"/>
            </p:xfrm>
            <a:graphic>
              <a:graphicData uri="http://schemas.openxmlformats.org/drawingml/2006/table">
                <a:tbl>
                  <a:tblPr/>
                  <a:tblGrid>
                    <a:gridCol w="758952"/>
                    <a:gridCol w="2340864"/>
                    <a:gridCol w="4709160"/>
                    <a:gridCol w="3346704"/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2400" b="1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法则</a:t>
                          </a:r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或几何意义）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8760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加法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求两个向量和的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10400" b="0" i="0" kern="0" spc="-9990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_</a:t>
                          </a:r>
                          <a:r>
                            <a:rPr lang="en-US" altLang="zh-CN" sz="900" b="0" i="0" kern="0" spc="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_________________________________________________________________________</a:t>
                          </a: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170053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减法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求两个向量差的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_6_BD#57ab1a3bb.table_image?hastextimagelayout=1&amp;tableimageindex=1&amp;vbadefaultcenterpage=1&amp;parentnodeid=250eb1bdd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0201" y="2569528"/>
            <a:ext cx="1929384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P_6_BD#57ab1a3bb.table_image?hastextimagelayout=1&amp;tableimageindex=2&amp;vbadefaultcenterpage=1&amp;parentnodeid=250eb1bd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7596" y="2569528"/>
            <a:ext cx="2066544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_6_BD#57ab1a3bb.table_image?tableimageindex=3&amp;vbadefaultcenterpage=1&amp;parentnodeid=250eb1bdd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4356" y="4752182"/>
            <a:ext cx="1645920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9_1#57ab1a3bb.blank?vbadefaultcenterpage=1&amp;parentnodeid=250eb1bdd&amp;vbapositionanswer=9&amp;vbahtmlprocessed=1&amp;bbb=1"/>
              <p:cNvSpPr/>
              <p:nvPr/>
            </p:nvSpPr>
            <p:spPr>
              <a:xfrm>
                <a:off x="9834871" y="2803303"/>
                <a:ext cx="892747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9_1#57ab1a3bb.blank?vbadefaultcenterpage=1&amp;parentnodeid=250eb1bdd&amp;vbapositionanswer=9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871" y="2803303"/>
                <a:ext cx="892747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70" t="-116" r="63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6_AN.10_1#57ab1a3bb.blank?vbadefaultcenterpage=1&amp;parentnodeid=250eb1bdd&amp;vbapositionanswer=10&amp;vbahtmlprocessed=1&amp;bbb=1"/>
              <p:cNvSpPr/>
              <p:nvPr/>
            </p:nvSpPr>
            <p:spPr>
              <a:xfrm>
                <a:off x="8460096" y="4236625"/>
                <a:ext cx="166224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8" name="P_6_AN.10_1#57ab1a3bb.blank?vbadefaultcenterpage=1&amp;parentnodeid=250eb1bdd&amp;vbapositionanswer=1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096" y="4236625"/>
                <a:ext cx="1662240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38" t="-152" r="26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8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6_BD#57ab1a3bb?colgroup=2,7,14,10&amp;vbadefaultcenterpage=1&amp;parentnodeid=250eb1bd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61471"/>
              <a:ext cx="11146536" cy="3341116"/>
            </p:xfrm>
            <a:graphic>
              <a:graphicData uri="http://schemas.openxmlformats.org/drawingml/2006/table">
                <a:tbl>
                  <a:tblPr/>
                  <a:tblGrid>
                    <a:gridCol w="758952"/>
                    <a:gridCol w="2340864"/>
                    <a:gridCol w="4700016"/>
                    <a:gridCol w="3346704"/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2400" b="1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法则</a:t>
                          </a:r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或几何意义）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4378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规定实数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与向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的积是一个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向量，这种运算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叫作向量的数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，记作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（1）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  <a:endParaRPr lang="en-US" altLang="zh-CN" sz="100" b="0" i="0" spc="-990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2）当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的方向与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方向⑪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当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方向与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的方向⑫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；当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𝜇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𝜆𝜇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𝜇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6_BD#57ab1a3bb?colgroup=2,7,14,10&amp;vbadefaultcenterpage=1&amp;parentnodeid=250eb1bd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61471"/>
              <a:ext cx="11146536" cy="3341116"/>
            </p:xfrm>
            <a:graphic>
              <a:graphicData uri="http://schemas.openxmlformats.org/drawingml/2006/table">
                <a:tbl>
                  <a:tblPr/>
                  <a:tblGrid>
                    <a:gridCol w="758952"/>
                    <a:gridCol w="2340864"/>
                    <a:gridCol w="4700016"/>
                    <a:gridCol w="3346704"/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</a:t>
                          </a:r>
                          <a:endParaRPr lang="en-US" altLang="zh-CN" sz="2400" b="1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法则</a:t>
                          </a:r>
                          <a:r>
                            <a:rPr lang="en-US" altLang="zh-CN" sz="2400" b="1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或几何意义）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运算律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8760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P_6_AN.11_1#57ab1a3bb.blank?vbadefaultcenterpage=1&amp;parentnodeid=250eb1bdd&amp;vbapositionanswer=11&amp;vbahtmlprocessed=1"/>
          <p:cNvSpPr/>
          <p:nvPr/>
        </p:nvSpPr>
        <p:spPr>
          <a:xfrm>
            <a:off x="4701849" y="4091668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相同</a:t>
            </a:r>
            <a:endParaRPr lang="en-US" altLang="zh-CN" sz="2400" dirty="0"/>
          </a:p>
        </p:txBody>
      </p:sp>
      <p:sp>
        <p:nvSpPr>
          <p:cNvPr id="4" name="P_6_AN.12_1#57ab1a3bb.blank?vbadefaultcenterpage=1&amp;parentnodeid=250eb1bdd&amp;vbapositionanswer=12&amp;vbahtmlprocessed=1"/>
          <p:cNvSpPr/>
          <p:nvPr/>
        </p:nvSpPr>
        <p:spPr>
          <a:xfrm>
            <a:off x="6109961" y="4567156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相反</a:t>
            </a:r>
            <a:endParaRPr lang="en-US" altLang="zh-CN" sz="2400" dirty="0"/>
          </a:p>
        </p:txBody>
      </p:sp>
      <p:sp>
        <p:nvSpPr>
          <p:cNvPr id="2" name="P_6_BD#57ab1a3bb?colgroup=2,7,14,10&amp;vbadefaultcenterpage=1&amp;parentnodeid=250eb1bdd&amp;vbahtmlprocessed=1&amp;bbb=1"/>
          <p:cNvSpPr txBox="1"/>
          <p:nvPr/>
        </p:nvSpPr>
        <p:spPr>
          <a:xfrm>
            <a:off x="9109456" y="1636123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9409</Words>
  <Application>WPS 演示</Application>
  <PresentationFormat>宽屏</PresentationFormat>
  <Paragraphs>541</Paragraphs>
  <Slides>46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MS Mincho</vt:lpstr>
      <vt:lpstr>Segoe Print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8</cp:revision>
  <dcterms:created xsi:type="dcterms:W3CDTF">2023-12-21T12:01:00Z</dcterms:created>
  <dcterms:modified xsi:type="dcterms:W3CDTF">2024-02-29T07:51:53Z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B494CE459ABD4299AA5A09037AF69766_12</vt:lpwstr>
  </property>
  <property fmtid="{D5CDD505-2E9C-101B-9397-08002B2CF9AE}" pid="3" name="KSOProductBuildVer">
    <vt:lpwstr>2052-12.1.0.16399</vt:lpwstr>
  </property>
</Properties>
</file>