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12192000"/>
  <p:custDataLst>
    <p:tags r:id="rId36"/>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b4f6ae98a">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基础课28 平面向量的基本定理及其坐标表示</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2CAE0BC5-B338-4663-B51B-5E26C25EA0B5}"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b4f6ae98a">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基础课28 平面向量的基本定理及其坐标表示</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CEEB882E-7837-4E4E-A7DA-CF69F6793D5B}"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b4f6ae98a">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基础课28 平面向量的基本定理及其坐标表示</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E30E432-1EDE-479B-BF15-8E9F836CE81D}"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b4f6ae98a">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基础课28 平面向量的基本定理及其坐标表示</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1A0715E0-F933-456F-B94E-291F4F11540E}"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9ef#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5465A92-76A1-426D-A295-78E4C4E851E8}"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b4f6ae98a">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基础课28 平面向量的基本定理及其坐标表示</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E4FE8A77-FE3C-46F7-9179-1E13EB3C13DC}"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52.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8.xml"/><Relationship Id="rId1" Type="http://schemas.openxmlformats.org/officeDocument/2006/relationships/slideLayout" Target="../slideLayouts/slideLayout9.xml"/><Relationship Id="rId5" Type="http://schemas.openxmlformats.org/officeDocument/2006/relationships/image" Target="../media/image70.png"/><Relationship Id="rId4" Type="http://schemas.openxmlformats.org/officeDocument/2006/relationships/image" Target="../media/image69.png"/></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1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1.xml"/><Relationship Id="rId1" Type="http://schemas.openxmlformats.org/officeDocument/2006/relationships/slideLayout" Target="../slideLayouts/slideLayout9.xml"/><Relationship Id="rId5" Type="http://schemas.openxmlformats.org/officeDocument/2006/relationships/image" Target="../media/image78.png"/><Relationship Id="rId4" Type="http://schemas.openxmlformats.org/officeDocument/2006/relationships/image" Target="../media/image77.png"/></Relationships>
</file>

<file path=ppt/slides/_rels/slide3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6_BD#833ff236f?vbadefaultcenterpage=1&amp;parentnodeid=c79717caa&amp;vbahtmlprocessed=1" descr="preencoded.png"/>
          <p:cNvPicPr>
            <a:picLocks noChangeAspect="1"/>
          </p:cNvPicPr>
          <p:nvPr/>
        </p:nvPicPr>
        <p:blipFill>
          <a:blip r:embed="rId3"/>
          <a:stretch>
            <a:fillRect/>
          </a:stretch>
        </p:blipFill>
        <p:spPr>
          <a:xfrm>
            <a:off x="4828032" y="756000"/>
            <a:ext cx="2532888" cy="448056"/>
          </a:xfrm>
          <a:prstGeom prst="rect">
            <a:avLst/>
          </a:prstGeom>
        </p:spPr>
      </p:pic>
      <mc:AlternateContent xmlns:mc="http://schemas.openxmlformats.org/markup-compatibility/2006" xmlns:a14="http://schemas.microsoft.com/office/drawing/2010/main">
        <mc:Choice Requires="a14">
          <p:sp>
            <p:nvSpPr>
              <p:cNvPr id="3" name="P_7_BD#63af27ec5?segpoint=1&amp;vbadefaultcenterpage=1&amp;parentnodeid=833ff236f&amp;vbahtmlprocessed=1"/>
              <p:cNvSpPr/>
              <p:nvPr/>
            </p:nvSpPr>
            <p:spPr>
              <a:xfrm>
                <a:off x="502920" y="1343025"/>
                <a:ext cx="11182985" cy="121158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作为基的两个向量必须是不共线的</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1" i="1" dirty="0">
                        <a:solidFill>
                          <a:srgbClr val="000000"/>
                        </a:solidFill>
                        <a:latin typeface="Cambria Math" panose="02040503050406030204" pitchFamily="18" charset="0"/>
                      </a:rPr>
                      <m:t>𝒂</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1" i="1" dirty="0">
                        <a:solidFill>
                          <a:srgbClr val="000000"/>
                        </a:solidFill>
                        <a:latin typeface="Cambria Math" panose="02040503050406030204" pitchFamily="18" charset="0"/>
                      </a:rPr>
                      <m:t>𝒃</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不共线，且</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1" i="1" dirty="0">
                        <a:solidFill>
                          <a:srgbClr val="000000"/>
                        </a:solidFill>
                        <a:latin typeface="Cambria Math" panose="02040503050406030204" pitchFamily="18" charset="0"/>
                      </a:rPr>
                      <m:t>𝒂</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1" i="1" dirty="0">
                        <a:solidFill>
                          <a:srgbClr val="000000"/>
                        </a:solidFill>
                        <a:latin typeface="Cambria Math" panose="02040503050406030204" pitchFamily="18" charset="0"/>
                      </a:rPr>
                      <m:t>𝒃</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solidFill>
                    <a:prstClr val="black"/>
                  </a:solidFill>
                </a:endParaRPr>
              </a:p>
              <a:p>
                <a:pPr lvl="0" latinLnBrk="1">
                  <a:lnSpc>
                    <a:spcPct val="150000"/>
                  </a:lnSpc>
                </a:pPr>
                <a:endParaRPr lang="en-US" altLang="zh-CN" sz="2400" dirty="0"/>
              </a:p>
            </p:txBody>
          </p:sp>
        </mc:Choice>
        <mc:Fallback xmlns="">
          <p:sp>
            <p:nvSpPr>
              <p:cNvPr id="3" name="P_7_BD#63af27ec5?segpoint=1&amp;vbadefaultcenterpage=1&amp;parentnodeid=833ff236f&amp;vbahtmlprocessed=1"/>
              <p:cNvSpPr>
                <a:spLocks noRot="1" noChangeAspect="1" noMove="1" noResize="1" noEditPoints="1" noAdjustHandles="1" noChangeArrowheads="1" noChangeShapeType="1" noTextEdit="1"/>
              </p:cNvSpPr>
              <p:nvPr/>
            </p:nvSpPr>
            <p:spPr>
              <a:xfrm>
                <a:off x="502920" y="1343025"/>
                <a:ext cx="11182985" cy="1211580"/>
              </a:xfrm>
              <a:prstGeom prst="rect">
                <a:avLst/>
              </a:prstGeom>
              <a:blipFill rotWithShape="1">
                <a:blip r:embed="rId4"/>
                <a:stretch>
                  <a:fillRect b="-35849"/>
                </a:stretch>
              </a:blipFill>
            </p:spPr>
            <p:txBody>
              <a:bodyPr/>
              <a:lstStyle/>
              <a:p>
                <a:r>
                  <a:rPr lang="zh-CN" altLang="en-US">
                    <a:noFill/>
                  </a:rPr>
                  <a:t> </a:t>
                </a:r>
              </a:p>
            </p:txBody>
          </p:sp>
        </mc:Fallback>
      </mc:AlternateContent>
    </p:spTree>
  </p:cSld>
  <p:clrMapOvr>
    <a:masterClrMapping/>
  </p:clrMapOvr>
  <p:transition>
    <p:spli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51acabe9b?vbadefaultcenterpage=1&amp;parentnodeid=85e1129d0&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c03e15944?vbadefaultcenterpage=1&amp;parentnodeid=51acabe9b&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11_1#12daeb20a?vbadefaultcenterpage=1&amp;parentnodeid=c03e15944&amp;vbahtmlprocessed=1"/>
          <p:cNvSpPr/>
          <p:nvPr/>
        </p:nvSpPr>
        <p:spPr>
          <a:xfrm>
            <a:off x="502920" y="1993304"/>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p:sp>
        <p:nvSpPr>
          <p:cNvPr id="5" name="QT_7_BD.12_1#e7fe6d845?vbadefaultcenterpage=1&amp;parentnodeid=12daeb20a&amp;vbahtmlprocessed=1"/>
          <p:cNvSpPr/>
          <p:nvPr/>
        </p:nvSpPr>
        <p:spPr>
          <a:xfrm>
            <a:off x="502920" y="2523903"/>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平面内的任意两个向量都可以作为一</a:t>
            </a:r>
            <a:r>
              <a:rPr lang="zh-CN" altLang="en-US"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组</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6" name="QT_7_AN.13_1#e7fe6d845.bracket?vbadefaultcenterpage=1&amp;parentnodeid=12daeb20a&amp;vbapositionanswer=11&amp;vbahtmlprocessed=1"/>
          <p:cNvSpPr/>
          <p:nvPr/>
        </p:nvSpPr>
        <p:spPr>
          <a:xfrm>
            <a:off x="7023576" y="2533206"/>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7" name="QT_7_BD.14_1#9e4310f35?vbadefaultcenterpage=1&amp;parentnodeid=12daeb20a&amp;vbahtmlprocessed=1"/>
              <p:cNvSpPr/>
              <p:nvPr/>
            </p:nvSpPr>
            <p:spPr>
              <a:xfrm>
                <a:off x="502920" y="3019648"/>
                <a:ext cx="11183112" cy="54210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中，向量</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e>
                    </m:acc>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的夹角为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7" name="QT_7_BD.14_1#9e4310f35?vbadefaultcenterpage=1&amp;parentnodeid=12daeb20a&amp;vbahtmlprocessed=1"/>
              <p:cNvSpPr>
                <a:spLocks noRot="1" noChangeAspect="1" noMove="1" noResize="1" noEditPoints="1" noAdjustHandles="1" noChangeArrowheads="1" noChangeShapeType="1" noTextEdit="1"/>
              </p:cNvSpPr>
              <p:nvPr/>
            </p:nvSpPr>
            <p:spPr>
              <a:xfrm>
                <a:off x="502920" y="3019648"/>
                <a:ext cx="11183112" cy="542100"/>
              </a:xfrm>
              <a:prstGeom prst="rect">
                <a:avLst/>
              </a:prstGeom>
              <a:blipFill rotWithShape="1">
                <a:blip r:embed="rId4"/>
                <a:stretch>
                  <a:fillRect t="-41" r="1" b="-38415"/>
                </a:stretch>
              </a:blipFill>
            </p:spPr>
            <p:txBody>
              <a:bodyPr/>
              <a:lstStyle/>
              <a:p>
                <a:r>
                  <a:rPr lang="zh-CN" altLang="en-US">
                    <a:noFill/>
                  </a:rPr>
                  <a:t> </a:t>
                </a:r>
              </a:p>
            </p:txBody>
          </p:sp>
        </mc:Fallback>
      </mc:AlternateContent>
      <p:sp>
        <p:nvSpPr>
          <p:cNvPr id="8" name="QT_7_AN.15_1#9e4310f35.bracket?vbadefaultcenterpage=1&amp;parentnodeid=12daeb20a&amp;vbapositionanswer=12&amp;vbahtmlprocessed=1"/>
          <p:cNvSpPr/>
          <p:nvPr/>
        </p:nvSpPr>
        <p:spPr>
          <a:xfrm>
            <a:off x="6969062" y="3019648"/>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9" name="QT_7_BD.16_1#0d3454920?vbadefaultcenterpage=1&amp;parentnodeid=12daeb20a&amp;vbahtmlprocessed=1"/>
          <p:cNvSpPr/>
          <p:nvPr/>
        </p:nvSpPr>
        <p:spPr>
          <a:xfrm>
            <a:off x="502920" y="3565748"/>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同一向量在不同基下的表示是相同的.(</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10" name="QT_7_AN.17_1#0d3454920.bracket?vbadefaultcenterpage=1&amp;parentnodeid=12daeb20a&amp;vbapositionanswer=13&amp;vbahtmlprocessed=1"/>
          <p:cNvSpPr/>
          <p:nvPr/>
        </p:nvSpPr>
        <p:spPr>
          <a:xfrm>
            <a:off x="6338082" y="3595435"/>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11" name="QT_7_BD.18_1#982ec3716?vbadefaultcenterpage=1&amp;parentnodeid=12daeb20a&amp;vbahtmlprocessed=1&amp;bbb=1&amp;hasbroken=1"/>
              <p:cNvSpPr/>
              <p:nvPr/>
            </p:nvSpPr>
            <p:spPr>
              <a:xfrm>
                <a:off x="502920" y="4061048"/>
                <a:ext cx="11183112" cy="103466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（4）设</a:t>
                </a:r>
                <a14:m>
                  <m:oMath xmlns:m="http://schemas.openxmlformats.org/officeDocument/2006/math">
                    <m:r>
                      <a:rPr lang="en-US" altLang="zh-CN" sz="2400" b="1" i="1" dirty="0">
                        <a:solidFill>
                          <a:srgbClr val="000000"/>
                        </a:solidFill>
                        <a:latin typeface="Cambria Math" panose="02040503050406030204" pitchFamily="18" charset="0"/>
                      </a:rPr>
                      <m:t>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是平面内的一</a:t>
                </a:r>
                <a:r>
                  <a:rPr lang="zh-CN" altLang="en-US"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组</a:t>
                </a:r>
                <a:r>
                  <a:rPr lang="en-US" altLang="zh-CN"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，若实数</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1" i="1" dirty="0">
                        <a:solidFill>
                          <a:srgbClr val="000000"/>
                        </a:solidFill>
                        <a:latin typeface="Cambria Math" panose="02040503050406030204" pitchFamily="18" charset="0"/>
                      </a:rPr>
                      <m:t>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11" name="QT_7_BD.18_1#982ec3716?vbadefaultcenterpage=1&amp;parentnodeid=12daeb20a&amp;vbahtmlprocessed=1&amp;bbb=1&amp;hasbroken=1"/>
              <p:cNvSpPr>
                <a:spLocks noRot="1" noChangeAspect="1" noMove="1" noResize="1" noEditPoints="1" noAdjustHandles="1" noChangeArrowheads="1" noChangeShapeType="1" noTextEdit="1"/>
              </p:cNvSpPr>
              <p:nvPr/>
            </p:nvSpPr>
            <p:spPr>
              <a:xfrm>
                <a:off x="502920" y="4061048"/>
                <a:ext cx="11183112" cy="1034669"/>
              </a:xfrm>
              <a:prstGeom prst="rect">
                <a:avLst/>
              </a:prstGeom>
              <a:blipFill rotWithShape="1">
                <a:blip r:embed="rId5"/>
                <a:stretch>
                  <a:fillRect t="-22" r="1" b="-6030"/>
                </a:stretch>
              </a:blipFill>
            </p:spPr>
            <p:txBody>
              <a:bodyPr/>
              <a:lstStyle/>
              <a:p>
                <a:r>
                  <a:rPr lang="zh-CN" altLang="en-US">
                    <a:noFill/>
                  </a:rPr>
                  <a:t> </a:t>
                </a:r>
              </a:p>
            </p:txBody>
          </p:sp>
        </mc:Fallback>
      </mc:AlternateContent>
      <p:sp>
        <p:nvSpPr>
          <p:cNvPr id="12" name="QT_7_AN.19_1#982ec3716.bracket?vbadefaultcenterpage=1&amp;parentnodeid=12daeb20a&amp;vbapositionanswer=14&amp;vbahtmlprocessed=1"/>
          <p:cNvSpPr/>
          <p:nvPr/>
        </p:nvSpPr>
        <p:spPr>
          <a:xfrm>
            <a:off x="7469664" y="4695658"/>
            <a:ext cx="387350"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P spid="10" grpId="0" build="p" animBg="1"/>
      <p:bldP spid="12"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20_1#52fa77bb5?vbadefaultcenterpage=1&amp;parentnodeid=c03e15944&amp;vbahtmlprocessed=1&amp;bbb=1&amp;hasbroken=1"/>
              <p:cNvSpPr/>
              <p:nvPr/>
            </p:nvSpPr>
            <p:spPr>
              <a:xfrm>
                <a:off x="502920" y="1245630"/>
                <a:ext cx="11183112" cy="1158177"/>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（易错题）已知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−2,4</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−3,−4</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𝐶𝑀</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𝐶𝐴</m:t>
                        </m:r>
                      </m:e>
                    </m:acc>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𝐶𝑁</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𝐶𝐵</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𝑀𝑁</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的坐标为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20_1#52fa77bb5?vbadefaultcenterpage=1&amp;parentnodeid=c03e15944&amp;vbahtmlprocessed=1&amp;bbb=1&amp;hasbroken=1"/>
              <p:cNvSpPr>
                <a:spLocks noRot="1" noChangeAspect="1" noMove="1" noResize="1" noEditPoints="1" noAdjustHandles="1" noChangeArrowheads="1" noChangeShapeType="1" noTextEdit="1"/>
              </p:cNvSpPr>
              <p:nvPr/>
            </p:nvSpPr>
            <p:spPr>
              <a:xfrm>
                <a:off x="502920" y="1245630"/>
                <a:ext cx="11183112" cy="1158177"/>
              </a:xfrm>
              <a:prstGeom prst="rect">
                <a:avLst/>
              </a:prstGeom>
              <a:blipFill rotWithShape="1">
                <a:blip r:embed="rId3"/>
                <a:stretch>
                  <a:fillRect t="-34" r="1" b="-14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21_1#52fa77bb5.blank?vbadefaultcenterpage=1&amp;parentnodeid=c03e15944&amp;vbapositionanswer=15&amp;vbahtmlprocessed=1&amp;rh=27"/>
              <p:cNvSpPr/>
              <p:nvPr/>
            </p:nvSpPr>
            <p:spPr>
              <a:xfrm>
                <a:off x="2275650" y="1983753"/>
                <a:ext cx="1253109" cy="342900"/>
              </a:xfrm>
              <a:prstGeom prst="rect">
                <a:avLst/>
              </a:prstGeom>
              <a:noFill/>
            </p:spPr>
            <p:txBody>
              <a:bodyPr wrap="none" lIns="0" tIns="0" rIns="0" bIns="0" rtlCol="0" anchor="t"/>
              <a:lstStyle/>
              <a:p>
                <a:pPr marL="0"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9,−18</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21_1#52fa77bb5.blank?vbadefaultcenterpage=1&amp;parentnodeid=c03e15944&amp;vbapositionanswer=15&amp;vbahtmlprocessed=1&amp;rh=27"/>
              <p:cNvSpPr>
                <a:spLocks noRot="1" noChangeAspect="1" noMove="1" noResize="1" noEditPoints="1" noAdjustHandles="1" noChangeArrowheads="1" noChangeShapeType="1" noTextEdit="1"/>
              </p:cNvSpPr>
              <p:nvPr/>
            </p:nvSpPr>
            <p:spPr>
              <a:xfrm>
                <a:off x="2275650" y="1983753"/>
                <a:ext cx="1253109" cy="342900"/>
              </a:xfrm>
              <a:prstGeom prst="rect">
                <a:avLst/>
              </a:prstGeom>
              <a:blipFill rotWithShape="1">
                <a:blip r:embed="rId4"/>
                <a:stretch>
                  <a:fillRect l="-36" t="-4" r="5" b="-11107"/>
                </a:stretch>
              </a:blipFill>
            </p:spPr>
            <p:txBody>
              <a:bodyPr/>
              <a:lstStyle/>
              <a:p>
                <a:r>
                  <a:rPr lang="zh-CN" altLang="en-US">
                    <a:noFill/>
                  </a:rPr>
                  <a:t> </a:t>
                </a:r>
              </a:p>
            </p:txBody>
          </p:sp>
        </mc:Fallback>
      </mc:AlternateContent>
      <p:sp>
        <p:nvSpPr>
          <p:cNvPr id="4" name="QB_6_EX.22_1#52fa77bb5?vbadefaultcenterpage=1&amp;parentnodeid=c03e15944&amp;vbahtmlprocessed=1"/>
          <p:cNvSpPr/>
          <p:nvPr/>
        </p:nvSpPr>
        <p:spPr>
          <a:xfrm>
            <a:off x="502920" y="2404377"/>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求向量的坐标易出错，向量的坐标应该是由终点坐标减去始点坐标.</a:t>
            </a:r>
            <a:endParaRPr lang="en-US" altLang="zh-CN" sz="2400" dirty="0"/>
          </a:p>
        </p:txBody>
      </p:sp>
      <mc:AlternateContent xmlns:mc="http://schemas.openxmlformats.org/markup-compatibility/2006" xmlns:a14="http://schemas.microsoft.com/office/drawing/2010/main">
        <mc:Choice Requires="a14">
          <p:sp>
            <p:nvSpPr>
              <p:cNvPr id="5" name="QB_6_AS.23_1#52fa77bb5?vbadefaultcenterpage=1&amp;parentnodeid=c03e15944&amp;vbahtmlprocessed=1&amp;bbb=1&amp;hasbroken=1"/>
              <p:cNvSpPr/>
              <p:nvPr/>
            </p:nvSpPr>
            <p:spPr>
              <a:xfrm>
                <a:off x="502920" y="2899677"/>
                <a:ext cx="11183112" cy="3000693"/>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1,8</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𝐶𝑀</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𝐶𝑁</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12,6</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𝐶𝑀</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+3=3,</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+4=24,</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e>
                        </m:eqArr>
                      </m:e>
                    </m:d>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的坐标为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，同理可得点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的坐标为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𝑀𝑁</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9,−18</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23_1#52fa77bb5?vbadefaultcenterpage=1&amp;parentnodeid=c03e15944&amp;vbahtmlprocessed=1&amp;bbb=1&amp;hasbroken=1"/>
              <p:cNvSpPr>
                <a:spLocks noRot="1" noChangeAspect="1" noMove="1" noResize="1" noEditPoints="1" noAdjustHandles="1" noChangeArrowheads="1" noChangeShapeType="1" noTextEdit="1"/>
              </p:cNvSpPr>
              <p:nvPr/>
            </p:nvSpPr>
            <p:spPr>
              <a:xfrm>
                <a:off x="502920" y="2899677"/>
                <a:ext cx="11183112" cy="3000693"/>
              </a:xfrm>
              <a:prstGeom prst="rect">
                <a:avLst/>
              </a:prstGeom>
              <a:blipFill rotWithShape="1">
                <a:blip r:embed="rId5"/>
                <a:stretch>
                  <a:fillRect t="-9" r="1" b="1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wipe(left)">
                                      <p:cBhvr>
                                        <p:cTn id="23" dur="500"/>
                                        <p:tgtEl>
                                          <p:spTgt spid="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left)">
                                      <p:cBhvr>
                                        <p:cTn id="29" dur="500"/>
                                        <p:tgtEl>
                                          <p:spTgt spid="5">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500"/>
                                        <p:tgtEl>
                                          <p:spTgt spid="5">
                                            <p:txEl>
                                              <p:pRg st="2" end="2"/>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wipe(left)">
                                      <p:cBhvr>
                                        <p:cTn id="3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f1be4546a?vbadefaultcenterpage=1&amp;parentnodeid=51acabe9b&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xmlns:a14="http://schemas.microsoft.com/office/drawing/2010/main">
        <mc:Choice Requires="a14">
          <p:sp>
            <p:nvSpPr>
              <p:cNvPr id="3" name="QB_6_BD.24_1#c2b3e713a?vbadefaultcenterpage=1&amp;parentnodeid=f1be4546a&amp;vbahtmlprocessed=1"/>
              <p:cNvSpPr/>
              <p:nvPr/>
            </p:nvSpPr>
            <p:spPr>
              <a:xfrm>
                <a:off x="502920" y="1333237"/>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（人教A版必修②P31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例7改编）已知</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24_1#c2b3e713a?vbadefaultcenterpage=1&amp;parentnodeid=f1be4546a&amp;vbahtmlprocessed=1"/>
              <p:cNvSpPr>
                <a:spLocks noRot="1" noChangeAspect="1" noMove="1" noResize="1" noEditPoints="1" noAdjustHandles="1" noChangeArrowheads="1" noChangeShapeType="1" noTextEdit="1"/>
              </p:cNvSpPr>
              <p:nvPr/>
            </p:nvSpPr>
            <p:spPr>
              <a:xfrm>
                <a:off x="502920" y="1333237"/>
                <a:ext cx="11183112" cy="486029"/>
              </a:xfrm>
              <a:prstGeom prst="rect">
                <a:avLst/>
              </a:prstGeom>
              <a:blipFill rotWithShape="1">
                <a:blip r:embed="rId3"/>
                <a:stretch>
                  <a:fillRect t="-77" r="-192" b="-12806"/>
                </a:stretch>
              </a:blipFill>
            </p:spPr>
            <p:txBody>
              <a:bodyPr/>
              <a:lstStyle/>
              <a:p>
                <a:r>
                  <a:rPr lang="zh-CN" altLang="en-US">
                    <a:noFill/>
                  </a:rPr>
                  <a:t> </a:t>
                </a:r>
              </a:p>
            </p:txBody>
          </p:sp>
        </mc:Fallback>
      </mc:AlternateContent>
      <p:sp>
        <p:nvSpPr>
          <p:cNvPr id="4" name="QB_6_AN.25_1#c2b3e713a.blank?vbadefaultcenterpage=1&amp;parentnodeid=f1be4546a&amp;vbapositionanswer=16&amp;vbahtmlprocessed=1"/>
          <p:cNvSpPr/>
          <p:nvPr/>
        </p:nvSpPr>
        <p:spPr>
          <a:xfrm>
            <a:off x="11260423" y="1261565"/>
            <a:ext cx="3730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2400" dirty="0"/>
          </a:p>
        </p:txBody>
      </p:sp>
      <mc:AlternateContent xmlns:mc="http://schemas.openxmlformats.org/markup-compatibility/2006" xmlns:a14="http://schemas.microsoft.com/office/drawing/2010/main">
        <mc:Choice Requires="a14">
          <p:sp>
            <p:nvSpPr>
              <p:cNvPr id="5" name="QB_6_AS.26_1#c2b3e713a?vbadefaultcenterpage=1&amp;parentnodeid=f1be4546a&amp;vbahtmlprocessed=1"/>
              <p:cNvSpPr/>
              <p:nvPr/>
            </p:nvSpPr>
            <p:spPr>
              <a:xfrm>
                <a:off x="502920" y="1863503"/>
                <a:ext cx="11183112" cy="48602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𝒃</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−4×6=0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26_1#c2b3e713a?vbadefaultcenterpage=1&amp;parentnodeid=f1be4546a&amp;vbahtmlprocessed=1"/>
              <p:cNvSpPr>
                <a:spLocks noRot="1" noChangeAspect="1" noMove="1" noResize="1" noEditPoints="1" noAdjustHandles="1" noChangeArrowheads="1" noChangeShapeType="1" noTextEdit="1"/>
              </p:cNvSpPr>
              <p:nvPr/>
            </p:nvSpPr>
            <p:spPr>
              <a:xfrm>
                <a:off x="502920" y="1863503"/>
                <a:ext cx="11183112" cy="486029"/>
              </a:xfrm>
              <a:prstGeom prst="rect">
                <a:avLst/>
              </a:prstGeom>
              <a:blipFill rotWithShape="1">
                <a:blip r:embed="rId4"/>
                <a:stretch>
                  <a:fillRect t="-85" r="1" b="-1279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27_1#6701f4d7b?vbadefaultcenterpage=1&amp;parentnodeid=f1be4546a&amp;vbahtmlprocessed=1&amp;bbb=1&amp;hasbroken=1"/>
              <p:cNvSpPr/>
              <p:nvPr/>
            </p:nvSpPr>
            <p:spPr>
              <a:xfrm>
                <a:off x="502920" y="1921111"/>
                <a:ext cx="11183112" cy="1088073"/>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②</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27</m:t>
                    </m:r>
                    <m:r>
                      <a:rPr lang="en-US" altLang="zh-CN" sz="2400" b="1"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改编）在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边上的中线，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中点，则</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27_1#6701f4d7b?vbadefaultcenterpage=1&amp;parentnodeid=f1be4546a&amp;vbahtmlprocessed=1&amp;bbb=1&amp;hasbroken=1"/>
              <p:cNvSpPr>
                <a:spLocks noRot="1" noChangeAspect="1" noMove="1" noResize="1" noEditPoints="1" noAdjustHandles="1" noChangeArrowheads="1" noChangeShapeType="1" noTextEdit="1"/>
              </p:cNvSpPr>
              <p:nvPr/>
            </p:nvSpPr>
            <p:spPr>
              <a:xfrm>
                <a:off x="502920" y="1921111"/>
                <a:ext cx="11183112" cy="1088073"/>
              </a:xfrm>
              <a:prstGeom prst="rect">
                <a:avLst/>
              </a:prstGeom>
              <a:blipFill rotWithShape="1">
                <a:blip r:embed="rId3"/>
                <a:stretch>
                  <a:fillRect t="-22" r="-805" b="-29538"/>
                </a:stretch>
              </a:blipFill>
            </p:spPr>
            <p:txBody>
              <a:bodyPr/>
              <a:lstStyle/>
              <a:p>
                <a:r>
                  <a:rPr lang="zh-CN" altLang="en-US">
                    <a:noFill/>
                  </a:rPr>
                  <a:t> </a:t>
                </a:r>
              </a:p>
            </p:txBody>
          </p:sp>
        </mc:Fallback>
      </mc:AlternateContent>
      <p:sp>
        <p:nvSpPr>
          <p:cNvPr id="3" name="QC_6_AN.28_1#6701f4d7b.bracket?vbadefaultcenterpage=1&amp;parentnodeid=f1be4546a&amp;vbapositionanswer=17&amp;vbahtmlprocessed=1"/>
          <p:cNvSpPr/>
          <p:nvPr/>
        </p:nvSpPr>
        <p:spPr>
          <a:xfrm>
            <a:off x="2699195" y="2563483"/>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4" name="QC_6_BD.29_1#6701f4d7b.choices?vbadefaultcenterpage=1&amp;parentnodeid=f1be4546a&amp;vbahtmlprocessed=1"/>
              <p:cNvSpPr/>
              <p:nvPr/>
            </p:nvSpPr>
            <p:spPr>
              <a:xfrm>
                <a:off x="502920" y="3013819"/>
                <a:ext cx="11183112" cy="711264"/>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6_BD.29_1#6701f4d7b.choices?vbadefaultcenterpage=1&amp;parentnodeid=f1be4546a&amp;vbahtmlprocessed=1"/>
              <p:cNvSpPr>
                <a:spLocks noRot="1" noChangeAspect="1" noMove="1" noResize="1" noEditPoints="1" noAdjustHandles="1" noChangeArrowheads="1" noChangeShapeType="1" noTextEdit="1"/>
              </p:cNvSpPr>
              <p:nvPr/>
            </p:nvSpPr>
            <p:spPr>
              <a:xfrm>
                <a:off x="502920" y="3013819"/>
                <a:ext cx="11183112" cy="711264"/>
              </a:xfrm>
              <a:prstGeom prst="rect">
                <a:avLst/>
              </a:prstGeom>
              <a:blipFill rotWithShape="1">
                <a:blip r:embed="rId4"/>
                <a:stretch>
                  <a:fillRect t="-15" r="1" b="-99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6_AS.30_1#6701f4d7b?vbadefaultcenterpage=1&amp;parentnodeid=f1be4546a&amp;vbahtmlprocessed=1&amp;bbb=1&amp;hasbroken=1"/>
              <p:cNvSpPr/>
              <p:nvPr/>
            </p:nvSpPr>
            <p:spPr>
              <a:xfrm>
                <a:off x="502920" y="3737718"/>
                <a:ext cx="11183112" cy="148717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xmlns="">
          <p:sp>
            <p:nvSpPr>
              <p:cNvPr id="5" name="QC_6_AS.30_1#6701f4d7b?vbadefaultcenterpage=1&amp;parentnodeid=f1be4546a&amp;vbahtmlprocessed=1&amp;bbb=1&amp;hasbroken=1"/>
              <p:cNvSpPr>
                <a:spLocks noRot="1" noChangeAspect="1" noMove="1" noResize="1" noEditPoints="1" noAdjustHandles="1" noChangeArrowheads="1" noChangeShapeType="1" noTextEdit="1"/>
              </p:cNvSpPr>
              <p:nvPr/>
            </p:nvSpPr>
            <p:spPr>
              <a:xfrm>
                <a:off x="502920" y="3737718"/>
                <a:ext cx="11183112" cy="1487170"/>
              </a:xfrm>
              <a:prstGeom prst="rect">
                <a:avLst/>
              </a:prstGeom>
              <a:blipFill rotWithShape="1">
                <a:blip r:embed="rId5"/>
                <a:stretch>
                  <a:fillRect t="-7" r="-1521" b="-520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Effect transition="in" filter="wipe(left)">
                                      <p:cBhvr>
                                        <p:cTn id="12" dur="500"/>
                                        <p:tgtEl>
                                          <p:spTgt spid="5">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wipe(left)">
                                      <p:cBhvr>
                                        <p:cTn id="15" dur="500"/>
                                        <p:tgtEl>
                                          <p:spTgt spid="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c34111c16?vbadefaultcenterpage=1&amp;parentnodeid=51acabe9b&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xmlns:a14="http://schemas.microsoft.com/office/drawing/2010/main">
        <mc:Choice Requires="a14">
          <p:sp>
            <p:nvSpPr>
              <p:cNvPr id="3" name="QC_6_BD.31_1#c452f4a42?vbadefaultcenterpage=1&amp;parentnodeid=c34111c16&amp;vbahtmlprocessed=1&amp;bbb=1&amp;hasbroken=1"/>
              <p:cNvSpPr/>
              <p:nvPr/>
            </p:nvSpPr>
            <p:spPr>
              <a:xfrm>
                <a:off x="502920" y="1330103"/>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新高考Ⅰ卷改编）</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已知向量</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1" i="1" dirty="0">
                            <a:solidFill>
                              <a:srgbClr val="000000"/>
                            </a:solidFill>
                            <a:latin typeface="Cambria Math" panose="02040503050406030204" pitchFamily="18" charset="0"/>
                          </a:rPr>
                          <m:t>𝒃</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31_1#c452f4a42?vbadefaultcenterpage=1&amp;parentnodeid=c34111c16&amp;vbahtmlprocessed=1&amp;bbb=1&amp;hasbroken=1"/>
              <p:cNvSpPr>
                <a:spLocks noRot="1" noChangeAspect="1" noMove="1" noResize="1" noEditPoints="1" noAdjustHandles="1" noChangeArrowheads="1" noChangeShapeType="1" noTextEdit="1"/>
              </p:cNvSpPr>
              <p:nvPr/>
            </p:nvSpPr>
            <p:spPr>
              <a:xfrm>
                <a:off x="502920" y="1330103"/>
                <a:ext cx="11183112" cy="1034669"/>
              </a:xfrm>
              <a:prstGeom prst="rect">
                <a:avLst/>
              </a:prstGeom>
              <a:blipFill rotWithShape="1">
                <a:blip r:embed="rId3"/>
                <a:stretch>
                  <a:fillRect t="-40" r="-1708" b="-6011"/>
                </a:stretch>
              </a:blipFill>
            </p:spPr>
            <p:txBody>
              <a:bodyPr/>
              <a:lstStyle/>
              <a:p>
                <a:r>
                  <a:rPr lang="zh-CN" altLang="en-US">
                    <a:noFill/>
                  </a:rPr>
                  <a:t> </a:t>
                </a:r>
              </a:p>
            </p:txBody>
          </p:sp>
        </mc:Fallback>
      </mc:AlternateContent>
      <p:sp>
        <p:nvSpPr>
          <p:cNvPr id="4" name="QC_6_AN.32_1#c452f4a42.bracket?vbadefaultcenterpage=1&amp;parentnodeid=c34111c16&amp;vbapositionanswer=18&amp;vbahtmlprocessed=1"/>
          <p:cNvSpPr/>
          <p:nvPr/>
        </p:nvSpPr>
        <p:spPr>
          <a:xfrm>
            <a:off x="1074420" y="1878743"/>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5" name="QC_6_BD.33_1#c452f4a42.choices?vbadefaultcenterpage=1&amp;parentnodeid=c34111c16&amp;vbahtmlprocessed=1"/>
              <p:cNvSpPr/>
              <p:nvPr/>
            </p:nvSpPr>
            <p:spPr>
              <a:xfrm>
                <a:off x="502920" y="2409603"/>
                <a:ext cx="11183112" cy="479235"/>
              </a:xfrm>
              <a:prstGeom prst="rect">
                <a:avLst/>
              </a:prstGeom>
              <a:noFill/>
            </p:spPr>
            <p:txBody>
              <a:bodyPr wrap="square" lIns="0" tIns="0" rIns="0" bIns="0" rtlCol="0" anchor="t"/>
              <a:lstStyle/>
              <a:p>
                <a:pPr latinLnBrk="1">
                  <a:lnSpc>
                    <a:spcPct val="150000"/>
                  </a:lnSpc>
                  <a:tabLst>
                    <a:tab pos="2931795" algn="l"/>
                    <a:tab pos="6067425" algn="l"/>
                    <a:tab pos="86061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𝜆𝜇</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𝜆𝜇</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33_1#c452f4a42.choices?vbadefaultcenterpage=1&amp;parentnodeid=c34111c16&amp;vbahtmlprocessed=1"/>
              <p:cNvSpPr>
                <a:spLocks noRot="1" noChangeAspect="1" noMove="1" noResize="1" noEditPoints="1" noAdjustHandles="1" noChangeArrowheads="1" noChangeShapeType="1" noTextEdit="1"/>
              </p:cNvSpPr>
              <p:nvPr/>
            </p:nvSpPr>
            <p:spPr>
              <a:xfrm>
                <a:off x="502920" y="2409603"/>
                <a:ext cx="11183112" cy="479235"/>
              </a:xfrm>
              <a:prstGeom prst="rect">
                <a:avLst/>
              </a:prstGeom>
              <a:blipFill rotWithShape="1">
                <a:blip r:embed="rId4"/>
                <a:stretch>
                  <a:fillRect t="-86" r="1" b="-143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6_AS.34_1#c452f4a42?vbadefaultcenterpage=1&amp;parentnodeid=c34111c16&amp;vbahtmlprocessed=1&amp;bbb=1&amp;hasbroken=1"/>
              <p:cNvSpPr/>
              <p:nvPr/>
            </p:nvSpPr>
            <p:spPr>
              <a:xfrm>
                <a:off x="502920" y="2892648"/>
                <a:ext cx="11183112" cy="158731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由题易得</a:t>
                </a:r>
                <a14:m>
                  <m:oMath xmlns:m="http://schemas.openxmlformats.org/officeDocument/2006/math">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1" i="1" dirty="0">
                        <a:solidFill>
                          <a:srgbClr val="FF0000"/>
                        </a:solidFill>
                        <a:latin typeface="Cambria Math" panose="02040503050406030204" pitchFamily="18" charset="0"/>
                      </a:rPr>
                      <m:t>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1" i="1" dirty="0">
                            <a:solidFill>
                              <a:srgbClr val="FF0000"/>
                            </a:solidFill>
                            <a:latin typeface="Cambria Math" panose="02040503050406030204" pitchFamily="18" charset="0"/>
                          </a:rPr>
                          <m:t>𝒃</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𝒃</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p>
              <a:p>
                <a:pPr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，整理得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𝜆𝜇</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6" name="QC_6_AS.34_1#c452f4a42?vbadefaultcenterpage=1&amp;parentnodeid=c34111c16&amp;vbahtmlprocessed=1&amp;bbb=1&amp;hasbroken=1"/>
              <p:cNvSpPr>
                <a:spLocks noRot="1" noChangeAspect="1" noMove="1" noResize="1" noEditPoints="1" noAdjustHandles="1" noChangeArrowheads="1" noChangeShapeType="1" noTextEdit="1"/>
              </p:cNvSpPr>
              <p:nvPr/>
            </p:nvSpPr>
            <p:spPr>
              <a:xfrm>
                <a:off x="502920" y="2892648"/>
                <a:ext cx="11183112" cy="1587310"/>
              </a:xfrm>
              <a:prstGeom prst="rect">
                <a:avLst/>
              </a:prstGeom>
              <a:blipFill rotWithShape="1">
                <a:blip r:embed="rId5"/>
                <a:stretch>
                  <a:fillRect t="-14" r="1" b="-367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d5fbfd6cf.fixed?vbadefaultcenterpage=1&amp;parentnodeid=b4f6ae98a&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d5fbfd6cf.fixed?vbadefaultcenterpage=1&amp;parentnodeid=b4f6ae98a&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1bc00be26?vbadefaultcenterpage=1&amp;parentnodeid=d5fbfd6cf&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平面向量的基本定理及其应用［师生共研］</a:t>
            </a:r>
            <a:endParaRPr lang="en-US" altLang="zh-CN" sz="2800" dirty="0"/>
          </a:p>
        </p:txBody>
      </p:sp>
      <p:pic>
        <p:nvPicPr>
          <p:cNvPr id="3" name="QC_5_BD.35_1#56035bcac?hastextimagelayout=1&amp;vbadefaultcenterpage=1&amp;parentnodeid=1bc00be26&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8897112" y="1476852"/>
            <a:ext cx="2770632" cy="206654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5_BD.35_2#56035bcac?hastextimagelayout=1&amp;vbadefaultcenterpage=1&amp;parentnodeid=1bc00be26&amp;vbahtmlprocessed=1&amp;bbb=1&amp;hasbroken=1"/>
              <p:cNvSpPr/>
              <p:nvPr/>
            </p:nvSpPr>
            <p:spPr>
              <a:xfrm>
                <a:off x="502920" y="1330548"/>
                <a:ext cx="8275320" cy="1160844"/>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如图，在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的中点，</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𝐴𝐸</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𝐴𝐹</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𝐹𝐶</m:t>
                        </m:r>
                      </m:e>
                    </m:acc>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𝐸𝐹</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交于点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𝐺</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𝐴𝐺</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C_5_BD.35_2#56035bcac?hastextimagelayout=1&amp;vbadefaultcenterpage=1&amp;parentnodeid=1bc00be26&amp;vbahtmlprocessed=1&amp;bbb=1&amp;hasbroken=1"/>
              <p:cNvSpPr>
                <a:spLocks noRot="1" noChangeAspect="1" noMove="1" noResize="1" noEditPoints="1" noAdjustHandles="1" noChangeArrowheads="1" noChangeShapeType="1" noTextEdit="1"/>
              </p:cNvSpPr>
              <p:nvPr/>
            </p:nvSpPr>
            <p:spPr>
              <a:xfrm>
                <a:off x="502920" y="1330548"/>
                <a:ext cx="8275320" cy="1160844"/>
              </a:xfrm>
              <a:prstGeom prst="rect">
                <a:avLst/>
              </a:prstGeom>
              <a:blipFill rotWithShape="1">
                <a:blip r:embed="rId4"/>
                <a:stretch>
                  <a:fillRect t="-19" b="-22020"/>
                </a:stretch>
              </a:blipFill>
            </p:spPr>
            <p:txBody>
              <a:bodyPr/>
              <a:lstStyle/>
              <a:p>
                <a:r>
                  <a:rPr lang="zh-CN" altLang="en-US">
                    <a:noFill/>
                  </a:rPr>
                  <a:t> </a:t>
                </a:r>
              </a:p>
            </p:txBody>
          </p:sp>
        </mc:Fallback>
      </mc:AlternateContent>
      <p:sp>
        <p:nvSpPr>
          <p:cNvPr id="5" name="QC_5_AN.36_1#56035bcac.bracket?vbadefaultcenterpage=1&amp;parentnodeid=1bc00be26&amp;vbapositionanswer=19&amp;vbahtmlprocessed=1"/>
          <p:cNvSpPr/>
          <p:nvPr/>
        </p:nvSpPr>
        <p:spPr>
          <a:xfrm>
            <a:off x="7715568" y="2144872"/>
            <a:ext cx="423863" cy="478600"/>
          </a:xfrm>
          <a:prstGeom prst="rect">
            <a:avLst/>
          </a:prstGeom>
          <a:noFill/>
        </p:spPr>
        <p:txBody>
          <a:bodyPr wrap="none" lIns="0" tIns="0" rIns="0" bIns="0" rtlCol="0" anchor="t"/>
          <a:lstStyle/>
          <a:p>
            <a:pPr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6" name="QC_5_BD.37_1#56035bcac.choices?hastextimagelayout=1&amp;vbadefaultcenterpage=1&amp;parentnodeid=1bc00be26&amp;vbahtmlprocessed=1"/>
              <p:cNvSpPr/>
              <p:nvPr/>
            </p:nvSpPr>
            <p:spPr>
              <a:xfrm>
                <a:off x="502920" y="2498948"/>
                <a:ext cx="8275320" cy="714439"/>
              </a:xfrm>
              <a:prstGeom prst="rect">
                <a:avLst/>
              </a:prstGeom>
              <a:noFill/>
            </p:spPr>
            <p:txBody>
              <a:bodyPr wrap="square" lIns="0" tIns="0" rIns="0" bIns="0" rtlCol="0" anchor="t"/>
              <a:lstStyle/>
              <a:p>
                <a:pPr latinLnBrk="1">
                  <a:lnSpc>
                    <a:spcPct val="150000"/>
                  </a:lnSpc>
                  <a:tabLst>
                    <a:tab pos="2135505" algn="l"/>
                    <a:tab pos="4245610" algn="l"/>
                    <a:tab pos="635571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6" name="QC_5_BD.37_1#56035bcac.choices?hastextimagelayout=1&amp;vbadefaultcenterpage=1&amp;parentnodeid=1bc00be26&amp;vbahtmlprocessed=1"/>
              <p:cNvSpPr>
                <a:spLocks noRot="1" noChangeAspect="1" noMove="1" noResize="1" noEditPoints="1" noAdjustHandles="1" noChangeArrowheads="1" noChangeShapeType="1" noTextEdit="1"/>
              </p:cNvSpPr>
              <p:nvPr/>
            </p:nvSpPr>
            <p:spPr>
              <a:xfrm>
                <a:off x="502920" y="2498948"/>
                <a:ext cx="8275320" cy="714439"/>
              </a:xfrm>
              <a:prstGeom prst="rect">
                <a:avLst/>
              </a:prstGeom>
              <a:blipFill rotWithShape="1">
                <a:blip r:embed="rId5"/>
                <a:stretch>
                  <a:fillRect t="-31" b="-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C_5_AS.38_1#56035bcac?hastextimagelayout=1&amp;vbadefaultcenterpage=1&amp;parentnodeid=1bc00be26&amp;vbahtmlprocessed=1&amp;bbb=1&amp;hasbroken=1"/>
              <p:cNvSpPr/>
              <p:nvPr/>
            </p:nvSpPr>
            <p:spPr>
              <a:xfrm>
                <a:off x="502920" y="3222848"/>
                <a:ext cx="8275320" cy="3308477"/>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𝐴𝐹</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三点共线，所以可设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e>
                    </m:d>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𝐴𝐹</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𝐴𝐺</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𝐴𝐺</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e>
                    </m:d>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𝐴𝐹</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𝐴𝐹</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𝜇</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7" name="QC_5_AS.38_1#56035bcac?hastextimagelayout=1&amp;vbadefaultcenterpage=1&amp;parentnodeid=1bc00be26&amp;vbahtmlprocessed=1&amp;bbb=1&amp;hasbroken=1"/>
              <p:cNvSpPr>
                <a:spLocks noRot="1" noChangeAspect="1" noMove="1" noResize="1" noEditPoints="1" noAdjustHandles="1" noChangeArrowheads="1" noChangeShapeType="1" noTextEdit="1"/>
              </p:cNvSpPr>
              <p:nvPr/>
            </p:nvSpPr>
            <p:spPr>
              <a:xfrm>
                <a:off x="502920" y="3222848"/>
                <a:ext cx="8275320" cy="3308477"/>
              </a:xfrm>
              <a:prstGeom prst="rect">
                <a:avLst/>
              </a:prstGeom>
              <a:blipFill rotWithShape="1">
                <a:blip r:embed="rId6"/>
                <a:stretch>
                  <a:fillRect t="-7" r="-836" b="1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wipe(left)">
                                      <p:cBhvr>
                                        <p:cTn id="12" dur="500"/>
                                        <p:tgtEl>
                                          <p:spTgt spid="7">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left)">
                                      <p:cBhvr>
                                        <p:cTn id="18" dur="500"/>
                                        <p:tgtEl>
                                          <p:spTgt spid="7">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left)">
                                      <p:cBhvr>
                                        <p:cTn id="21" dur="500"/>
                                        <p:tgtEl>
                                          <p:spTgt spid="7">
                                            <p:txEl>
                                              <p:pRg st="2" end="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wipe(left)">
                                      <p:cBhvr>
                                        <p:cTn id="2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6b0daf66d?vbadefaultcenterpage=1&amp;parentnodeid=1bc00be26&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68689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6b0daf66d?vbadefaultcenterpage=1&amp;parentnodeid=1bc00be26&amp;vbahtmlprocessed=1&amp;bbb=1&amp;hasbroken=1"/>
          <p:cNvSpPr/>
          <p:nvPr/>
        </p:nvSpPr>
        <p:spPr>
          <a:xfrm>
            <a:off x="502920" y="2213179"/>
            <a:ext cx="11183112" cy="3233230"/>
          </a:xfrm>
          <a:prstGeom prst="rect">
            <a:avLst/>
          </a:prstGeom>
          <a:noFill/>
        </p:spPr>
        <p:txBody>
          <a:bodyPr wrap="none" lIns="0" tIns="0" rIns="0" bIns="0" rtlCol="0" anchor="t"/>
          <a:lstStyle/>
          <a:p>
            <a:pPr algn="l"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应用平面向量基本定理表示向量的实质是利用平行四边形法则或三角形法则进行</a:t>
            </a:r>
            <a:endPar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向量的加、减与数乘运算.一般将向量“放入”相关的三角形中，利用三角形法则列</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出向量间的关系</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用平面向量基本定理解决问题的一般思路：先选择一</a:t>
            </a:r>
            <a:r>
              <a:rPr lang="zh-CN" altLang="en-US"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组</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基，并运用该基将条件</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和结论表示成向量的形式，再通过向量的运算来解决.注意同一个向量在不同基下</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的表示是不同的，但在每</a:t>
            </a:r>
            <a:r>
              <a:rPr lang="zh-CN" altLang="en-US"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组</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基</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下的表示都是唯一的</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c8d0100f7?vbadefaultcenterpage=1&amp;parentnodeid=1bc00be26&amp;vbahtmlprocessed=1" descr="preencoded.png"/>
          <p:cNvPicPr>
            <a:picLocks noChangeAspect="1"/>
          </p:cNvPicPr>
          <p:nvPr/>
        </p:nvPicPr>
        <p:blipFill>
          <a:blip r:embed="rId3"/>
          <a:stretch>
            <a:fillRect/>
          </a:stretch>
        </p:blipFill>
        <p:spPr>
          <a:xfrm>
            <a:off x="3813048" y="756000"/>
            <a:ext cx="4562856" cy="530352"/>
          </a:xfrm>
          <a:prstGeom prst="rect">
            <a:avLst/>
          </a:prstGeom>
        </p:spPr>
      </p:pic>
      <p:pic>
        <p:nvPicPr>
          <p:cNvPr id="3" name="QC_6_BD.39_1#1a45672a0?hastextimagelayout=1&amp;vbadefaultcenterpage=1&amp;parentnodeid=c8d0100f7&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8444677" y="1465168"/>
            <a:ext cx="2770632" cy="1892808"/>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6_BD.39_2#1a45672a0?hastextimagelayout=2&amp;vbadefaultcenterpage=1&amp;parentnodeid=c8d0100f7&amp;vbahtmlprocessed=1&amp;bbb=1&amp;hasbroken=1"/>
              <p:cNvSpPr/>
              <p:nvPr/>
            </p:nvSpPr>
            <p:spPr>
              <a:xfrm>
                <a:off x="502920" y="1419448"/>
                <a:ext cx="8275320" cy="1546416"/>
              </a:xfrm>
              <a:prstGeom prst="rect">
                <a:avLst/>
              </a:prstGeom>
              <a:noFill/>
            </p:spPr>
            <p:txBody>
              <a:bodyPr wrap="none" lIns="0" tIns="0" rIns="0" bIns="0" rtlCol="0" anchor="t"/>
              <a:lstStyle/>
              <a:p>
                <a:pPr algn="l" latinLnBrk="1">
                  <a:lnSpc>
                    <a:spcPct val="135000"/>
                  </a:lnSpc>
                </a:pP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益阳统考）</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如图，在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上一点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350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𝐷𝐵</m:t>
                        </m:r>
                      </m:e>
                    </m:acc>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上一点，</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𝐶𝑃</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𝑃𝐷</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p>
              <a:p>
                <a:pPr latinLnBrk="1">
                  <a:lnSpc>
                    <a:spcPct val="1350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𝐴𝑃</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C_6_BD.39_2#1a45672a0?hastextimagelayout=2&amp;vbadefaultcenterpage=1&amp;parentnodeid=c8d0100f7&amp;vbahtmlprocessed=1&amp;bbb=1&amp;hasbroken=1"/>
              <p:cNvSpPr>
                <a:spLocks noRot="1" noChangeAspect="1" noMove="1" noResize="1" noEditPoints="1" noAdjustHandles="1" noChangeArrowheads="1" noChangeShapeType="1" noTextEdit="1"/>
              </p:cNvSpPr>
              <p:nvPr/>
            </p:nvSpPr>
            <p:spPr>
              <a:xfrm>
                <a:off x="502920" y="1419448"/>
                <a:ext cx="8275320" cy="1546416"/>
              </a:xfrm>
              <a:prstGeom prst="rect">
                <a:avLst/>
              </a:prstGeom>
              <a:blipFill rotWithShape="1">
                <a:blip r:embed="rId5"/>
                <a:stretch>
                  <a:fillRect t="-14" b="-19724"/>
                </a:stretch>
              </a:blipFill>
            </p:spPr>
            <p:txBody>
              <a:bodyPr/>
              <a:lstStyle/>
              <a:p>
                <a:r>
                  <a:rPr lang="zh-CN" altLang="en-US">
                    <a:noFill/>
                  </a:rPr>
                  <a:t> </a:t>
                </a:r>
              </a:p>
            </p:txBody>
          </p:sp>
        </mc:Fallback>
      </mc:AlternateContent>
      <p:sp>
        <p:nvSpPr>
          <p:cNvPr id="5" name="QC_6_AN.40_1#1a45672a0.bracket?vbadefaultcenterpage=1&amp;parentnodeid=c8d0100f7&amp;vbapositionanswer=20&amp;vbahtmlprocessed=1"/>
          <p:cNvSpPr/>
          <p:nvPr/>
        </p:nvSpPr>
        <p:spPr>
          <a:xfrm>
            <a:off x="6851841" y="2665699"/>
            <a:ext cx="441325" cy="440500"/>
          </a:xfrm>
          <a:prstGeom prst="rect">
            <a:avLst/>
          </a:prstGeom>
          <a:noFill/>
        </p:spPr>
        <p:txBody>
          <a:bodyPr wrap="none" lIns="0" tIns="0" rIns="0" bIns="0" rtlCol="0" anchor="t"/>
          <a:lstStyle/>
          <a:p>
            <a:pPr algn="ctr" latinLnBrk="1">
              <a:lnSpc>
                <a:spcPts val="38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xmlns:a14="http://schemas.microsoft.com/office/drawing/2010/main">
        <mc:Choice Requires="a14">
          <p:sp>
            <p:nvSpPr>
              <p:cNvPr id="6" name="QC_6_BD.41_1#1a45672a0.choices?hastextimagelayout=2&amp;vbadefaultcenterpage=1&amp;parentnodeid=c8d0100f7&amp;vbahtmlprocessed=1"/>
              <p:cNvSpPr/>
              <p:nvPr/>
            </p:nvSpPr>
            <p:spPr>
              <a:xfrm>
                <a:off x="502920" y="3180303"/>
                <a:ext cx="8275320" cy="654431"/>
              </a:xfrm>
              <a:prstGeom prst="rect">
                <a:avLst/>
              </a:prstGeom>
              <a:noFill/>
            </p:spPr>
            <p:txBody>
              <a:bodyPr wrap="square" lIns="0" tIns="0" rIns="0" bIns="0" rtlCol="0" anchor="t"/>
              <a:lstStyle/>
              <a:p>
                <a:pPr latinLnBrk="1">
                  <a:lnSpc>
                    <a:spcPct val="135000"/>
                  </a:lnSpc>
                  <a:tabLst>
                    <a:tab pos="2135505" algn="l"/>
                    <a:tab pos="4245610" algn="l"/>
                    <a:tab pos="635571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6" name="QC_6_BD.41_1#1a45672a0.choices?hastextimagelayout=2&amp;vbadefaultcenterpage=1&amp;parentnodeid=c8d0100f7&amp;vbahtmlprocessed=1"/>
              <p:cNvSpPr>
                <a:spLocks noRot="1" noChangeAspect="1" noMove="1" noResize="1" noEditPoints="1" noAdjustHandles="1" noChangeArrowheads="1" noChangeShapeType="1" noTextEdit="1"/>
              </p:cNvSpPr>
              <p:nvPr/>
            </p:nvSpPr>
            <p:spPr>
              <a:xfrm>
                <a:off x="502920" y="3180303"/>
                <a:ext cx="8275320" cy="654431"/>
              </a:xfrm>
              <a:prstGeom prst="rect">
                <a:avLst/>
              </a:prstGeom>
              <a:blipFill rotWithShape="1">
                <a:blip r:embed="rId6"/>
                <a:stretch>
                  <a:fillRect t="-34" b="-77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C_6_AS.42_1#1a45672a0?vbadefaultcenterpage=1&amp;parentnodeid=c8d0100f7&amp;vbahtmlprocessed=1&amp;bbb=1&amp;hasbroken=1"/>
              <p:cNvSpPr/>
              <p:nvPr/>
            </p:nvSpPr>
            <p:spPr>
              <a:xfrm>
                <a:off x="502920" y="3834988"/>
                <a:ext cx="11183112" cy="2777300"/>
              </a:xfrm>
              <a:prstGeom prst="rect">
                <a:avLst/>
              </a:prstGeom>
              <a:noFill/>
            </p:spPr>
            <p:txBody>
              <a:bodyPr wrap="square" lIns="0" tIns="0" rIns="0" bIns="0" rtlCol="0" anchor="t"/>
              <a:lstStyle/>
              <a:p>
                <a:pPr algn="l" latinLnBrk="1">
                  <a:lnSpc>
                    <a:spcPts val="56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𝐶𝑃</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𝑃𝐷</m:t>
                        </m:r>
                      </m:e>
                    </m:acc>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𝐷𝐵</m:t>
                        </m:r>
                      </m:e>
                    </m:acc>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𝐶𝑃</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e>
                    </m:acc>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ts val="56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𝐴𝑃</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𝐶𝑃</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5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𝐴𝑃</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𝐑</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xmlns="">
          <p:sp>
            <p:nvSpPr>
              <p:cNvPr id="7" name="QC_6_AS.42_1#1a45672a0?vbadefaultcenterpage=1&amp;parentnodeid=c8d0100f7&amp;vbahtmlprocessed=1&amp;bbb=1&amp;hasbroken=1"/>
              <p:cNvSpPr>
                <a:spLocks noRot="1" noChangeAspect="1" noMove="1" noResize="1" noEditPoints="1" noAdjustHandles="1" noChangeArrowheads="1" noChangeShapeType="1" noTextEdit="1"/>
              </p:cNvSpPr>
              <p:nvPr/>
            </p:nvSpPr>
            <p:spPr>
              <a:xfrm>
                <a:off x="502920" y="3834988"/>
                <a:ext cx="11183112" cy="2777300"/>
              </a:xfrm>
              <a:prstGeom prst="rect">
                <a:avLst/>
              </a:prstGeom>
              <a:blipFill rotWithShape="1">
                <a:blip r:embed="rId7"/>
                <a:stretch>
                  <a:fillRect t="-8" r="1" b="-150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left)">
                                      <p:cBhvr>
                                        <p:cTn id="1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078416cc9?vbadefaultcenterpage=1&amp;parentnodeid=d5fbfd6cf&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平面向量的坐标运算［自主练透］</a:t>
            </a:r>
            <a:endParaRPr lang="en-US" altLang="zh-CN" sz="2800" dirty="0"/>
          </a:p>
        </p:txBody>
      </p:sp>
      <mc:AlternateContent xmlns:mc="http://schemas.openxmlformats.org/markup-compatibility/2006" xmlns:a14="http://schemas.microsoft.com/office/drawing/2010/main">
        <mc:Choice Requires="a14">
          <p:sp>
            <p:nvSpPr>
              <p:cNvPr id="3" name="QC_5_BD.43_1#713b32df4?vbadefaultcenterpage=1&amp;parentnodeid=078416cc9&amp;vbahtmlprocessed=1&amp;bbb=1&amp;hasbroken=1"/>
              <p:cNvSpPr/>
              <p:nvPr/>
            </p:nvSpPr>
            <p:spPr>
              <a:xfrm>
                <a:off x="502920" y="1330548"/>
                <a:ext cx="11183112" cy="1104773"/>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dirty="0">
                    <a:solidFill>
                      <a:srgbClr val="E81B23"/>
                    </a:solidFill>
                    <a:latin typeface="宋体" panose="02010600030101010101" pitchFamily="2" charset="-122"/>
                    <a:ea typeface="宋体" panose="02010600030101010101" pitchFamily="2"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南山校考）</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，向量</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，则向量</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5_BD.43_1#713b32df4?vbadefaultcenterpage=1&amp;parentnodeid=078416cc9&amp;vbahtmlprocessed=1&amp;bbb=1&amp;hasbroken=1"/>
              <p:cNvSpPr>
                <a:spLocks noRot="1" noChangeAspect="1" noMove="1" noResize="1" noEditPoints="1" noAdjustHandles="1" noChangeArrowheads="1" noChangeShapeType="1" noTextEdit="1"/>
              </p:cNvSpPr>
              <p:nvPr/>
            </p:nvSpPr>
            <p:spPr>
              <a:xfrm>
                <a:off x="502920" y="1330548"/>
                <a:ext cx="11183112" cy="1104773"/>
              </a:xfrm>
              <a:prstGeom prst="rect">
                <a:avLst/>
              </a:prstGeom>
              <a:blipFill rotWithShape="1">
                <a:blip r:embed="rId3"/>
                <a:stretch>
                  <a:fillRect t="-20" r="1" b="-9935"/>
                </a:stretch>
              </a:blipFill>
            </p:spPr>
            <p:txBody>
              <a:bodyPr/>
              <a:lstStyle/>
              <a:p>
                <a:r>
                  <a:rPr lang="zh-CN" altLang="en-US">
                    <a:noFill/>
                  </a:rPr>
                  <a:t> </a:t>
                </a:r>
              </a:p>
            </p:txBody>
          </p:sp>
        </mc:Fallback>
      </mc:AlternateContent>
      <p:sp>
        <p:nvSpPr>
          <p:cNvPr id="4" name="QC_5_AN.44_1#713b32df4.bracket?vbadefaultcenterpage=1&amp;parentnodeid=078416cc9&amp;vbapositionanswer=21&amp;vbahtmlprocessed=1"/>
          <p:cNvSpPr/>
          <p:nvPr/>
        </p:nvSpPr>
        <p:spPr>
          <a:xfrm>
            <a:off x="769620" y="1949292"/>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5" name="QC_5_BD.45_1#713b32df4.choices?vbadefaultcenterpage=1&amp;parentnodeid=078416cc9&amp;vbahtmlprocessed=1"/>
              <p:cNvSpPr/>
              <p:nvPr/>
            </p:nvSpPr>
            <p:spPr>
              <a:xfrm>
                <a:off x="502920" y="2473103"/>
                <a:ext cx="11183112" cy="479235"/>
              </a:xfrm>
              <a:prstGeom prst="rect">
                <a:avLst/>
              </a:prstGeom>
              <a:noFill/>
            </p:spPr>
            <p:txBody>
              <a:bodyPr wrap="square" lIns="0" tIns="0" rIns="0" bIns="0" rtlCol="0" anchor="t"/>
              <a:lstStyle/>
              <a:p>
                <a:pPr latinLnBrk="1">
                  <a:lnSpc>
                    <a:spcPct val="150000"/>
                  </a:lnSpc>
                  <a:tabLst>
                    <a:tab pos="2836545" algn="l"/>
                    <a:tab pos="5648325" algn="l"/>
                    <a:tab pos="85109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−2,2</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3,−1</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5_BD.45_1#713b32df4.choices?vbadefaultcenterpage=1&amp;parentnodeid=078416cc9&amp;vbahtmlprocessed=1"/>
              <p:cNvSpPr>
                <a:spLocks noRot="1" noChangeAspect="1" noMove="1" noResize="1" noEditPoints="1" noAdjustHandles="1" noChangeArrowheads="1" noChangeShapeType="1" noTextEdit="1"/>
              </p:cNvSpPr>
              <p:nvPr/>
            </p:nvSpPr>
            <p:spPr>
              <a:xfrm>
                <a:off x="502920" y="2473103"/>
                <a:ext cx="11183112" cy="479235"/>
              </a:xfrm>
              <a:prstGeom prst="rect">
                <a:avLst/>
              </a:prstGeom>
              <a:blipFill rotWithShape="1">
                <a:blip r:embed="rId4"/>
                <a:stretch>
                  <a:fillRect t="-86" r="1" b="-143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5_AS.46_1#713b32df4?vbadefaultcenterpage=1&amp;parentnodeid=078416cc9&amp;vbahtmlprocessed=1&amp;bbb=1&amp;hasbroken=1"/>
              <p:cNvSpPr/>
              <p:nvPr/>
            </p:nvSpPr>
            <p:spPr>
              <a:xfrm>
                <a:off x="502920" y="2956148"/>
                <a:ext cx="11183112" cy="1841881"/>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xmlns="">
          <p:sp>
            <p:nvSpPr>
              <p:cNvPr id="6" name="QC_5_AS.46_1#713b32df4?vbadefaultcenterpage=1&amp;parentnodeid=078416cc9&amp;vbahtmlprocessed=1&amp;bbb=1&amp;hasbroken=1"/>
              <p:cNvSpPr>
                <a:spLocks noRot="1" noChangeAspect="1" noMove="1" noResize="1" noEditPoints="1" noAdjustHandles="1" noChangeArrowheads="1" noChangeShapeType="1" noTextEdit="1"/>
              </p:cNvSpPr>
              <p:nvPr/>
            </p:nvSpPr>
            <p:spPr>
              <a:xfrm>
                <a:off x="502920" y="2956148"/>
                <a:ext cx="11183112" cy="1841881"/>
              </a:xfrm>
              <a:prstGeom prst="rect">
                <a:avLst/>
              </a:prstGeom>
              <a:blipFill rotWithShape="1">
                <a:blip r:embed="rId5"/>
                <a:stretch>
                  <a:fillRect t="-12" r="1" b="3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47_1#fdc4905db?vbadefaultcenterpage=1&amp;parentnodeid=078416cc9&amp;vbahtmlprocessed=1&amp;bbb=1&amp;hasbroken=1"/>
              <p:cNvSpPr/>
              <p:nvPr/>
            </p:nvSpPr>
            <p:spPr>
              <a:xfrm>
                <a:off x="502920" y="2658093"/>
                <a:ext cx="11183112" cy="1104773"/>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在正方形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的中点.若</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𝑡</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𝐴𝑀</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𝐵𝐷</m:t>
                        </m:r>
                      </m:e>
                    </m:acc>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𝑝</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5_BD.47_1#fdc4905db?vbadefaultcenterpage=1&amp;parentnodeid=078416cc9&amp;vbahtmlprocessed=1&amp;bbb=1&amp;hasbroken=1"/>
              <p:cNvSpPr>
                <a:spLocks noRot="1" noChangeAspect="1" noMove="1" noResize="1" noEditPoints="1" noAdjustHandles="1" noChangeArrowheads="1" noChangeShapeType="1" noTextEdit="1"/>
              </p:cNvSpPr>
              <p:nvPr/>
            </p:nvSpPr>
            <p:spPr>
              <a:xfrm>
                <a:off x="502920" y="2658093"/>
                <a:ext cx="11183112" cy="1104773"/>
              </a:xfrm>
              <a:prstGeom prst="rect">
                <a:avLst/>
              </a:prstGeom>
              <a:blipFill rotWithShape="1">
                <a:blip r:embed="rId3"/>
                <a:stretch>
                  <a:fillRect t="-56" r="1" b="-9152"/>
                </a:stretch>
              </a:blipFill>
            </p:spPr>
            <p:txBody>
              <a:bodyPr/>
              <a:lstStyle/>
              <a:p>
                <a:r>
                  <a:rPr lang="zh-CN" altLang="en-US">
                    <a:noFill/>
                  </a:rPr>
                  <a:t> </a:t>
                </a:r>
              </a:p>
            </p:txBody>
          </p:sp>
        </mc:Fallback>
      </mc:AlternateContent>
      <p:sp>
        <p:nvSpPr>
          <p:cNvPr id="3" name="QC_5_AN.48_1#fdc4905db.bracket?vbadefaultcenterpage=1&amp;parentnodeid=078416cc9&amp;vbapositionanswer=22&amp;vbahtmlprocessed=1"/>
          <p:cNvSpPr/>
          <p:nvPr/>
        </p:nvSpPr>
        <p:spPr>
          <a:xfrm>
            <a:off x="782320" y="3276836"/>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4" name="QC_5_BD.49_1#fdc4905db.choices?vbadefaultcenterpage=1&amp;parentnodeid=078416cc9&amp;vbahtmlprocessed=1"/>
              <p:cNvSpPr/>
              <p:nvPr/>
            </p:nvSpPr>
            <p:spPr>
              <a:xfrm>
                <a:off x="502920" y="3766040"/>
                <a:ext cx="11183112" cy="721868"/>
              </a:xfrm>
              <a:prstGeom prst="rect">
                <a:avLst/>
              </a:prstGeom>
              <a:noFill/>
            </p:spPr>
            <p:txBody>
              <a:bodyPr wrap="square" lIns="0" tIns="0" rIns="0" bIns="0" rtlCol="0" anchor="t"/>
              <a:lstStyle/>
              <a:p>
                <a:pPr latinLnBrk="1">
                  <a:lnSpc>
                    <a:spcPct val="150000"/>
                  </a:lnSpc>
                  <a:tabLst>
                    <a:tab pos="2823845" algn="l"/>
                    <a:tab pos="5622925" algn="l"/>
                    <a:tab pos="85490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2400" dirty="0"/>
              </a:p>
            </p:txBody>
          </p:sp>
        </mc:Choice>
        <mc:Fallback xmlns="">
          <p:sp>
            <p:nvSpPr>
              <p:cNvPr id="4" name="QC_5_BD.49_1#fdc4905db.choices?vbadefaultcenterpage=1&amp;parentnodeid=078416cc9&amp;vbahtmlprocessed=1"/>
              <p:cNvSpPr>
                <a:spLocks noRot="1" noChangeAspect="1" noMove="1" noResize="1" noEditPoints="1" noAdjustHandles="1" noChangeArrowheads="1" noChangeShapeType="1" noTextEdit="1"/>
              </p:cNvSpPr>
              <p:nvPr/>
            </p:nvSpPr>
            <p:spPr>
              <a:xfrm>
                <a:off x="502920" y="3766040"/>
                <a:ext cx="11183112" cy="721868"/>
              </a:xfrm>
              <a:prstGeom prst="rect">
                <a:avLst/>
              </a:prstGeom>
              <a:blipFill rotWithShape="1">
                <a:blip r:embed="rId4"/>
                <a:stretch>
                  <a:fillRect t="-68" r="1" b="-971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50_1#fdc4905db?vbadefaultcenterpage=1&amp;parentnodeid=078416cc9&amp;vbahtmlprocessed=1&amp;bbb=1&amp;hasbroken=1"/>
              <p:cNvSpPr/>
              <p:nvPr/>
            </p:nvSpPr>
            <p:spPr>
              <a:xfrm>
                <a:off x="502920" y="1863834"/>
                <a:ext cx="11183112" cy="103886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在正方形</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中，以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为坐标原点，直线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分别为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轴建立平面直角</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坐标系</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a:t>
                </a:r>
                <a:endParaRPr lang="en-US" altLang="zh-CN" sz="2400" dirty="0"/>
              </a:p>
            </p:txBody>
          </p:sp>
        </mc:Choice>
        <mc:Fallback xmlns="">
          <p:sp>
            <p:nvSpPr>
              <p:cNvPr id="2" name="QC_5_AS.50_1#fdc4905db?vbadefaultcenterpage=1&amp;parentnodeid=078416cc9&amp;vbahtmlprocessed=1&amp;bbb=1&amp;hasbroken=1"/>
              <p:cNvSpPr>
                <a:spLocks noRot="1" noChangeAspect="1" noMove="1" noResize="1" noEditPoints="1" noAdjustHandles="1" noChangeArrowheads="1" noChangeShapeType="1" noTextEdit="1"/>
              </p:cNvSpPr>
              <p:nvPr/>
            </p:nvSpPr>
            <p:spPr>
              <a:xfrm>
                <a:off x="502920" y="1863834"/>
                <a:ext cx="11183112" cy="1038860"/>
              </a:xfrm>
              <a:prstGeom prst="rect">
                <a:avLst/>
              </a:prstGeom>
              <a:blipFill rotWithShape="1">
                <a:blip r:embed="rId3"/>
                <a:stretch>
                  <a:fillRect t="-10" r="-22" b="-5613"/>
                </a:stretch>
              </a:blipFill>
            </p:spPr>
            <p:txBody>
              <a:bodyPr/>
              <a:lstStyle/>
              <a:p>
                <a:r>
                  <a:rPr lang="zh-CN" altLang="en-US">
                    <a:noFill/>
                  </a:rPr>
                  <a:t> </a:t>
                </a:r>
              </a:p>
            </p:txBody>
          </p:sp>
        </mc:Fallback>
      </mc:AlternateContent>
      <p:pic>
        <p:nvPicPr>
          <p:cNvPr id="3" name="QC_5_AS.50_2#fdc4905db?vbadefaultcenterpage=1&amp;parentnodeid=078416cc9&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946904" y="3032742"/>
            <a:ext cx="2295144" cy="2249424"/>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50_3#fdc4905db?vbadefaultcenterpage=1&amp;parentnodeid=078416cc9&amp;vbahtmlprocessed=1&amp;bbb=1&amp;hasbroken=1"/>
              <p:cNvSpPr/>
              <p:nvPr/>
            </p:nvSpPr>
            <p:spPr>
              <a:xfrm>
                <a:off x="502920" y="1889107"/>
                <a:ext cx="11183112" cy="3342386"/>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𝐴𝑀</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𝐴𝑀</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𝑝</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2" name="QC_5_AS.50_3#fdc4905db?vbadefaultcenterpage=1&amp;parentnodeid=078416cc9&amp;vbahtmlprocessed=1&amp;bbb=1&amp;hasbroken=1"/>
              <p:cNvSpPr>
                <a:spLocks noRot="1" noChangeAspect="1" noMove="1" noResize="1" noEditPoints="1" noAdjustHandles="1" noChangeArrowheads="1" noChangeShapeType="1" noTextEdit="1"/>
              </p:cNvSpPr>
              <p:nvPr/>
            </p:nvSpPr>
            <p:spPr>
              <a:xfrm>
                <a:off x="502920" y="1889107"/>
                <a:ext cx="11183112" cy="3342386"/>
              </a:xfrm>
              <a:prstGeom prst="rect">
                <a:avLst/>
              </a:prstGeom>
              <a:blipFill rotWithShape="1">
                <a:blip r:embed="rId3"/>
                <a:stretch>
                  <a:fillRect t="-18" r="1" b="1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51_1#e80d98788?vbadefaultcenterpage=1&amp;parentnodeid=078416cc9&amp;vbahtmlprocessed=1"/>
              <p:cNvSpPr/>
              <p:nvPr/>
            </p:nvSpPr>
            <p:spPr>
              <a:xfrm>
                <a:off x="502920" y="2387550"/>
                <a:ext cx="11183112" cy="594106"/>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自贡模拟）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𝑡</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e>
                        </m:acc>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BD.51_1#e80d98788?vbadefaultcenterpage=1&amp;parentnodeid=078416cc9&amp;vbahtmlprocessed=1"/>
              <p:cNvSpPr>
                <a:spLocks noRot="1" noChangeAspect="1" noMove="1" noResize="1" noEditPoints="1" noAdjustHandles="1" noChangeArrowheads="1" noChangeShapeType="1" noTextEdit="1"/>
              </p:cNvSpPr>
              <p:nvPr/>
            </p:nvSpPr>
            <p:spPr>
              <a:xfrm>
                <a:off x="502920" y="2387550"/>
                <a:ext cx="11183112" cy="594106"/>
              </a:xfrm>
              <a:prstGeom prst="rect">
                <a:avLst/>
              </a:prstGeom>
              <a:blipFill rotWithShape="1">
                <a:blip r:embed="rId3"/>
                <a:stretch>
                  <a:fillRect t="-98" r="1" b="-20893"/>
                </a:stretch>
              </a:blipFill>
            </p:spPr>
            <p:txBody>
              <a:bodyPr/>
              <a:lstStyle/>
              <a:p>
                <a:r>
                  <a:rPr lang="zh-CN" altLang="en-US">
                    <a:noFill/>
                  </a:rPr>
                  <a:t> </a:t>
                </a:r>
              </a:p>
            </p:txBody>
          </p:sp>
        </mc:Fallback>
      </mc:AlternateContent>
      <p:sp>
        <p:nvSpPr>
          <p:cNvPr id="3" name="QB_5_AN.52_1#e80d98788.blank?vbadefaultcenterpage=1&amp;parentnodeid=078416cc9&amp;vbapositionanswer=23&amp;vbahtmlprocessed=1"/>
          <p:cNvSpPr/>
          <p:nvPr/>
        </p:nvSpPr>
        <p:spPr>
          <a:xfrm>
            <a:off x="10251567" y="2526742"/>
            <a:ext cx="373063"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2400" dirty="0"/>
          </a:p>
        </p:txBody>
      </p:sp>
      <mc:AlternateContent xmlns:mc="http://schemas.openxmlformats.org/markup-compatibility/2006" xmlns:a14="http://schemas.microsoft.com/office/drawing/2010/main">
        <mc:Choice Requires="a14">
          <p:sp>
            <p:nvSpPr>
              <p:cNvPr id="4" name="QB_5_AS.53_1#e80d98788?vbadefaultcenterpage=1&amp;parentnodeid=078416cc9&amp;vbahtmlprocessed=1"/>
              <p:cNvSpPr/>
              <p:nvPr/>
            </p:nvSpPr>
            <p:spPr>
              <a:xfrm>
                <a:off x="502920" y="2987498"/>
                <a:ext cx="11183112" cy="1770952"/>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由已知得</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e>
                        </m:acc>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5_AS.53_1#e80d98788?vbadefaultcenterpage=1&amp;parentnodeid=078416cc9&amp;vbahtmlprocessed=1"/>
              <p:cNvSpPr>
                <a:spLocks noRot="1" noChangeAspect="1" noMove="1" noResize="1" noEditPoints="1" noAdjustHandles="1" noChangeArrowheads="1" noChangeShapeType="1" noTextEdit="1"/>
              </p:cNvSpPr>
              <p:nvPr/>
            </p:nvSpPr>
            <p:spPr>
              <a:xfrm>
                <a:off x="502920" y="2987498"/>
                <a:ext cx="11183112" cy="1770952"/>
              </a:xfrm>
              <a:prstGeom prst="rect">
                <a:avLst/>
              </a:prstGeom>
              <a:blipFill rotWithShape="1">
                <a:blip r:embed="rId4"/>
                <a:stretch>
                  <a:fillRect t="-26" r="1" b="-775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e5548c6ef?vbadefaultcenterpage=1&amp;parentnodeid=078416cc9&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612374"/>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e5548c6ef?vbadefaultcenterpage=1&amp;parentnodeid=078416cc9&amp;vbahtmlprocessed=1"/>
          <p:cNvSpPr/>
          <p:nvPr/>
        </p:nvSpPr>
        <p:spPr>
          <a:xfrm>
            <a:off x="502920" y="2138662"/>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向量坐标运算问题的一般思路</a:t>
            </a:r>
            <a:endParaRPr lang="en-US" altLang="zh-CN" sz="2400" dirty="0"/>
          </a:p>
        </p:txBody>
      </p:sp>
      <p:graphicFrame>
        <p:nvGraphicFramePr>
          <p:cNvPr id="26" name="P_5_BD#e5548c6ef?colgroup=4,31&amp;vbadefaultcenterpage=1&amp;parentnodeid=078416cc9&amp;vbahtmlprocessed=1&amp;bbb=1&amp;hasbroken=1"/>
          <p:cNvGraphicFramePr>
            <a:graphicFrameLocks noGrp="1"/>
          </p:cNvGraphicFramePr>
          <p:nvPr/>
        </p:nvGraphicFramePr>
        <p:xfrm>
          <a:off x="502920" y="2760962"/>
          <a:ext cx="11155680" cy="2852928"/>
        </p:xfrm>
        <a:graphic>
          <a:graphicData uri="http://schemas.openxmlformats.org/drawingml/2006/table">
            <a:tbl>
              <a:tblPr/>
              <a:tblGrid>
                <a:gridCol w="1435608">
                  <a:extLst>
                    <a:ext uri="{9D8B030D-6E8A-4147-A177-3AD203B41FA5}">
                      <a16:colId xmlns:a16="http://schemas.microsoft.com/office/drawing/2014/main" val="20000"/>
                    </a:ext>
                  </a:extLst>
                </a:gridCol>
                <a:gridCol w="9720072">
                  <a:extLst>
                    <a:ext uri="{9D8B030D-6E8A-4147-A177-3AD203B41FA5}">
                      <a16:colId xmlns:a16="http://schemas.microsoft.com/office/drawing/2014/main" val="20001"/>
                    </a:ext>
                  </a:extLst>
                </a:gridCol>
              </a:tblGrid>
              <a:tr h="138633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向量问题</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坐标化</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向量的坐标运算，使得向量的线性运算都可以用坐标来进行</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，实现了向</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量运算完全代数化</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，将数与形紧密结合起来</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，通过建立平面直角坐标</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系</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，使几何问题转化为数量运算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8633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巧借方程</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思想求坐</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标</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向量的坐标运算主要是利用向量的加法、减法、数乘运算法则进行</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已知有向线段两端点的坐标</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，则应先求出向量的坐标</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，求解过程中要注</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意方程思想的运用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de9cc436d?vbadefaultcenterpage=1&amp;parentnodeid=d5fbfd6cf&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考点三</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平面向量共线的坐标表示［多维探究］</a:t>
            </a:r>
            <a:endParaRPr lang="en-US" altLang="zh-CN" sz="2800" dirty="0"/>
          </a:p>
        </p:txBody>
      </p:sp>
      <p:pic>
        <p:nvPicPr>
          <p:cNvPr id="3" name="C_5_BD#332e6b5ca?vbadefaultcenterpage=1&amp;parentnodeid=de9cc436d&amp;inlineimagemarkindex=1&amp;vbahtmlprocessed=1" descr="preencoded.png"/>
          <p:cNvPicPr>
            <a:picLocks noChangeAspect="1"/>
          </p:cNvPicPr>
          <p:nvPr/>
        </p:nvPicPr>
        <p:blipFill>
          <a:blip r:embed="rId3"/>
          <a:stretch>
            <a:fillRect/>
          </a:stretch>
        </p:blipFill>
        <p:spPr>
          <a:xfrm>
            <a:off x="528098" y="1517754"/>
            <a:ext cx="1435608" cy="384048"/>
          </a:xfrm>
          <a:prstGeom prst="rect">
            <a:avLst/>
          </a:prstGeom>
        </p:spPr>
      </p:pic>
      <p:sp>
        <p:nvSpPr>
          <p:cNvPr id="4" name="C_5_BD#332e6b5ca?vbadefaultcenterpage=1&amp;parentnodeid=de9cc436d&amp;vbahtmlprocessed=1"/>
          <p:cNvSpPr/>
          <p:nvPr/>
        </p:nvSpPr>
        <p:spPr>
          <a:xfrm>
            <a:off x="502920" y="1370751"/>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利用向量共线求参数</a:t>
            </a:r>
            <a:endParaRPr lang="en-US" altLang="zh-CN" sz="100" dirty="0"/>
          </a:p>
        </p:txBody>
      </p:sp>
      <mc:AlternateContent xmlns:mc="http://schemas.openxmlformats.org/markup-compatibility/2006" xmlns:a14="http://schemas.microsoft.com/office/drawing/2010/main">
        <mc:Choice Requires="a14">
          <p:sp>
            <p:nvSpPr>
              <p:cNvPr id="5" name="QC_6_BD.54_1#1365c7a0e?vbadefaultcenterpage=1&amp;parentnodeid=332e6b5ca&amp;vbahtmlprocessed=1&amp;bbb=1&amp;hasbroken=1"/>
              <p:cNvSpPr/>
              <p:nvPr/>
            </p:nvSpPr>
            <p:spPr>
              <a:xfrm>
                <a:off x="502920" y="1939703"/>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已知向量</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000000"/>
                        </a:solidFill>
                        <a:latin typeface="Cambria Math" panose="02040503050406030204" pitchFamily="18" charset="0"/>
                      </a:rPr>
                      <m:t>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共线，则实数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的值为</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C_6_BD.54_1#1365c7a0e?vbadefaultcenterpage=1&amp;parentnodeid=332e6b5ca&amp;vbahtmlprocessed=1&amp;bbb=1&amp;hasbroken=1"/>
              <p:cNvSpPr>
                <a:spLocks noRot="1" noChangeAspect="1" noMove="1" noResize="1" noEditPoints="1" noAdjustHandles="1" noChangeArrowheads="1" noChangeShapeType="1" noTextEdit="1"/>
              </p:cNvSpPr>
              <p:nvPr/>
            </p:nvSpPr>
            <p:spPr>
              <a:xfrm>
                <a:off x="502920" y="1939703"/>
                <a:ext cx="11183112" cy="1034669"/>
              </a:xfrm>
              <a:prstGeom prst="rect">
                <a:avLst/>
              </a:prstGeom>
              <a:blipFill rotWithShape="1">
                <a:blip r:embed="rId4"/>
                <a:stretch>
                  <a:fillRect t="-40" r="1" b="-6011"/>
                </a:stretch>
              </a:blipFill>
            </p:spPr>
            <p:txBody>
              <a:bodyPr/>
              <a:lstStyle/>
              <a:p>
                <a:r>
                  <a:rPr lang="zh-CN" altLang="en-US">
                    <a:noFill/>
                  </a:rPr>
                  <a:t> </a:t>
                </a:r>
              </a:p>
            </p:txBody>
          </p:sp>
        </mc:Fallback>
      </mc:AlternateContent>
      <p:sp>
        <p:nvSpPr>
          <p:cNvPr id="6" name="QC_6_AN.55_1#1365c7a0e.bracket?vbadefaultcenterpage=1&amp;parentnodeid=332e6b5ca&amp;vbapositionanswer=24&amp;vbahtmlprocessed=1"/>
          <p:cNvSpPr/>
          <p:nvPr/>
        </p:nvSpPr>
        <p:spPr>
          <a:xfrm>
            <a:off x="782320" y="2488343"/>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7" name="QC_6_BD.56_1#1365c7a0e.choices?vbadefaultcenterpage=1&amp;parentnodeid=332e6b5ca&amp;vbahtmlprocessed=1"/>
              <p:cNvSpPr/>
              <p:nvPr/>
            </p:nvSpPr>
            <p:spPr>
              <a:xfrm>
                <a:off x="502920" y="2981548"/>
                <a:ext cx="11183112" cy="710248"/>
              </a:xfrm>
              <a:prstGeom prst="rect">
                <a:avLst/>
              </a:prstGeom>
              <a:noFill/>
            </p:spPr>
            <p:txBody>
              <a:bodyPr wrap="square" lIns="0" tIns="0" rIns="0" bIns="0" rtlCol="0" anchor="t"/>
              <a:lstStyle/>
              <a:p>
                <a:pPr latinLnBrk="1">
                  <a:lnSpc>
                    <a:spcPct val="150000"/>
                  </a:lnSpc>
                  <a:tabLst>
                    <a:tab pos="2979420" algn="l"/>
                    <a:tab pos="5946775" algn="l"/>
                    <a:tab pos="86601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C.1</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2400" dirty="0"/>
              </a:p>
            </p:txBody>
          </p:sp>
        </mc:Choice>
        <mc:Fallback xmlns="">
          <p:sp>
            <p:nvSpPr>
              <p:cNvPr id="7" name="QC_6_BD.56_1#1365c7a0e.choices?vbadefaultcenterpage=1&amp;parentnodeid=332e6b5ca&amp;vbahtmlprocessed=1"/>
              <p:cNvSpPr>
                <a:spLocks noRot="1" noChangeAspect="1" noMove="1" noResize="1" noEditPoints="1" noAdjustHandles="1" noChangeArrowheads="1" noChangeShapeType="1" noTextEdit="1"/>
              </p:cNvSpPr>
              <p:nvPr/>
            </p:nvSpPr>
            <p:spPr>
              <a:xfrm>
                <a:off x="502920" y="2981548"/>
                <a:ext cx="11183112" cy="710248"/>
              </a:xfrm>
              <a:prstGeom prst="rect">
                <a:avLst/>
              </a:prstGeom>
              <a:blipFill rotWithShape="1">
                <a:blip r:embed="rId5"/>
                <a:stretch>
                  <a:fillRect t="-31" r="1" b="-101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QC_6_AS.57_1#1365c7a0e?vbadefaultcenterpage=1&amp;parentnodeid=332e6b5ca&amp;vbahtmlprocessed=1"/>
              <p:cNvSpPr/>
              <p:nvPr/>
            </p:nvSpPr>
            <p:spPr>
              <a:xfrm>
                <a:off x="502920" y="3692748"/>
                <a:ext cx="11183112" cy="1807528"/>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FF0000"/>
                        </a:solidFill>
                        <a:latin typeface="Cambria Math" panose="02040503050406030204" pitchFamily="18" charset="0"/>
                      </a:rPr>
                      <m:t>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FF0000"/>
                        </a:solidFill>
                        <a:latin typeface="Cambria Math" panose="02040503050406030204" pitchFamily="18" charset="0"/>
                      </a:rPr>
                      <m:t>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𝒃</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FF0000"/>
                        </a:solidFill>
                        <a:latin typeface="Cambria Math" panose="02040503050406030204" pitchFamily="18" charset="0"/>
                      </a:rPr>
                      <m:t>𝒃</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8" name="QC_6_AS.57_1#1365c7a0e?vbadefaultcenterpage=1&amp;parentnodeid=332e6b5ca&amp;vbahtmlprocessed=1"/>
              <p:cNvSpPr>
                <a:spLocks noRot="1" noChangeAspect="1" noMove="1" noResize="1" noEditPoints="1" noAdjustHandles="1" noChangeArrowheads="1" noChangeShapeType="1" noTextEdit="1"/>
              </p:cNvSpPr>
              <p:nvPr/>
            </p:nvSpPr>
            <p:spPr>
              <a:xfrm>
                <a:off x="502920" y="3692748"/>
                <a:ext cx="11183112" cy="1807528"/>
              </a:xfrm>
              <a:prstGeom prst="rect">
                <a:avLst/>
              </a:prstGeom>
              <a:blipFill rotWithShape="1">
                <a:blip r:embed="rId6"/>
                <a:stretch>
                  <a:fillRect t="-12" r="1" b="-397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left)">
                                      <p:cBhvr>
                                        <p:cTn id="21" dur="500"/>
                                        <p:tgtEl>
                                          <p:spTgt spid="8">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wipe(left)">
                                      <p:cBhvr>
                                        <p:cTn id="24"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9cb0e6c1f?vbadefaultcenterpage=1&amp;parentnodeid=de9cc436d&amp;inlineimagemarkindex=2&amp;vbahtmlprocessed=1" descr="preencoded.png"/>
          <p:cNvPicPr>
            <a:picLocks noChangeAspect="1"/>
          </p:cNvPicPr>
          <p:nvPr/>
        </p:nvPicPr>
        <p:blipFill>
          <a:blip r:embed="rId3"/>
          <a:stretch>
            <a:fillRect/>
          </a:stretch>
        </p:blipFill>
        <p:spPr>
          <a:xfrm>
            <a:off x="528098" y="903003"/>
            <a:ext cx="1435608" cy="384048"/>
          </a:xfrm>
          <a:prstGeom prst="rect">
            <a:avLst/>
          </a:prstGeom>
        </p:spPr>
      </p:pic>
      <p:sp>
        <p:nvSpPr>
          <p:cNvPr id="3" name="C_5_BD#9cb0e6c1f?vbadefaultcenterpage=1&amp;parentnodeid=de9cc436d&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利用向量共线求向量或点的坐标</a:t>
            </a:r>
            <a:endParaRPr lang="en-US" altLang="zh-CN" sz="100" dirty="0"/>
          </a:p>
        </p:txBody>
      </p:sp>
      <mc:AlternateContent xmlns:mc="http://schemas.openxmlformats.org/markup-compatibility/2006" xmlns:a14="http://schemas.microsoft.com/office/drawing/2010/main">
        <mc:Choice Requires="a14">
          <p:sp>
            <p:nvSpPr>
              <p:cNvPr id="4" name="QC_7_BD.58_1#20e544e5b?vbadefaultcenterpage=1&amp;parentnodeid=8b7a09bc0&amp;vbahtmlprocessed=1&amp;bbb=1"/>
              <p:cNvSpPr/>
              <p:nvPr/>
            </p:nvSpPr>
            <p:spPr>
              <a:xfrm>
                <a:off x="502920" y="1331051"/>
                <a:ext cx="11403013"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（1）</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威海模拟）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下列向量与</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共线的是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C_7_BD.58_1#20e544e5b?vbadefaultcenterpage=1&amp;parentnodeid=8b7a09bc0&amp;vbahtmlprocessed=1&amp;bbb=1"/>
              <p:cNvSpPr>
                <a:spLocks noRot="1" noChangeAspect="1" noMove="1" noResize="1" noEditPoints="1" noAdjustHandles="1" noChangeArrowheads="1" noChangeShapeType="1" noTextEdit="1"/>
              </p:cNvSpPr>
              <p:nvPr/>
            </p:nvSpPr>
            <p:spPr>
              <a:xfrm>
                <a:off x="502920" y="1331051"/>
                <a:ext cx="11403013" cy="486029"/>
              </a:xfrm>
              <a:prstGeom prst="rect">
                <a:avLst/>
              </a:prstGeom>
              <a:blipFill rotWithShape="1">
                <a:blip r:embed="rId4"/>
                <a:stretch>
                  <a:fillRect t="-19" r="-487" b="-12863"/>
                </a:stretch>
              </a:blipFill>
            </p:spPr>
            <p:txBody>
              <a:bodyPr/>
              <a:lstStyle/>
              <a:p>
                <a:r>
                  <a:rPr lang="zh-CN" altLang="en-US">
                    <a:noFill/>
                  </a:rPr>
                  <a:t> </a:t>
                </a:r>
              </a:p>
            </p:txBody>
          </p:sp>
        </mc:Fallback>
      </mc:AlternateContent>
      <p:sp>
        <p:nvSpPr>
          <p:cNvPr id="5" name="QC_7_AN.59_1#20e544e5b.bracket?vbadefaultcenterpage=1&amp;parentnodeid=8b7a09bc0&amp;vbapositionanswer=25&amp;vbahtmlprocessed=1"/>
          <p:cNvSpPr/>
          <p:nvPr/>
        </p:nvSpPr>
        <p:spPr>
          <a:xfrm>
            <a:off x="10803001" y="1362644"/>
            <a:ext cx="661988"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CD</a:t>
            </a:r>
            <a:endParaRPr lang="en-US" altLang="zh-CN" sz="2400" dirty="0"/>
          </a:p>
        </p:txBody>
      </p:sp>
      <mc:AlternateContent xmlns:mc="http://schemas.openxmlformats.org/markup-compatibility/2006" xmlns:a14="http://schemas.microsoft.com/office/drawing/2010/main">
        <mc:Choice Requires="a14">
          <p:sp>
            <p:nvSpPr>
              <p:cNvPr id="6" name="QC_7_BD.60_1#20e544e5b.choices?vbadefaultcenterpage=1&amp;parentnodeid=8b7a09bc0&amp;vbahtmlprocessed=1"/>
              <p:cNvSpPr/>
              <p:nvPr/>
            </p:nvSpPr>
            <p:spPr>
              <a:xfrm>
                <a:off x="502920" y="1860963"/>
                <a:ext cx="11183112" cy="479235"/>
              </a:xfrm>
              <a:prstGeom prst="rect">
                <a:avLst/>
              </a:prstGeom>
              <a:noFill/>
            </p:spPr>
            <p:txBody>
              <a:bodyPr wrap="square" lIns="0" tIns="0" rIns="0" bIns="0" rtlCol="0" anchor="t"/>
              <a:lstStyle/>
              <a:p>
                <a:pPr latinLnBrk="1">
                  <a:lnSpc>
                    <a:spcPct val="150000"/>
                  </a:lnSpc>
                  <a:tabLst>
                    <a:tab pos="2690495" algn="l"/>
                    <a:tab pos="5546725" algn="l"/>
                    <a:tab pos="87204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spc="-103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14:m>
                  <m:oMath xmlns:m="http://schemas.openxmlformats.org/officeDocument/2006/math">
                    <m:r>
                      <a:rPr lang="en-US" altLang="zh-CN" sz="2400" b="1" i="1" dirty="0">
                        <a:solidFill>
                          <a:srgbClr val="000000"/>
                        </a:solidFill>
                        <a:latin typeface="Cambria Math" panose="02040503050406030204" pitchFamily="18" charset="0"/>
                      </a:rPr>
                      <m:t>𝒄</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e>
                    </m:d>
                  </m:oMath>
                </a14:m>
                <a:r>
                  <a:rPr lang="en-US" altLang="zh-CN" sz="2400" b="0" i="0" spc="-103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r>
                      <a:rPr lang="en-US" altLang="zh-CN" sz="2400" b="1" i="1" dirty="0">
                        <a:solidFill>
                          <a:srgbClr val="000000"/>
                        </a:solidFill>
                        <a:latin typeface="Cambria Math" panose="02040503050406030204" pitchFamily="18" charset="0"/>
                      </a:rPr>
                      <m:t>𝒅</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e>
                    </m:d>
                  </m:oMath>
                </a14:m>
                <a:r>
                  <a:rPr lang="en-US" altLang="zh-CN" sz="2400" b="0" i="0" spc="-103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14:m>
                  <m:oMath xmlns:m="http://schemas.openxmlformats.org/officeDocument/2006/math">
                    <m:r>
                      <a:rPr lang="en-US" altLang="zh-CN" sz="2400" b="1" i="1" dirty="0">
                        <a:solidFill>
                          <a:srgbClr val="000000"/>
                        </a:solidFill>
                        <a:latin typeface="Cambria Math" panose="02040503050406030204" pitchFamily="18" charset="0"/>
                      </a:rPr>
                      <m:t>𝒆</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2,6</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6" name="QC_7_BD.60_1#20e544e5b.choices?vbadefaultcenterpage=1&amp;parentnodeid=8b7a09bc0&amp;vbahtmlprocessed=1"/>
              <p:cNvSpPr>
                <a:spLocks noRot="1" noChangeAspect="1" noMove="1" noResize="1" noEditPoints="1" noAdjustHandles="1" noChangeArrowheads="1" noChangeShapeType="1" noTextEdit="1"/>
              </p:cNvSpPr>
              <p:nvPr/>
            </p:nvSpPr>
            <p:spPr>
              <a:xfrm>
                <a:off x="502920" y="1860963"/>
                <a:ext cx="11183112" cy="479235"/>
              </a:xfrm>
              <a:prstGeom prst="rect">
                <a:avLst/>
              </a:prstGeom>
              <a:blipFill rotWithShape="1">
                <a:blip r:embed="rId5"/>
                <a:stretch>
                  <a:fillRect t="-86" r="1" b="-143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C_7_AS.61_1#20e544e5b?vbadefaultcenterpage=1&amp;parentnodeid=8b7a09bc0&amp;vbahtmlprocessed=1"/>
              <p:cNvSpPr/>
              <p:nvPr/>
            </p:nvSpPr>
            <p:spPr>
              <a:xfrm>
                <a:off x="502920" y="2344008"/>
                <a:ext cx="11183112" cy="158330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1×2−3×1≠0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1" i="1" dirty="0">
                        <a:solidFill>
                          <a:srgbClr val="FF0000"/>
                        </a:solidFill>
                        <a:latin typeface="Cambria Math" panose="02040503050406030204" pitchFamily="18" charset="0"/>
                      </a:rPr>
                      <m:t>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不共线，A不是；</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1×3−3×</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1" i="1" dirty="0">
                        <a:solidFill>
                          <a:srgbClr val="FF0000"/>
                        </a:solidFill>
                        <a:latin typeface="Cambria Math" panose="02040503050406030204" pitchFamily="18" charset="0"/>
                      </a:rPr>
                      <m:t>𝒄</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不共线，B不是；</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而</a:t>
                </a:r>
                <a14:m>
                  <m:oMath xmlns:m="http://schemas.openxmlformats.org/officeDocument/2006/math">
                    <m:r>
                      <a:rPr lang="en-US" altLang="zh-CN" sz="2400" b="1" i="1" dirty="0">
                        <a:solidFill>
                          <a:srgbClr val="FF0000"/>
                        </a:solidFill>
                        <a:latin typeface="Cambria Math" panose="02040503050406030204" pitchFamily="18" charset="0"/>
                      </a:rPr>
                      <m:t>𝒅</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FF0000"/>
                        </a:solidFill>
                        <a:latin typeface="Cambria Math" panose="02040503050406030204" pitchFamily="18" charset="0"/>
                      </a:rPr>
                      <m:t>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2,6</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FF0000"/>
                        </a:solidFill>
                        <a:latin typeface="Cambria Math" panose="02040503050406030204" pitchFamily="18" charset="0"/>
                      </a:rPr>
                      <m:t>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1" i="1" dirty="0">
                        <a:solidFill>
                          <a:srgbClr val="FF0000"/>
                        </a:solidFill>
                        <a:latin typeface="Cambria Math" panose="02040503050406030204" pitchFamily="18" charset="0"/>
                      </a:rPr>
                      <m:t>𝒅</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FF0000"/>
                        </a:solidFill>
                        <a:latin typeface="Cambria Math" panose="02040503050406030204" pitchFamily="18" charset="0"/>
                      </a:rPr>
                      <m:t>𝒆</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都与</a:t>
                </a:r>
                <a14:m>
                  <m:oMath xmlns:m="http://schemas.openxmlformats.org/officeDocument/2006/math">
                    <m:r>
                      <a:rPr lang="en-US" altLang="zh-CN" sz="2400" b="1" i="1" dirty="0">
                        <a:solidFill>
                          <a:srgbClr val="FF0000"/>
                        </a:solidFill>
                        <a:latin typeface="Cambria Math" panose="02040503050406030204" pitchFamily="18" charset="0"/>
                      </a:rPr>
                      <m:t>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共线，C，D是.故选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CD</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7" name="QC_7_AS.61_1#20e544e5b?vbadefaultcenterpage=1&amp;parentnodeid=8b7a09bc0&amp;vbahtmlprocessed=1"/>
              <p:cNvSpPr>
                <a:spLocks noRot="1" noChangeAspect="1" noMove="1" noResize="1" noEditPoints="1" noAdjustHandles="1" noChangeArrowheads="1" noChangeShapeType="1" noTextEdit="1"/>
              </p:cNvSpPr>
              <p:nvPr/>
            </p:nvSpPr>
            <p:spPr>
              <a:xfrm>
                <a:off x="502920" y="2344008"/>
                <a:ext cx="11183112" cy="1583309"/>
              </a:xfrm>
              <a:prstGeom prst="rect">
                <a:avLst/>
              </a:prstGeom>
              <a:blipFill rotWithShape="1">
                <a:blip r:embed="rId6"/>
                <a:stretch>
                  <a:fillRect t="-14" r="1" b="-394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7_BD.62_1#d0c19ffb4?vbadefaultcenterpage=1&amp;parentnodeid=8b7a09bc0&amp;vbahtmlprocessed=1"/>
              <p:cNvSpPr/>
              <p:nvPr/>
            </p:nvSpPr>
            <p:spPr>
              <a:xfrm>
                <a:off x="502920" y="2343830"/>
                <a:ext cx="11183112" cy="54210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−2,4</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−3,−4</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𝐵𝑀</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𝐵𝐴</m:t>
                        </m:r>
                      </m:e>
                    </m:acc>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的坐标为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7_BD.62_1#d0c19ffb4?vbadefaultcenterpage=1&amp;parentnodeid=8b7a09bc0&amp;vbahtmlprocessed=1"/>
              <p:cNvSpPr>
                <a:spLocks noRot="1" noChangeAspect="1" noMove="1" noResize="1" noEditPoints="1" noAdjustHandles="1" noChangeArrowheads="1" noChangeShapeType="1" noTextEdit="1"/>
              </p:cNvSpPr>
              <p:nvPr/>
            </p:nvSpPr>
            <p:spPr>
              <a:xfrm>
                <a:off x="502920" y="2343830"/>
                <a:ext cx="11183112" cy="542100"/>
              </a:xfrm>
              <a:prstGeom prst="rect">
                <a:avLst/>
              </a:prstGeom>
              <a:blipFill rotWithShape="1">
                <a:blip r:embed="rId3"/>
                <a:stretch>
                  <a:fillRect t="-8" r="1" b="-22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7_AN.63_1#d0c19ffb4.blank?vbadefaultcenterpage=1&amp;parentnodeid=8b7a09bc0&amp;vbapositionanswer=26&amp;vbahtmlprocessed=1&amp;rh=27"/>
              <p:cNvSpPr/>
              <p:nvPr/>
            </p:nvSpPr>
            <p:spPr>
              <a:xfrm>
                <a:off x="9106599" y="2471593"/>
                <a:ext cx="975297" cy="342900"/>
              </a:xfrm>
              <a:prstGeom prst="rect">
                <a:avLst/>
              </a:prstGeom>
              <a:noFill/>
            </p:spPr>
            <p:txBody>
              <a:bodyPr wrap="none" lIns="0" tIns="0" rIns="0" bIns="0" rtlCol="0" anchor="t"/>
              <a:lstStyle/>
              <a:p>
                <a:pPr marL="0"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7_AN.63_1#d0c19ffb4.blank?vbadefaultcenterpage=1&amp;parentnodeid=8b7a09bc0&amp;vbapositionanswer=26&amp;vbahtmlprocessed=1&amp;rh=27"/>
              <p:cNvSpPr>
                <a:spLocks noRot="1" noChangeAspect="1" noMove="1" noResize="1" noEditPoints="1" noAdjustHandles="1" noChangeArrowheads="1" noChangeShapeType="1" noTextEdit="1"/>
              </p:cNvSpPr>
              <p:nvPr/>
            </p:nvSpPr>
            <p:spPr>
              <a:xfrm>
                <a:off x="9106599" y="2471593"/>
                <a:ext cx="975297" cy="342900"/>
              </a:xfrm>
              <a:prstGeom prst="rect">
                <a:avLst/>
              </a:prstGeom>
              <a:blipFill rotWithShape="1">
                <a:blip r:embed="rId4"/>
                <a:stretch>
                  <a:fillRect l="-7" t="-50" b="-11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7_AS.64_1#d0c19ffb4?vbadefaultcenterpage=1&amp;parentnodeid=8b7a09bc0&amp;vbahtmlprocessed=1&amp;bbb=1&amp;hasbroken=1"/>
              <p:cNvSpPr/>
              <p:nvPr/>
            </p:nvSpPr>
            <p:spPr>
              <a:xfrm>
                <a:off x="502920" y="2892978"/>
                <a:ext cx="11183112" cy="1896491"/>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由题意得</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−2+3,4+4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1,8</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𝐵𝑀</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𝐵𝑀</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+3=3,</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+4=24,</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a:t>
                </a: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坐标为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7_AS.64_1#d0c19ffb4?vbadefaultcenterpage=1&amp;parentnodeid=8b7a09bc0&amp;vbahtmlprocessed=1&amp;bbb=1&amp;hasbroken=1"/>
              <p:cNvSpPr>
                <a:spLocks noRot="1" noChangeAspect="1" noMove="1" noResize="1" noEditPoints="1" noAdjustHandles="1" noChangeArrowheads="1" noChangeShapeType="1" noTextEdit="1"/>
              </p:cNvSpPr>
              <p:nvPr/>
            </p:nvSpPr>
            <p:spPr>
              <a:xfrm>
                <a:off x="502920" y="2892978"/>
                <a:ext cx="11183112" cy="1896491"/>
              </a:xfrm>
              <a:prstGeom prst="rect">
                <a:avLst/>
              </a:prstGeom>
              <a:blipFill rotWithShape="1">
                <a:blip r:embed="rId5"/>
                <a:stretch>
                  <a:fillRect t="-29" r="1" b="1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a246a320d?vbadefaultcenterpage=1&amp;parentnodeid=9cb0e6c1f&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94851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6_BD#a246a320d?vbadefaultcenterpage=1&amp;parentnodeid=9cb0e6c1f&amp;vbahtmlprocessed=1&amp;bbb=1&amp;hasbroken=1"/>
              <p:cNvSpPr/>
              <p:nvPr/>
            </p:nvSpPr>
            <p:spPr>
              <a:xfrm>
                <a:off x="502920" y="2474799"/>
                <a:ext cx="11183112" cy="268459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两平面向量共线的充要条件有两种形式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（1）若</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的充要条件是</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（2）若</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1" i="1" dirty="0">
                        <a:solidFill>
                          <a:srgbClr val="000000"/>
                        </a:solidFill>
                        <a:latin typeface="Cambria Math" panose="02040503050406030204" pitchFamily="18" charset="0"/>
                      </a:rPr>
                      <m:t>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向量共线的坐标表示既可以判定两向量平行，也可以由平行求参数.当两向量的坐</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标值均非零时，也可以利用坐标对应成比例来求解</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3" name="P_6_BD#a246a320d?vbadefaultcenterpage=1&amp;parentnodeid=9cb0e6c1f&amp;vbahtmlprocessed=1&amp;bbb=1&amp;hasbroken=1"/>
              <p:cNvSpPr>
                <a:spLocks noRot="1" noChangeAspect="1" noMove="1" noResize="1" noEditPoints="1" noAdjustHandles="1" noChangeArrowheads="1" noChangeShapeType="1" noTextEdit="1"/>
              </p:cNvSpPr>
              <p:nvPr/>
            </p:nvSpPr>
            <p:spPr>
              <a:xfrm>
                <a:off x="502920" y="2474799"/>
                <a:ext cx="11183112" cy="2684590"/>
              </a:xfrm>
              <a:prstGeom prst="rect">
                <a:avLst/>
              </a:prstGeom>
              <a:blipFill rotWithShape="1">
                <a:blip r:embed="rId4"/>
                <a:stretch>
                  <a:fillRect t="-8" r="1" b="-2176"/>
                </a:stretch>
              </a:blipFill>
            </p:spPr>
            <p:txBody>
              <a:bodyPr/>
              <a:lstStyle/>
              <a:p>
                <a:r>
                  <a:rPr lang="zh-CN" altLang="en-US">
                    <a:noFill/>
                  </a:rPr>
                  <a:t> </a:t>
                </a:r>
              </a:p>
            </p:txBody>
          </p:sp>
        </mc:Fallback>
      </mc:AlternateContent>
    </p:spTree>
  </p:cSld>
  <p:clrMapOvr>
    <a:masterClrMapping/>
  </p:clrMapOvr>
  <p:transition>
    <p:spli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b4f6ae98a.fixed?vbadefaultcenterpage=1&amp;parentnodeid=53e66490a&amp;vbahtmlprocessed=1"/>
          <p:cNvSpPr/>
          <p:nvPr/>
        </p:nvSpPr>
        <p:spPr>
          <a:xfrm>
            <a:off x="621792" y="932688"/>
            <a:ext cx="10981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基础课28</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平面向量的基本定理及其坐标表示</a:t>
            </a:r>
            <a:endParaRPr lang="en-US" altLang="zh-CN" sz="4000" dirty="0"/>
          </a:p>
        </p:txBody>
      </p:sp>
      <p:pic>
        <p:nvPicPr>
          <p:cNvPr id="3" name="C_0#b4f6ae98a?linknodeid=85e1129d0&amp;catalogrefid=85e1129d0&amp;parentnodeid=53e66490a&amp;vbahtmlprocessed=1" descr="preencoded.png">
            <a:hlinkClick r:id="rId3" action="ppaction://hlinksldjump"/>
          </p:cNvPr>
          <p:cNvPicPr>
            <a:picLocks noChangeAspect="1"/>
          </p:cNvPicPr>
          <p:nvPr/>
        </p:nvPicPr>
        <p:blipFill>
          <a:blip r:embed="rId4"/>
          <a:stretch>
            <a:fillRect/>
          </a:stretch>
        </p:blipFill>
        <p:spPr>
          <a:xfrm>
            <a:off x="4553712" y="2642616"/>
            <a:ext cx="502920" cy="502920"/>
          </a:xfrm>
          <a:prstGeom prst="rect">
            <a:avLst/>
          </a:prstGeom>
        </p:spPr>
      </p:pic>
      <p:sp>
        <p:nvSpPr>
          <p:cNvPr id="4" name="C_0#b4f6ae98a?linknodeid=85e1129d0&amp;catalogrefid=85e1129d0&amp;parentnodeid=53e66490a&amp;vbahtmlprocessed=1">
            <a:hlinkClick r:id="rId3"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b4f6ae98a?linknodeid=d5fbfd6cf&amp;catalogrefid=d5fbfd6cf&amp;parentnodeid=53e66490a&amp;vbahtmlprocessed=1" descr="preencoded.png">
            <a:hlinkClick r:id="rId5" action="ppaction://hlinksldjump"/>
          </p:cNvPr>
          <p:cNvPicPr>
            <a:picLocks noChangeAspect="1"/>
          </p:cNvPicPr>
          <p:nvPr/>
        </p:nvPicPr>
        <p:blipFill>
          <a:blip r:embed="rId4"/>
          <a:stretch>
            <a:fillRect/>
          </a:stretch>
        </p:blipFill>
        <p:spPr>
          <a:xfrm>
            <a:off x="4553712" y="3557016"/>
            <a:ext cx="502920" cy="502920"/>
          </a:xfrm>
          <a:prstGeom prst="rect">
            <a:avLst/>
          </a:prstGeom>
        </p:spPr>
      </p:pic>
      <p:sp>
        <p:nvSpPr>
          <p:cNvPr id="6" name="C_0#b4f6ae98a?linknodeid=d5fbfd6cf&amp;catalogrefid=d5fbfd6cf&amp;parentnodeid=53e66490a&amp;vbahtmlprocessed=1">
            <a:hlinkClick r:id="rId5"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55537c364?vbadefaultcenterpage=1&amp;parentnodeid=de9cc436d&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C_6_BD.65_1#04f1fe037?vbadefaultcenterpage=1&amp;parentnodeid=55537c364&amp;vbahtmlprocessed=1"/>
              <p:cNvSpPr/>
              <p:nvPr/>
            </p:nvSpPr>
            <p:spPr>
              <a:xfrm>
                <a:off x="502920" y="1419448"/>
                <a:ext cx="11183112" cy="52959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𝒂</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1" i="1" dirty="0">
                        <a:solidFill>
                          <a:srgbClr val="000000"/>
                        </a:solidFill>
                        <a:latin typeface="Cambria Math" panose="02040503050406030204" pitchFamily="18" charset="0"/>
                      </a:rPr>
                      <m:t>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共线且不相等，则向量</a:t>
                </a:r>
                <a14:m>
                  <m:oMath xmlns:m="http://schemas.openxmlformats.org/officeDocument/2006/math">
                    <m:r>
                      <a:rPr lang="en-US" altLang="zh-CN" sz="2400" b="1" i="1" dirty="0">
                        <a:solidFill>
                          <a:srgbClr val="000000"/>
                        </a:solidFill>
                        <a:latin typeface="Cambria Math" panose="02040503050406030204" pitchFamily="18" charset="0"/>
                      </a:rPr>
                      <m:t>𝒂</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的坐标可能是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65_1#04f1fe037?vbadefaultcenterpage=1&amp;parentnodeid=55537c364&amp;vbahtmlprocessed=1"/>
              <p:cNvSpPr>
                <a:spLocks noRot="1" noChangeAspect="1" noMove="1" noResize="1" noEditPoints="1" noAdjustHandles="1" noChangeArrowheads="1" noChangeShapeType="1" noTextEdit="1"/>
              </p:cNvSpPr>
              <p:nvPr/>
            </p:nvSpPr>
            <p:spPr>
              <a:xfrm>
                <a:off x="502920" y="1419448"/>
                <a:ext cx="11183112" cy="529590"/>
              </a:xfrm>
              <a:prstGeom prst="rect">
                <a:avLst/>
              </a:prstGeom>
              <a:blipFill rotWithShape="1">
                <a:blip r:embed="rId4"/>
                <a:stretch>
                  <a:fillRect t="-42" r="1" b="-16265"/>
                </a:stretch>
              </a:blipFill>
            </p:spPr>
            <p:txBody>
              <a:bodyPr/>
              <a:lstStyle/>
              <a:p>
                <a:r>
                  <a:rPr lang="zh-CN" altLang="en-US">
                    <a:noFill/>
                  </a:rPr>
                  <a:t> </a:t>
                </a:r>
              </a:p>
            </p:txBody>
          </p:sp>
        </mc:Fallback>
      </mc:AlternateContent>
      <p:sp>
        <p:nvSpPr>
          <p:cNvPr id="4" name="QC_6_AN.66_1#04f1fe037.bracket?vbadefaultcenterpage=1&amp;parentnodeid=55537c364&amp;vbapositionanswer=27&amp;vbahtmlprocessed=1"/>
          <p:cNvSpPr/>
          <p:nvPr/>
        </p:nvSpPr>
        <p:spPr>
          <a:xfrm>
            <a:off x="10036239" y="1419448"/>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5" name="QC_6_BD.67_1#04f1fe037.choices?vbadefaultcenterpage=1&amp;parentnodeid=55537c364&amp;vbahtmlprocessed=1"/>
              <p:cNvSpPr/>
              <p:nvPr/>
            </p:nvSpPr>
            <p:spPr>
              <a:xfrm>
                <a:off x="502920" y="1990503"/>
                <a:ext cx="11183112" cy="1201865"/>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1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67_1#04f1fe037.choices?vbadefaultcenterpage=1&amp;parentnodeid=55537c364&amp;vbahtmlprocessed=1"/>
              <p:cNvSpPr>
                <a:spLocks noRot="1" noChangeAspect="1" noMove="1" noResize="1" noEditPoints="1" noAdjustHandles="1" noChangeArrowheads="1" noChangeShapeType="1" noTextEdit="1"/>
              </p:cNvSpPr>
              <p:nvPr/>
            </p:nvSpPr>
            <p:spPr>
              <a:xfrm>
                <a:off x="502920" y="1990503"/>
                <a:ext cx="11183112" cy="1201865"/>
              </a:xfrm>
              <a:prstGeom prst="rect">
                <a:avLst/>
              </a:prstGeom>
              <a:blipFill rotWithShape="1">
                <a:blip r:embed="rId5"/>
                <a:stretch>
                  <a:fillRect t="-34" r="1" b="-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6_AS.68_1#04f1fe037?vbadefaultcenterpage=1&amp;parentnodeid=55537c364&amp;vbahtmlprocessed=1&amp;bbb=1"/>
              <p:cNvSpPr/>
              <p:nvPr/>
            </p:nvSpPr>
            <p:spPr>
              <a:xfrm>
                <a:off x="502920" y="3197448"/>
                <a:ext cx="11183112" cy="1499553"/>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FF0000"/>
                            </a:solidFill>
                            <a:latin typeface="Cambria Math" panose="02040503050406030204" pitchFamily="18" charset="0"/>
                          </a:rPr>
                          <m:t>𝒂</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FF0000"/>
                        </a:solidFill>
                        <a:latin typeface="Cambria Math" panose="02040503050406030204" pitchFamily="18" charset="0"/>
                      </a:rPr>
                      <m:t>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1" i="1" dirty="0">
                        <a:solidFill>
                          <a:srgbClr val="FF0000"/>
                        </a:solidFill>
                        <a:latin typeface="Cambria Math" panose="02040503050406030204" pitchFamily="18" charset="0"/>
                      </a:rPr>
                      <m:t>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1" i="1" dirty="0">
                        <a:solidFill>
                          <a:srgbClr val="FF0000"/>
                        </a:solidFill>
                        <a:latin typeface="Cambria Math" panose="02040503050406030204" pitchFamily="18" charset="0"/>
                      </a:rPr>
                      <m:t>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共线，</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p>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eqArr>
                      </m:e>
                    </m:d>
                  </m:oMath>
                </a14:m>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qArr>
                      </m:e>
                    </m:d>
                  </m:oMath>
                </a14:m>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eqArr>
                      </m:e>
                    </m:d>
                  </m:oMath>
                </a14:m>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1" i="1" spc="-100" dirty="0">
                        <a:solidFill>
                          <a:srgbClr val="FF0000"/>
                        </a:solidFill>
                        <a:latin typeface="Cambria Math" panose="02040503050406030204" pitchFamily="18" charset="0"/>
                      </a:rPr>
                      <m:t>𝒂</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d>
                  </m:oMath>
                </a14:m>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1" i="1" spc="-100" dirty="0">
                        <a:solidFill>
                          <a:srgbClr val="FF0000"/>
                        </a:solidFill>
                        <a:latin typeface="Cambria Math" panose="02040503050406030204" pitchFamily="18" charset="0"/>
                      </a:rPr>
                      <m:t>𝒂</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（舍去）.故选A.</a:t>
                </a:r>
                <a:endParaRPr lang="en-US" altLang="zh-CN" sz="2400" spc="-100" dirty="0"/>
              </a:p>
            </p:txBody>
          </p:sp>
        </mc:Choice>
        <mc:Fallback xmlns="">
          <p:sp>
            <p:nvSpPr>
              <p:cNvPr id="6" name="QC_6_AS.68_1#04f1fe037?vbadefaultcenterpage=1&amp;parentnodeid=55537c364&amp;vbahtmlprocessed=1&amp;bbb=1"/>
              <p:cNvSpPr>
                <a:spLocks noRot="1" noChangeAspect="1" noMove="1" noResize="1" noEditPoints="1" noAdjustHandles="1" noChangeArrowheads="1" noChangeShapeType="1" noTextEdit="1"/>
              </p:cNvSpPr>
              <p:nvPr/>
            </p:nvSpPr>
            <p:spPr>
              <a:xfrm>
                <a:off x="502920" y="3197448"/>
                <a:ext cx="11183112" cy="1499553"/>
              </a:xfrm>
              <a:prstGeom prst="rect">
                <a:avLst/>
              </a:prstGeom>
              <a:blipFill rotWithShape="1">
                <a:blip r:embed="rId6"/>
                <a:stretch>
                  <a:fillRect t="-15" r="1" b="3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69_1#309e6b7ad?vbadefaultcenterpage=1&amp;parentnodeid=55537c364&amp;vbahtmlprocessed=1&amp;bbb=1"/>
              <p:cNvSpPr/>
              <p:nvPr/>
            </p:nvSpPr>
            <p:spPr>
              <a:xfrm>
                <a:off x="502920" y="2072115"/>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4,4</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2,6</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为坐标原点，则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的交点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的坐标为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69_1#309e6b7ad?vbadefaultcenterpage=1&amp;parentnodeid=55537c364&amp;vbahtmlprocessed=1&amp;bbb=1"/>
              <p:cNvSpPr>
                <a:spLocks noRot="1" noChangeAspect="1" noMove="1" noResize="1" noEditPoints="1" noAdjustHandles="1" noChangeArrowheads="1" noChangeShapeType="1" noTextEdit="1"/>
              </p:cNvSpPr>
              <p:nvPr/>
            </p:nvSpPr>
            <p:spPr>
              <a:xfrm>
                <a:off x="502920" y="2072115"/>
                <a:ext cx="11183112" cy="486029"/>
              </a:xfrm>
              <a:prstGeom prst="rect">
                <a:avLst/>
              </a:prstGeom>
              <a:blipFill rotWithShape="1">
                <a:blip r:embed="rId3"/>
                <a:stretch>
                  <a:fillRect t="-23" r="1" b="-128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70_1#309e6b7ad.blank?vbadefaultcenterpage=1&amp;parentnodeid=55537c364&amp;vbapositionanswer=28&amp;vbahtmlprocessed=1&amp;rh=27"/>
              <p:cNvSpPr/>
              <p:nvPr/>
            </p:nvSpPr>
            <p:spPr>
              <a:xfrm>
                <a:off x="10508171" y="2145012"/>
                <a:ext cx="807022" cy="342900"/>
              </a:xfrm>
              <a:prstGeom prst="rect">
                <a:avLst/>
              </a:prstGeom>
              <a:noFill/>
            </p:spPr>
            <p:txBody>
              <a:bodyPr wrap="none" lIns="0" tIns="0" rIns="0" bIns="0" rtlCol="0" anchor="t"/>
              <a:lstStyle/>
              <a:p>
                <a:pPr marL="0"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70_1#309e6b7ad.blank?vbadefaultcenterpage=1&amp;parentnodeid=55537c364&amp;vbapositionanswer=28&amp;vbahtmlprocessed=1&amp;rh=27"/>
              <p:cNvSpPr>
                <a:spLocks noRot="1" noChangeAspect="1" noMove="1" noResize="1" noEditPoints="1" noAdjustHandles="1" noChangeArrowheads="1" noChangeShapeType="1" noTextEdit="1"/>
              </p:cNvSpPr>
              <p:nvPr/>
            </p:nvSpPr>
            <p:spPr>
              <a:xfrm>
                <a:off x="10508171" y="2145012"/>
                <a:ext cx="807022" cy="342900"/>
              </a:xfrm>
              <a:prstGeom prst="rect">
                <a:avLst/>
              </a:prstGeom>
              <a:blipFill rotWithShape="1">
                <a:blip r:embed="rId4"/>
                <a:stretch>
                  <a:fillRect l="-24" t="-180" r="16" b="-10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71_1#309e6b7ad?vbadefaultcenterpage=1&amp;parentnodeid=55537c364&amp;vbahtmlprocessed=1&amp;bbb=1&amp;hasbroken=1"/>
              <p:cNvSpPr/>
              <p:nvPr/>
            </p:nvSpPr>
            <p:spPr>
              <a:xfrm>
                <a:off x="502920" y="2570462"/>
                <a:ext cx="11183112" cy="2503424"/>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三点共线，所以可设</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𝑂𝑃</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𝐴𝑃</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𝑂𝑃</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−2,6</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𝐴𝑃</m:t>
                        </m:r>
                      </m:e>
                    </m:acc>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共线</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，可得</a:t>
                </a:r>
              </a:p>
              <a:p>
                <a:pPr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𝑂𝑃</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，所以交点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的坐</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标为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71_1#309e6b7ad?vbadefaultcenterpage=1&amp;parentnodeid=55537c364&amp;vbahtmlprocessed=1&amp;bbb=1&amp;hasbroken=1"/>
              <p:cNvSpPr>
                <a:spLocks noRot="1" noChangeAspect="1" noMove="1" noResize="1" noEditPoints="1" noAdjustHandles="1" noChangeArrowheads="1" noChangeShapeType="1" noTextEdit="1"/>
              </p:cNvSpPr>
              <p:nvPr/>
            </p:nvSpPr>
            <p:spPr>
              <a:xfrm>
                <a:off x="502920" y="2570462"/>
                <a:ext cx="11183112" cy="2503424"/>
              </a:xfrm>
              <a:prstGeom prst="rect">
                <a:avLst/>
              </a:prstGeom>
              <a:blipFill rotWithShape="1">
                <a:blip r:embed="rId5"/>
                <a:stretch>
                  <a:fillRect t="-25" r="-658" b="-534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72_1#c8fc1881d?vbadefaultcenterpage=1&amp;parentnodeid=55537c364&amp;vbahtmlprocessed=1"/>
              <p:cNvSpPr/>
              <p:nvPr/>
            </p:nvSpPr>
            <p:spPr>
              <a:xfrm>
                <a:off x="502920" y="2551222"/>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已知向量</a:t>
                </a:r>
                <a14:m>
                  <m:oMath xmlns:m="http://schemas.openxmlformats.org/officeDocument/2006/math">
                    <m:r>
                      <a:rPr lang="en-US" altLang="zh-CN" sz="2400" b="1" i="1" dirty="0">
                        <a:solidFill>
                          <a:srgbClr val="000000"/>
                        </a:solidFill>
                        <a:latin typeface="Cambria Math" panose="02040503050406030204" pitchFamily="18" charset="0"/>
                      </a:rPr>
                      <m:t>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000000"/>
                            </a:solidFill>
                            <a:latin typeface="Cambria Math" panose="02040503050406030204" pitchFamily="18" charset="0"/>
                          </a:rPr>
                          <m:t>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𝒏</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000000"/>
                            </a:solidFill>
                            <a:latin typeface="Cambria Math" panose="02040503050406030204" pitchFamily="18" charset="0"/>
                          </a:rPr>
                          <m:t>𝒏</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72_1#c8fc1881d?vbadefaultcenterpage=1&amp;parentnodeid=55537c364&amp;vbahtmlprocessed=1"/>
              <p:cNvSpPr>
                <a:spLocks noRot="1" noChangeAspect="1" noMove="1" noResize="1" noEditPoints="1" noAdjustHandles="1" noChangeArrowheads="1" noChangeShapeType="1" noTextEdit="1"/>
              </p:cNvSpPr>
              <p:nvPr/>
            </p:nvSpPr>
            <p:spPr>
              <a:xfrm>
                <a:off x="502920" y="2551222"/>
                <a:ext cx="11183112" cy="486029"/>
              </a:xfrm>
              <a:prstGeom prst="rect">
                <a:avLst/>
              </a:prstGeom>
              <a:blipFill rotWithShape="1">
                <a:blip r:embed="rId3"/>
                <a:stretch>
                  <a:fillRect t="-88" r="1" b="-12794"/>
                </a:stretch>
              </a:blipFill>
            </p:spPr>
            <p:txBody>
              <a:bodyPr/>
              <a:lstStyle/>
              <a:p>
                <a:r>
                  <a:rPr lang="zh-CN" altLang="en-US">
                    <a:noFill/>
                  </a:rPr>
                  <a:t> </a:t>
                </a:r>
              </a:p>
            </p:txBody>
          </p:sp>
        </mc:Fallback>
      </mc:AlternateContent>
      <p:sp>
        <p:nvSpPr>
          <p:cNvPr id="3" name="QB_6_AN.73_1#c8fc1881d.blank?vbadefaultcenterpage=1&amp;parentnodeid=55537c364&amp;vbapositionanswer=29&amp;vbahtmlprocessed=1"/>
          <p:cNvSpPr/>
          <p:nvPr/>
        </p:nvSpPr>
        <p:spPr>
          <a:xfrm>
            <a:off x="9959384" y="2513122"/>
            <a:ext cx="3730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2400" dirty="0"/>
          </a:p>
        </p:txBody>
      </p:sp>
      <mc:AlternateContent xmlns:mc="http://schemas.openxmlformats.org/markup-compatibility/2006" xmlns:a14="http://schemas.microsoft.com/office/drawing/2010/main">
        <mc:Choice Requires="a14">
          <p:sp>
            <p:nvSpPr>
              <p:cNvPr id="4" name="QB_6_AS.74_1#c8fc1881d?vbadefaultcenterpage=1&amp;parentnodeid=55537c364&amp;vbahtmlprocessed=1"/>
              <p:cNvSpPr/>
              <p:nvPr/>
            </p:nvSpPr>
            <p:spPr>
              <a:xfrm>
                <a:off x="502920" y="3049569"/>
                <a:ext cx="11183112" cy="158330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FF0000"/>
                        </a:solidFill>
                        <a:latin typeface="Cambria Math" panose="02040503050406030204" pitchFamily="18" charset="0"/>
                      </a:rPr>
                      <m:t>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FF0000"/>
                        </a:solidFill>
                        <a:latin typeface="Cambria Math" panose="02040503050406030204" pitchFamily="18" charset="0"/>
                      </a:rPr>
                      <m:t>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FF0000"/>
                        </a:solidFill>
                        <a:latin typeface="Cambria Math" panose="02040503050406030204" pitchFamily="18" charset="0"/>
                      </a:rPr>
                      <m:t>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FF0000"/>
                            </a:solidFill>
                            <a:latin typeface="Cambria Math" panose="02040503050406030204" pitchFamily="18" charset="0"/>
                          </a:rPr>
                          <m:t>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𝒏</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FF0000"/>
                            </a:solidFill>
                            <a:latin typeface="Cambria Math" panose="02040503050406030204" pitchFamily="18" charset="0"/>
                          </a:rPr>
                          <m:t>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FF0000"/>
                            </a:solidFill>
                            <a:latin typeface="Cambria Math" panose="02040503050406030204" pitchFamily="18" charset="0"/>
                          </a:rPr>
                          <m:t>𝒏</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74_1#c8fc1881d?vbadefaultcenterpage=1&amp;parentnodeid=55537c364&amp;vbahtmlprocessed=1"/>
              <p:cNvSpPr>
                <a:spLocks noRot="1" noChangeAspect="1" noMove="1" noResize="1" noEditPoints="1" noAdjustHandles="1" noChangeArrowheads="1" noChangeShapeType="1" noTextEdit="1"/>
              </p:cNvSpPr>
              <p:nvPr/>
            </p:nvSpPr>
            <p:spPr>
              <a:xfrm>
                <a:off x="502920" y="3049569"/>
                <a:ext cx="11183112" cy="1583309"/>
              </a:xfrm>
              <a:prstGeom prst="rect">
                <a:avLst/>
              </a:prstGeom>
              <a:blipFill rotWithShape="1">
                <a:blip r:embed="rId4"/>
                <a:stretch>
                  <a:fillRect t="-19" r="1" b="-393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8a85f3979?colgroup=4,4,13,4,7&amp;vbadefaultcenterpage=1&amp;parentnodeid=b4f6ae98a&amp;vbahtmlprocessed=1&amp;bbb=1&amp;hasbroken=1"/>
              <p:cNvGraphicFramePr>
                <a:graphicFrameLocks noGrp="1"/>
              </p:cNvGraphicFramePr>
              <p:nvPr/>
            </p:nvGraphicFramePr>
            <p:xfrm>
              <a:off x="502920" y="1041286"/>
              <a:ext cx="11128248" cy="5230368"/>
            </p:xfrm>
            <a:graphic>
              <a:graphicData uri="http://schemas.openxmlformats.org/drawingml/2006/table">
                <a:tbl>
                  <a:tblPr/>
                  <a:tblGrid>
                    <a:gridCol w="1435608">
                      <a:extLst>
                        <a:ext uri="{9D8B030D-6E8A-4147-A177-3AD203B41FA5}">
                          <a16:colId xmlns:a16="http://schemas.microsoft.com/office/drawing/2014/main" val="20000"/>
                        </a:ext>
                      </a:extLst>
                    </a:gridCol>
                    <a:gridCol w="1563624">
                      <a:extLst>
                        <a:ext uri="{9D8B030D-6E8A-4147-A177-3AD203B41FA5}">
                          <a16:colId xmlns:a16="http://schemas.microsoft.com/office/drawing/2014/main" val="20001"/>
                        </a:ext>
                      </a:extLst>
                    </a:gridCol>
                    <a:gridCol w="4142232">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2386584">
                      <a:extLst>
                        <a:ext uri="{9D8B030D-6E8A-4147-A177-3AD203B41FA5}">
                          <a16:colId xmlns:a16="http://schemas.microsoft.com/office/drawing/2014/main" val="20004"/>
                        </a:ext>
                      </a:extLst>
                    </a:gridCol>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8633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平面向量</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的基本定</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2023年全国乙卷（文）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2023年天津卷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633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平面向量</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的坐标运</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2023年新高考Ⅰ卷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2022年新高考Ⅱ卷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2022年全国乙卷（文）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6163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，平面向量的基本定理及其坐标表示一般以选</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择题的形式出现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，试题较为简单</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，平面向量的坐标表示常与数量积运算</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交汇考查</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，在立体几何中求空间角与距离时常常用到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，在解析几何中也</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会用到共线向量的坐标运算</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.预计2025年高考命题情况变化不大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mc:Choice>
        <mc:Fallback xmlns="">
          <p:graphicFrame>
            <p:nvGraphicFramePr>
              <p:cNvPr id="5" name="P_3_BD#8a85f3979?colgroup=4,4,13,4,7&amp;vbadefaultcenterpage=1&amp;parentnodeid=b4f6ae98a&amp;vbahtmlprocessed=1&amp;bbb=1&amp;hasbroken=1"/>
              <p:cNvGraphicFramePr>
                <a:graphicFrameLocks noGrp="1"/>
              </p:cNvGraphicFramePr>
              <p:nvPr/>
            </p:nvGraphicFramePr>
            <p:xfrm>
              <a:off x="502920" y="1041286"/>
              <a:ext cx="11128248" cy="5069650"/>
            </p:xfrm>
            <a:graphic>
              <a:graphicData uri="http://schemas.openxmlformats.org/drawingml/2006/table">
                <a:tbl>
                  <a:tblPr/>
                  <a:tblGrid>
                    <a:gridCol w="1435608"/>
                    <a:gridCol w="1563624"/>
                    <a:gridCol w="4142232"/>
                    <a:gridCol w="1600200"/>
                    <a:gridCol w="2386584"/>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2494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平面向量</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的基本定</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2494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平面向量</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的坐标运</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6163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，平面向量的基本定理及其坐标表示一般以选</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择题的形式出现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，试题较为简单</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，平面向量的坐标表示常与数量积运算</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交汇考查</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，在立体几何中求空间角与距离时常常用到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，在解析几何中也</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会用到共线向量的坐标运算</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.预计2025年高考命题情况变化不大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Fallback>
      </mc:AlternateContent>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85e1129d0.fixed?vbadefaultcenterpage=1&amp;parentnodeid=b4f6ae98a&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85e1129d0.fixed?vbadefaultcenterpage=1&amp;parentnodeid=b4f6ae98a&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30ff8f1ee?vbadefaultcenterpage=1&amp;parentnodeid=85e1129d0&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66ece9d9f?segpoint=1&amp;vbadefaultcenterpage=1&amp;parentnodeid=30ff8f1ee&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一、平面向量的基本定理</a:t>
            </a:r>
            <a:endParaRPr lang="en-US" altLang="zh-CN" sz="2600" dirty="0"/>
          </a:p>
        </p:txBody>
      </p:sp>
      <mc:AlternateContent xmlns:mc="http://schemas.openxmlformats.org/markup-compatibility/2006" xmlns:a14="http://schemas.microsoft.com/office/drawing/2010/main">
        <mc:Choice Requires="a14">
          <p:graphicFrame>
            <p:nvGraphicFramePr>
              <p:cNvPr id="7" name="P_6_BD#079b1f6b3?colgroup=3,32&amp;vbadefaultcenterpage=1&amp;parentnodeid=66ece9d9f&amp;vbahtmlprocessed=1&amp;bbb=1&amp;hasbroken=1"/>
              <p:cNvGraphicFramePr>
                <a:graphicFrameLocks noGrp="1"/>
              </p:cNvGraphicFramePr>
              <p:nvPr/>
            </p:nvGraphicFramePr>
            <p:xfrm>
              <a:off x="502920" y="2079848"/>
              <a:ext cx="11155680" cy="3328416"/>
            </p:xfrm>
            <a:graphic>
              <a:graphicData uri="http://schemas.openxmlformats.org/drawingml/2006/table">
                <a:tbl>
                  <a:tblPr/>
                  <a:tblGrid>
                    <a:gridCol w="1097280">
                      <a:extLst>
                        <a:ext uri="{9D8B030D-6E8A-4147-A177-3AD203B41FA5}">
                          <a16:colId xmlns:a16="http://schemas.microsoft.com/office/drawing/2014/main" val="20000"/>
                        </a:ext>
                      </a:extLst>
                    </a:gridCol>
                    <a:gridCol w="10058400">
                      <a:extLst>
                        <a:ext uri="{9D8B030D-6E8A-4147-A177-3AD203B41FA5}">
                          <a16:colId xmlns:a16="http://schemas.microsoft.com/office/drawing/2014/main" val="20001"/>
                        </a:ext>
                      </a:extLst>
                    </a:gridCol>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条件</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000000"/>
                                      </a:solidFill>
                                      <a:latin typeface="Cambria Math" panose="02040503050406030204" pitchFamily="18" charset="0"/>
                                    </a:rPr>
                                    <m:t>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000000"/>
                                      </a:solidFill>
                                      <a:latin typeface="Cambria Math" panose="02040503050406030204" pitchFamily="18" charset="0"/>
                                    </a:rPr>
                                    <m:t>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是同一平面内的两个不共线向量</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06653">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结论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对于这一平面内的任一向量</a:t>
                          </a:r>
                          <a14:m>
                            <m:oMath xmlns:m="http://schemas.openxmlformats.org/officeDocument/2006/math">
                              <m:r>
                                <a:rPr lang="en-US" altLang="zh-CN" sz="2400" b="1" i="1" dirty="0">
                                  <a:solidFill>
                                    <a:srgbClr val="000000"/>
                                  </a:solidFill>
                                  <a:latin typeface="Cambria Math" panose="02040503050406030204" pitchFamily="18" charset="0"/>
                                </a:rPr>
                                <m:t>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，有且只有一对实数</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，使</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①</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zh-CN" altLang="en-US"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把不共线的向量</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000000"/>
                                      </a:solidFill>
                                      <a:latin typeface="Cambria Math" panose="02040503050406030204" pitchFamily="18" charset="0"/>
                                    </a:rPr>
                                    <m:t>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sym typeface="+mn-ea"/>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000000"/>
                                      </a:solidFill>
                                      <a:latin typeface="Cambria Math" panose="02040503050406030204" pitchFamily="18" charset="0"/>
                                    </a:rPr>
                                    <m:t>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sym typeface="+mn-ea"/>
                            </a:rPr>
                            <a:t>叫作表示这一平面内所有向量的一</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组②</m:t>
                              </m:r>
                            </m:oMath>
                          </a14:m>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zh-CN" altLang="en-US"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记作</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000000"/>
                                      </a:solidFill>
                                      <a:latin typeface="Cambria Math" panose="02040503050406030204" pitchFamily="18" charset="0"/>
                                    </a:rPr>
                                    <m:t>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000000"/>
                                      </a:solidFill>
                                      <a:latin typeface="Cambria Math" panose="02040503050406030204" pitchFamily="18" charset="0"/>
                                    </a:rPr>
                                    <m:t>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zh-CN" altLang="en-US"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若基中的两个向量互相垂直，则称这组基为正交基，在正交基下向量的线性表示为正交分解</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zh-CN" altLang="en-US"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若基中的两个向量是互相垂直的单位向量，则称这组基为标准正交基</a:t>
                          </a:r>
                          <a:endParaRPr lang="zh-CN" altLang="en-US"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7" name="P_6_BD#079b1f6b3?colgroup=3,32&amp;vbadefaultcenterpage=1&amp;parentnodeid=66ece9d9f&amp;vbahtmlprocessed=1&amp;bbb=1&amp;hasbroken=1"/>
              <p:cNvGraphicFramePr>
                <a:graphicFrameLocks noGrp="1"/>
              </p:cNvGraphicFramePr>
              <p:nvPr/>
            </p:nvGraphicFramePr>
            <p:xfrm>
              <a:off x="502920" y="2079848"/>
              <a:ext cx="11155680" cy="2252853"/>
            </p:xfrm>
            <a:graphic>
              <a:graphicData uri="http://schemas.openxmlformats.org/drawingml/2006/table">
                <a:tbl>
                  <a:tblPr/>
                  <a:tblGrid>
                    <a:gridCol w="1097280"/>
                    <a:gridCol w="10058400"/>
                  </a:tblGrid>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条件</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94996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结论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20751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mc:AlternateContent xmlns:mc="http://schemas.openxmlformats.org/markup-compatibility/2006" xmlns:a14="http://schemas.microsoft.com/office/drawing/2010/main">
        <mc:Choice Requires="a14">
          <p:sp>
            <p:nvSpPr>
              <p:cNvPr id="5" name="P_6_AN.1_1#079b1f6b3.blank?vbadefaultcenterpage=1&amp;parentnodeid=66ece9d9f&amp;vbapositionanswer=1&amp;vbahtmlprocessed=1"/>
              <p:cNvSpPr/>
              <p:nvPr/>
            </p:nvSpPr>
            <p:spPr>
              <a:xfrm>
                <a:off x="1748400" y="2995327"/>
                <a:ext cx="1716596" cy="355600"/>
              </a:xfrm>
              <a:prstGeom prst="rect">
                <a:avLst/>
              </a:prstGeom>
              <a:noFill/>
            </p:spPr>
            <p:txBody>
              <a:bodyPr wrap="none" lIns="0" tIns="0" rIns="0" bIns="0" rtlCol="0" anchor="t"/>
              <a:lstStyle/>
              <a:p>
                <a:pPr algn="ctr" latinLnBrk="1">
                  <a:lnSpc>
                    <a:spcPts val="2815"/>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P_6_AN.1_1#079b1f6b3.blank?vbadefaultcenterpage=1&amp;parentnodeid=66ece9d9f&amp;vbapositionanswer=1&amp;vbahtmlprocessed=1"/>
              <p:cNvSpPr>
                <a:spLocks noRot="1" noChangeAspect="1" noMove="1" noResize="1" noEditPoints="1" noAdjustHandles="1" noChangeArrowheads="1" noChangeShapeType="1" noTextEdit="1"/>
              </p:cNvSpPr>
              <p:nvPr/>
            </p:nvSpPr>
            <p:spPr>
              <a:xfrm>
                <a:off x="1748400" y="2995327"/>
                <a:ext cx="1716596" cy="355600"/>
              </a:xfrm>
              <a:prstGeom prst="rect">
                <a:avLst/>
              </a:prstGeom>
              <a:blipFill rotWithShape="1">
                <a:blip r:embed="rId5"/>
                <a:stretch>
                  <a:fillRect l="-14" t="-9" r="25" b="-527"/>
                </a:stretch>
              </a:blipFill>
            </p:spPr>
            <p:txBody>
              <a:bodyPr/>
              <a:lstStyle/>
              <a:p>
                <a:r>
                  <a:rPr lang="zh-CN" altLang="en-US">
                    <a:noFill/>
                  </a:rPr>
                  <a:t> </a:t>
                </a:r>
              </a:p>
            </p:txBody>
          </p:sp>
        </mc:Fallback>
      </mc:AlternateContent>
      <p:sp>
        <p:nvSpPr>
          <p:cNvPr id="6" name="P_6_AN.2_1#079b1f6b3.blank?vbadefaultcenterpage=1&amp;parentnodeid=66ece9d9f&amp;vbapositionanswer=2&amp;vbahtmlprocessed=1"/>
          <p:cNvSpPr/>
          <p:nvPr/>
        </p:nvSpPr>
        <p:spPr>
          <a:xfrm>
            <a:off x="10023530" y="3567907"/>
            <a:ext cx="1135063" cy="431165"/>
          </a:xfrm>
          <a:prstGeom prst="rect">
            <a:avLst/>
          </a:prstGeom>
          <a:noFill/>
        </p:spPr>
        <p:txBody>
          <a:bodyPr wrap="none" lIns="0" tIns="0" rIns="0" bIns="0" rtlCol="0" anchor="t"/>
          <a:lstStyle/>
          <a:p>
            <a:pPr algn="ctr" latinLnBrk="1">
              <a:lnSpc>
                <a:spcPts val="3700"/>
              </a:lnSpc>
            </a:pPr>
            <a:r>
              <a:rPr lang="zh-CN" altLang="en-US"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基</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bb071d739?segpoint=1&amp;vbadefaultcenterpage=1&amp;parentnodeid=30ff8f1ee&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二、平面向量的正交分解</a:t>
            </a:r>
            <a:endParaRPr lang="en-US" altLang="zh-CN" sz="2600" dirty="0"/>
          </a:p>
        </p:txBody>
      </p:sp>
      <p:sp>
        <p:nvSpPr>
          <p:cNvPr id="3" name="P_6_BD#7c9ce0f3b?segpoint=1&amp;vbadefaultcenterpage=1&amp;parentnodeid=bb071d739&amp;vbahtmlprocessed=1"/>
          <p:cNvSpPr/>
          <p:nvPr/>
        </p:nvSpPr>
        <p:spPr>
          <a:xfrm>
            <a:off x="502920" y="1333591"/>
            <a:ext cx="11183112" cy="486029"/>
          </a:xfrm>
          <a:prstGeom prst="rect">
            <a:avLst/>
          </a:prstGeom>
          <a:noFill/>
        </p:spPr>
        <p:txBody>
          <a:bodyPr wrap="square" lIns="0" tIns="0" rIns="0" bIns="0" rtlCol="0" anchor="t"/>
          <a:lstStyle/>
          <a:p>
            <a:pPr algn="l"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把一个向量分解为两个③</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的向量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，叫作把向量作正交分解.</a:t>
            </a:r>
            <a:endParaRPr lang="en-US" altLang="zh-CN" sz="2400" dirty="0"/>
          </a:p>
        </p:txBody>
      </p:sp>
      <p:sp>
        <p:nvSpPr>
          <p:cNvPr id="4" name="P_6_AN.3_1#7c9ce0f3b.blank?vbadefaultcenterpage=1&amp;parentnodeid=bb071d739&amp;vbapositionanswer=3&amp;vbahtmlprocessed=1&amp;bbb=1"/>
          <p:cNvSpPr/>
          <p:nvPr/>
        </p:nvSpPr>
        <p:spPr>
          <a:xfrm>
            <a:off x="3906520" y="1295491"/>
            <a:ext cx="14398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互相垂直</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bd9fec65b?segpoint=1&amp;vbadefaultcenterpage=1&amp;parentnodeid=30ff8f1ee&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三、平面向量的坐标运算</a:t>
            </a:r>
            <a:endParaRPr lang="en-US" altLang="zh-CN" sz="2600" dirty="0"/>
          </a:p>
        </p:txBody>
      </p:sp>
      <mc:AlternateContent xmlns:mc="http://schemas.openxmlformats.org/markup-compatibility/2006" xmlns:a14="http://schemas.microsoft.com/office/drawing/2010/main">
        <mc:Choice Requires="a14">
          <p:sp>
            <p:nvSpPr>
              <p:cNvPr id="3" name="P_6_BD#905d1759e?segpoint=1&amp;vbadefaultcenterpage=1&amp;parentnodeid=bd9fec65b&amp;vbahtmlprocessed=1&amp;bbb=1&amp;hasbroken=1"/>
              <p:cNvSpPr/>
              <p:nvPr/>
            </p:nvSpPr>
            <p:spPr>
              <a:xfrm>
                <a:off x="502920" y="1330103"/>
                <a:ext cx="11183112" cy="158330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向量加法、减法、数乘运算及向量的模</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设</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④</m:t>
                    </m:r>
                  </m:oMath>
                </a14:m>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⑤</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𝜆</m:t>
                    </m:r>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⑥</m:t>
                    </m:r>
                  </m:oMath>
                </a14:m>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𝒂</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3" name="P_6_BD#905d1759e?segpoint=1&amp;vbadefaultcenterpage=1&amp;parentnodeid=bd9fec65b&amp;vbahtmlprocessed=1&amp;bbb=1&amp;hasbroken=1"/>
              <p:cNvSpPr>
                <a:spLocks noRot="1" noChangeAspect="1" noMove="1" noResize="1" noEditPoints="1" noAdjustHandles="1" noChangeArrowheads="1" noChangeShapeType="1" noTextEdit="1"/>
              </p:cNvSpPr>
              <p:nvPr/>
            </p:nvSpPr>
            <p:spPr>
              <a:xfrm>
                <a:off x="502920" y="1330103"/>
                <a:ext cx="11183112" cy="1583309"/>
              </a:xfrm>
              <a:prstGeom prst="rect">
                <a:avLst/>
              </a:prstGeom>
              <a:blipFill rotWithShape="1">
                <a:blip r:embed="rId3"/>
                <a:stretch>
                  <a:fillRect t="-26" r="1" b="-3928"/>
                </a:stretch>
              </a:blipFill>
            </p:spPr>
            <p:txBody>
              <a:bodyPr/>
              <a:lstStyle/>
              <a:p>
                <a:r>
                  <a:rPr lang="zh-CN" altLang="en-US">
                    <a:noFill/>
                  </a:rPr>
                  <a:t> </a:t>
                </a:r>
              </a:p>
            </p:txBody>
          </p:sp>
        </mc:Fallback>
      </mc:AlternateContent>
      <p:sp>
        <p:nvSpPr>
          <p:cNvPr id="4" name="P_6_BD#905d1759e?segpoint=1&amp;vbadefaultcenterpage=1&amp;parentnodeid=bd9fec65b&amp;vbahtmlprocessed=1"/>
          <p:cNvSpPr/>
          <p:nvPr/>
        </p:nvSpPr>
        <p:spPr>
          <a:xfrm>
            <a:off x="502920" y="2918048"/>
            <a:ext cx="11183112" cy="109728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向量坐标的求法</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（1）若向量的起点是坐标原点，则终点坐标即向量的坐标.</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solidFill>
                <a:prstClr val="black"/>
              </a:solidFill>
            </a:endParaRPr>
          </a:p>
          <a:p>
            <a:pPr algn="l" latinLnBrk="1">
              <a:lnSpc>
                <a:spcPct val="150000"/>
              </a:lnSpc>
            </a:pPr>
            <a:endParaRPr lang="en-US" altLang="zh-CN" sz="2400" dirty="0"/>
          </a:p>
        </p:txBody>
      </p:sp>
      <mc:AlternateContent xmlns:mc="http://schemas.openxmlformats.org/markup-compatibility/2006" xmlns:a14="http://schemas.microsoft.com/office/drawing/2010/main">
        <mc:Choice Requires="a14">
          <p:sp>
            <p:nvSpPr>
              <p:cNvPr id="6" name="P_6_BD#905d1759e?segpoint=1&amp;vbadefaultcenterpage=1&amp;parentnodeid=bd9fec65b&amp;vbahtmlprocessed=1&amp;bbb=1&amp;hasbroken=1"/>
              <p:cNvSpPr/>
              <p:nvPr/>
            </p:nvSpPr>
            <p:spPr>
              <a:xfrm>
                <a:off x="502920" y="4022948"/>
                <a:ext cx="11183112" cy="114877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（2）设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⑧</m:t>
                    </m:r>
                  </m:oMath>
                </a14:m>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⑨</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  _______________________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P_6_BD#905d1759e?segpoint=1&amp;vbadefaultcenterpage=1&amp;parentnodeid=bd9fec65b&amp;vbahtmlprocessed=1&amp;bbb=1&amp;hasbroken=1"/>
              <p:cNvSpPr>
                <a:spLocks noRot="1" noChangeAspect="1" noMove="1" noResize="1" noEditPoints="1" noAdjustHandles="1" noChangeArrowheads="1" noChangeShapeType="1" noTextEdit="1"/>
              </p:cNvSpPr>
              <p:nvPr/>
            </p:nvSpPr>
            <p:spPr>
              <a:xfrm>
                <a:off x="502920" y="4022948"/>
                <a:ext cx="11183112" cy="1148779"/>
              </a:xfrm>
              <a:prstGeom prst="rect">
                <a:avLst/>
              </a:prstGeom>
              <a:blipFill rotWithShape="1">
                <a:blip r:embed="rId4"/>
                <a:stretch>
                  <a:fillRect t="-19" r="1" b="-10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P_6_AN.4_1#905d1759e.blank?vbadefaultcenterpage=1&amp;parentnodeid=bd9fec65b&amp;vbapositionanswer=4&amp;vbahtmlprocessed=1&amp;bbb=1&amp;rh=32.4"/>
              <p:cNvSpPr/>
              <p:nvPr/>
            </p:nvSpPr>
            <p:spPr>
              <a:xfrm>
                <a:off x="6636873" y="1920685"/>
                <a:ext cx="2436305" cy="353441"/>
              </a:xfrm>
              <a:prstGeom prst="rect">
                <a:avLst/>
              </a:prstGeom>
              <a:noFill/>
            </p:spPr>
            <p:txBody>
              <a:bodyPr wrap="none" lIns="0" tIns="0" rIns="0" bIns="0" rtlCol="0" anchor="t"/>
              <a:lstStyle/>
              <a:p>
                <a:pPr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7" name="P_6_AN.4_1#905d1759e.blank?vbadefaultcenterpage=1&amp;parentnodeid=bd9fec65b&amp;vbapositionanswer=4&amp;vbahtmlprocessed=1&amp;bbb=1&amp;rh=32.4"/>
              <p:cNvSpPr>
                <a:spLocks noRot="1" noChangeAspect="1" noMove="1" noResize="1" noEditPoints="1" noAdjustHandles="1" noChangeArrowheads="1" noChangeShapeType="1" noTextEdit="1"/>
              </p:cNvSpPr>
              <p:nvPr/>
            </p:nvSpPr>
            <p:spPr>
              <a:xfrm>
                <a:off x="6636873" y="1920685"/>
                <a:ext cx="2436305" cy="353441"/>
              </a:xfrm>
              <a:prstGeom prst="rect">
                <a:avLst/>
              </a:prstGeom>
              <a:blipFill rotWithShape="1">
                <a:blip r:embed="rId5"/>
                <a:stretch>
                  <a:fillRect l="-20" t="-126" r="12" b="-76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P_6_AN.5_1#905d1759e.blank?vbadefaultcenterpage=1&amp;parentnodeid=bd9fec65b&amp;vbapositionanswer=5&amp;vbahtmlprocessed=1&amp;rh=32.4&amp;bbb=1"/>
              <p:cNvSpPr/>
              <p:nvPr/>
            </p:nvSpPr>
            <p:spPr>
              <a:xfrm>
                <a:off x="668020" y="2488851"/>
                <a:ext cx="2436305" cy="353441"/>
              </a:xfrm>
              <a:prstGeom prst="rect">
                <a:avLst/>
              </a:prstGeom>
              <a:noFill/>
            </p:spPr>
            <p:txBody>
              <a:bodyPr wrap="none" lIns="0" tIns="0" rIns="0" bIns="0" rtlCol="0" anchor="t"/>
              <a:lstStyle/>
              <a:p>
                <a:pPr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8" name="P_6_AN.5_1#905d1759e.blank?vbadefaultcenterpage=1&amp;parentnodeid=bd9fec65b&amp;vbapositionanswer=5&amp;vbahtmlprocessed=1&amp;rh=32.4&amp;bbb=1"/>
              <p:cNvSpPr>
                <a:spLocks noRot="1" noChangeAspect="1" noMove="1" noResize="1" noEditPoints="1" noAdjustHandles="1" noChangeArrowheads="1" noChangeShapeType="1" noTextEdit="1"/>
              </p:cNvSpPr>
              <p:nvPr/>
            </p:nvSpPr>
            <p:spPr>
              <a:xfrm>
                <a:off x="668020" y="2488851"/>
                <a:ext cx="2436305" cy="353441"/>
              </a:xfrm>
              <a:prstGeom prst="rect">
                <a:avLst/>
              </a:prstGeom>
              <a:blipFill rotWithShape="1">
                <a:blip r:embed="rId6"/>
                <a:stretch>
                  <a:fillRect t="-81" r="18" b="-7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P_6_AN.6_1#905d1759e.blank?vbadefaultcenterpage=1&amp;parentnodeid=bd9fec65b&amp;vbapositionanswer=6&amp;vbahtmlprocessed=1&amp;rh=32.4"/>
              <p:cNvSpPr/>
              <p:nvPr/>
            </p:nvSpPr>
            <p:spPr>
              <a:xfrm>
                <a:off x="4648899" y="2488851"/>
                <a:ext cx="1433957" cy="353441"/>
              </a:xfrm>
              <a:prstGeom prst="rect">
                <a:avLst/>
              </a:prstGeom>
              <a:noFill/>
            </p:spPr>
            <p:txBody>
              <a:bodyPr wrap="none" lIns="0" tIns="0" rIns="0" bIns="0" rtlCol="0" anchor="t"/>
              <a:lstStyle/>
              <a:p>
                <a:pPr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𝜆</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9" name="P_6_AN.6_1#905d1759e.blank?vbadefaultcenterpage=1&amp;parentnodeid=bd9fec65b&amp;vbapositionanswer=6&amp;vbahtmlprocessed=1&amp;rh=32.4"/>
              <p:cNvSpPr>
                <a:spLocks noRot="1" noChangeAspect="1" noMove="1" noResize="1" noEditPoints="1" noAdjustHandles="1" noChangeArrowheads="1" noChangeShapeType="1" noTextEdit="1"/>
              </p:cNvSpPr>
              <p:nvPr/>
            </p:nvSpPr>
            <p:spPr>
              <a:xfrm>
                <a:off x="4648899" y="2488851"/>
                <a:ext cx="1433957" cy="353441"/>
              </a:xfrm>
              <a:prstGeom prst="rect">
                <a:avLst/>
              </a:prstGeom>
              <a:blipFill rotWithShape="1">
                <a:blip r:embed="rId7"/>
                <a:stretch>
                  <a:fillRect l="-4" t="-81" r="13" b="-7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P_6_AN.7_1#905d1759e.blank?vbadefaultcenterpage=1&amp;parentnodeid=bd9fec65b&amp;vbapositionanswer=7&amp;vbahtmlprocessed=1&amp;rh=37.8"/>
              <p:cNvSpPr/>
              <p:nvPr/>
            </p:nvSpPr>
            <p:spPr>
              <a:xfrm>
                <a:off x="7586028" y="2403253"/>
                <a:ext cx="1390206" cy="431800"/>
              </a:xfrm>
              <a:prstGeom prst="rect">
                <a:avLst/>
              </a:prstGeom>
              <a:noFill/>
            </p:spPr>
            <p:txBody>
              <a:bodyPr wrap="none" lIns="0" tIns="0" rIns="0" bIns="0" rtlCol="0" anchor="t"/>
              <a:lstStyle/>
              <a:p>
                <a:pPr algn="ctr" latinLnBrk="1">
                  <a:lnSpc>
                    <a:spcPts val="3700"/>
                  </a:lnSpc>
                </a:pP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10" name="P_6_AN.7_1#905d1759e.blank?vbadefaultcenterpage=1&amp;parentnodeid=bd9fec65b&amp;vbapositionanswer=7&amp;vbahtmlprocessed=1&amp;rh=37.8"/>
              <p:cNvSpPr>
                <a:spLocks noRot="1" noChangeAspect="1" noMove="1" noResize="1" noEditPoints="1" noAdjustHandles="1" noChangeArrowheads="1" noChangeShapeType="1" noTextEdit="1"/>
              </p:cNvSpPr>
              <p:nvPr/>
            </p:nvSpPr>
            <p:spPr>
              <a:xfrm>
                <a:off x="7586028" y="2403253"/>
                <a:ext cx="1390206" cy="431800"/>
              </a:xfrm>
              <a:prstGeom prst="rect">
                <a:avLst/>
              </a:prstGeom>
              <a:blipFill rotWithShape="1">
                <a:blip r:embed="rId8"/>
                <a:stretch>
                  <a:fillRect l="-23" t="-96" r="37" b="-87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P_6_AN.8_1#905d1759e.blank?vbadefaultcenterpage=1&amp;parentnodeid=bd9fec65b&amp;vbapositionanswer=8&amp;vbahtmlprocessed=1&amp;bbb=1&amp;rh=32.4"/>
              <p:cNvSpPr/>
              <p:nvPr/>
            </p:nvSpPr>
            <p:spPr>
              <a:xfrm>
                <a:off x="5926074" y="4162203"/>
                <a:ext cx="2436305" cy="353441"/>
              </a:xfrm>
              <a:prstGeom prst="rect">
                <a:avLst/>
              </a:prstGeom>
              <a:noFill/>
            </p:spPr>
            <p:txBody>
              <a:bodyPr wrap="none" lIns="0" tIns="0" rIns="0" bIns="0" rtlCol="0" anchor="t"/>
              <a:lstStyle/>
              <a:p>
                <a:pPr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11" name="P_6_AN.8_1#905d1759e.blank?vbadefaultcenterpage=1&amp;parentnodeid=bd9fec65b&amp;vbapositionanswer=8&amp;vbahtmlprocessed=1&amp;bbb=1&amp;rh=32.4"/>
              <p:cNvSpPr>
                <a:spLocks noRot="1" noChangeAspect="1" noMove="1" noResize="1" noEditPoints="1" noAdjustHandles="1" noChangeArrowheads="1" noChangeShapeType="1" noTextEdit="1"/>
              </p:cNvSpPr>
              <p:nvPr/>
            </p:nvSpPr>
            <p:spPr>
              <a:xfrm>
                <a:off x="5926074" y="4162203"/>
                <a:ext cx="2436305" cy="353441"/>
              </a:xfrm>
              <a:prstGeom prst="rect">
                <a:avLst/>
              </a:prstGeom>
              <a:blipFill rotWithShape="1">
                <a:blip r:embed="rId9"/>
                <a:stretch>
                  <a:fillRect l="-10" t="-117" r="3" b="-76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P_6_AN.9_1#905d1759e.blank?vbadefaultcenterpage=1&amp;parentnodeid=bd9fec65b&amp;vbapositionanswer=9&amp;vbahtmlprocessed=1&amp;bbb=1&amp;rh=37.8"/>
              <p:cNvSpPr/>
              <p:nvPr/>
            </p:nvSpPr>
            <p:spPr>
              <a:xfrm>
                <a:off x="892712" y="4659535"/>
                <a:ext cx="3447923" cy="428689"/>
              </a:xfrm>
              <a:prstGeom prst="rect">
                <a:avLst/>
              </a:prstGeom>
              <a:noFill/>
            </p:spPr>
            <p:txBody>
              <a:bodyPr wrap="none" lIns="0" tIns="0" rIns="0" bIns="0" rtlCol="0" anchor="t"/>
              <a:lstStyle/>
              <a:p>
                <a:pPr algn="ctr" latinLnBrk="1">
                  <a:lnSpc>
                    <a:spcPts val="3600"/>
                  </a:lnSpc>
                </a:pP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12" name="P_6_AN.9_1#905d1759e.blank?vbadefaultcenterpage=1&amp;parentnodeid=bd9fec65b&amp;vbapositionanswer=9&amp;vbahtmlprocessed=1&amp;bbb=1&amp;rh=37.8"/>
              <p:cNvSpPr>
                <a:spLocks noRot="1" noChangeAspect="1" noMove="1" noResize="1" noEditPoints="1" noAdjustHandles="1" noChangeArrowheads="1" noChangeShapeType="1" noTextEdit="1"/>
              </p:cNvSpPr>
              <p:nvPr/>
            </p:nvSpPr>
            <p:spPr>
              <a:xfrm>
                <a:off x="892712" y="4659535"/>
                <a:ext cx="3447923" cy="428689"/>
              </a:xfrm>
              <a:prstGeom prst="rect">
                <a:avLst/>
              </a:prstGeom>
              <a:blipFill rotWithShape="1">
                <a:blip r:embed="rId10"/>
                <a:stretch>
                  <a:fillRect l="-16" t="-126" r="12" b="-652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left)">
                                      <p:cBhvr>
                                        <p:cTn id="7" dur="500"/>
                                        <p:tgtEl>
                                          <p:spTgt spid="7">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left)">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Effect transition="in" filter="wipe(left)">
                                      <p:cBhvr>
                                        <p:cTn id="23" dur="500"/>
                                        <p:tgtEl>
                                          <p:spTgt spid="9">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bg/>
                                          </p:spTgt>
                                        </p:tgtEl>
                                        <p:attrNameLst>
                                          <p:attrName>style.visibility</p:attrName>
                                        </p:attrNameLst>
                                      </p:cBhvr>
                                      <p:to>
                                        <p:strVal val="visible"/>
                                      </p:to>
                                    </p:set>
                                    <p:animEffect transition="in" filter="wipe(left)">
                                      <p:cBhvr>
                                        <p:cTn id="31" dur="500"/>
                                        <p:tgtEl>
                                          <p:spTgt spid="10">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
                                            <p:bg/>
                                          </p:spTgt>
                                        </p:tgtEl>
                                        <p:attrNameLst>
                                          <p:attrName>style.visibility</p:attrName>
                                        </p:attrNameLst>
                                      </p:cBhvr>
                                      <p:to>
                                        <p:strVal val="visible"/>
                                      </p:to>
                                    </p:set>
                                    <p:animEffect transition="in" filter="wipe(left)">
                                      <p:cBhvr>
                                        <p:cTn id="39" dur="500"/>
                                        <p:tgtEl>
                                          <p:spTgt spid="11">
                                            <p:bg/>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left)">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bg/>
                                          </p:spTgt>
                                        </p:tgtEl>
                                        <p:attrNameLst>
                                          <p:attrName>style.visibility</p:attrName>
                                        </p:attrNameLst>
                                      </p:cBhvr>
                                      <p:to>
                                        <p:strVal val="visible"/>
                                      </p:to>
                                    </p:set>
                                    <p:animEffect transition="in" filter="wipe(left)">
                                      <p:cBhvr>
                                        <p:cTn id="47" dur="500"/>
                                        <p:tgtEl>
                                          <p:spTgt spid="12">
                                            <p:bg/>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
                                            <p:txEl>
                                              <p:pRg st="0" end="0"/>
                                            </p:txEl>
                                          </p:spTgt>
                                        </p:tgtEl>
                                        <p:attrNameLst>
                                          <p:attrName>style.visibility</p:attrName>
                                        </p:attrNameLst>
                                      </p:cBhvr>
                                      <p:to>
                                        <p:strVal val="visible"/>
                                      </p:to>
                                    </p:set>
                                    <p:animEffect transition="in" filter="wipe(left)">
                                      <p:cBhvr>
                                        <p:cTn id="5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build="p" animBg="1"/>
      <p:bldP spid="9" grpId="0" build="p" animBg="1"/>
      <p:bldP spid="10" grpId="0" build="p" animBg="1"/>
      <p:bldP spid="11" grpId="0" build="p" animBg="1"/>
      <p:bldP spid="12"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c79717caa?segpoint=1&amp;vbadefaultcenterpage=1&amp;parentnodeid=30ff8f1ee&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四、平面向量共线的坐标表示</a:t>
            </a:r>
            <a:endParaRPr lang="en-US" altLang="zh-CN" sz="2600" dirty="0"/>
          </a:p>
        </p:txBody>
      </p:sp>
      <mc:AlternateContent xmlns:mc="http://schemas.openxmlformats.org/markup-compatibility/2006" xmlns:a14="http://schemas.microsoft.com/office/drawing/2010/main">
        <mc:Choice Requires="a14">
          <p:sp>
            <p:nvSpPr>
              <p:cNvPr id="3" name="P_6_BD#8f8abbef2?vbadefaultcenterpage=1&amp;parentnodeid=c79717caa&amp;vbahtmlprocessed=1&amp;bbb=1&amp;hasbroken=1"/>
              <p:cNvSpPr/>
              <p:nvPr/>
            </p:nvSpPr>
            <p:spPr>
              <a:xfrm>
                <a:off x="502920" y="1330103"/>
                <a:ext cx="11183112" cy="103466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，则向量</a:t>
                </a:r>
                <a14:m>
                  <m:oMath xmlns:m="http://schemas.openxmlformats.org/officeDocument/2006/math">
                    <m:r>
                      <a:rPr lang="en-US" altLang="zh-CN" sz="2400" b="1" i="1" dirty="0">
                        <a:solidFill>
                          <a:srgbClr val="000000"/>
                        </a:solidFill>
                        <a:latin typeface="Cambria Math" panose="02040503050406030204" pitchFamily="18" charset="0"/>
                      </a:rPr>
                      <m:t>𝒂</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共线的充要条件是</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⑩</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6_BD#8f8abbef2?vbadefaultcenterpage=1&amp;parentnodeid=c79717caa&amp;vbahtmlprocessed=1&amp;bbb=1&amp;hasbroken=1"/>
              <p:cNvSpPr>
                <a:spLocks noRot="1" noChangeAspect="1" noMove="1" noResize="1" noEditPoints="1" noAdjustHandles="1" noChangeArrowheads="1" noChangeShapeType="1" noTextEdit="1"/>
              </p:cNvSpPr>
              <p:nvPr/>
            </p:nvSpPr>
            <p:spPr>
              <a:xfrm>
                <a:off x="502920" y="1330103"/>
                <a:ext cx="11183112" cy="1034669"/>
              </a:xfrm>
              <a:prstGeom prst="rect">
                <a:avLst/>
              </a:prstGeom>
              <a:blipFill rotWithShape="1">
                <a:blip r:embed="rId3"/>
                <a:stretch>
                  <a:fillRect t="-40" r="1" b="-60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P_6_AN.10_1#8f8abbef2.blank?vbadefaultcenterpage=1&amp;parentnodeid=c79717caa&amp;vbapositionanswer=10&amp;vbahtmlprocessed=1&amp;rh=27&amp;bbb=1"/>
              <p:cNvSpPr/>
              <p:nvPr/>
            </p:nvSpPr>
            <p:spPr>
              <a:xfrm>
                <a:off x="1125220" y="1953610"/>
                <a:ext cx="2272665" cy="342900"/>
              </a:xfrm>
              <a:prstGeom prst="rect">
                <a:avLst/>
              </a:prstGeom>
              <a:noFill/>
            </p:spPr>
            <p:txBody>
              <a:bodyPr wrap="none" lIns="0" tIns="0" rIns="0" bIns="0" rtlCol="0" anchor="t"/>
              <a:lstStyle/>
              <a:p>
                <a:pPr algn="ctr" latinLnBrk="1">
                  <a:lnSpc>
                    <a:spcPts val="3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P_6_AN.10_1#8f8abbef2.blank?vbadefaultcenterpage=1&amp;parentnodeid=c79717caa&amp;vbapositionanswer=10&amp;vbahtmlprocessed=1&amp;rh=27&amp;bbb=1"/>
              <p:cNvSpPr>
                <a:spLocks noRot="1" noChangeAspect="1" noMove="1" noResize="1" noEditPoints="1" noAdjustHandles="1" noChangeArrowheads="1" noChangeShapeType="1" noTextEdit="1"/>
              </p:cNvSpPr>
              <p:nvPr/>
            </p:nvSpPr>
            <p:spPr>
              <a:xfrm>
                <a:off x="1125220" y="1953610"/>
                <a:ext cx="2272665" cy="342900"/>
              </a:xfrm>
              <a:prstGeom prst="rect">
                <a:avLst/>
              </a:prstGeom>
              <a:blipFill rotWithShape="1">
                <a:blip r:embed="rId4"/>
                <a:stretch>
                  <a:fillRect t="-102" b="-1100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667</Words>
  <Application>Microsoft Office PowerPoint</Application>
  <PresentationFormat>宽屏</PresentationFormat>
  <Paragraphs>239</Paragraphs>
  <Slides>33</Slides>
  <Notes>33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vt:lpstr>
      <vt:lpstr>宋体</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微软用户</cp:lastModifiedBy>
  <cp:revision>9</cp:revision>
  <dcterms:created xsi:type="dcterms:W3CDTF">2023-12-21T12:02:00Z</dcterms:created>
  <dcterms:modified xsi:type="dcterms:W3CDTF">2024-01-18T06:25:23Z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49E1726831D848908A2EF95A5A3714FC_12</vt:lpwstr>
  </property>
  <property fmtid="{D5CDD505-2E9C-101B-9397-08002B2CF9AE}" pid="3" name="KSOProductBuildVer">
    <vt:lpwstr>2052-12.1.0.16250</vt:lpwstr>
  </property>
</Properties>
</file>