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30.xml" ContentType="application/vnd.openxmlformats-officedocument.presentationml.tags+xml"/>
  <Override PartName="/ppt/tags/tag5.xml" ContentType="application/vnd.openxmlformats-officedocument.presentationml.tags+xml"/>
  <Override PartName="/ppt/tags/tag100.xml" ContentType="application/vnd.openxmlformats-officedocument.presentationml.tags+xml"/>
  <Override PartName="/ppt/tags/tag1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35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06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2192000" cy="6858000"/>
  <p:notesSz cx="6858000" cy="12192000"/>
  <p:custDataLst>
    <p:tags r:id="rId5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c67e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869F12F-AB24-4DC1-AC1A-CA7655F5201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c67e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A6F3EB8-5896-4317-B9C8-B9F77D44D26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c67e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B265A34-90F8-4A10-88D6-57B7F79DE4E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c67e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D784752-9BA2-4084-838C-1C05CDADA18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0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DAB2979-6419-46CE-9EC9-3503106F0DE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c67e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C83CD9B-C7B0-4733-A45C-5149EE9C371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5.pn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7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7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.docx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image" Target="../media/image12.jpeg"/><Relationship Id="rId12" Type="http://schemas.openxmlformats.org/officeDocument/2006/relationships/tags" Target="../tags/tag5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30.xml"/><Relationship Id="rId4" Type="http://schemas.openxmlformats.org/officeDocument/2006/relationships/tags" Target="../tags/tag4.xml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.docx"/><Relationship Id="rId13" Type="http://schemas.openxmlformats.org/officeDocument/2006/relationships/image" Target="../media/image18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9.xml"/><Relationship Id="rId12" Type="http://schemas.openxmlformats.org/officeDocument/2006/relationships/tags" Target="../tags/tag100.xml"/><Relationship Id="rId2" Type="http://schemas.openxmlformats.org/officeDocument/2006/relationships/tags" Target="../tags/tag6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6" Type="http://schemas.openxmlformats.org/officeDocument/2006/relationships/tags" Target="../tags/tag10.xml"/><Relationship Id="rId11" Type="http://schemas.openxmlformats.org/officeDocument/2006/relationships/image" Target="../media/image15.jpeg"/><Relationship Id="rId5" Type="http://schemas.openxmlformats.org/officeDocument/2006/relationships/tags" Target="../tags/tag9.xml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tags" Target="../tags/tag8.xml"/><Relationship Id="rId9" Type="http://schemas.openxmlformats.org/officeDocument/2006/relationships/image" Target="../media/image13.emf"/><Relationship Id="rId1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3e1408e4?segpoint=1&amp;vbadefaultcenterpage=1&amp;parentnodeid=894e5b960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三、平面向量数量积的运算律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191737d75?colgroup=10,25&amp;vbadefaultcenterpage=1&amp;parentnodeid=a3e1408e4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1426464"/>
            </p:xfrm>
            <a:graphic>
              <a:graphicData uri="http://schemas.openxmlformats.org/drawingml/2006/table">
                <a:tbl>
                  <a:tblPr/>
                  <a:tblGrid>
                    <a:gridCol w="3337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18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交换律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⑰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结合律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分配律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191737d75?colgroup=10,25&amp;vbadefaultcenterpage=1&amp;parentnodeid=a3e1408e4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1306068"/>
            </p:xfrm>
            <a:graphic>
              <a:graphicData uri="http://schemas.openxmlformats.org/drawingml/2006/table">
                <a:tbl>
                  <a:tblPr/>
                  <a:tblGrid>
                    <a:gridCol w="3337560"/>
                    <a:gridCol w="7818120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交换律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结合律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分配律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17_1#191737d75.blank?vbadefaultcenterpage=1&amp;parentnodeid=a3e1408e4&amp;vbapositionanswer=17&amp;vbahtmlprocessed=1&amp;bbb=1"/>
              <p:cNvSpPr/>
              <p:nvPr/>
            </p:nvSpPr>
            <p:spPr>
              <a:xfrm>
                <a:off x="8018366" y="1424845"/>
                <a:ext cx="751459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17_1#191737d75.blank?vbadefaultcenterpage=1&amp;parentnodeid=a3e1408e4&amp;vbapositionanswer=17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366" y="1424845"/>
                <a:ext cx="751459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29" t="-152" r="63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989853aa?vbadefaultcenterpage=1&amp;parentnodeid=776d3dd9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6bcd66abf?vbadefaultcenterpage=1&amp;parentnodeid=0989853aa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8_1#d5f0ed7df?vbadefaultcenterpage=1&amp;parentnodeid=6bcd66abf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9_1#36bd4edbb?vbadefaultcenterpage=1&amp;parentnodeid=d5f0ed7df&amp;vbahtmlprocessed=1"/>
              <p:cNvSpPr/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的夹角为钝角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9_1#36bd4edbb?vbadefaultcenterpage=1&amp;parentnodeid=d5f0ed7d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20_1#36bd4edbb.bracket?vbadefaultcenterpage=1&amp;parentnodeid=d5f0ed7df&amp;vbapositionanswer=18&amp;vbahtmlprocessed=1"/>
          <p:cNvSpPr/>
          <p:nvPr/>
        </p:nvSpPr>
        <p:spPr>
          <a:xfrm>
            <a:off x="6062345" y="256898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×</a:t>
            </a:r>
            <a:endParaRPr lang="en-US" altLang="zh-CN" sz="2400" dirty="0"/>
          </a:p>
          <a:p>
            <a:pPr marL="0" algn="ctr" latinLnBrk="1">
              <a:lnSpc>
                <a:spcPts val="4200"/>
              </a:lnSpc>
            </a:pPr>
            <a:endParaRPr lang="en-US" altLang="zh-CN" sz="2400" dirty="0"/>
          </a:p>
        </p:txBody>
      </p:sp>
      <p:sp>
        <p:nvSpPr>
          <p:cNvPr id="7" name="QT_7_BD.21_1#1bfd4ad82?vbadefaultcenterpage=1&amp;parentnodeid=d5f0ed7df&amp;vbahtmlprocessed=1&amp;bbb=1"/>
          <p:cNvSpPr/>
          <p:nvPr/>
        </p:nvSpPr>
        <p:spPr>
          <a:xfrm>
            <a:off x="502920" y="30573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（2）两个向量的数量积是一个实数，向量的加、减、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数乘运算的结果是向量.(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22_1#1bfd4ad82.bracket?vbadefaultcenterpage=1&amp;parentnodeid=d5f0ed7df&amp;vbapositionanswer=19&amp;vbahtmlprocessed=1"/>
          <p:cNvSpPr/>
          <p:nvPr/>
        </p:nvSpPr>
        <p:spPr>
          <a:xfrm>
            <a:off x="10929620" y="30573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23_1#8d7e1a594?vbadefaultcenterpage=1&amp;parentnodeid=d5f0ed7df&amp;vbahtmlprocessed=1"/>
              <p:cNvSpPr/>
              <p:nvPr/>
            </p:nvSpPr>
            <p:spPr>
              <a:xfrm>
                <a:off x="502920" y="3553048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（3）两个向量的夹角的取值范围是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23_1#8d7e1a594?vbadefaultcenterpage=1&amp;parentnodeid=d5f0ed7d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667195"/>
              </a:xfrm>
              <a:prstGeom prst="rect">
                <a:avLst/>
              </a:prstGeom>
              <a:blipFill rotWithShape="1">
                <a:blip r:embed="rId5"/>
                <a:stretch>
                  <a:fillRect t="-33" r="1" b="-17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24_1#8d7e1a594.bracket?vbadefaultcenterpage=1&amp;parentnodeid=d5f0ed7df&amp;vbapositionanswer=20&amp;vbahtmlprocessed=1"/>
          <p:cNvSpPr/>
          <p:nvPr/>
        </p:nvSpPr>
        <p:spPr>
          <a:xfrm>
            <a:off x="6062345" y="3789014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25_1#08f9cce01?vbadefaultcenterpage=1&amp;parentnodeid=d5f0ed7df&amp;vbahtmlprocessed=1"/>
              <p:cNvSpPr/>
              <p:nvPr/>
            </p:nvSpPr>
            <p:spPr>
              <a:xfrm>
                <a:off x="502920" y="42261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25_1#08f9cce01?vbadefaultcenterpage=1&amp;parentnodeid=d5f0ed7d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26148"/>
                <a:ext cx="11183112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26_1#08f9cce01.bracket?vbadefaultcenterpage=1&amp;parentnodeid=d5f0ed7df&amp;vbapositionanswer=21&amp;vbahtmlprocessed=1"/>
          <p:cNvSpPr/>
          <p:nvPr/>
        </p:nvSpPr>
        <p:spPr>
          <a:xfrm>
            <a:off x="4299903" y="42261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27_1#2bcaa4e74?vbadefaultcenterpage=1&amp;parentnodeid=6bcd66abf&amp;vbahtmlprocessed=1&amp;bbb=1&amp;hasbroken=1"/>
              <p:cNvSpPr/>
              <p:nvPr/>
            </p:nvSpPr>
            <p:spPr>
              <a:xfrm>
                <a:off x="502920" y="117400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27_1#2bcaa4e74?vbadefaultcenterpage=1&amp;parentnodeid=6bcd66ab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400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50" r="-266" b="-6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8_1#2bcaa4e74.bracket?vbadefaultcenterpage=1&amp;parentnodeid=6bcd66abf&amp;vbapositionanswer=22&amp;vbahtmlprocessed=1"/>
          <p:cNvSpPr/>
          <p:nvPr/>
        </p:nvSpPr>
        <p:spPr>
          <a:xfrm>
            <a:off x="1988820" y="172264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29_1#2bcaa4e74.choices?vbadefaultcenterpage=1&amp;parentnodeid=6bcd66abf&amp;vbahtmlprocessed=1"/>
              <p:cNvSpPr/>
              <p:nvPr/>
            </p:nvSpPr>
            <p:spPr>
              <a:xfrm>
                <a:off x="502920" y="2215909"/>
                <a:ext cx="11183112" cy="1354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29_1#2bcaa4e74.choices?vbadefaultcenterpage=1&amp;parentnodeid=6bcd66ab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5909"/>
                <a:ext cx="11183112" cy="1354773"/>
              </a:xfrm>
              <a:prstGeom prst="rect">
                <a:avLst/>
              </a:prstGeom>
              <a:blipFill rotWithShape="1">
                <a:blip r:embed="rId4"/>
                <a:stretch>
                  <a:fillRect t="-29" r="1" b="-3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30_1#2bcaa4e74?vbadefaultcenterpage=1&amp;parentnodeid=6bcd66abf&amp;vbahtmlprocessed=1"/>
          <p:cNvSpPr/>
          <p:nvPr/>
        </p:nvSpPr>
        <p:spPr>
          <a:xfrm>
            <a:off x="502920" y="357480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忽视向量共线的特殊情况.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31_1#2bcaa4e74?vbadefaultcenterpage=1&amp;parentnodeid=6bcd66abf&amp;vbahtmlprocessed=1&amp;bbb=1&amp;hasbroken=1"/>
              <p:cNvSpPr/>
              <p:nvPr/>
            </p:nvSpPr>
            <p:spPr>
              <a:xfrm>
                <a:off x="502920" y="4070109"/>
                <a:ext cx="11183112" cy="19018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&amp;−2≠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31_1#2bcaa4e74?vbadefaultcenterpage=1&amp;parentnodeid=6bcd66ab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0109"/>
                <a:ext cx="11183112" cy="1901889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10607ad6?vbadefaultcenterpage=1&amp;parentnodeid=0989853a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2_1#f66becbf7?vbadefaultcenterpage=1&amp;parentnodeid=010607ad6&amp;vbahtmlprocessed=1&amp;bbb=1&amp;hasbroken=1"/>
              <p:cNvSpPr/>
              <p:nvPr/>
            </p:nvSpPr>
            <p:spPr>
              <a:xfrm>
                <a:off x="502920" y="1330103"/>
                <a:ext cx="11183112" cy="12458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（人教A版必修②P34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例11改编）已知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5,−7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−6,−4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6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32_1#f66becbf7?vbadefaultcenterpage=1&amp;parentnodeid=010607a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245807"/>
              </a:xfrm>
              <a:prstGeom prst="rect">
                <a:avLst/>
              </a:prstGeom>
              <a:blipFill rotWithShape="1">
                <a:blip r:embed="rId3"/>
                <a:stretch>
                  <a:fillRect t="-33" r="-2469" b="-10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33_1#f66becbf7.blank?vbadefaultcenterpage=1&amp;parentnodeid=010607ad6&amp;vbapositionanswer=23&amp;vbahtmlprocessed=1&amp;rh=48.6"/>
              <p:cNvSpPr/>
              <p:nvPr/>
            </p:nvSpPr>
            <p:spPr>
              <a:xfrm>
                <a:off x="2810510" y="1911446"/>
                <a:ext cx="958914" cy="5746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962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962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33_1#f66becbf7.blank?vbadefaultcenterpage=1&amp;parentnodeid=010607ad6&amp;vbapositionanswer=23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10" y="1911446"/>
                <a:ext cx="958914" cy="574612"/>
              </a:xfrm>
              <a:prstGeom prst="rect">
                <a:avLst/>
              </a:prstGeom>
              <a:blipFill rotWithShape="1">
                <a:blip r:embed="rId4"/>
                <a:stretch>
                  <a:fillRect t="-17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4_1#f66becbf7?vbadefaultcenterpage=1&amp;parentnodeid=010607ad6&amp;vbahtmlprocessed=1"/>
              <p:cNvSpPr/>
              <p:nvPr/>
            </p:nvSpPr>
            <p:spPr>
              <a:xfrm>
                <a:off x="502920" y="2587848"/>
                <a:ext cx="11183112" cy="68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−30+28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74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962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962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4_1#f66becbf7?vbadefaultcenterpage=1&amp;parentnodeid=010607a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7848"/>
                <a:ext cx="11183112" cy="681165"/>
              </a:xfrm>
              <a:prstGeom prst="rect">
                <a:avLst/>
              </a:prstGeom>
              <a:blipFill rotWithShape="1">
                <a:blip r:embed="rId5"/>
                <a:stretch>
                  <a:fillRect t="-33" r="1" b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5_1#a70f44333?vbadefaultcenterpage=1&amp;parentnodeid=010607ad6&amp;vbahtmlprocessed=1&amp;bbb=1&amp;hasbroken=1"/>
              <p:cNvSpPr/>
              <p:nvPr/>
            </p:nvSpPr>
            <p:spPr>
              <a:xfrm>
                <a:off x="502920" y="2696414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（人教A版必修②P21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例13改编）已知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不共线.若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5_1#a70f44333?vbadefaultcenterpage=1&amp;parentnodeid=010607a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6414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6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36_1#a70f44333.blank?vbadefaultcenterpage=1&amp;parentnodeid=010607ad6&amp;vbapositionanswer=24&amp;vbahtmlprocessed=1&amp;rh=43.2"/>
              <p:cNvSpPr/>
              <p:nvPr/>
            </p:nvSpPr>
            <p:spPr>
              <a:xfrm>
                <a:off x="4924171" y="3148153"/>
                <a:ext cx="561975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36_1#a70f44333.blank?vbadefaultcenterpage=1&amp;parentnodeid=010607ad6&amp;vbapositionanswer=2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71" y="3148153"/>
                <a:ext cx="561975" cy="510286"/>
              </a:xfrm>
              <a:prstGeom prst="rect">
                <a:avLst/>
              </a:prstGeom>
              <a:blipFill rotWithShape="1">
                <a:blip r:embed="rId4"/>
                <a:stretch>
                  <a:fillRect l="-68" t="-90" r="68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7_1#a70f44333?vbadefaultcenterpage=1&amp;parentnodeid=010607ad6&amp;vbahtmlprocessed=1"/>
              <p:cNvSpPr/>
              <p:nvPr/>
            </p:nvSpPr>
            <p:spPr>
              <a:xfrm>
                <a:off x="502920" y="3738321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=9−16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7_1#a70f44333?vbadefaultcenterpage=1&amp;parentnodeid=010607a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8321"/>
                <a:ext cx="11183112" cy="711264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-9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826ef829?vbadefaultcenterpage=1&amp;parentnodeid=0989853a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38_1#e9e5fa18e?vbadefaultcenterpage=1&amp;parentnodeid=b826ef829&amp;vbahtmlprocessed=1&amp;bbb=1&amp;hasbroken=1"/>
              <p:cNvSpPr/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38_1#e9e5fa18e?vbadefaultcenterpage=1&amp;parentnodeid=b826ef82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0" r="1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39_1#e9e5fa18e.bracket?vbadefaultcenterpage=1&amp;parentnodeid=b826ef829&amp;vbapositionanswer=25&amp;vbahtmlprocessed=1"/>
          <p:cNvSpPr/>
          <p:nvPr/>
        </p:nvSpPr>
        <p:spPr>
          <a:xfrm>
            <a:off x="769620" y="18787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40_1#e9e5fa18e.choices?vbadefaultcenterpage=1&amp;parentnodeid=b826ef829&amp;vbahtmlprocessed=1"/>
              <p:cNvSpPr/>
              <p:nvPr/>
            </p:nvSpPr>
            <p:spPr>
              <a:xfrm>
                <a:off x="502920" y="2409603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31795" algn="l"/>
                    <a:tab pos="6067425" algn="l"/>
                    <a:tab pos="86061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40_1#e9e5fa18e.choices?vbadefaultcenterpage=1&amp;parentnodeid=b826ef8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9603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86" r="1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41_1#e9e5fa18e?vbadefaultcenterpage=1&amp;parentnodeid=b826ef829&amp;vbahtmlprocessed=1&amp;bbb=1&amp;hasbroken=1"/>
              <p:cNvSpPr/>
              <p:nvPr/>
            </p:nvSpPr>
            <p:spPr>
              <a:xfrm>
                <a:off x="502920" y="2892648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41_1#e9e5fa18e?vbadefaultcenterpage=1&amp;parentnodeid=b826ef82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2648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780874ee.fixed?vbadefaultcenterpage=1&amp;parentnodeid=92c67e37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0780874ee.fixed?vbadefaultcenterpage=1&amp;parentnodeid=92c67e37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6414215a9?vbadefaultcenterpage=1&amp;parentnodeid=0780874ee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平面向量数量积的运算［自主练透］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42_1#c05f1113f?vbadefaultcenterpage=1&amp;parentnodeid=6414215a9&amp;vbahtmlprocessed=1&amp;bbb=1&amp;hasbroken=1"/>
              <p:cNvSpPr/>
              <p:nvPr/>
            </p:nvSpPr>
            <p:spPr>
              <a:xfrm>
                <a:off x="502920" y="1330548"/>
                <a:ext cx="11183112" cy="11047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已知正方形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的边长是2，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42_1#c05f1113f?vbadefaultcenterpage=1&amp;parentnodeid=6414215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1104773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9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43_1#c05f1113f.bracket?vbadefaultcenterpage=1&amp;parentnodeid=6414215a9&amp;vbapositionanswer=26&amp;vbahtmlprocessed=1"/>
          <p:cNvSpPr/>
          <p:nvPr/>
        </p:nvSpPr>
        <p:spPr>
          <a:xfrm>
            <a:off x="782320" y="1949292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44_1#c05f1113f.choices?vbadefaultcenterpage=1&amp;parentnodeid=6414215a9&amp;vbahtmlprocessed=1"/>
              <p:cNvSpPr/>
              <p:nvPr/>
            </p:nvSpPr>
            <p:spPr>
              <a:xfrm>
                <a:off x="502920" y="2435448"/>
                <a:ext cx="11183112" cy="532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28620" algn="l"/>
                    <a:tab pos="5616575" algn="l"/>
                    <a:tab pos="8685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.5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44_1#c05f1113f.choices?vbadefaultcenterpage=1&amp;parentnodeid=6414215a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5448"/>
                <a:ext cx="11183112" cy="532448"/>
              </a:xfrm>
              <a:prstGeom prst="rect">
                <a:avLst/>
              </a:prstGeom>
              <a:blipFill rotWithShape="1">
                <a:blip r:embed="rId4"/>
                <a:stretch>
                  <a:fillRect t="-42" r="1" b="-5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5_1#c05f1113f?vbadefaultcenterpage=1&amp;parentnodeid=6414215a9&amp;vbahtmlprocessed=1"/>
              <p:cNvSpPr/>
              <p:nvPr/>
            </p:nvSpPr>
            <p:spPr>
              <a:xfrm>
                <a:off x="502920" y="2968848"/>
                <a:ext cx="11183112" cy="1968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中，由余弦定理可得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𝐶𝐸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5+5−4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𝐸𝐶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𝐸𝐷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5_1#c05f1113f?vbadefaultcenterpage=1&amp;parentnodeid=6414215a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8848"/>
                <a:ext cx="11183112" cy="1968627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6_1#5892d480b?vbadefaultcenterpage=1&amp;parentnodeid=6414215a9&amp;vbahtmlprocessed=1&amp;bbb=1&amp;hasbroken=1"/>
              <p:cNvSpPr/>
              <p:nvPr/>
            </p:nvSpPr>
            <p:spPr>
              <a:xfrm>
                <a:off x="502920" y="2213465"/>
                <a:ext cx="11183112" cy="10864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6_1#5892d480b?vbadefaultcenterpage=1&amp;parentnodeid=6414215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465"/>
                <a:ext cx="11183112" cy="1086422"/>
              </a:xfrm>
              <a:prstGeom prst="rect">
                <a:avLst/>
              </a:prstGeom>
              <a:blipFill rotWithShape="1">
                <a:blip r:embed="rId3"/>
                <a:stretch>
                  <a:fillRect t="-45" r="1" b="-7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7_1#5892d480b.bracket?vbadefaultcenterpage=1&amp;parentnodeid=6414215a9&amp;vbapositionanswer=27&amp;vbahtmlprocessed=1"/>
          <p:cNvSpPr/>
          <p:nvPr/>
        </p:nvSpPr>
        <p:spPr>
          <a:xfrm>
            <a:off x="769620" y="281385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8_1#5892d480b.choices?vbadefaultcenterpage=1&amp;parentnodeid=6414215a9&amp;vbahtmlprocessed=1"/>
              <p:cNvSpPr/>
              <p:nvPr/>
            </p:nvSpPr>
            <p:spPr>
              <a:xfrm>
                <a:off x="502920" y="334636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940425" algn="l"/>
                    <a:tab pos="8656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8_1#5892d480b.choices?vbadefaultcenterpage=1&amp;parentnodeid=6414215a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636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114" r="1" b="-12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9_1#5892d480b?vbadefaultcenterpage=1&amp;parentnodeid=6414215a9&amp;vbahtmlprocessed=1"/>
              <p:cNvSpPr/>
              <p:nvPr/>
            </p:nvSpPr>
            <p:spPr>
              <a:xfrm>
                <a:off x="502920" y="3842113"/>
                <a:ext cx="11183112" cy="1090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∴9=1−4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+4×3=13−4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9_1#5892d480b?vbadefaultcenterpage=1&amp;parentnodeid=6414215a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2113"/>
                <a:ext cx="11183112" cy="1090422"/>
              </a:xfrm>
              <a:prstGeom prst="rect">
                <a:avLst/>
              </a:prstGeom>
              <a:blipFill rotWithShape="1">
                <a:blip r:embed="rId5"/>
                <a:stretch>
                  <a:fillRect t="-33" r="1" b="-6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2425f21aa?vbadefaultcenterpage=1&amp;parentnodeid=6414215a9&amp;vbahtmlprocessed=1&amp;bbb=1&amp;hasbroken=1"/>
              <p:cNvSpPr/>
              <p:nvPr/>
            </p:nvSpPr>
            <p:spPr>
              <a:xfrm>
                <a:off x="502920" y="2061764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方向上的投影向量为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2425f21aa?vbadefaultcenterpage=1&amp;parentnodeid=6414215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1764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54" r="-2100" b="-5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1_1#2425f21aa.blank?vbadefaultcenterpage=1&amp;parentnodeid=6414215a9&amp;vbapositionanswer=28&amp;vbahtmlprocessed=1&amp;rh=27"/>
              <p:cNvSpPr/>
              <p:nvPr/>
            </p:nvSpPr>
            <p:spPr>
              <a:xfrm>
                <a:off x="566420" y="2687873"/>
                <a:ext cx="807022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1_1#2425f21aa.blank?vbadefaultcenterpage=1&amp;parentnodeid=6414215a9&amp;vbapositionanswer=28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2687873"/>
                <a:ext cx="807022" cy="342900"/>
              </a:xfrm>
              <a:prstGeom prst="rect">
                <a:avLst/>
              </a:prstGeom>
              <a:blipFill rotWithShape="1">
                <a:blip r:embed="rId4"/>
                <a:stretch>
                  <a:fillRect t="-161" r="71" b="-10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1#2425f21aa?vbadefaultcenterpage=1&amp;parentnodeid=6414215a9&amp;vbahtmlprocessed=1"/>
              <p:cNvSpPr/>
              <p:nvPr/>
            </p:nvSpPr>
            <p:spPr>
              <a:xfrm>
                <a:off x="502920" y="3103671"/>
                <a:ext cx="11183112" cy="1980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=3×2+1×2=8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方向上的单位向量为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方向上的投影向量为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1#2425f21aa?vbadefaultcenterpage=1&amp;parentnodeid=6414215a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3671"/>
                <a:ext cx="11183112" cy="1980565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923a07efc?vbadefaultcenterpage=1&amp;parentnodeid=6414215a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3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923a07efc?vbadefaultcenterpage=1&amp;parentnodeid=6414215a9&amp;vbahtmlprocessed=1"/>
              <p:cNvSpPr/>
              <p:nvPr/>
            </p:nvSpPr>
            <p:spPr>
              <a:xfrm>
                <a:off x="502920" y="2770169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计算平面向量数量积的三种方法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坐标法：若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几何意义法：数量积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的模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方向上的投影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的乘积.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923a07efc?vbadefaultcenterpage=1&amp;parentnodeid=6414215a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0169"/>
                <a:ext cx="11183112" cy="2131949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a36edf75?vbadefaultcenterpage=1&amp;parentnodeid=0780874ee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平面向量数量积的应用［多维探究］</a:t>
            </a:r>
            <a:endParaRPr lang="en-US" altLang="zh-CN" sz="2800" dirty="0"/>
          </a:p>
        </p:txBody>
      </p:sp>
      <p:pic>
        <p:nvPicPr>
          <p:cNvPr id="3" name="C_5_BD#62ca29ab9?vbadefaultcenterpage=1&amp;parentnodeid=9a36edf75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62ca29ab9?vbadefaultcenterpage=1&amp;parentnodeid=9a36edf75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平面向量的模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BD.53_1#5c910e1f3?vbadefaultcenterpage=1&amp;parentnodeid=fe1ac5ab0&amp;vbahtmlprocessed=1&amp;bbb=1&amp;hasbroken=1"/>
              <p:cNvSpPr/>
              <p:nvPr/>
            </p:nvSpPr>
            <p:spPr>
              <a:xfrm>
                <a:off x="502920" y="19397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BD.53_1#5c910e1f3?vbadefaultcenterpage=1&amp;parentnodeid=fe1ac5a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703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40" r="1" b="-8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54_1#5c910e1f3.bracket?vbadefaultcenterpage=1&amp;parentnodeid=fe1ac5ab0&amp;vbapositionanswer=29&amp;vbahtmlprocessed=1"/>
          <p:cNvSpPr/>
          <p:nvPr/>
        </p:nvSpPr>
        <p:spPr>
          <a:xfrm>
            <a:off x="2499424" y="248834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BD.55_1#5c910e1f3.choices?vbadefaultcenterpage=1&amp;parentnodeid=fe1ac5ab0&amp;vbahtmlprocessed=1"/>
              <p:cNvSpPr/>
              <p:nvPr/>
            </p:nvSpPr>
            <p:spPr>
              <a:xfrm>
                <a:off x="502920" y="30192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940425" algn="l"/>
                    <a:tab pos="8656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BD.55_1#5c910e1f3.choices?vbadefaultcenterpage=1&amp;parentnodeid=fe1ac5a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203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7_AS.56_1#5c910e1f3?vbadefaultcenterpage=1&amp;parentnodeid=fe1ac5ab0&amp;vbahtmlprocessed=1"/>
              <p:cNvSpPr/>
              <p:nvPr/>
            </p:nvSpPr>
            <p:spPr>
              <a:xfrm>
                <a:off x="502920" y="3514948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=4−5=−1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7_AS.56_1#5c910e1f3?vbadefaultcenterpage=1&amp;parentnodeid=fe1ac5a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4948"/>
                <a:ext cx="11183112" cy="1034669"/>
              </a:xfrm>
              <a:prstGeom prst="rect">
                <a:avLst/>
              </a:prstGeom>
              <a:blipFill rotWithShape="1">
                <a:blip r:embed="rId6"/>
                <a:stretch>
                  <a:fillRect t="-22" r="1" b="-8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7_BD.57_1#132032b7a?vbadefaultcenterpage=1&amp;parentnodeid=fe1ac5ab0&amp;vbahtmlprocessed=1&amp;bbb=1&amp;hasbroken=1"/>
              <p:cNvSpPr/>
              <p:nvPr/>
            </p:nvSpPr>
            <p:spPr>
              <a:xfrm>
                <a:off x="502920" y="1898156"/>
                <a:ext cx="11183112" cy="10864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Ⅱ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卷）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7_BD.57_1#132032b7a?vbadefaultcenterpage=1&amp;parentnodeid=fe1ac5a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8156"/>
                <a:ext cx="11183112" cy="1086422"/>
              </a:xfrm>
              <a:prstGeom prst="rect">
                <a:avLst/>
              </a:prstGeom>
              <a:blipFill rotWithShape="1">
                <a:blip r:embed="rId3"/>
                <a:stretch>
                  <a:fillRect t="-13" r="-924" b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7_AN.58_1#132032b7a.blank?vbadefaultcenterpage=1&amp;parentnodeid=fe1ac5ab0&amp;vbapositionanswer=30&amp;vbahtmlprocessed=1&amp;rh=32.4"/>
              <p:cNvSpPr/>
              <p:nvPr/>
            </p:nvSpPr>
            <p:spPr>
              <a:xfrm>
                <a:off x="1548829" y="2519503"/>
                <a:ext cx="524002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7_AN.58_1#132032b7a.blank?vbadefaultcenterpage=1&amp;parentnodeid=fe1ac5ab0&amp;vbapositionanswer=30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29" y="2519503"/>
                <a:ext cx="524002" cy="391541"/>
              </a:xfrm>
              <a:prstGeom prst="rect">
                <a:avLst/>
              </a:prstGeom>
              <a:blipFill rotWithShape="1">
                <a:blip r:embed="rId4"/>
                <a:stretch>
                  <a:fillRect l="-12" t="-117" r="36" b="-10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7_AS.59_1#132032b7a?vbadefaultcenterpage=1&amp;parentnodeid=fe1ac5ab0&amp;vbahtmlprocessed=1&amp;bbb=1&amp;hasbroken=1"/>
              <p:cNvSpPr/>
              <p:nvPr/>
            </p:nvSpPr>
            <p:spPr>
              <a:xfrm>
                <a:off x="502920" y="2996452"/>
                <a:ext cx="11183112" cy="22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7_AS.59_1#132032b7a?vbadefaultcenterpage=1&amp;parentnodeid=fe1ac5a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6452"/>
                <a:ext cx="11183112" cy="2225993"/>
              </a:xfrm>
              <a:prstGeom prst="rect">
                <a:avLst/>
              </a:prstGeom>
              <a:blipFill rotWithShape="1">
                <a:blip r:embed="rId5"/>
                <a:stretch>
                  <a:fillRect t="-23" r="1" b="-5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c9abbda76?vbadefaultcenterpage=1&amp;parentnodeid=62ca29ab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1237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c9abbda76?vbadefaultcenterpage=1&amp;parentnodeid=62ca29ab9&amp;vbahtmlprocessed=1"/>
          <p:cNvSpPr/>
          <p:nvPr/>
        </p:nvSpPr>
        <p:spPr>
          <a:xfrm>
            <a:off x="502920" y="2138662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求平面向量的模的两种方法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P_6_BD#c9abbda76?colgroup=1,33&amp;vbadefaultcenterpage=1&amp;parentnodeid=62ca29ab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760962"/>
              <a:ext cx="11155680" cy="2852928"/>
            </p:xfrm>
            <a:graphic>
              <a:graphicData uri="http://schemas.openxmlformats.org/drawingml/2006/table">
                <a:tbl>
                  <a:tblPr/>
                  <a:tblGrid>
                    <a:gridCol w="649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6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±</m:t>
                                      </m:r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±2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，把向量的模的运算转化为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数量积运算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几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何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利用向量的几何意义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，即利用向量线性运算的平行四边形法则或三角形法则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作出所求向量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，再利用余弦定理等方法求解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P_6_BD#c9abbda76?colgroup=1,33&amp;vbadefaultcenterpage=1&amp;parentnodeid=62ca29ab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760962"/>
              <a:ext cx="11155680" cy="2772664"/>
            </p:xfrm>
            <a:graphic>
              <a:graphicData uri="http://schemas.openxmlformats.org/drawingml/2006/table">
                <a:tbl>
                  <a:tblPr/>
                  <a:tblGrid>
                    <a:gridCol w="649224"/>
                    <a:gridCol w="10506456"/>
                  </a:tblGrid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几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利用向量的几何意义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，即利用向量线性运算的平行四边形法则或三角形法则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作出所求向量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，再利用余弦定理等方法求解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4dec0af0?vbadefaultcenterpage=1&amp;parentnodeid=9a36edf75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94dec0af0?vbadefaultcenterpage=1&amp;parentnodeid=9a36edf75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平面向量的夹角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60_1#ddc1508c3?vbadefaultcenterpage=1&amp;parentnodeid=773b4624f&amp;vbahtmlprocessed=1&amp;bbb=1&amp;hasbroken=1"/>
              <p:cNvSpPr/>
              <p:nvPr/>
            </p:nvSpPr>
            <p:spPr>
              <a:xfrm>
                <a:off x="502920" y="1327563"/>
                <a:ext cx="11183112" cy="10881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60_1#ddc1508c3?vbadefaultcenterpage=1&amp;parentnodeid=773b462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7563"/>
                <a:ext cx="11183112" cy="1088136"/>
              </a:xfrm>
              <a:prstGeom prst="rect">
                <a:avLst/>
              </a:prstGeom>
              <a:blipFill rotWithShape="1">
                <a:blip r:embed="rId4"/>
                <a:stretch>
                  <a:fillRect t="-38" r="1" b="-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7_AN.61_1#ddc1508c3.bracket?vbadefaultcenterpage=1&amp;parentnodeid=773b4624f&amp;vbapositionanswer=31&amp;vbahtmlprocessed=1"/>
          <p:cNvSpPr/>
          <p:nvPr/>
        </p:nvSpPr>
        <p:spPr>
          <a:xfrm>
            <a:off x="5677218" y="192967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7_BD.62_1#ddc1508c3.choices?vbadefaultcenterpage=1&amp;parentnodeid=773b4624f&amp;vbahtmlprocessed=1"/>
              <p:cNvSpPr/>
              <p:nvPr/>
            </p:nvSpPr>
            <p:spPr>
              <a:xfrm>
                <a:off x="502920" y="2420208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01645" algn="l"/>
                    <a:tab pos="5978525" algn="l"/>
                    <a:tab pos="86760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7_BD.62_1#ddc1508c3.choices?vbadefaultcenterpage=1&amp;parentnodeid=773b4624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0208"/>
                <a:ext cx="11183112" cy="714439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AS.63_1#ddc1508c3?vbadefaultcenterpage=1&amp;parentnodeid=773b4624f&amp;vbahtmlprocessed=1"/>
              <p:cNvSpPr/>
              <p:nvPr/>
            </p:nvSpPr>
            <p:spPr>
              <a:xfrm>
                <a:off x="502920" y="1237724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1+1+2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AS.63_1#ddc1508c3?vbadefaultcenterpage=1&amp;parentnodeid=773b4624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7724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7_AS.63_2#ddc1508c3?vbadefaultcenterpage=1&amp;parentnodeid=773b4624f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4336" y="2406632"/>
            <a:ext cx="2240280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AS.63_3#ddc1508c3?vbadefaultcenterpage=1&amp;parentnodeid=773b4624f&amp;vbahtmlprocessed=1&amp;bbb=1&amp;hasbroken=1"/>
              <p:cNvSpPr/>
              <p:nvPr/>
            </p:nvSpPr>
            <p:spPr>
              <a:xfrm>
                <a:off x="502920" y="5276832"/>
                <a:ext cx="11183112" cy="6187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如图,设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AS.63_3#ddc1508c3?vbadefaultcenterpage=1&amp;parentnodeid=773b462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276832"/>
                <a:ext cx="11183112" cy="618744"/>
              </a:xfrm>
              <a:prstGeom prst="rect">
                <a:avLst/>
              </a:prstGeom>
              <a:blipFill rotWithShape="1">
                <a:blip r:embed="rId5"/>
                <a:stretch>
                  <a:fillRect t="-100" r="1" b="-7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AS.63_3#ddc1508c3?vbadefaultcenterpage=1&amp;parentnodeid=773b4624f&amp;vbahtmlprocessed=1&amp;bbb=1&amp;hasbroken=1"/>
              <p:cNvSpPr/>
              <p:nvPr/>
            </p:nvSpPr>
            <p:spPr>
              <a:xfrm>
                <a:off x="502920" y="1880344"/>
                <a:ext cx="11183112" cy="33548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是等腰直角三角形,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边上的高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10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AS.63_3#ddc1508c3?vbadefaultcenterpage=1&amp;parentnodeid=773b462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0344"/>
                <a:ext cx="11183112" cy="3354832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-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BD.64_1#8d3232d2b?vbadefaultcenterpage=1&amp;parentnodeid=773b4624f&amp;vbahtmlprocessed=1&amp;bbb=1&amp;hasbroken=1"/>
              <p:cNvSpPr/>
              <p:nvPr/>
            </p:nvSpPr>
            <p:spPr>
              <a:xfrm>
                <a:off x="502920" y="1273887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BD.64_1#8d3232d2b?vbadefaultcenterpage=1&amp;parentnodeid=773b462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73887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65_1#8d3232d2b.bracket?vbadefaultcenterpage=1&amp;parentnodeid=773b4624f&amp;vbapositionanswer=32&amp;vbahtmlprocessed=1"/>
          <p:cNvSpPr/>
          <p:nvPr/>
        </p:nvSpPr>
        <p:spPr>
          <a:xfrm>
            <a:off x="782320" y="1822528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66_1#8d3232d2b.choices?vbadefaultcenterpage=1&amp;parentnodeid=773b4624f&amp;vbahtmlprocessed=1"/>
              <p:cNvSpPr/>
              <p:nvPr/>
            </p:nvSpPr>
            <p:spPr>
              <a:xfrm>
                <a:off x="502920" y="2318334"/>
                <a:ext cx="11183112" cy="630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85745" algn="l"/>
                    <a:tab pos="5686425" algn="l"/>
                    <a:tab pos="8460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66_1#8d3232d2b.choices?vbadefaultcenterpage=1&amp;parentnodeid=773b4624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18334"/>
                <a:ext cx="11183112" cy="630555"/>
              </a:xfrm>
              <a:prstGeom prst="rect">
                <a:avLst/>
              </a:prstGeom>
              <a:blipFill rotWithShape="1">
                <a:blip r:embed="rId4"/>
                <a:stretch>
                  <a:fillRect t="-93" r="1" b="-2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AS.67_1#8d3232d2b?vbadefaultcenterpage=1&amp;parentnodeid=773b4624f&amp;vbahtmlprocessed=1&amp;bbb=1&amp;hasbroken=1"/>
              <p:cNvSpPr/>
              <p:nvPr/>
            </p:nvSpPr>
            <p:spPr>
              <a:xfrm>
                <a:off x="502920" y="2953334"/>
                <a:ext cx="11183112" cy="28806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34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=5×1+3×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34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AS.67_1#8d3232d2b?vbadefaultcenterpage=1&amp;parentnodeid=773b462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3334"/>
                <a:ext cx="11183112" cy="2880678"/>
              </a:xfrm>
              <a:prstGeom prst="rect">
                <a:avLst/>
              </a:prstGeom>
              <a:blipFill rotWithShape="1">
                <a:blip r:embed="rId5"/>
                <a:stretch>
                  <a:fillRect t="-20" r="1" b="-2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e01d5bf5?vbadefaultcenterpage=1&amp;parentnodeid=94dec0af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43928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0e01d5bf5?vbadefaultcenterpage=1&amp;parentnodeid=94dec0af0&amp;vbahtmlprocessed=1"/>
          <p:cNvSpPr/>
          <p:nvPr/>
        </p:nvSpPr>
        <p:spPr>
          <a:xfrm>
            <a:off x="502920" y="1870215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求平面向量的夹角的两种方法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P_6_BD#0e01d5bf5?colgroup=2,32&amp;vbadefaultcenterpage=1&amp;parentnodeid=94dec0af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92515"/>
              <a:ext cx="11146536" cy="3349689"/>
            </p:xfrm>
            <a:graphic>
              <a:graphicData uri="http://schemas.openxmlformats.org/drawingml/2006/table">
                <a:tbl>
                  <a:tblPr/>
                  <a:tblGrid>
                    <a:gridCol w="996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498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760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，求解时应求出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的值或找出这三个量之间的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33537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所以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P_6_BD#0e01d5bf5?colgroup=2,32&amp;vbadefaultcenterpage=1&amp;parentnodeid=94dec0af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92515"/>
              <a:ext cx="11146536" cy="3309557"/>
            </p:xfrm>
            <a:graphic>
              <a:graphicData uri="http://schemas.openxmlformats.org/drawingml/2006/table">
                <a:tbl>
                  <a:tblPr/>
                  <a:tblGrid>
                    <a:gridCol w="996696"/>
                    <a:gridCol w="10149840"/>
                  </a:tblGrid>
                  <a:tr h="12090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216852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1f6fd62a?vbadefaultcenterpage=1&amp;parentnodeid=9a36edf75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30803"/>
            <a:ext cx="1554480" cy="420624"/>
          </a:xfrm>
          <a:prstGeom prst="rect">
            <a:avLst/>
          </a:prstGeom>
        </p:spPr>
      </p:pic>
      <p:sp>
        <p:nvSpPr>
          <p:cNvPr id="3" name="C_5_BD#d1f6fd62a?vbadefaultcenterpage=1&amp;parentnodeid=9a36edf75&amp;vbahtmlprocessed=1"/>
          <p:cNvSpPr/>
          <p:nvPr/>
        </p:nvSpPr>
        <p:spPr>
          <a:xfrm>
            <a:off x="502920" y="756000"/>
            <a:ext cx="11183112" cy="4954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8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平面向量的垂直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68_1#4241d1c5d?vbadefaultcenterpage=1&amp;parentnodeid=072263bb0&amp;vbahtmlprocessed=1&amp;bbb=1&amp;hasbroken=1"/>
              <p:cNvSpPr/>
              <p:nvPr/>
            </p:nvSpPr>
            <p:spPr>
              <a:xfrm>
                <a:off x="502920" y="1290988"/>
                <a:ext cx="11183112" cy="9578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8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已知单位向量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，则在下列向量中，与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垂直的是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68_1#4241d1c5d?vbadefaultcenterpage=1&amp;parentnodeid=072263b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0988"/>
                <a:ext cx="11183112" cy="957898"/>
              </a:xfrm>
              <a:prstGeom prst="rect">
                <a:avLst/>
              </a:prstGeom>
              <a:blipFill rotWithShape="1">
                <a:blip r:embed="rId4"/>
                <a:stretch>
                  <a:fillRect t="-3" r="1" b="-5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7_AN.69_1#4241d1c5d.bracket?vbadefaultcenterpage=1&amp;parentnodeid=072263bb0&amp;vbapositionanswer=33&amp;vbahtmlprocessed=1"/>
          <p:cNvSpPr/>
          <p:nvPr/>
        </p:nvSpPr>
        <p:spPr>
          <a:xfrm>
            <a:off x="769620" y="1795750"/>
            <a:ext cx="441325" cy="4405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7_BD.70_1#4241d1c5d.choices?vbadefaultcenterpage=1&amp;parentnodeid=072263bb0&amp;vbahtmlprocessed=1"/>
              <p:cNvSpPr/>
              <p:nvPr/>
            </p:nvSpPr>
            <p:spPr>
              <a:xfrm>
                <a:off x="502920" y="2294288"/>
                <a:ext cx="11183112" cy="446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8000"/>
                  </a:lnSpc>
                  <a:tabLst>
                    <a:tab pos="2861945" algn="l"/>
                    <a:tab pos="5699125" algn="l"/>
                    <a:tab pos="8536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7_BD.70_1#4241d1c5d.choices?vbadefaultcenterpage=1&amp;parentnodeid=072263b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4288"/>
                <a:ext cx="11183112" cy="446342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12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AS.71_1#4241d1c5d?vbadefaultcenterpage=1&amp;parentnodeid=072263bb0&amp;vbahtmlprocessed=1&amp;bbb=1&amp;hasbroken=1"/>
              <p:cNvSpPr/>
              <p:nvPr/>
            </p:nvSpPr>
            <p:spPr>
              <a:xfrm>
                <a:off x="502920" y="2751933"/>
                <a:ext cx="11183112" cy="35241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8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由已知可得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=1×1×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.对于A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+2×1=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，所以A不符合题意；对于B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+1=2≠0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，所以B不符合题意；对于C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−2×1=−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，所以C不符合题意；对于D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，所以D符合题意.故选D.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AS.71_1#4241d1c5d?vbadefaultcenterpage=1&amp;parentnodeid=072263b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1933"/>
                <a:ext cx="11183112" cy="3524187"/>
              </a:xfrm>
              <a:prstGeom prst="rect">
                <a:avLst/>
              </a:prstGeom>
              <a:blipFill rotWithShape="1">
                <a:blip r:embed="rId6"/>
                <a:stretch>
                  <a:fillRect t="-14" r="1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92c67e377.fixed?vbadefaultcenterpage=1&amp;parentnodeid=53e66490a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基础课29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平面向量的数量积及其应用</a:t>
            </a:r>
            <a:endParaRPr lang="en-US" altLang="zh-CN" sz="4000" dirty="0"/>
          </a:p>
        </p:txBody>
      </p:sp>
      <p:pic>
        <p:nvPicPr>
          <p:cNvPr id="3" name="C_0#92c67e377?linknodeid=776d3dd9e&amp;catalogrefid=776d3dd9e&amp;parentnodeid=53e66490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92c67e377?linknodeid=776d3dd9e&amp;catalogrefid=776d3dd9e&amp;parentnodeid=53e66490a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92c67e377?linknodeid=0780874ee&amp;catalogrefid=0780874ee&amp;parentnodeid=53e66490a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92c67e377?linknodeid=0780874ee&amp;catalogrefid=0780874ee&amp;parentnodeid=53e66490a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  <p:pic>
        <p:nvPicPr>
          <p:cNvPr id="7" name="C_0#92c67e377?linknodeid=8d2ff9f86&amp;catalogrefid=8d2ff9f86&amp;parentnodeid=53e66490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4480560"/>
            <a:ext cx="502920" cy="502920"/>
          </a:xfrm>
          <a:prstGeom prst="rect">
            <a:avLst/>
          </a:prstGeom>
        </p:spPr>
      </p:pic>
      <p:sp>
        <p:nvSpPr>
          <p:cNvPr id="8" name="C_0#92c67e377?linknodeid=8d2ff9f86&amp;catalogrefid=8d2ff9f86&amp;parentnodeid=53e66490a&amp;vbahtmlprocessed=1">
            <a:hlinkClick r:id="rId6" action="ppaction://hlinksldjump"/>
          </p:cNvPr>
          <p:cNvSpPr/>
          <p:nvPr/>
        </p:nvSpPr>
        <p:spPr>
          <a:xfrm>
            <a:off x="5202936" y="4453128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7_BD.72_1#a2b0cfddb?vbadefaultcenterpage=1&amp;parentnodeid=072263bb0&amp;vbahtmlprocessed=1&amp;bbb=1"/>
              <p:cNvSpPr/>
              <p:nvPr/>
            </p:nvSpPr>
            <p:spPr>
              <a:xfrm>
                <a:off x="502920" y="3019946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7_BD.72_1#a2b0cfddb?vbadefaultcenterpage=1&amp;parentnodeid=072263bb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946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07" r="1" b="-12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7_AN.73_1#a2b0cfddb.blank?vbadefaultcenterpage=1&amp;parentnodeid=072263bb0&amp;vbapositionanswer=34&amp;vbahtmlprocessed=1&amp;rh=43.2"/>
              <p:cNvSpPr/>
              <p:nvPr/>
            </p:nvSpPr>
            <p:spPr>
              <a:xfrm>
                <a:off x="10721912" y="2918474"/>
                <a:ext cx="561975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7_AN.73_1#a2b0cfddb.blank?vbadefaultcenterpage=1&amp;parentnodeid=072263bb0&amp;vbapositionanswer=3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912" y="2918474"/>
                <a:ext cx="561975" cy="510286"/>
              </a:xfrm>
              <a:prstGeom prst="rect">
                <a:avLst/>
              </a:prstGeom>
              <a:blipFill rotWithShape="1">
                <a:blip r:embed="rId4"/>
                <a:stretch>
                  <a:fillRect l="-102" t="-3" r="10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7_AS.74_1#a2b0cfddb?vbadefaultcenterpage=1&amp;parentnodeid=072263bb0&amp;vbahtmlprocessed=1"/>
              <p:cNvSpPr/>
              <p:nvPr/>
            </p:nvSpPr>
            <p:spPr>
              <a:xfrm>
                <a:off x="502920" y="3516263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7_AS.74_1#a2b0cfddb?vbadefaultcenterpage=1&amp;parentnodeid=072263b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6263"/>
                <a:ext cx="11183112" cy="711264"/>
              </a:xfrm>
              <a:prstGeom prst="rect">
                <a:avLst/>
              </a:prstGeom>
              <a:blipFill rotWithShape="1">
                <a:blip r:embed="rId5"/>
                <a:stretch>
                  <a:fillRect t="-38" r="1" b="-9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5f8d80873?vbadefaultcenterpage=1&amp;parentnodeid=d1f6fd62a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5f8d80873?vbadefaultcenterpage=1&amp;parentnodeid=d1f6fd62a&amp;vbahtmlprocessed=1"/>
              <p:cNvSpPr/>
              <p:nvPr/>
            </p:nvSpPr>
            <p:spPr>
              <a:xfrm>
                <a:off x="502920" y="3042489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两个向量垂直的充要条件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=0⇔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（其中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【注意】以上是对非零向量而言的，若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，但不能说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5f8d80873?vbadefaultcenterpage=1&amp;parentnodeid=d1f6fd62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2489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f8d466d0e?vbadefaultcenterpage=1&amp;parentnodeid=9a36edf7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75_1#ab41e977d?vbadefaultcenterpage=1&amp;parentnodeid=f8d466d0e&amp;vbahtmlprocessed=1&amp;bbb=1&amp;hasbroken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（一题练透）（多选题）已知向量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75_1#ab41e977d?vbadefaultcenterpage=1&amp;parentnodeid=f8d466d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76_1#ab41e977d.bracket?vbadefaultcenterpage=1&amp;parentnodeid=f8d466d0e&amp;vbapositionanswer=35&amp;vbahtmlprocessed=1"/>
          <p:cNvSpPr/>
          <p:nvPr/>
        </p:nvSpPr>
        <p:spPr>
          <a:xfrm>
            <a:off x="795020" y="1968088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77_1#ab41e977d.choices?vbadefaultcenterpage=1&amp;parentnodeid=f8d466d0e&amp;vbahtmlprocessed=1"/>
              <p:cNvSpPr/>
              <p:nvPr/>
            </p:nvSpPr>
            <p:spPr>
              <a:xfrm>
                <a:off x="502920" y="2460848"/>
                <a:ext cx="11183112" cy="1524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2,−4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方向上的投影向量是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77_1#ab41e977d.choices?vbadefaultcenterpage=1&amp;parentnodeid=f8d466d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0848"/>
                <a:ext cx="11183112" cy="1524889"/>
              </a:xfrm>
              <a:prstGeom prst="rect">
                <a:avLst/>
              </a:prstGeom>
              <a:blipFill rotWithShape="1">
                <a:blip r:embed="rId5"/>
                <a:stretch>
                  <a:fillRect t="-15" r="1" b="-4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78_1#ab41e977d?vbadefaultcenterpage=1&amp;parentnodeid=f8d466d0e&amp;vbahtmlprocessed=1"/>
              <p:cNvSpPr/>
              <p:nvPr/>
            </p:nvSpPr>
            <p:spPr>
              <a:xfrm>
                <a:off x="502920" y="1103104"/>
                <a:ext cx="11183112" cy="4939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=3+3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，A正确；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由向量的夹角公式可得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1×2+3×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，B正确；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由上可得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，C错误；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方向上的投影向量为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1×2+3×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78_1#ab41e977d?vbadefaultcenterpage=1&amp;parentnodeid=f8d466d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3104"/>
                <a:ext cx="11183112" cy="4939792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79_1#8ad7e237a?vbadefaultcenterpage=1&amp;parentnodeid=f8d466d0e&amp;vbahtmlprocessed=1&amp;bbb=1&amp;hasbroken=1"/>
              <p:cNvSpPr/>
              <p:nvPr/>
            </p:nvSpPr>
            <p:spPr>
              <a:xfrm>
                <a:off x="502920" y="2913172"/>
                <a:ext cx="11183112" cy="13196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夹角的余弦值是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79_1#8ad7e237a?vbadefaultcenterpage=1&amp;parentnodeid=f8d466d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3172"/>
                <a:ext cx="11183112" cy="1319657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9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80_1#8ad7e237a.blank?vbadefaultcenterpage=1&amp;parentnodeid=f8d466d0e&amp;vbapositionanswer=36&amp;vbahtmlprocessed=1&amp;rh=43.2"/>
              <p:cNvSpPr/>
              <p:nvPr/>
            </p:nvSpPr>
            <p:spPr>
              <a:xfrm>
                <a:off x="3380486" y="3639229"/>
                <a:ext cx="561975" cy="5108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80_1#8ad7e237a.blank?vbadefaultcenterpage=1&amp;parentnodeid=f8d466d0e&amp;vbapositionanswer=3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86" y="3639229"/>
                <a:ext cx="561975" cy="510858"/>
              </a:xfrm>
              <a:prstGeom prst="rect">
                <a:avLst/>
              </a:prstGeom>
              <a:blipFill rotWithShape="1">
                <a:blip r:embed="rId4"/>
                <a:stretch>
                  <a:fillRect l="-68" t="-9" r="68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81_1#8ad7e237a?vbadefaultcenterpage=1&amp;parentnodeid=f8d466d0e&amp;vbahtmlprocessed=1&amp;bbb=1&amp;hasbroken=1"/>
              <p:cNvSpPr/>
              <p:nvPr/>
            </p:nvSpPr>
            <p:spPr>
              <a:xfrm>
                <a:off x="502920" y="888537"/>
                <a:ext cx="11183112" cy="149136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81_1#8ad7e237a?vbadefaultcenterpage=1&amp;parentnodeid=f8d466d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8537"/>
                <a:ext cx="11183112" cy="1491361"/>
              </a:xfrm>
              <a:prstGeom prst="rect">
                <a:avLst/>
              </a:prstGeom>
              <a:blipFill rotWithShape="1">
                <a:blip r:embed="rId3"/>
                <a:stretch>
                  <a:fillRect t="-12" r="1" b="-5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81_2#8ad7e237a?vbadefaultcenterpage=1&amp;parentnodeid=f8d466d0e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7720" y="2517186"/>
            <a:ext cx="2953512" cy="14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81_3#8ad7e237a?vbadefaultcenterpage=1&amp;parentnodeid=f8d466d0e&amp;vbahtmlprocessed=1&amp;bbb=1&amp;hasbroken=1"/>
              <p:cNvSpPr/>
              <p:nvPr/>
            </p:nvSpPr>
            <p:spPr>
              <a:xfrm>
                <a:off x="502920" y="4117386"/>
                <a:ext cx="11183112" cy="21095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81_3#8ad7e237a?vbadefaultcenterpage=1&amp;parentnodeid=f8d466d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7386"/>
                <a:ext cx="11183112" cy="2109597"/>
              </a:xfrm>
              <a:prstGeom prst="rect">
                <a:avLst/>
              </a:prstGeom>
              <a:blipFill rotWithShape="1">
                <a:blip r:embed="rId5"/>
                <a:stretch>
                  <a:fillRect t="-2" r="1" b="-29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81_3#8ad7e237a?vbadefaultcenterpage=1&amp;parentnodeid=f8d466d0e&amp;vbahtmlprocessed=1&amp;bbb=1&amp;hasbroken=1"/>
              <p:cNvSpPr/>
              <p:nvPr/>
            </p:nvSpPr>
            <p:spPr>
              <a:xfrm>
                <a:off x="502920" y="2818493"/>
                <a:ext cx="11183112" cy="14937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∴25−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×9+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×3×5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夹角的余弦值是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81_3#8ad7e237a?vbadefaultcenterpage=1&amp;parentnodeid=f8d466d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8493"/>
                <a:ext cx="11183112" cy="1493774"/>
              </a:xfrm>
              <a:prstGeom prst="rect">
                <a:avLst/>
              </a:prstGeom>
              <a:blipFill rotWithShape="1">
                <a:blip r:embed="rId2"/>
                <a:stretch>
                  <a:fillRect t="-24" r="1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d2ff9f86.fixed?vbadefaultcenterpage=1&amp;parentnodeid=92c67e37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4400" dirty="0"/>
          </a:p>
        </p:txBody>
      </p:sp>
      <p:pic>
        <p:nvPicPr>
          <p:cNvPr id="3" name="C_3#8d2ff9f86.fixed?vbadefaultcenterpage=1&amp;parentnodeid=92c67e37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f32d3bc5a?vbadefaultcenterpage=1&amp;parentnodeid=8d2ff9f86&amp;vbahtmlprocessed=1"/>
              <p:cNvSpPr/>
              <p:nvPr/>
            </p:nvSpPr>
            <p:spPr>
              <a:xfrm>
                <a:off x="504444" y="1391489"/>
                <a:ext cx="11183112" cy="4363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用向量法研究三角形的四心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为四心的向量表示（数量积形式）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重心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𝐵𝐴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𝐵𝐴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𝐵𝐶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𝐶𝐴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𝐶𝐴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𝐶𝐵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垂心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外心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.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e>
                    </m:acc>
                  </m:oMath>
                </a14:m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𝑃𝐴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𝑃𝐵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𝑃𝐶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f32d3bc5a?vbadefaultcenterpage=1&amp;parentnodeid=8d2ff9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44" y="1391489"/>
                <a:ext cx="11183112" cy="4363022"/>
              </a:xfrm>
              <a:prstGeom prst="rect">
                <a:avLst/>
              </a:prstGeom>
              <a:blipFill rotWithShape="1">
                <a:blip r:embed="rId3"/>
                <a:stretch>
                  <a:fillRect l="-2" t="-5" r="3" b="-10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f32d3bc5a?vbadefaultcenterpage=1&amp;parentnodeid=8d2ff9f86&amp;vbahtmlprocessed=1"/>
              <p:cNvSpPr/>
              <p:nvPr/>
            </p:nvSpPr>
            <p:spPr>
              <a:xfrm>
                <a:off x="502920" y="1843895"/>
                <a:ext cx="11183112" cy="3458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的四线上的向量表示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所在平面内一点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角平分线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垂线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中垂线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f32d3bc5a?vbadefaultcenterpage=1&amp;parentnodeid=8d2ff9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3895"/>
                <a:ext cx="11183112" cy="3458210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7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a6db48f75?colgroup=4,4,14,4,4&amp;vbadefaultcenterpage=1&amp;parentnodeid=92c67e37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786683"/>
              <a:ext cx="11137392" cy="5705856"/>
            </p:xfrm>
            <a:graphic>
              <a:graphicData uri="http://schemas.openxmlformats.org/drawingml/2006/table">
                <a:tbl>
                  <a:tblPr/>
                  <a:tblGrid>
                    <a:gridCol w="16276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5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26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57359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平面向量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的数量积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及其应用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，平面向量的数量积及其应用是高考常考内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容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，试题难度中等，常与立体几何、解析几何题进行综合命题.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预计20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年高考命题情况变化不大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a6db48f75?colgroup=4,4,14,4,4&amp;vbadefaultcenterpage=1&amp;parentnodeid=92c67e37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786683"/>
              <a:ext cx="11137392" cy="5578857"/>
            </p:xfrm>
            <a:graphic>
              <a:graphicData uri="http://schemas.openxmlformats.org/drawingml/2006/table">
                <a:tbl>
                  <a:tblPr/>
                  <a:tblGrid>
                    <a:gridCol w="1627632"/>
                    <a:gridCol w="1655064"/>
                    <a:gridCol w="4526280"/>
                    <a:gridCol w="1664208"/>
                    <a:gridCol w="166420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998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的数量积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及其应用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，平面向量的数量积及其应用是高考常考内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容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，试题难度中等，常与立体几何、解析几何题进行综合命题.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预计20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年高考命题情况变化不大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f32d3bc5a?vbadefaultcenterpage=1&amp;parentnodeid=8d2ff9f86&amp;vbahtmlprocessed=1&amp;bbb=1&amp;hasbroken=1"/>
              <p:cNvSpPr/>
              <p:nvPr/>
            </p:nvSpPr>
            <p:spPr>
              <a:xfrm>
                <a:off x="502920" y="996074"/>
                <a:ext cx="11183112" cy="512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奔驰定理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——解决面积比例问题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（1）奔驰定理：若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所在平面内一点，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      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  <m:li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  <m:li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  <m:li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（2）奔驰定理与四心推论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的重心：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𝐵𝐺𝐶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𝐶𝐺𝐴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𝐴𝐺𝐵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1⇔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𝐺𝐴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𝐺𝐵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𝐺𝐶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的内心：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𝐵𝐼𝐶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𝐶𝐼𝐴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𝐴𝐼𝐵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𝐼𝐴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𝐼𝐵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𝐼𝐶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的外心：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𝐵𝑂𝐶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𝐶𝑂𝐴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𝐴𝑂𝐵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𝑂𝐶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f32d3bc5a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6074"/>
                <a:ext cx="11183112" cy="5129911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f32d3bc5a?vbadefaultcenterpage=1&amp;parentnodeid=8d2ff9f86&amp;vbahtmlprocessed=1&amp;bbb=1&amp;hasbroken=1"/>
              <p:cNvSpPr/>
              <p:nvPr/>
            </p:nvSpPr>
            <p:spPr>
              <a:xfrm>
                <a:off x="502920" y="756000"/>
                <a:ext cx="11183112" cy="1167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的垂心：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𝐵𝐻𝐶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𝐶𝐻𝐴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𝐴𝐻𝐵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𝐻𝐴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𝐻𝐵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𝐻𝐶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→</m:t>
                            </m:r>
                          </m:lim>
                        </m:limUp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P_4_BD#f32d3bc5a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167511"/>
              </a:xfrm>
              <a:prstGeom prst="rect">
                <a:avLst/>
              </a:prstGeom>
              <a:blipFill rotWithShape="1">
                <a:blip r:embed="rId3"/>
                <a:stretch>
                  <a:fillRect t="-30" r="1" b="-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4_BD.82_1#bb2f5d373?vbadefaultcenterpage=1&amp;parentnodeid=8d2ff9f86&amp;vbahtmlprocessed=1&amp;bbb=1&amp;hasbroken=1"/>
              <p:cNvSpPr/>
              <p:nvPr/>
            </p:nvSpPr>
            <p:spPr>
              <a:xfrm>
                <a:off x="502920" y="4657948"/>
                <a:ext cx="11183112" cy="20306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在垂线上的向量表示证明）在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所在平面内一点，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的轨迹一定经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的垂心.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4_BD.82_1#bb2f5d373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57948"/>
                <a:ext cx="11183112" cy="2030603"/>
              </a:xfrm>
              <a:prstGeom prst="rect">
                <a:avLst/>
              </a:prstGeom>
              <a:blipFill rotWithShape="1">
                <a:blip r:embed="rId4"/>
                <a:stretch>
                  <a:fillRect t="-11" r="1" b="-23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4134485" y="2017395"/>
            <a:ext cx="3509645" cy="254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83_1#bb2f5d373?vbadefaultcenterpage=1&amp;parentnodeid=8d2ff9f86&amp;vbahtmlprocessed=1"/>
              <p:cNvSpPr/>
              <p:nvPr/>
            </p:nvSpPr>
            <p:spPr>
              <a:xfrm>
                <a:off x="502920" y="2569541"/>
                <a:ext cx="11183112" cy="2006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由条件可得，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的轨迹一定经过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的垂心.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83_1#bb2f5d373?vbadefaultcenterpage=1&amp;parentnodeid=8d2ff9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9541"/>
                <a:ext cx="11183112" cy="2006918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4_BD.84_1#593597f6c?hastextimagelayout=1&amp;vbadefaultcenterpage=1&amp;parentnodeid=8d2ff9f86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1976" y="2697018"/>
            <a:ext cx="2479280" cy="17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4_BD.84_2#593597f6c?hastextimagelayout=1&amp;vbadefaultcenterpage=1&amp;parentnodeid=8d2ff9f86&amp;vbahtmlprocessed=1&amp;bbb=1&amp;hasbroken=1"/>
              <p:cNvSpPr/>
              <p:nvPr/>
            </p:nvSpPr>
            <p:spPr>
              <a:xfrm>
                <a:off x="502920" y="2709717"/>
                <a:ext cx="8321040" cy="17392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（奔驰定理证明）若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4_BD.84_2#593597f6c?hastextimagelayout=1&amp;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9717"/>
                <a:ext cx="8321040" cy="1739265"/>
              </a:xfrm>
              <a:prstGeom prst="rect">
                <a:avLst/>
              </a:prstGeom>
              <a:blipFill rotWithShape="1">
                <a:blip r:embed="rId4"/>
                <a:stretch>
                  <a:fillRect t="-10" b="-32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85_1#593597f6c?vbadefaultcenterpage=1&amp;parentnodeid=8d2ff9f86&amp;vbahtmlprocessed=1&amp;bbb=1&amp;hasbroken=1"/>
              <p:cNvSpPr/>
              <p:nvPr/>
            </p:nvSpPr>
            <p:spPr>
              <a:xfrm>
                <a:off x="502920" y="1286746"/>
                <a:ext cx="11183112" cy="31377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𝐴𝐶𝐷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𝐵𝑂𝐷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𝐶𝑂𝐷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𝐵𝑂𝐷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𝐵𝑂𝐴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𝐶𝑂𝐷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𝐶𝑂𝐴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85_1#593597f6c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6746"/>
                <a:ext cx="11183112" cy="3137789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4_AS.85_2#593597f6c?vbadefaultcenterpage=1&amp;parentnodeid=8d2ff9f86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2936" y="4553694"/>
            <a:ext cx="17830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BD.86_1#737e8954a?segpoint=1&amp;vbadefaultcenterpage=1&amp;parentnodeid=8d2ff9f86&amp;vbahtmlprocessed=1&amp;bbb=1&amp;hasbroken=1"/>
              <p:cNvSpPr/>
              <p:nvPr/>
            </p:nvSpPr>
            <p:spPr>
              <a:xfrm>
                <a:off x="502920" y="1541445"/>
                <a:ext cx="11183112" cy="20266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深度训练1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在中线上的向量表示证明）在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所在平面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内一点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BD.86_1#737e8954a?segpoint=1&amp;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1445"/>
                <a:ext cx="11183112" cy="2026603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23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4_BD.86_2#737e8954a?segpoint=1&amp;vbadefaultcenterpage=1&amp;parentnodeid=8d2ff9f86&amp;vbahtmlprocessed=1&amp;bbb=1&amp;hasbroken=1"/>
              <p:cNvSpPr/>
              <p:nvPr/>
            </p:nvSpPr>
            <p:spPr>
              <a:xfrm>
                <a:off x="502920" y="3913677"/>
                <a:ext cx="11183112" cy="20306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在中垂线上的向量表示证明）若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所在平面内一点，动点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𝑂𝐶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的轨迹一定经过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4_BD.86_2#737e8954a?segpoint=1&amp;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13677"/>
                <a:ext cx="11183112" cy="2030603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13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4_AN.87_1#737e8954a.blank?vbadefaultcenterpage=1&amp;parentnodeid=8d2ff9f86&amp;vbapositionanswer=37&amp;vbahtmlprocessed=1"/>
          <p:cNvSpPr/>
          <p:nvPr/>
        </p:nvSpPr>
        <p:spPr>
          <a:xfrm>
            <a:off x="2650363" y="3089258"/>
            <a:ext cx="5254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重</a:t>
            </a:r>
            <a:endParaRPr lang="en-US" altLang="zh-CN" sz="2400" dirty="0"/>
          </a:p>
        </p:txBody>
      </p:sp>
      <p:sp>
        <p:nvSpPr>
          <p:cNvPr id="5" name="QB_4_AN.88_1#737e8954a.blank?vbadefaultcenterpage=1&amp;parentnodeid=8d2ff9f86&amp;vbapositionanswer=38&amp;vbahtmlprocessed=1"/>
          <p:cNvSpPr/>
          <p:nvPr/>
        </p:nvSpPr>
        <p:spPr>
          <a:xfrm>
            <a:off x="11160569" y="4851381"/>
            <a:ext cx="525463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外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89_1#737e8954a?vbadefaultcenterpage=1&amp;parentnodeid=8d2ff9f86&amp;vbahtmlprocessed=1&amp;bbb=1&amp;hasbroken=1"/>
              <p:cNvSpPr/>
              <p:nvPr/>
            </p:nvSpPr>
            <p:spPr>
              <a:xfrm>
                <a:off x="502920" y="2165649"/>
                <a:ext cx="11183112" cy="27893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（1）由条件可得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边上的中线共线，所以动点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的轨迹一定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的重心.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89_1#737e8954a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5649"/>
                <a:ext cx="11183112" cy="2789301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9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89_2#737e8954a?vbadefaultcenterpage=1&amp;parentnodeid=8d2ff9f86&amp;vbahtmlprocessed=1"/>
              <p:cNvSpPr/>
              <p:nvPr/>
            </p:nvSpPr>
            <p:spPr>
              <a:xfrm>
                <a:off x="502920" y="1913078"/>
                <a:ext cx="11183112" cy="3319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（2）由条件可得，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𝑂𝐶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𝐶𝑃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𝐶𝑃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𝐴𝐶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𝐶𝑃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𝐶𝑃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的轨迹一定经过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的外心.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89_2#737e8954a?vbadefaultcenterpage=1&amp;parentnodeid=8d2ff9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3078"/>
                <a:ext cx="11183112" cy="3319844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8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BD.90_1#32eb57d7e?vbadefaultcenterpage=1&amp;parentnodeid=8d2ff9f86&amp;vbahtmlprocessed=1&amp;bbb=1&amp;hasbroken=1"/>
              <p:cNvSpPr/>
              <p:nvPr/>
            </p:nvSpPr>
            <p:spPr>
              <a:xfrm>
                <a:off x="502920" y="2977688"/>
                <a:ext cx="11183112" cy="11906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深度训练2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（奔驰定理与四心推论③证明）若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的外心，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BD.90_1#32eb57d7e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7688"/>
                <a:ext cx="11183112" cy="1190625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22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91_1#32eb57d7e?vbadefaultcenterpage=1&amp;parentnodeid=8d2ff9f86&amp;vbahtmlprocessed=1&amp;bbb=1&amp;hasbroken=1"/>
              <p:cNvSpPr/>
              <p:nvPr/>
            </p:nvSpPr>
            <p:spPr>
              <a:xfrm>
                <a:off x="502920" y="656095"/>
                <a:ext cx="11183112" cy="5257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的外心，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为锐角三角形，则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为钝角三角形，不妨设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为钝角，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为直角三角形，不妨设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为直角，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无论何种情况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，由奔驰定理得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（反之也成立）.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91_1#32eb57d7e?vbadefaultcenterpage=1&amp;parentnodeid=8d2ff9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656095"/>
                <a:ext cx="11183112" cy="5257229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16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76d3dd9e.fixed?vbadefaultcenterpage=1&amp;parentnodeid=92c67e37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776d3dd9e.fixed?vbadefaultcenterpage=1&amp;parentnodeid=92c67e37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94e5b960?vbadefaultcenterpage=1&amp;parentnodeid=776d3dd9e&amp;vbahtmlprocessed=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16356" y="1661319"/>
          <a:ext cx="989266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文档" r:id="rId8" imgW="12435840" imgH="5417820" progId="Word.Document.12">
                  <p:embed/>
                </p:oleObj>
              </mc:Choice>
              <mc:Fallback>
                <p:oleObj name="文档" r:id="rId8" imgW="12435840" imgH="5417820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356" y="1661319"/>
                        <a:ext cx="9892665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_6_AN.16_1#1cc4ba07a.blank?vbadefaultcenterpage=1&amp;parentnodeid=36f822655&amp;vbapositionanswer=16&amp;vbahtmlprocessed=1&amp;bbb=1"/>
              <p:cNvSpPr/>
              <p:nvPr>
                <p:custDataLst>
                  <p:tags r:id="rId3"/>
                </p:custDataLst>
              </p:nvPr>
            </p:nvSpPr>
            <p:spPr>
              <a:xfrm>
                <a:off x="3000946" y="4659446"/>
                <a:ext cx="1222629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4" name="P_6_AN.16_1#1cc4ba07a.blank?vbadefaultcenterpage=1&amp;parentnodeid=36f822655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3000946" y="4659446"/>
                <a:ext cx="1222629" cy="355600"/>
              </a:xfrm>
              <a:prstGeom prst="rect">
                <a:avLst/>
              </a:prstGeom>
              <a:blipFill rotWithShape="1">
                <a:blip r:embed="rId11"/>
                <a:stretch>
                  <a:fillRect l="-8720" t="-127" r="-8814" b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_6_AN.16_1#1cc4ba07a.blank?vbadefaultcenterpage=1&amp;parentnodeid=36f822655&amp;vbapositionanswer=16&amp;vbahtmlprocessed=1&amp;bbb=1"/>
              <p:cNvSpPr/>
              <p:nvPr>
                <p:custDataLst>
                  <p:tags r:id="rId4"/>
                </p:custDataLst>
              </p:nvPr>
            </p:nvSpPr>
            <p:spPr>
              <a:xfrm>
                <a:off x="9218295" y="4596130"/>
                <a:ext cx="274447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5" name="P_6_AN.16_1#1cc4ba07a.blank?vbadefaultcenterpage=1&amp;parentnodeid=36f822655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218295" y="4596130"/>
                <a:ext cx="2744470" cy="355600"/>
              </a:xfrm>
              <a:prstGeom prst="rect">
                <a:avLst/>
              </a:prstGeom>
              <a:blipFill rotWithShape="1">
                <a:blip r:embed="rId13"/>
                <a:stretch>
                  <a:fillRect b="-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955665" y="5327015"/>
            <a:ext cx="1008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34" charset="0"/>
                <a:cs typeface="Times New Roman" panose="02020603050405020304" pitchFamily="34" charset="0"/>
              </a:rPr>
              <a:t>0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build="p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32473" y="1500823"/>
          <a:ext cx="10869930" cy="394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文档" r:id="rId8" imgW="13746480" imgH="5021580" progId="Word.Document.12">
                  <p:embed/>
                </p:oleObj>
              </mc:Choice>
              <mc:Fallback>
                <p:oleObj name="文档" r:id="rId8" imgW="13746480" imgH="5021580" progId="Word.Document.12">
                  <p:embed/>
                  <p:pic>
                    <p:nvPicPr>
                      <p:cNvPr id="0" name="图片 104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3" y="1500823"/>
                        <a:ext cx="10869930" cy="3945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24JSXXKABSDBT2.eps" descr="id:2147513362;FounderCES"/>
          <p:cNvPicPr/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06888" y="1075428"/>
            <a:ext cx="1767523" cy="1065129"/>
          </a:xfrm>
          <a:prstGeom prst="rect">
            <a:avLst/>
          </a:prstGeom>
        </p:spPr>
      </p:pic>
      <p:pic>
        <p:nvPicPr>
          <p:cNvPr id="4" name="24JSXXKABSDBT3.eps" descr="id:2147513369;FounderCES"/>
          <p:cNvPicPr/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71415" y="5360035"/>
            <a:ext cx="1767840" cy="103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_6_AN.16_1#1cc4ba07a.blank?vbadefaultcenterpage=1&amp;parentnodeid=36f822655&amp;vbapositionanswer=16&amp;vbahtmlprocessed=1&amp;bbb=1"/>
              <p:cNvSpPr/>
              <p:nvPr>
                <p:custDataLst>
                  <p:tags r:id="rId5"/>
                </p:custDataLst>
              </p:nvPr>
            </p:nvSpPr>
            <p:spPr>
              <a:xfrm>
                <a:off x="1062291" y="3852996"/>
                <a:ext cx="1222629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&lt;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7" name="P_6_AN.16_1#1cc4ba07a.blank?vbadefaultcenterpage=1&amp;parentnodeid=36f822655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062291" y="3852996"/>
                <a:ext cx="1222629" cy="355600"/>
              </a:xfrm>
              <a:prstGeom prst="rect">
                <a:avLst/>
              </a:prstGeom>
              <a:blipFill rotWithShape="1">
                <a:blip r:embed="rId13"/>
                <a:stretch>
                  <a:fillRect l="-17446" t="-127" r="-17539" b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_6_AN.9_1#1cc4ba07a.blank?vbadefaultcenterpage=1&amp;parentnodeid=36f822655&amp;vbapositionanswer=9&amp;vbahtmlprocessed=1&amp;rh=48.6"/>
              <p:cNvSpPr/>
              <p:nvPr>
                <p:custDataLst>
                  <p:tags r:id="rId6"/>
                </p:custDataLst>
              </p:nvPr>
            </p:nvSpPr>
            <p:spPr>
              <a:xfrm>
                <a:off x="10445242" y="3637376"/>
                <a:ext cx="710311" cy="5715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48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0" name="P_6_AN.9_1#1cc4ba07a.blank?vbadefaultcenterpage=1&amp;parentnodeid=36f822655&amp;vbapositionanswer=9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0445242" y="3637376"/>
                <a:ext cx="710311" cy="571500"/>
              </a:xfrm>
              <a:prstGeom prst="rect">
                <a:avLst/>
              </a:prstGeom>
              <a:blipFill rotWithShape="1">
                <a:blip r:embed="rId15"/>
                <a:stretch>
                  <a:fillRect l="-18" t="-17" r="7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QC_5_BD.42_1#c05f1113f?vbadefaultcenterpage=1&amp;parentnodeid=6414215a9&amp;vbahtmlprocessed=1&amp;bbb=1&amp;hasbroken=1"/>
              <p:cNvSpPr/>
              <p:nvPr/>
            </p:nvSpPr>
            <p:spPr>
              <a:xfrm>
                <a:off x="1234440" y="2707005"/>
                <a:ext cx="915670" cy="7219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𝑂𝐴</m:t>
                          </m:r>
                          <m:r>
                            <a:rPr lang="en-US" altLang="zh-CN" sz="2400" b="0" i="0" baseline="30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’</m:t>
                          </m:r>
                        </m:e>
                      </m:acc>
                    </m:oMath>
                  </m:oMathPara>
                </a14:m>
                <a:endParaRPr lang="en-US" altLang="zh-CN" sz="2400" b="0" i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QC_5_BD.42_1#c05f1113f?vbadefaultcenterpage=1&amp;parentnodeid=6414215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2707005"/>
                <a:ext cx="915670" cy="721995"/>
              </a:xfrm>
              <a:prstGeom prst="rect">
                <a:avLst/>
              </a:prstGeom>
              <a:blipFill rotWithShape="1">
                <a:blip r:embed="rId16"/>
                <a:stretch>
                  <a:fillRect t="-10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20" grpId="0" build="p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6f822655?segpoint=1&amp;vbadefaultcenterpage=1&amp;parentnodeid=894e5b960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二、平面向量数量积的性质及其坐标表示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1cc4ba07a?colgroup=36&amp;vbadefaultcenterpage=1&amp;parentnodeid=36f82265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3447288"/>
            </p:xfrm>
            <a:graphic>
              <a:graphicData uri="http://schemas.openxmlformats.org/drawingml/2006/table">
                <a:tbl>
                  <a:tblPr/>
                  <a:tblGrid>
                    <a:gridCol w="3712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2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12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0844">
                    <a:tc gridSpan="3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已知非零向量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的夹角为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方向相同的单位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几何表示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⑦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⑧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814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夹角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⑨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4000" b="0" i="0" u="sng" kern="0" spc="-99900" dirty="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⑩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5400" b="0" i="0" u="sng" kern="0" spc="-99900" dirty="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⊥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的充要条件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⑪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⑫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1cc4ba07a?colgroup=36&amp;vbadefaultcenterpage=1&amp;parentnodeid=36f82265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3135059"/>
            </p:xfrm>
            <a:graphic>
              <a:graphicData uri="http://schemas.openxmlformats.org/drawingml/2006/table">
                <a:tbl>
                  <a:tblPr/>
                  <a:tblGrid>
                    <a:gridCol w="3712464"/>
                    <a:gridCol w="3712464"/>
                    <a:gridCol w="3712464"/>
                  </a:tblGrid>
                  <a:tr h="949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</a:tr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几何表示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0693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夹角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⑪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⑫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7_1#1cc4ba07a.blank?vbadefaultcenterpage=1&amp;parentnodeid=36f822655&amp;vbapositionanswer=7&amp;vbahtmlprocessed=1"/>
              <p:cNvSpPr/>
              <p:nvPr/>
            </p:nvSpPr>
            <p:spPr>
              <a:xfrm>
                <a:off x="6143180" y="2820217"/>
                <a:ext cx="954786" cy="3683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35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7_1#1cc4ba07a.blank?vbadefaultcenterpage=1&amp;parentnodeid=36f822655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80" y="2820217"/>
                <a:ext cx="954786" cy="36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8_1#1cc4ba07a.blank?vbadefaultcenterpage=1&amp;parentnodeid=36f822655&amp;vbapositionanswer=8&amp;vbahtmlprocessed=1&amp;rh=37.8"/>
              <p:cNvSpPr/>
              <p:nvPr/>
            </p:nvSpPr>
            <p:spPr>
              <a:xfrm>
                <a:off x="9639744" y="2806490"/>
                <a:ext cx="1390206" cy="4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9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8_1#1cc4ba07a.blank?vbadefaultcenterpage=1&amp;parentnodeid=36f822655&amp;vbapositionanswer=8&amp;vbahtmlprocessed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744" y="2806490"/>
                <a:ext cx="1390206" cy="41275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9_1#1cc4ba07a.blank?vbadefaultcenterpage=1&amp;parentnodeid=36f822655&amp;vbapositionanswer=9&amp;vbahtmlprocessed=1&amp;rh=48.6"/>
              <p:cNvSpPr/>
              <p:nvPr/>
            </p:nvSpPr>
            <p:spPr>
              <a:xfrm>
                <a:off x="6421882" y="3456126"/>
                <a:ext cx="710311" cy="5715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48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9_1#1cc4ba07a.blank?vbadefaultcenterpage=1&amp;parentnodeid=36f822655&amp;vbapositionanswer=9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82" y="3456126"/>
                <a:ext cx="710311" cy="571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10_1#1cc4ba07a.blank?vbadefaultcenterpage=1&amp;parentnodeid=36f822655&amp;vbapositionanswer=10&amp;vbahtmlprocessed=1&amp;rh=64.8"/>
              <p:cNvSpPr/>
              <p:nvPr/>
            </p:nvSpPr>
            <p:spPr>
              <a:xfrm>
                <a:off x="9512046" y="3359912"/>
                <a:ext cx="1935861" cy="80156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634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10_1#1cc4ba07a.blank?vbadefaultcenterpage=1&amp;parentnodeid=36f822655&amp;vbapositionanswer=10&amp;vbahtmlprocessed=1&amp;rh=64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046" y="3359912"/>
                <a:ext cx="1935861" cy="80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AN.11_1#1cc4ba07a.blank?vbadefaultcenterpage=1&amp;parentnodeid=36f822655&amp;vbapositionanswer=11&amp;vbahtmlprocessed=1&amp;bbb=1"/>
              <p:cNvSpPr/>
              <p:nvPr/>
            </p:nvSpPr>
            <p:spPr>
              <a:xfrm>
                <a:off x="5607272" y="4475639"/>
                <a:ext cx="131603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P_6_AN.11_1#1cc4ba07a.blank?vbadefaultcenterpage=1&amp;parentnodeid=36f822655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72" y="4475639"/>
                <a:ext cx="1316038" cy="355600"/>
              </a:xfrm>
              <a:prstGeom prst="rect">
                <a:avLst/>
              </a:prstGeom>
              <a:blipFill rotWithShape="1">
                <a:blip r:embed="rId8"/>
                <a:stretch>
                  <a:fillRect l="-17" t="-45" r="41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_6_AN.12_1#1cc4ba07a.blank?vbadefaultcenterpage=1&amp;parentnodeid=36f822655&amp;vbapositionanswer=12&amp;vbahtmlprocessed=1&amp;bbb=1"/>
              <p:cNvSpPr/>
              <p:nvPr/>
            </p:nvSpPr>
            <p:spPr>
              <a:xfrm>
                <a:off x="8837137" y="4388623"/>
                <a:ext cx="227266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9" name="P_6_AN.12_1#1cc4ba07a.blank?vbadefaultcenterpage=1&amp;parentnodeid=36f822655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37" y="4388623"/>
                <a:ext cx="2272665" cy="355600"/>
              </a:xfrm>
              <a:prstGeom prst="rect">
                <a:avLst/>
              </a:prstGeom>
              <a:blipFill>
                <a:blip r:embed="rId9"/>
                <a:stretch>
                  <a:fillRect r="-1613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3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1cc4ba07a?colgroup=11,11,11&amp;vbadefaultcenterpage=1&amp;parentnodeid=36f82265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739182"/>
              <a:ext cx="11137392" cy="2876550"/>
            </p:xfrm>
            <a:graphic>
              <a:graphicData uri="http://schemas.openxmlformats.org/drawingml/2006/table">
                <a:tbl>
                  <a:tblPr/>
                  <a:tblGrid>
                    <a:gridCol w="3712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2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12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911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几何表示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⑬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（当且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仅当⑭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时等号成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立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⑮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⑯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1cc4ba07a?colgroup=11,11,11&amp;vbadefaultcenterpage=1&amp;parentnodeid=36f82265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739182"/>
              <a:ext cx="11137392" cy="2792303"/>
            </p:xfrm>
            <a:graphic>
              <a:graphicData uri="http://schemas.openxmlformats.org/drawingml/2006/table">
                <a:tbl>
                  <a:tblPr/>
                  <a:tblGrid>
                    <a:gridCol w="3712464"/>
                    <a:gridCol w="3712464"/>
                    <a:gridCol w="3712464"/>
                  </a:tblGrid>
                  <a:tr h="49911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几何表示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AN.13_1#1cc4ba07a.blank?vbadefaultcenterpage=1&amp;parentnodeid=36f822655&amp;vbapositionanswer=13&amp;vbahtmlprocessed=1&amp;bbb=1"/>
              <p:cNvSpPr/>
              <p:nvPr/>
            </p:nvSpPr>
            <p:spPr>
              <a:xfrm>
                <a:off x="5967793" y="3300331"/>
                <a:ext cx="916051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P_6_AN.13_1#1cc4ba07a.blank?vbadefaultcenterpage=1&amp;parentnodeid=36f822655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93" y="3300331"/>
                <a:ext cx="916051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7" t="-66" r="48" b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14_1#1cc4ba07a.blank?vbadefaultcenterpage=1&amp;parentnodeid=36f822655&amp;vbapositionanswer=14&amp;vbahtmlprocessed=1&amp;bbb=1"/>
              <p:cNvSpPr/>
              <p:nvPr/>
            </p:nvSpPr>
            <p:spPr>
              <a:xfrm>
                <a:off x="5553455" y="3655931"/>
                <a:ext cx="8286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14_1#1cc4ba07a.blank?vbadefaultcenterpage=1&amp;parentnodeid=36f822655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5" y="3655931"/>
                <a:ext cx="828675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46" t="-66" r="46" b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15_1#1cc4ba07a.blank?vbadefaultcenterpage=1&amp;parentnodeid=36f822655&amp;vbapositionanswer=15&amp;vbahtmlprocessed=1&amp;bbb=1&amp;rh=37.8"/>
              <p:cNvSpPr/>
              <p:nvPr/>
            </p:nvSpPr>
            <p:spPr>
              <a:xfrm>
                <a:off x="8336280" y="3927965"/>
                <a:ext cx="2904427" cy="4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9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15_1#1cc4ba07a.blank?vbadefaultcenterpage=1&amp;parentnodeid=36f822655&amp;vbapositionanswer=15&amp;vbahtmlprocessed=1&amp;bbb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3927965"/>
                <a:ext cx="2904427" cy="412750"/>
              </a:xfrm>
              <a:prstGeom prst="rect">
                <a:avLst/>
              </a:prstGeom>
              <a:blipFill rotWithShape="1">
                <a:blip r:embed="rId6"/>
                <a:stretch>
                  <a:fillRect t="-37196" r="20" b="-7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16_1#1cc4ba07a.blank?vbadefaultcenterpage=1&amp;parentnodeid=36f822655&amp;vbapositionanswer=16&amp;vbahtmlprocessed=1&amp;bbb=1"/>
              <p:cNvSpPr/>
              <p:nvPr/>
            </p:nvSpPr>
            <p:spPr>
              <a:xfrm>
                <a:off x="5460301" y="5096326"/>
                <a:ext cx="1222629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16_1#1cc4ba07a.blank?vbadefaultcenterpage=1&amp;parentnodeid=36f822655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01" y="5096326"/>
                <a:ext cx="1222629" cy="355600"/>
              </a:xfrm>
              <a:prstGeom prst="rect">
                <a:avLst/>
              </a:prstGeom>
              <a:blipFill rotWithShape="1">
                <a:blip r:embed="rId7"/>
                <a:stretch>
                  <a:fillRect l="-47" t="-127" r="16" b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_6_BD#1cc4ba07a?colgroup=11,11,11&amp;vbadefaultcenterpage=1&amp;parentnodeid=36f822655&amp;vbahtmlprocessed=1&amp;bbb=1"/>
          <p:cNvSpPr txBox="1"/>
          <p:nvPr/>
        </p:nvSpPr>
        <p:spPr>
          <a:xfrm>
            <a:off x="9100312" y="2113834"/>
            <a:ext cx="2540000" cy="49507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Cambria Math" panose="02040503050406030204" pitchFamily="18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1002</Words>
  <Application>Microsoft Office PowerPoint</Application>
  <PresentationFormat>宽屏</PresentationFormat>
  <Paragraphs>348</Paragraphs>
  <Slides>50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</cp:revision>
  <dcterms:created xsi:type="dcterms:W3CDTF">2023-12-21T12:04:00Z</dcterms:created>
  <dcterms:modified xsi:type="dcterms:W3CDTF">2024-01-18T06:26:18Z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BE2086CCDAB5483DB1206A78627A21D2_12</vt:lpwstr>
  </property>
  <property fmtid="{D5CDD505-2E9C-101B-9397-08002B2CF9AE}" pid="3" name="KSOProductBuildVer">
    <vt:lpwstr>2052-12.1.0.15990</vt:lpwstr>
  </property>
</Properties>
</file>