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12192000"/>
  <p:custDataLst>
    <p:tags r:id="rId3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6b593eb48">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 复数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07569BB-11C3-41BD-85B9-1773B5B89AF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6b593eb48">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 复数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78050E9-8818-442D-8CBE-373D331514C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6b593eb48">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 复数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6279A66-8B6D-4977-B6F8-97399461DE9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6b593eb48">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 复数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4B673A1-3AA2-4F7C-B3D0-76E851A33EF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f1#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3A77618-986A-47E0-AF9F-51DD9319218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6b593eb48">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 复数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658DA5A-B123-4382-A244-8E382260E9E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64.png"/><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73.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8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0e86fb339?vbadefaultcenterpage=1&amp;parentnodeid=0ebf0c8db&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182a52bf1?segpoint=1&amp;vbadefaultcenterpage=1&amp;parentnodeid=0e86fb339&amp;vbahtmlprocessed=1"/>
              <p:cNvSpPr/>
              <p:nvPr/>
            </p:nvSpPr>
            <p:spPr>
              <a:xfrm>
                <a:off x="502920" y="1343248"/>
                <a:ext cx="11183112" cy="73152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1"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7_BD#182a52bf1?segpoint=1&amp;vbadefaultcenterpage=1&amp;parentnodeid=0e86fb339&amp;vbahtmlprocessed=1"/>
              <p:cNvSpPr>
                <a:spLocks noRot="1" noChangeAspect="1" noMove="1" noResize="1" noEditPoints="1" noAdjustHandles="1" noChangeArrowheads="1" noChangeShapeType="1" noTextEdit="1"/>
              </p:cNvSpPr>
              <p:nvPr/>
            </p:nvSpPr>
            <p:spPr>
              <a:xfrm>
                <a:off x="502920" y="1343248"/>
                <a:ext cx="11183112" cy="731520"/>
              </a:xfrm>
              <a:prstGeom prst="rect">
                <a:avLst/>
              </a:prstGeom>
              <a:blipFill rotWithShape="1">
                <a:blip r:embed="rId4"/>
                <a:stretch>
                  <a:fillRect t="-30" r="1" b="-8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7_BD#182a52bf1?segpoint=1&amp;vbadefaultcenterpage=1&amp;parentnodeid=0e86fb339&amp;vbahtmlprocessed=1&amp;bbb=1&amp;hasbroken=1"/>
              <p:cNvSpPr/>
              <p:nvPr/>
            </p:nvSpPr>
            <p:spPr>
              <a:xfrm>
                <a:off x="502920" y="2079848"/>
                <a:ext cx="11183112" cy="1038098"/>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algn="l"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14:m>
                  <m:oMath xmlns:m="http://schemas.openxmlformats.org/officeDocument/2006/math">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endParaRPr lang="en-US" altLang="zh-CN" sz="2400" dirty="0"/>
              </a:p>
            </p:txBody>
          </p:sp>
        </mc:Choice>
        <mc:Fallback xmlns="">
          <p:sp>
            <p:nvSpPr>
              <p:cNvPr id="4" name="P_7_BD#182a52bf1?segpoint=1&amp;vbadefaultcenterpage=1&amp;parentnodeid=0e86fb339&amp;vbahtmlprocessed=1&amp;bbb=1&amp;hasbroken=1"/>
              <p:cNvSpPr>
                <a:spLocks noRot="1" noChangeAspect="1" noMove="1" noResize="1" noEditPoints="1" noAdjustHandles="1" noChangeArrowheads="1" noChangeShapeType="1" noTextEdit="1"/>
              </p:cNvSpPr>
              <p:nvPr/>
            </p:nvSpPr>
            <p:spPr>
              <a:xfrm>
                <a:off x="502920" y="2079848"/>
                <a:ext cx="11183112" cy="1038098"/>
              </a:xfrm>
              <a:prstGeom prst="rect">
                <a:avLst/>
              </a:prstGeom>
              <a:blipFill rotWithShape="1">
                <a:blip r:embed="rId5"/>
                <a:stretch>
                  <a:fillRect t="-21" r="1" b="-1155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7_BD#182a52bf1?segpoint=1&amp;vbadefaultcenterpage=1&amp;parentnodeid=0e86fb339&amp;vbahtmlprocessed=1"/>
              <p:cNvSpPr/>
              <p:nvPr/>
            </p:nvSpPr>
            <p:spPr>
              <a:xfrm>
                <a:off x="502920" y="3121248"/>
                <a:ext cx="11183112" cy="645160"/>
              </a:xfrm>
              <a:prstGeom prst="rect">
                <a:avLst/>
              </a:prstGeom>
              <a:noFill/>
            </p:spPr>
            <p:txBody>
              <a:bodyPr wrap="squar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14:m>
                  <m:oMath xmlns:m="http://schemas.openxmlformats.org/officeDocument/2006/math">
                    <m:r>
                      <a:rPr lang="en-US" altLang="zh-CN" sz="2400" b="1"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num>
                      <m:den>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P_7_BD#182a52bf1?segpoint=1&amp;vbadefaultcenterpage=1&amp;parentnodeid=0e86fb339&amp;vbahtmlprocessed=1"/>
              <p:cNvSpPr>
                <a:spLocks noRot="1" noChangeAspect="1" noMove="1" noResize="1" noEditPoints="1" noAdjustHandles="1" noChangeArrowheads="1" noChangeShapeType="1" noTextEdit="1"/>
              </p:cNvSpPr>
              <p:nvPr/>
            </p:nvSpPr>
            <p:spPr>
              <a:xfrm>
                <a:off x="502920" y="3121248"/>
                <a:ext cx="11183112" cy="645160"/>
              </a:xfrm>
              <a:prstGeom prst="rect">
                <a:avLst/>
              </a:prstGeom>
              <a:blipFill rotWithShape="1">
                <a:blip r:embed="rId6"/>
                <a:stretch>
                  <a:fillRect t="-35" r="1" b="35"/>
                </a:stretch>
              </a:blipFill>
            </p:spPr>
            <p:txBody>
              <a:bodyPr/>
              <a:lstStyle/>
              <a:p>
                <a:r>
                  <a:rPr lang="zh-CN" altLang="en-US">
                    <a:noFill/>
                  </a:rPr>
                  <a:t> </a:t>
                </a:r>
              </a:p>
            </p:txBody>
          </p:sp>
        </mc:Fallback>
      </mc:AlternateContent>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6d7f81cb5?vbadefaultcenterpage=1&amp;parentnodeid=e75e96c1f&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c01a2f0c6?vbadefaultcenterpage=1&amp;parentnodeid=6d7f81cb5&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6_1#4855fb089?vbadefaultcenterpage=1&amp;parentnodeid=c01a2f0c6&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xmlns:a14="http://schemas.microsoft.com/office/drawing/2010/main">
        <mc:Choice Requires="a14">
          <p:sp>
            <p:nvSpPr>
              <p:cNvPr id="5" name="QT_7_BD.17_1#bb7a6d894?vbadefaultcenterpage=1&amp;parentnodeid=4855fb089&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（1）在复数范围内，方程</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没有解.(</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5" name="QT_7_BD.17_1#bb7a6d894?vbadefaultcenterpage=1&amp;parentnodeid=4855fb089&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4"/>
                <a:stretch>
                  <a:fillRect t="-59" r="1" b="-18180"/>
                </a:stretch>
              </a:blipFill>
            </p:spPr>
            <p:txBody>
              <a:bodyPr/>
              <a:lstStyle/>
              <a:p>
                <a:r>
                  <a:rPr lang="zh-CN" altLang="en-US">
                    <a:noFill/>
                  </a:rPr>
                  <a:t> </a:t>
                </a:r>
              </a:p>
            </p:txBody>
          </p:sp>
        </mc:Fallback>
      </mc:AlternateContent>
      <p:sp>
        <p:nvSpPr>
          <p:cNvPr id="6" name="QT_7_AN.18_1#bb7a6d894.bracket?vbadefaultcenterpage=1&amp;parentnodeid=4855fb089&amp;vbapositionanswer=16&amp;vbahtmlprocessed=1"/>
          <p:cNvSpPr/>
          <p:nvPr/>
        </p:nvSpPr>
        <p:spPr>
          <a:xfrm>
            <a:off x="7061835"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19_1#9cb42c2ea?vbadefaultcenterpage=1&amp;parentnodeid=4855fb089&amp;vbahtmlprocessed=1"/>
              <p:cNvSpPr/>
              <p:nvPr/>
            </p:nvSpPr>
            <p:spPr>
              <a:xfrm>
                <a:off x="502920" y="31136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的虚部为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19_1#9cb42c2ea?vbadefaultcenterpage=1&amp;parentnodeid=4855fb089&amp;vbahtmlprocessed=1"/>
              <p:cNvSpPr>
                <a:spLocks noRot="1" noChangeAspect="1" noMove="1" noResize="1" noEditPoints="1" noAdjustHandles="1" noChangeArrowheads="1" noChangeShapeType="1" noTextEdit="1"/>
              </p:cNvSpPr>
              <p:nvPr/>
            </p:nvSpPr>
            <p:spPr>
              <a:xfrm>
                <a:off x="502920" y="3113691"/>
                <a:ext cx="11183112" cy="486029"/>
              </a:xfrm>
              <a:prstGeom prst="rect">
                <a:avLst/>
              </a:prstGeom>
              <a:blipFill rotWithShape="1">
                <a:blip r:embed="rId5"/>
                <a:stretch>
                  <a:fillRect t="-59" r="1" b="-12823"/>
                </a:stretch>
              </a:blipFill>
            </p:spPr>
            <p:txBody>
              <a:bodyPr/>
              <a:lstStyle/>
              <a:p>
                <a:r>
                  <a:rPr lang="zh-CN" altLang="en-US">
                    <a:noFill/>
                  </a:rPr>
                  <a:t> </a:t>
                </a:r>
              </a:p>
            </p:txBody>
          </p:sp>
        </mc:Fallback>
      </mc:AlternateContent>
      <p:sp>
        <p:nvSpPr>
          <p:cNvPr id="8" name="QT_7_AN.20_1#9cb42c2ea.bracket?vbadefaultcenterpage=1&amp;parentnodeid=4855fb089&amp;vbapositionanswer=17&amp;vbahtmlprocessed=1"/>
          <p:cNvSpPr/>
          <p:nvPr/>
        </p:nvSpPr>
        <p:spPr>
          <a:xfrm>
            <a:off x="6154166" y="31136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21_1#bc3ca0b5e?vbadefaultcenterpage=1&amp;parentnodeid=4855fb089&amp;vbahtmlprocessed=1&amp;bbb=1&amp;hasbroken=1"/>
          <p:cNvSpPr/>
          <p:nvPr/>
        </p:nvSpPr>
        <p:spPr>
          <a:xfrm>
            <a:off x="502920" y="36038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（3）复数的模实质上就是复平面内复数对应的点到原点的距离</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，也就是复数对应的</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向量的模.(</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22_1#bc3ca0b5e.bracket?vbadefaultcenterpage=1&amp;parentnodeid=4855fb089&amp;vbapositionanswer=18&amp;vbahtmlprocessed=1"/>
          <p:cNvSpPr/>
          <p:nvPr/>
        </p:nvSpPr>
        <p:spPr>
          <a:xfrm>
            <a:off x="1938020" y="4152488"/>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11" name="QT_7_BD.23_1#7c3128509?vbadefaultcenterpage=1&amp;parentnodeid=4855fb089&amp;vbahtmlprocessed=1"/>
              <p:cNvSpPr/>
              <p:nvPr/>
            </p:nvSpPr>
            <p:spPr>
              <a:xfrm>
                <a:off x="502920" y="47011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为纯虚数.(</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11" name="QT_7_BD.23_1#7c3128509?vbadefaultcenterpage=1&amp;parentnodeid=4855fb089&amp;vbahtmlprocessed=1"/>
              <p:cNvSpPr>
                <a:spLocks noRot="1" noChangeAspect="1" noMove="1" noResize="1" noEditPoints="1" noAdjustHandles="1" noChangeArrowheads="1" noChangeShapeType="1" noTextEdit="1"/>
              </p:cNvSpPr>
              <p:nvPr/>
            </p:nvSpPr>
            <p:spPr>
              <a:xfrm>
                <a:off x="502920" y="4701191"/>
                <a:ext cx="11183112" cy="486029"/>
              </a:xfrm>
              <a:prstGeom prst="rect">
                <a:avLst/>
              </a:prstGeom>
              <a:blipFill rotWithShape="1">
                <a:blip r:embed="rId6"/>
                <a:stretch>
                  <a:fillRect t="-59" r="1" b="-12823"/>
                </a:stretch>
              </a:blipFill>
            </p:spPr>
            <p:txBody>
              <a:bodyPr/>
              <a:lstStyle/>
              <a:p>
                <a:r>
                  <a:rPr lang="zh-CN" altLang="en-US">
                    <a:noFill/>
                  </a:rPr>
                  <a:t> </a:t>
                </a:r>
              </a:p>
            </p:txBody>
          </p:sp>
        </mc:Fallback>
      </mc:AlternateContent>
      <p:sp>
        <p:nvSpPr>
          <p:cNvPr id="12" name="QT_7_AN.24_1#7c3128509.bracket?vbadefaultcenterpage=1&amp;parentnodeid=4855fb089&amp;vbapositionanswer=19&amp;vbahtmlprocessed=1"/>
          <p:cNvSpPr/>
          <p:nvPr/>
        </p:nvSpPr>
        <p:spPr>
          <a:xfrm>
            <a:off x="8628444" y="47011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5_1#49174467d?vbadefaultcenterpage=1&amp;parentnodeid=c01a2f0c6&amp;vbahtmlprocessed=1"/>
              <p:cNvSpPr/>
              <p:nvPr/>
            </p:nvSpPr>
            <p:spPr>
              <a:xfrm>
                <a:off x="502920" y="756000"/>
                <a:ext cx="11183112" cy="213595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（易错题）在下列命题中，</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真命题的个数是(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①两个复数不能比较大小；</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都是虚数，且它们的虚部相等，则</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是两个相等的实数，则</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是纯虚数.</a:t>
                </a:r>
                <a:endParaRPr lang="en-US" altLang="zh-CN" sz="2400" dirty="0"/>
              </a:p>
            </p:txBody>
          </p:sp>
        </mc:Choice>
        <mc:Fallback xmlns="">
          <p:sp>
            <p:nvSpPr>
              <p:cNvPr id="2" name="QC_6_BD.25_1#49174467d?vbadefaultcenterpage=1&amp;parentnodeid=c01a2f0c6&amp;vbahtmlprocessed=1"/>
              <p:cNvSpPr>
                <a:spLocks noRot="1" noChangeAspect="1" noMove="1" noResize="1" noEditPoints="1" noAdjustHandles="1" noChangeArrowheads="1" noChangeShapeType="1" noTextEdit="1"/>
              </p:cNvSpPr>
              <p:nvPr/>
            </p:nvSpPr>
            <p:spPr>
              <a:xfrm>
                <a:off x="502920" y="756000"/>
                <a:ext cx="11183112" cy="2135950"/>
              </a:xfrm>
              <a:prstGeom prst="rect">
                <a:avLst/>
              </a:prstGeom>
              <a:blipFill rotWithShape="1">
                <a:blip r:embed="rId3"/>
                <a:stretch>
                  <a:fillRect t="-16" r="1" b="-2728"/>
                </a:stretch>
              </a:blipFill>
            </p:spPr>
            <p:txBody>
              <a:bodyPr/>
              <a:lstStyle/>
              <a:p>
                <a:r>
                  <a:rPr lang="zh-CN" altLang="en-US">
                    <a:noFill/>
                  </a:rPr>
                  <a:t> </a:t>
                </a:r>
              </a:p>
            </p:txBody>
          </p:sp>
        </mc:Fallback>
      </mc:AlternateContent>
      <p:sp>
        <p:nvSpPr>
          <p:cNvPr id="3" name="QC_6_AN.26_1#49174467d.bracket?vbadefaultcenterpage=1&amp;parentnodeid=c01a2f0c6&amp;vbapositionanswer=20&amp;vbahtmlprocessed=1"/>
          <p:cNvSpPr/>
          <p:nvPr/>
        </p:nvSpPr>
        <p:spPr>
          <a:xfrm>
            <a:off x="6789420" y="75600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p:sp>
        <p:nvSpPr>
          <p:cNvPr id="4" name="QC_6_BD.27_1#49174467d.choices?vbadefaultcenterpage=1&amp;parentnodeid=c01a2f0c6&amp;vbahtmlprocessed=1"/>
          <p:cNvSpPr/>
          <p:nvPr/>
        </p:nvSpPr>
        <p:spPr>
          <a:xfrm>
            <a:off x="502920" y="2892648"/>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2400" dirty="0"/>
          </a:p>
        </p:txBody>
      </p:sp>
      <p:sp>
        <p:nvSpPr>
          <p:cNvPr id="5" name="QC_6_EX.28_1#49174467d?vbadefaultcenterpage=1&amp;parentnodeid=c01a2f0c6&amp;vbahtmlprocessed=1"/>
          <p:cNvSpPr/>
          <p:nvPr/>
        </p:nvSpPr>
        <p:spPr>
          <a:xfrm>
            <a:off x="502920" y="3391949"/>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对复数的概念理解不透彻.</a:t>
            </a:r>
            <a:endParaRPr lang="en-US" altLang="zh-CN" sz="2400" dirty="0"/>
          </a:p>
        </p:txBody>
      </p:sp>
      <mc:AlternateContent xmlns:mc="http://schemas.openxmlformats.org/markup-compatibility/2006" xmlns:a14="http://schemas.microsoft.com/office/drawing/2010/main">
        <mc:Choice Requires="a14">
          <p:sp>
            <p:nvSpPr>
              <p:cNvPr id="6" name="QC_6_AS.29_1#49174467d?vbadefaultcenterpage=1&amp;parentnodeid=c01a2f0c6&amp;vbahtmlprocessed=1&amp;bbb=1&amp;hasbroken=1"/>
              <p:cNvSpPr/>
              <p:nvPr/>
            </p:nvSpPr>
            <p:spPr>
              <a:xfrm>
                <a:off x="502920" y="3941858"/>
                <a:ext cx="11183112" cy="26805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当两个复数都是实数时，它们是可以比较大小的，故①为假命题</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，故②为假命题</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是纯虚数，当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是实数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，故③为假命题.</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6" name="QC_6_AS.29_1#49174467d?vbadefaultcenterpage=1&amp;parentnodeid=c01a2f0c6&amp;vbahtmlprocessed=1&amp;bbb=1&amp;hasbroken=1"/>
              <p:cNvSpPr>
                <a:spLocks noRot="1" noChangeAspect="1" noMove="1" noResize="1" noEditPoints="1" noAdjustHandles="1" noChangeArrowheads="1" noChangeShapeType="1" noTextEdit="1"/>
              </p:cNvSpPr>
              <p:nvPr/>
            </p:nvSpPr>
            <p:spPr>
              <a:xfrm>
                <a:off x="502920" y="3941858"/>
                <a:ext cx="11183112" cy="2680589"/>
              </a:xfrm>
              <a:prstGeom prst="rect">
                <a:avLst/>
              </a:prstGeom>
              <a:blipFill rotWithShape="1">
                <a:blip r:embed="rId4"/>
                <a:stretch>
                  <a:fillRect t="-15" r="1" b="-232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wipe(left)">
                                      <p:cBhvr>
                                        <p:cTn id="35" dur="500"/>
                                        <p:tgtEl>
                                          <p:spTgt spid="6">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wipe(left)">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P spid="6"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56eeb9e63?vbadefaultcenterpage=1&amp;parentnodeid=6d7f81cb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30_1#803b26ab7?vbadefaultcenterpage=1&amp;parentnodeid=56eeb9e63&amp;vbahtmlprocessed=1&amp;bbb=1"/>
              <p:cNvSpPr/>
              <p:nvPr/>
            </p:nvSpPr>
            <p:spPr>
              <a:xfrm>
                <a:off x="502920" y="1353047"/>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1"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（人教A版必修②P69 </a:t>
                </a:r>
                <a:r>
                  <a:rPr lang="en-US" altLang="zh-CN" sz="2400" b="1"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例1改编）若复数</a:t>
                </a:r>
                <a14:m>
                  <m:oMath xmlns:m="http://schemas.openxmlformats.org/officeDocument/2006/math">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m:rPr>
                        <m:sty m:val="p"/>
                      </m:rP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为纯虚数，则</a:t>
                </a:r>
                <a14:m>
                  <m:oMath xmlns:m="http://schemas.openxmlformats.org/officeDocument/2006/math">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spc="-5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50" dirty="0"/>
              </a:p>
            </p:txBody>
          </p:sp>
        </mc:Choice>
        <mc:Fallback xmlns="">
          <p:sp>
            <p:nvSpPr>
              <p:cNvPr id="3" name="QB_6_BD.30_1#803b26ab7?vbadefaultcenterpage=1&amp;parentnodeid=56eeb9e63&amp;vbahtmlprocessed=1&amp;bbb=1"/>
              <p:cNvSpPr>
                <a:spLocks noRot="1" noChangeAspect="1" noMove="1" noResize="1" noEditPoints="1" noAdjustHandles="1" noChangeArrowheads="1" noChangeShapeType="1" noTextEdit="1"/>
              </p:cNvSpPr>
              <p:nvPr/>
            </p:nvSpPr>
            <p:spPr>
              <a:xfrm>
                <a:off x="502920" y="1353047"/>
                <a:ext cx="11183112" cy="486029"/>
              </a:xfrm>
              <a:prstGeom prst="rect">
                <a:avLst/>
              </a:prstGeom>
              <a:blipFill rotWithShape="1">
                <a:blip r:embed="rId3"/>
                <a:stretch>
                  <a:fillRect t="-102" r="-277" b="-12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31_1#803b26ab7.blank?vbadefaultcenterpage=1&amp;parentnodeid=56eeb9e63&amp;vbapositionanswer=21&amp;vbahtmlprocessed=1"/>
              <p:cNvSpPr/>
              <p:nvPr/>
            </p:nvSpPr>
            <p:spPr>
              <a:xfrm>
                <a:off x="11135169" y="1411129"/>
                <a:ext cx="550863"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31_1#803b26ab7.blank?vbadefaultcenterpage=1&amp;parentnodeid=56eeb9e63&amp;vbapositionanswer=21&amp;vbahtmlprocessed=1"/>
              <p:cNvSpPr>
                <a:spLocks noRot="1" noChangeAspect="1" noMove="1" noResize="1" noEditPoints="1" noAdjustHandles="1" noChangeArrowheads="1" noChangeShapeType="1" noTextEdit="1"/>
              </p:cNvSpPr>
              <p:nvPr/>
            </p:nvSpPr>
            <p:spPr>
              <a:xfrm>
                <a:off x="11135169" y="1411129"/>
                <a:ext cx="550863" cy="353441"/>
              </a:xfrm>
              <a:prstGeom prst="rect">
                <a:avLst/>
              </a:prstGeom>
              <a:blipFill rotWithShape="1">
                <a:blip r:embed="rId4"/>
                <a:stretch>
                  <a:fillRect l="-81" t="-45" r="23"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32_1#803b26ab7?vbadefaultcenterpage=1&amp;parentnodeid=56eeb9e63&amp;vbahtmlprocessed=1"/>
              <p:cNvSpPr/>
              <p:nvPr/>
            </p:nvSpPr>
            <p:spPr>
              <a:xfrm>
                <a:off x="502920" y="1851248"/>
                <a:ext cx="11183112" cy="89744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32_1#803b26ab7?vbadefaultcenterpage=1&amp;parentnodeid=56eeb9e63&amp;vbahtmlprocessed=1"/>
              <p:cNvSpPr>
                <a:spLocks noRot="1" noChangeAspect="1" noMove="1" noResize="1" noEditPoints="1" noAdjustHandles="1" noChangeArrowheads="1" noChangeShapeType="1" noTextEdit="1"/>
              </p:cNvSpPr>
              <p:nvPr/>
            </p:nvSpPr>
            <p:spPr>
              <a:xfrm>
                <a:off x="502920" y="1851248"/>
                <a:ext cx="11183112" cy="897446"/>
              </a:xfrm>
              <a:prstGeom prst="rect">
                <a:avLst/>
              </a:prstGeom>
              <a:blipFill rotWithShape="1">
                <a:blip r:embed="rId5"/>
                <a:stretch>
                  <a:fillRect t="-25" r="1" b="4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33_1#41fb018df?vbadefaultcenterpage=1&amp;parentnodeid=56eeb9e63&amp;vbahtmlprocessed=1"/>
              <p:cNvSpPr/>
              <p:nvPr/>
            </p:nvSpPr>
            <p:spPr>
              <a:xfrm>
                <a:off x="502920" y="2542236"/>
                <a:ext cx="11183112" cy="71843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②</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94</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改编）复数</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的共轭复数的模是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33_1#41fb018df?vbadefaultcenterpage=1&amp;parentnodeid=56eeb9e63&amp;vbahtmlprocessed=1"/>
              <p:cNvSpPr>
                <a:spLocks noRot="1" noChangeAspect="1" noMove="1" noResize="1" noEditPoints="1" noAdjustHandles="1" noChangeArrowheads="1" noChangeShapeType="1" noTextEdit="1"/>
              </p:cNvSpPr>
              <p:nvPr/>
            </p:nvSpPr>
            <p:spPr>
              <a:xfrm>
                <a:off x="502920" y="2542236"/>
                <a:ext cx="11183112" cy="718439"/>
              </a:xfrm>
              <a:prstGeom prst="rect">
                <a:avLst/>
              </a:prstGeom>
              <a:blipFill rotWithShape="1">
                <a:blip r:embed="rId3"/>
                <a:stretch>
                  <a:fillRect t="-46" r="1" b="-9995"/>
                </a:stretch>
              </a:blipFill>
            </p:spPr>
            <p:txBody>
              <a:bodyPr/>
              <a:lstStyle/>
              <a:p>
                <a:r>
                  <a:rPr lang="zh-CN" altLang="en-US">
                    <a:noFill/>
                  </a:rPr>
                  <a:t> </a:t>
                </a:r>
              </a:p>
            </p:txBody>
          </p:sp>
        </mc:Fallback>
      </mc:AlternateContent>
      <p:sp>
        <p:nvSpPr>
          <p:cNvPr id="3" name="QC_6_AN.34_1#41fb018df.bracket?vbadefaultcenterpage=1&amp;parentnodeid=56eeb9e63&amp;vbapositionanswer=22&amp;vbahtmlprocessed=1"/>
          <p:cNvSpPr/>
          <p:nvPr/>
        </p:nvSpPr>
        <p:spPr>
          <a:xfrm>
            <a:off x="8756904" y="2832050"/>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6_BD.35_1#41fb018df.choices?vbadefaultcenterpage=1&amp;parentnodeid=56eeb9e63&amp;vbahtmlprocessed=1"/>
              <p:cNvSpPr/>
              <p:nvPr/>
            </p:nvSpPr>
            <p:spPr>
              <a:xfrm>
                <a:off x="502920" y="3269183"/>
                <a:ext cx="11183112" cy="532448"/>
              </a:xfrm>
              <a:prstGeom prst="rect">
                <a:avLst/>
              </a:prstGeom>
              <a:noFill/>
            </p:spPr>
            <p:txBody>
              <a:bodyPr wrap="square" lIns="0" tIns="0" rIns="0" bIns="0" rtlCol="0" anchor="t"/>
              <a:lstStyle/>
              <a:p>
                <a:pPr latinLnBrk="1">
                  <a:lnSpc>
                    <a:spcPct val="150000"/>
                  </a:lnSpc>
                  <a:tabLst>
                    <a:tab pos="2753995" algn="l"/>
                    <a:tab pos="5699125" algn="l"/>
                    <a:tab pos="86442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2400" dirty="0"/>
              </a:p>
            </p:txBody>
          </p:sp>
        </mc:Choice>
        <mc:Fallback xmlns="">
          <p:sp>
            <p:nvSpPr>
              <p:cNvPr id="4" name="QC_6_BD.35_1#41fb018df.choices?vbadefaultcenterpage=1&amp;parentnodeid=56eeb9e63&amp;vbahtmlprocessed=1"/>
              <p:cNvSpPr>
                <a:spLocks noRot="1" noChangeAspect="1" noMove="1" noResize="1" noEditPoints="1" noAdjustHandles="1" noChangeArrowheads="1" noChangeShapeType="1" noTextEdit="1"/>
              </p:cNvSpPr>
              <p:nvPr/>
            </p:nvSpPr>
            <p:spPr>
              <a:xfrm>
                <a:off x="502920" y="3269183"/>
                <a:ext cx="11183112" cy="532448"/>
              </a:xfrm>
              <a:prstGeom prst="rect">
                <a:avLst/>
              </a:prstGeom>
              <a:blipFill rotWithShape="1">
                <a:blip r:embed="rId4"/>
                <a:stretch>
                  <a:fillRect t="-38" r="1" b="-55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6_AS.36_1#41fb018df?vbadefaultcenterpage=1&amp;parentnodeid=56eeb9e63&amp;vbahtmlprocessed=1&amp;bbb=1"/>
              <p:cNvSpPr/>
              <p:nvPr/>
            </p:nvSpPr>
            <p:spPr>
              <a:xfrm>
                <a:off x="502920" y="3802583"/>
                <a:ext cx="11297984" cy="80118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a:t>
                </a:r>
                <a:r>
                  <a:rPr lang="en-US" altLang="zh-CN" sz="2400" b="1"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析</a:t>
                </a:r>
                <a:r>
                  <a:rPr lang="en-US" altLang="zh-CN" sz="2400" b="1" i="0" spc="-5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f>
                      <m:f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
                          <m:d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d>
                          <m:d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，所以复数</a:t>
                </a:r>
                <a14:m>
                  <m:oMath xmlns:m="http://schemas.openxmlformats.org/officeDocument/2006/math">
                    <m:f>
                      <m:f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的共轭复数是</a:t>
                </a:r>
                <a14:m>
                  <m:oMath xmlns:m="http://schemas.openxmlformats.org/officeDocument/2006/math">
                    <m:r>
                      <m:rPr>
                        <m:sty m:val="p"/>
                      </m:rP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,其模为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spc="-50" dirty="0"/>
              </a:p>
            </p:txBody>
          </p:sp>
        </mc:Choice>
        <mc:Fallback xmlns="">
          <p:sp>
            <p:nvSpPr>
              <p:cNvPr id="5" name="QC_6_AS.36_1#41fb018df?vbadefaultcenterpage=1&amp;parentnodeid=56eeb9e63&amp;vbahtmlprocessed=1&amp;bbb=1"/>
              <p:cNvSpPr>
                <a:spLocks noRot="1" noChangeAspect="1" noMove="1" noResize="1" noEditPoints="1" noAdjustHandles="1" noChangeArrowheads="1" noChangeShapeType="1" noTextEdit="1"/>
              </p:cNvSpPr>
              <p:nvPr/>
            </p:nvSpPr>
            <p:spPr>
              <a:xfrm>
                <a:off x="502920" y="3802583"/>
                <a:ext cx="11297984" cy="801180"/>
              </a:xfrm>
              <a:prstGeom prst="rect">
                <a:avLst/>
              </a:prstGeom>
              <a:blipFill rotWithShape="1">
                <a:blip r:embed="rId5"/>
                <a:stretch>
                  <a:fillRect t="-25" r="1" b="-808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2b7608b23?vbadefaultcenterpage=1&amp;parentnodeid=6d7f81cb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C_6_BD.37_1#8d49dc39e?vbadefaultcenterpage=1&amp;parentnodeid=2b7608b23&amp;vbahtmlprocessed=1"/>
              <p:cNvSpPr/>
              <p:nvPr/>
            </p:nvSpPr>
            <p:spPr>
              <a:xfrm>
                <a:off x="502920" y="1292448"/>
                <a:ext cx="11183112" cy="73152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新高考Ⅰ卷）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37_1#8d49dc39e?vbadefaultcenterpage=1&amp;parentnodeid=2b7608b23&amp;vbahtmlprocessed=1"/>
              <p:cNvSpPr>
                <a:spLocks noRot="1" noChangeAspect="1" noMove="1" noResize="1" noEditPoints="1" noAdjustHandles="1" noChangeArrowheads="1" noChangeShapeType="1" noTextEdit="1"/>
              </p:cNvSpPr>
              <p:nvPr/>
            </p:nvSpPr>
            <p:spPr>
              <a:xfrm>
                <a:off x="502920" y="1292448"/>
                <a:ext cx="11183112" cy="731520"/>
              </a:xfrm>
              <a:prstGeom prst="rect">
                <a:avLst/>
              </a:prstGeom>
              <a:blipFill rotWithShape="1">
                <a:blip r:embed="rId3"/>
                <a:stretch>
                  <a:fillRect t="-30" r="1" b="-8042"/>
                </a:stretch>
              </a:blipFill>
            </p:spPr>
            <p:txBody>
              <a:bodyPr/>
              <a:lstStyle/>
              <a:p>
                <a:r>
                  <a:rPr lang="zh-CN" altLang="en-US">
                    <a:noFill/>
                  </a:rPr>
                  <a:t> </a:t>
                </a:r>
              </a:p>
            </p:txBody>
          </p:sp>
        </mc:Fallback>
      </mc:AlternateContent>
      <p:sp>
        <p:nvSpPr>
          <p:cNvPr id="4" name="QC_6_AN.38_1#8d49dc39e.bracket?vbadefaultcenterpage=1&amp;parentnodeid=2b7608b23&amp;vbapositionanswer=23&amp;vbahtmlprocessed=1"/>
          <p:cNvSpPr/>
          <p:nvPr/>
        </p:nvSpPr>
        <p:spPr>
          <a:xfrm>
            <a:off x="7081774" y="1601312"/>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6_BD.39_1#8d49dc39e.choices?vbadefaultcenterpage=1&amp;parentnodeid=2b7608b23&amp;vbahtmlprocessed=1"/>
              <p:cNvSpPr/>
              <p:nvPr/>
            </p:nvSpPr>
            <p:spPr>
              <a:xfrm>
                <a:off x="502920" y="2029048"/>
                <a:ext cx="11183112" cy="486029"/>
              </a:xfrm>
              <a:prstGeom prst="rect">
                <a:avLst/>
              </a:prstGeom>
              <a:noFill/>
            </p:spPr>
            <p:txBody>
              <a:bodyPr wrap="square" lIns="0" tIns="0" rIns="0" bIns="0" rtlCol="0" anchor="t"/>
              <a:lstStyle/>
              <a:p>
                <a:pPr latinLnBrk="1">
                  <a:lnSpc>
                    <a:spcPct val="150000"/>
                  </a:lnSpc>
                  <a:tabLst>
                    <a:tab pos="2995295" algn="l"/>
                    <a:tab pos="5737225" algn="l"/>
                    <a:tab pos="85553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2400" dirty="0"/>
              </a:p>
            </p:txBody>
          </p:sp>
        </mc:Choice>
        <mc:Fallback xmlns="">
          <p:sp>
            <p:nvSpPr>
              <p:cNvPr id="5" name="QC_6_BD.39_1#8d49dc39e.choices?vbadefaultcenterpage=1&amp;parentnodeid=2b7608b23&amp;vbahtmlprocessed=1"/>
              <p:cNvSpPr>
                <a:spLocks noRot="1" noChangeAspect="1" noMove="1" noResize="1" noEditPoints="1" noAdjustHandles="1" noChangeArrowheads="1" noChangeShapeType="1" noTextEdit="1"/>
              </p:cNvSpPr>
              <p:nvPr/>
            </p:nvSpPr>
            <p:spPr>
              <a:xfrm>
                <a:off x="502920" y="2029048"/>
                <a:ext cx="11183112" cy="486029"/>
              </a:xfrm>
              <a:prstGeom prst="rect">
                <a:avLst/>
              </a:prstGeom>
              <a:blipFill rotWithShape="1">
                <a:blip r:embed="rId4"/>
                <a:stretch>
                  <a:fillRect t="-46" r="1" b="-12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40_1#8d49dc39e?vbadefaultcenterpage=1&amp;parentnodeid=2b7608b23&amp;vbahtmlprocessed=1"/>
              <p:cNvSpPr/>
              <p:nvPr/>
            </p:nvSpPr>
            <p:spPr>
              <a:xfrm>
                <a:off x="502920" y="2524348"/>
                <a:ext cx="11183112" cy="640969"/>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bar>
                      <m:barPr>
                        <m:pos m:val="top"/>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6" name="QC_6_AS.40_1#8d49dc39e?vbadefaultcenterpage=1&amp;parentnodeid=2b7608b23&amp;vbahtmlprocessed=1"/>
              <p:cNvSpPr>
                <a:spLocks noRot="1" noChangeAspect="1" noMove="1" noResize="1" noEditPoints="1" noAdjustHandles="1" noChangeArrowheads="1" noChangeShapeType="1" noTextEdit="1"/>
              </p:cNvSpPr>
              <p:nvPr/>
            </p:nvSpPr>
            <p:spPr>
              <a:xfrm>
                <a:off x="502920" y="2524348"/>
                <a:ext cx="11183112" cy="640969"/>
              </a:xfrm>
              <a:prstGeom prst="rect">
                <a:avLst/>
              </a:prstGeom>
              <a:blipFill rotWithShape="1">
                <a:blip r:embed="rId5"/>
                <a:stretch>
                  <a:fillRect t="-35" r="1" b="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732157c98.fixed?vbadefaultcenterpage=1&amp;parentnodeid=6b593eb48&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732157c98.fixed?vbadefaultcenterpage=1&amp;parentnodeid=6b593eb48&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9b6ebedaf?vbadefaultcenterpage=1&amp;parentnodeid=732157c98&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复数的概念［自主练透］</a:t>
            </a:r>
            <a:endParaRPr lang="en-US" altLang="zh-CN" sz="2800" dirty="0"/>
          </a:p>
        </p:txBody>
      </p:sp>
      <mc:AlternateContent xmlns:mc="http://schemas.openxmlformats.org/markup-compatibility/2006" xmlns:a14="http://schemas.microsoft.com/office/drawing/2010/main">
        <mc:Choice Requires="a14">
          <p:sp>
            <p:nvSpPr>
              <p:cNvPr id="3" name="QC_5_BD.41_1#0212e022a?vbadefaultcenterpage=1&amp;parentnodeid=9b6ebedaf&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41_1#0212e022a?vbadefaultcenterpage=1&amp;parentnodeid=9b6ebedaf&amp;vbahtmlprocessed=1"/>
              <p:cNvSpPr>
                <a:spLocks noRot="1" noChangeAspect="1" noMove="1" noResize="1" noEditPoints="1" noAdjustHandles="1" noChangeArrowheads="1" noChangeShapeType="1" noTextEdit="1"/>
              </p:cNvSpPr>
              <p:nvPr/>
            </p:nvSpPr>
            <p:spPr>
              <a:xfrm>
                <a:off x="502920" y="1395810"/>
                <a:ext cx="11183112" cy="486029"/>
              </a:xfrm>
              <a:prstGeom prst="rect">
                <a:avLst/>
              </a:prstGeom>
              <a:blipFill rotWithShape="1">
                <a:blip r:embed="rId3"/>
                <a:stretch>
                  <a:fillRect t="-16" r="1" b="-18484"/>
                </a:stretch>
              </a:blipFill>
            </p:spPr>
            <p:txBody>
              <a:bodyPr/>
              <a:lstStyle/>
              <a:p>
                <a:r>
                  <a:rPr lang="zh-CN" altLang="en-US">
                    <a:noFill/>
                  </a:rPr>
                  <a:t> </a:t>
                </a:r>
              </a:p>
            </p:txBody>
          </p:sp>
        </mc:Fallback>
      </mc:AlternateContent>
      <p:sp>
        <p:nvSpPr>
          <p:cNvPr id="4" name="QC_5_AN.42_1#0212e022a.bracket?vbadefaultcenterpage=1&amp;parentnodeid=9b6ebedaf&amp;vbapositionanswer=24&amp;vbahtmlprocessed=1"/>
          <p:cNvSpPr/>
          <p:nvPr/>
        </p:nvSpPr>
        <p:spPr>
          <a:xfrm>
            <a:off x="5711415" y="141074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5_BD.43_1#0212e022a.choices?vbadefaultcenterpage=1&amp;parentnodeid=9b6ebedaf&amp;vbahtmlprocessed=1"/>
              <p:cNvSpPr/>
              <p:nvPr/>
            </p:nvSpPr>
            <p:spPr>
              <a:xfrm>
                <a:off x="502920" y="1889348"/>
                <a:ext cx="11183112" cy="532448"/>
              </a:xfrm>
              <a:prstGeom prst="rect">
                <a:avLst/>
              </a:prstGeom>
              <a:noFill/>
            </p:spPr>
            <p:txBody>
              <a:bodyPr wrap="square" lIns="0" tIns="0" rIns="0" bIns="0" rtlCol="0" anchor="t"/>
              <a:lstStyle/>
              <a:p>
                <a:pPr latinLnBrk="1">
                  <a:lnSpc>
                    <a:spcPct val="150000"/>
                  </a:lnSpc>
                  <a:tabLst>
                    <a:tab pos="2807970" algn="l"/>
                    <a:tab pos="5591175" algn="l"/>
                    <a:tab pos="85902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2400" dirty="0"/>
              </a:p>
            </p:txBody>
          </p:sp>
        </mc:Choice>
        <mc:Fallback xmlns="">
          <p:sp>
            <p:nvSpPr>
              <p:cNvPr id="5" name="QC_5_BD.43_1#0212e022a.choices?vbadefaultcenterpage=1&amp;parentnodeid=9b6ebedaf&amp;vbahtmlprocessed=1"/>
              <p:cNvSpPr>
                <a:spLocks noRot="1" noChangeAspect="1" noMove="1" noResize="1" noEditPoints="1" noAdjustHandles="1" noChangeArrowheads="1" noChangeShapeType="1" noTextEdit="1"/>
              </p:cNvSpPr>
              <p:nvPr/>
            </p:nvSpPr>
            <p:spPr>
              <a:xfrm>
                <a:off x="502920" y="1889348"/>
                <a:ext cx="11183112" cy="532448"/>
              </a:xfrm>
              <a:prstGeom prst="rect">
                <a:avLst/>
              </a:prstGeom>
              <a:blipFill rotWithShape="1">
                <a:blip r:embed="rId4"/>
                <a:stretch>
                  <a:fillRect t="-42" r="1" b="-55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44_1#0212e022a?vbadefaultcenterpage=1&amp;parentnodeid=9b6ebedaf&amp;vbahtmlprocessed=1&amp;bbb=1&amp;hasbroken=1"/>
              <p:cNvSpPr/>
              <p:nvPr/>
            </p:nvSpPr>
            <p:spPr>
              <a:xfrm>
                <a:off x="502920" y="2478691"/>
                <a:ext cx="11183112" cy="112744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6" name="QC_5_AS.44_1#0212e022a?vbadefaultcenterpage=1&amp;parentnodeid=9b6ebedaf&amp;vbahtmlprocessed=1&amp;bbb=1&amp;hasbroken=1"/>
              <p:cNvSpPr>
                <a:spLocks noRot="1" noChangeAspect="1" noMove="1" noResize="1" noEditPoints="1" noAdjustHandles="1" noChangeArrowheads="1" noChangeShapeType="1" noTextEdit="1"/>
              </p:cNvSpPr>
              <p:nvPr/>
            </p:nvSpPr>
            <p:spPr>
              <a:xfrm>
                <a:off x="502920" y="2478691"/>
                <a:ext cx="11183112" cy="1127443"/>
              </a:xfrm>
              <a:prstGeom prst="rect">
                <a:avLst/>
              </a:prstGeom>
              <a:blipFill rotWithShape="1">
                <a:blip r:embed="rId5"/>
                <a:stretch>
                  <a:fillRect t="-25" r="1" b="-1447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45_1#7dcdd2e60?vbadefaultcenterpage=1&amp;parentnodeid=9b6ebedaf&amp;vbahtmlprocessed=1"/>
              <p:cNvSpPr/>
              <p:nvPr/>
            </p:nvSpPr>
            <p:spPr>
              <a:xfrm>
                <a:off x="502920" y="2411903"/>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5_BD.45_1#7dcdd2e60?vbadefaultcenterpage=1&amp;parentnodeid=9b6ebedaf&amp;vbahtmlprocessed=1"/>
              <p:cNvSpPr>
                <a:spLocks noRot="1" noChangeAspect="1" noMove="1" noResize="1" noEditPoints="1" noAdjustHandles="1" noChangeArrowheads="1" noChangeShapeType="1" noTextEdit="1"/>
              </p:cNvSpPr>
              <p:nvPr/>
            </p:nvSpPr>
            <p:spPr>
              <a:xfrm>
                <a:off x="502920" y="2411903"/>
                <a:ext cx="11183112" cy="486029"/>
              </a:xfrm>
              <a:prstGeom prst="rect">
                <a:avLst/>
              </a:prstGeom>
              <a:blipFill rotWithShape="1">
                <a:blip r:embed="rId3"/>
                <a:stretch>
                  <a:fillRect t="-36" r="1" b="-12847"/>
                </a:stretch>
              </a:blipFill>
            </p:spPr>
            <p:txBody>
              <a:bodyPr/>
              <a:lstStyle/>
              <a:p>
                <a:r>
                  <a:rPr lang="zh-CN" altLang="en-US">
                    <a:noFill/>
                  </a:rPr>
                  <a:t> </a:t>
                </a:r>
              </a:p>
            </p:txBody>
          </p:sp>
        </mc:Fallback>
      </mc:AlternateContent>
      <p:sp>
        <p:nvSpPr>
          <p:cNvPr id="3" name="QC_5_AN.46_1#7dcdd2e60.bracket?vbadefaultcenterpage=1&amp;parentnodeid=9b6ebedaf&amp;vbapositionanswer=25&amp;vbahtmlprocessed=1"/>
          <p:cNvSpPr/>
          <p:nvPr/>
        </p:nvSpPr>
        <p:spPr>
          <a:xfrm>
            <a:off x="8162002" y="243229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5_BD.47_1#7dcdd2e60.choices?vbadefaultcenterpage=1&amp;parentnodeid=9b6ebedaf&amp;vbahtmlprocessed=1"/>
              <p:cNvSpPr/>
              <p:nvPr/>
            </p:nvSpPr>
            <p:spPr>
              <a:xfrm>
                <a:off x="502920" y="2966193"/>
                <a:ext cx="11183112" cy="486029"/>
              </a:xfrm>
              <a:prstGeom prst="rect">
                <a:avLst/>
              </a:prstGeom>
              <a:noFill/>
            </p:spPr>
            <p:txBody>
              <a:bodyPr wrap="square" lIns="0" tIns="0" rIns="0" bIns="0" rtlCol="0" anchor="t"/>
              <a:lstStyle/>
              <a:p>
                <a:pPr latinLnBrk="1">
                  <a:lnSpc>
                    <a:spcPct val="150000"/>
                  </a:lnSpc>
                  <a:tabLst>
                    <a:tab pos="2982595" algn="l"/>
                    <a:tab pos="5940425" algn="l"/>
                    <a:tab pos="8656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Choice>
        <mc:Fallback xmlns="">
          <p:sp>
            <p:nvSpPr>
              <p:cNvPr id="4" name="QC_5_BD.47_1#7dcdd2e60.choices?vbadefaultcenterpage=1&amp;parentnodeid=9b6ebedaf&amp;vbahtmlprocessed=1"/>
              <p:cNvSpPr>
                <a:spLocks noRot="1" noChangeAspect="1" noMove="1" noResize="1" noEditPoints="1" noAdjustHandles="1" noChangeArrowheads="1" noChangeShapeType="1" noTextEdit="1"/>
              </p:cNvSpPr>
              <p:nvPr/>
            </p:nvSpPr>
            <p:spPr>
              <a:xfrm>
                <a:off x="502920" y="2966193"/>
                <a:ext cx="11183112" cy="486029"/>
              </a:xfrm>
              <a:prstGeom prst="rect">
                <a:avLst/>
              </a:prstGeom>
              <a:blipFill rotWithShape="1">
                <a:blip r:embed="rId4"/>
                <a:stretch>
                  <a:fillRect t="-22" r="1" b="-128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48_1#7dcdd2e60?vbadefaultcenterpage=1&amp;parentnodeid=9b6ebedaf&amp;vbahtmlprocessed=1&amp;bbb=1&amp;hasbroken=1"/>
              <p:cNvSpPr/>
              <p:nvPr/>
            </p:nvSpPr>
            <p:spPr>
              <a:xfrm>
                <a:off x="502920" y="3456350"/>
                <a:ext cx="11183112" cy="1277747"/>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5" name="QC_5_AS.48_1#7dcdd2e60?vbadefaultcenterpage=1&amp;parentnodeid=9b6ebedaf&amp;vbahtmlprocessed=1&amp;bbb=1&amp;hasbroken=1"/>
              <p:cNvSpPr>
                <a:spLocks noRot="1" noChangeAspect="1" noMove="1" noResize="1" noEditPoints="1" noAdjustHandles="1" noChangeArrowheads="1" noChangeShapeType="1" noTextEdit="1"/>
              </p:cNvSpPr>
              <p:nvPr/>
            </p:nvSpPr>
            <p:spPr>
              <a:xfrm>
                <a:off x="502920" y="3456350"/>
                <a:ext cx="11183112" cy="1277747"/>
              </a:xfrm>
              <a:prstGeom prst="rect">
                <a:avLst/>
              </a:prstGeom>
              <a:blipFill rotWithShape="1">
                <a:blip r:embed="rId5"/>
                <a:stretch>
                  <a:fillRect t="-4" r="1" b="1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49_1#640198610?vbadefaultcenterpage=1&amp;parentnodeid=9b6ebedaf&amp;vbahtmlprocessed=1"/>
              <p:cNvSpPr/>
              <p:nvPr/>
            </p:nvSpPr>
            <p:spPr>
              <a:xfrm>
                <a:off x="502920" y="1980642"/>
                <a:ext cx="11183112" cy="664464"/>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吉林调研）</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的实部为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5_BD.49_1#640198610?vbadefaultcenterpage=1&amp;parentnodeid=9b6ebedaf&amp;vbahtmlprocessed=1"/>
              <p:cNvSpPr>
                <a:spLocks noRot="1" noChangeAspect="1" noMove="1" noResize="1" noEditPoints="1" noAdjustHandles="1" noChangeArrowheads="1" noChangeShapeType="1" noTextEdit="1"/>
              </p:cNvSpPr>
              <p:nvPr/>
            </p:nvSpPr>
            <p:spPr>
              <a:xfrm>
                <a:off x="502920" y="1980642"/>
                <a:ext cx="11183112" cy="664464"/>
              </a:xfrm>
              <a:prstGeom prst="rect">
                <a:avLst/>
              </a:prstGeom>
              <a:blipFill rotWithShape="1">
                <a:blip r:embed="rId3"/>
                <a:stretch>
                  <a:fillRect t="-12" r="1" b="-1193"/>
                </a:stretch>
              </a:blipFill>
            </p:spPr>
            <p:txBody>
              <a:bodyPr/>
              <a:lstStyle/>
              <a:p>
                <a:r>
                  <a:rPr lang="zh-CN" altLang="en-US">
                    <a:noFill/>
                  </a:rPr>
                  <a:t> </a:t>
                </a:r>
              </a:p>
            </p:txBody>
          </p:sp>
        </mc:Fallback>
      </mc:AlternateContent>
      <p:sp>
        <p:nvSpPr>
          <p:cNvPr id="3" name="QC_5_AN.50_1#640198610.bracket?vbadefaultcenterpage=1&amp;parentnodeid=9b6ebedaf&amp;vbapositionanswer=26&amp;vbahtmlprocessed=1"/>
          <p:cNvSpPr/>
          <p:nvPr/>
        </p:nvSpPr>
        <p:spPr>
          <a:xfrm>
            <a:off x="6901190" y="2215592"/>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5_BD.51_1#640198610.choices?vbadefaultcenterpage=1&amp;parentnodeid=9b6ebedaf&amp;vbahtmlprocessed=1"/>
              <p:cNvSpPr/>
              <p:nvPr/>
            </p:nvSpPr>
            <p:spPr>
              <a:xfrm>
                <a:off x="502920" y="2656790"/>
                <a:ext cx="11183112" cy="486029"/>
              </a:xfrm>
              <a:prstGeom prst="rect">
                <a:avLst/>
              </a:prstGeom>
              <a:noFill/>
            </p:spPr>
            <p:txBody>
              <a:bodyPr wrap="square" lIns="0" tIns="0" rIns="0" bIns="0" rtlCol="0" anchor="t"/>
              <a:lstStyle/>
              <a:p>
                <a:pPr latinLnBrk="1">
                  <a:lnSpc>
                    <a:spcPct val="150000"/>
                  </a:lnSpc>
                  <a:tabLst>
                    <a:tab pos="3042920" algn="l"/>
                    <a:tab pos="5819775" algn="l"/>
                    <a:tab pos="85966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Choice>
        <mc:Fallback xmlns="">
          <p:sp>
            <p:nvSpPr>
              <p:cNvPr id="4" name="QC_5_BD.51_1#640198610.choices?vbadefaultcenterpage=1&amp;parentnodeid=9b6ebedaf&amp;vbahtmlprocessed=1"/>
              <p:cNvSpPr>
                <a:spLocks noRot="1" noChangeAspect="1" noMove="1" noResize="1" noEditPoints="1" noAdjustHandles="1" noChangeArrowheads="1" noChangeShapeType="1" noTextEdit="1"/>
              </p:cNvSpPr>
              <p:nvPr/>
            </p:nvSpPr>
            <p:spPr>
              <a:xfrm>
                <a:off x="502920" y="2656790"/>
                <a:ext cx="11183112" cy="486029"/>
              </a:xfrm>
              <a:prstGeom prst="rect">
                <a:avLst/>
              </a:prstGeom>
              <a:blipFill rotWithShape="1">
                <a:blip r:embed="rId4"/>
                <a:stretch>
                  <a:fillRect t="-120" r="1" b="-12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52_1#640198610?vbadefaultcenterpage=1&amp;parentnodeid=9b6ebedaf&amp;vbahtmlprocessed=1"/>
              <p:cNvSpPr/>
              <p:nvPr/>
            </p:nvSpPr>
            <p:spPr>
              <a:xfrm>
                <a:off x="502920" y="3152090"/>
                <a:ext cx="11183112" cy="2013268"/>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复数</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复数</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的实部为1.故选C.</a:t>
                </a:r>
                <a:endParaRPr lang="en-US" altLang="zh-CN" sz="2400" dirty="0"/>
              </a:p>
            </p:txBody>
          </p:sp>
        </mc:Choice>
        <mc:Fallback xmlns="">
          <p:sp>
            <p:nvSpPr>
              <p:cNvPr id="5" name="QC_5_AS.52_1#640198610?vbadefaultcenterpage=1&amp;parentnodeid=9b6ebedaf&amp;vbahtmlprocessed=1"/>
              <p:cNvSpPr>
                <a:spLocks noRot="1" noChangeAspect="1" noMove="1" noResize="1" noEditPoints="1" noAdjustHandles="1" noChangeArrowheads="1" noChangeShapeType="1" noTextEdit="1"/>
              </p:cNvSpPr>
              <p:nvPr/>
            </p:nvSpPr>
            <p:spPr>
              <a:xfrm>
                <a:off x="502920" y="3152090"/>
                <a:ext cx="11183112" cy="2013268"/>
              </a:xfrm>
              <a:prstGeom prst="rect">
                <a:avLst/>
              </a:prstGeom>
              <a:blipFill rotWithShape="1">
                <a:blip r:embed="rId5"/>
                <a:stretch>
                  <a:fillRect t="-29" r="1" b="1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53_1#2e44ba3c0?vbadefaultcenterpage=1&amp;parentnodeid=9b6ebedaf&amp;vbahtmlprocessed=1&amp;bbb=1"/>
              <p:cNvSpPr/>
              <p:nvPr/>
            </p:nvSpPr>
            <p:spPr>
              <a:xfrm>
                <a:off x="502920" y="2472767"/>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1"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10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spc="-10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10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嘉兴模拟）</a:t>
                </a:r>
                <a:r>
                  <a:rPr lang="en-US" altLang="zh-CN" sz="2400" b="0" i="0" spc="-1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若复数</a:t>
                </a:r>
                <a14:m>
                  <m:oMath xmlns:m="http://schemas.openxmlformats.org/officeDocument/2006/math">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sSup>
                      <m:sSupPr>
                        <m:ctrlPr>
                          <a:rPr lang="en-US" altLang="zh-CN" sz="2400" b="0" i="1"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m:rPr>
                        <m:sty m:val="p"/>
                      </m:rP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均为纯虚数，则复数</a:t>
                </a:r>
                <a14:m>
                  <m:oMath xmlns:m="http://schemas.openxmlformats.org/officeDocument/2006/math">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的共轭复数</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spc="-1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r>
                  <a:rPr lang="en-US" altLang="zh-CN" sz="2400" i="0" spc="-10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spc="-1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100" dirty="0"/>
              </a:p>
            </p:txBody>
          </p:sp>
        </mc:Choice>
        <mc:Fallback xmlns="">
          <p:sp>
            <p:nvSpPr>
              <p:cNvPr id="2" name="QB_5_BD.53_1#2e44ba3c0?vbadefaultcenterpage=1&amp;parentnodeid=9b6ebedaf&amp;vbahtmlprocessed=1&amp;bbb=1"/>
              <p:cNvSpPr>
                <a:spLocks noRot="1" noChangeAspect="1" noMove="1" noResize="1" noEditPoints="1" noAdjustHandles="1" noChangeArrowheads="1" noChangeShapeType="1" noTextEdit="1"/>
              </p:cNvSpPr>
              <p:nvPr/>
            </p:nvSpPr>
            <p:spPr>
              <a:xfrm>
                <a:off x="502920" y="2472767"/>
                <a:ext cx="11183112" cy="486029"/>
              </a:xfrm>
              <a:prstGeom prst="rect">
                <a:avLst/>
              </a:prstGeom>
              <a:blipFill rotWithShape="1">
                <a:blip r:embed="rId3"/>
                <a:stretch>
                  <a:fillRect t="-16" r="1" b="-129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54_1#2e44ba3c0.blank?vbadefaultcenterpage=1&amp;parentnodeid=9b6ebedaf&amp;vbapositionanswer=27&amp;vbahtmlprocessed=1"/>
              <p:cNvSpPr/>
              <p:nvPr/>
            </p:nvSpPr>
            <p:spPr>
              <a:xfrm>
                <a:off x="10820835" y="2531250"/>
                <a:ext cx="635000"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54_1#2e44ba3c0.blank?vbadefaultcenterpage=1&amp;parentnodeid=9b6ebedaf&amp;vbapositionanswer=27&amp;vbahtmlprocessed=1"/>
              <p:cNvSpPr>
                <a:spLocks noRot="1" noChangeAspect="1" noMove="1" noResize="1" noEditPoints="1" noAdjustHandles="1" noChangeArrowheads="1" noChangeShapeType="1" noTextEdit="1"/>
              </p:cNvSpPr>
              <p:nvPr/>
            </p:nvSpPr>
            <p:spPr>
              <a:xfrm>
                <a:off x="10820835" y="2531250"/>
                <a:ext cx="635000" cy="353441"/>
              </a:xfrm>
              <a:prstGeom prst="rect">
                <a:avLst/>
              </a:prstGeom>
              <a:blipFill rotWithShape="1">
                <a:blip r:embed="rId4"/>
                <a:stretch>
                  <a:fillRect l="-69" t="-40" r="69" b="-7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55_1#2e44ba3c0?vbadefaultcenterpage=1&amp;parentnodeid=9b6ebedaf&amp;vbahtmlprocessed=1&amp;bbb=1&amp;hasbroken=1"/>
              <p:cNvSpPr/>
              <p:nvPr/>
            </p:nvSpPr>
            <p:spPr>
              <a:xfrm>
                <a:off x="502920" y="2971115"/>
                <a:ext cx="11183112" cy="1702118"/>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设复数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1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为纯虚数，</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55_1#2e44ba3c0?vbadefaultcenterpage=1&amp;parentnodeid=9b6ebedaf&amp;vbahtmlprocessed=1&amp;bbb=1&amp;hasbroken=1"/>
              <p:cNvSpPr>
                <a:spLocks noRot="1" noChangeAspect="1" noMove="1" noResize="1" noEditPoints="1" noAdjustHandles="1" noChangeArrowheads="1" noChangeShapeType="1" noTextEdit="1"/>
              </p:cNvSpPr>
              <p:nvPr/>
            </p:nvSpPr>
            <p:spPr>
              <a:xfrm>
                <a:off x="502920" y="2971115"/>
                <a:ext cx="11183112" cy="1702118"/>
              </a:xfrm>
              <a:prstGeom prst="rect">
                <a:avLst/>
              </a:prstGeom>
              <a:blipFill rotWithShape="1">
                <a:blip r:embed="rId5"/>
                <a:stretch>
                  <a:fillRect t="-34" r="1" b="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cb2310118?vbadefaultcenterpage=1&amp;parentnodeid=9b6ebeda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cb2310118?vbadefaultcenterpage=1&amp;parentnodeid=9b6ebedaf&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解决复数概念问题的方法及注意事项</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复数的分类及对应点的位置问题都可以转化为复数的实部与虚部应该满足的条件</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问题，只需把复数化为代数形式，列出实部和虚部满足的方程（不等式）组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解题时一定要先看复数是否为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的形式，以确定实部和虚部.</a:t>
                </a:r>
                <a:endParaRPr lang="en-US" altLang="zh-CN" sz="2400" dirty="0"/>
              </a:p>
            </p:txBody>
          </p:sp>
        </mc:Choice>
        <mc:Fallback xmlns="">
          <p:sp>
            <p:nvSpPr>
              <p:cNvPr id="3" name="P_5_BD#cb2310118?vbadefaultcenterpage=1&amp;parentnodeid=9b6ebedaf&amp;vbahtmlprocessed=1&amp;bbb=1&amp;hasbroken=1"/>
              <p:cNvSpPr>
                <a:spLocks noRot="1" noChangeAspect="1" noMove="1" noResize="1" noEditPoints="1" noAdjustHandles="1" noChangeArrowheads="1" noChangeShapeType="1" noTextEdit="1"/>
              </p:cNvSpPr>
              <p:nvPr/>
            </p:nvSpPr>
            <p:spPr>
              <a:xfrm>
                <a:off x="502920" y="2755469"/>
                <a:ext cx="11183112" cy="2135950"/>
              </a:xfrm>
              <a:prstGeom prst="rect">
                <a:avLst/>
              </a:prstGeom>
              <a:blipFill rotWithShape="1">
                <a:blip r:embed="rId4"/>
                <a:stretch>
                  <a:fillRect t="-10" r="1" b="-2734"/>
                </a:stretch>
              </a:blipFill>
            </p:spPr>
            <p:txBody>
              <a:bodyPr/>
              <a:lstStyle/>
              <a:p>
                <a:r>
                  <a:rPr lang="zh-CN" altLang="en-US">
                    <a:noFill/>
                  </a:rPr>
                  <a:t> </a:t>
                </a:r>
              </a:p>
            </p:txBody>
          </p:sp>
        </mc:Fallback>
      </mc:AlternateContent>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bb2215cae?vbadefaultcenterpage=1&amp;parentnodeid=732157c98&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复数的四则运算［自主练透］</a:t>
            </a:r>
            <a:endParaRPr lang="en-US" altLang="zh-CN" sz="2800" dirty="0"/>
          </a:p>
        </p:txBody>
      </p:sp>
      <mc:AlternateContent xmlns:mc="http://schemas.openxmlformats.org/markup-compatibility/2006" xmlns:a14="http://schemas.microsoft.com/office/drawing/2010/main">
        <mc:Choice Requires="a14">
          <p:sp>
            <p:nvSpPr>
              <p:cNvPr id="3" name="QB_5_BD.56_1#e634fad06?vbadefaultcenterpage=1&amp;parentnodeid=bb2215cae&amp;vbahtmlprocessed=1"/>
              <p:cNvSpPr/>
              <p:nvPr/>
            </p:nvSpPr>
            <p:spPr>
              <a:xfrm>
                <a:off x="502920" y="1330548"/>
                <a:ext cx="11183112" cy="73152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p>
                        </m:sSup>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5_BD.56_1#e634fad06?vbadefaultcenterpage=1&amp;parentnodeid=bb2215cae&amp;vbahtmlprocessed=1"/>
              <p:cNvSpPr>
                <a:spLocks noRot="1" noChangeAspect="1" noMove="1" noResize="1" noEditPoints="1" noAdjustHandles="1" noChangeArrowheads="1" noChangeShapeType="1" noTextEdit="1"/>
              </p:cNvSpPr>
              <p:nvPr/>
            </p:nvSpPr>
            <p:spPr>
              <a:xfrm>
                <a:off x="502920" y="1330548"/>
                <a:ext cx="11183112" cy="731520"/>
              </a:xfrm>
              <a:prstGeom prst="rect">
                <a:avLst/>
              </a:prstGeom>
              <a:blipFill rotWithShape="1">
                <a:blip r:embed="rId3"/>
                <a:stretch>
                  <a:fillRect t="-30" r="1" b="-8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57_1#e634fad06.blank?vbadefaultcenterpage=1&amp;parentnodeid=bb2215cae&amp;vbapositionanswer=28&amp;vbahtmlprocessed=1"/>
              <p:cNvSpPr/>
              <p:nvPr/>
            </p:nvSpPr>
            <p:spPr>
              <a:xfrm>
                <a:off x="6858850" y="1555147"/>
                <a:ext cx="938784"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57_1#e634fad06.blank?vbadefaultcenterpage=1&amp;parentnodeid=bb2215cae&amp;vbapositionanswer=28&amp;vbahtmlprocessed=1"/>
              <p:cNvSpPr>
                <a:spLocks noRot="1" noChangeAspect="1" noMove="1" noResize="1" noEditPoints="1" noAdjustHandles="1" noChangeArrowheads="1" noChangeShapeType="1" noTextEdit="1"/>
              </p:cNvSpPr>
              <p:nvPr/>
            </p:nvSpPr>
            <p:spPr>
              <a:xfrm>
                <a:off x="6858850" y="1555147"/>
                <a:ext cx="938784" cy="353441"/>
              </a:xfrm>
              <a:prstGeom prst="rect">
                <a:avLst/>
              </a:prstGeom>
              <a:blipFill rotWithShape="1">
                <a:blip r:embed="rId4"/>
                <a:stretch>
                  <a:fillRect l="-23" t="-9" r="50" b="-77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S.58_1#e634fad06?vbadefaultcenterpage=1&amp;parentnodeid=bb2215cae&amp;vbahtmlprocessed=1"/>
              <p:cNvSpPr/>
              <p:nvPr/>
            </p:nvSpPr>
            <p:spPr>
              <a:xfrm>
                <a:off x="502920" y="2067148"/>
                <a:ext cx="11183112" cy="749364"/>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5_AS.58_1#e634fad06?vbadefaultcenterpage=1&amp;parentnodeid=bb2215cae&amp;vbahtmlprocessed=1"/>
              <p:cNvSpPr>
                <a:spLocks noRot="1" noChangeAspect="1" noMove="1" noResize="1" noEditPoints="1" noAdjustHandles="1" noChangeArrowheads="1" noChangeShapeType="1" noTextEdit="1"/>
              </p:cNvSpPr>
              <p:nvPr/>
            </p:nvSpPr>
            <p:spPr>
              <a:xfrm>
                <a:off x="502920" y="2067148"/>
                <a:ext cx="11183112" cy="749364"/>
              </a:xfrm>
              <a:prstGeom prst="rect">
                <a:avLst/>
              </a:prstGeom>
              <a:blipFill rotWithShape="1">
                <a:blip r:embed="rId5"/>
                <a:stretch>
                  <a:fillRect t="-30" r="1" b="-877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59_1#0c816c3e1?vbadefaultcenterpage=1&amp;parentnodeid=bb2215cae&amp;vbahtmlprocessed=1"/>
              <p:cNvSpPr/>
              <p:nvPr/>
            </p:nvSpPr>
            <p:spPr>
              <a:xfrm>
                <a:off x="502920" y="2885898"/>
                <a:ext cx="11183112" cy="685356"/>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全国甲卷改编</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59_1#0c816c3e1?vbadefaultcenterpage=1&amp;parentnodeid=bb2215cae&amp;vbahtmlprocessed=1"/>
              <p:cNvSpPr>
                <a:spLocks noRot="1" noChangeAspect="1" noMove="1" noResize="1" noEditPoints="1" noAdjustHandles="1" noChangeArrowheads="1" noChangeShapeType="1" noTextEdit="1"/>
              </p:cNvSpPr>
              <p:nvPr/>
            </p:nvSpPr>
            <p:spPr>
              <a:xfrm>
                <a:off x="502920" y="2885898"/>
                <a:ext cx="11183112" cy="685356"/>
              </a:xfrm>
              <a:prstGeom prst="rect">
                <a:avLst/>
              </a:prstGeom>
              <a:blipFill rotWithShape="1">
                <a:blip r:embed="rId3"/>
                <a:stretch>
                  <a:fillRect t="-67" r="1" b="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60_1#0c816c3e1.blank?vbadefaultcenterpage=1&amp;parentnodeid=bb2215cae&amp;vbapositionanswer=29&amp;vbahtmlprocessed=1"/>
              <p:cNvSpPr/>
              <p:nvPr/>
            </p:nvSpPr>
            <p:spPr>
              <a:xfrm>
                <a:off x="5495056" y="3026885"/>
                <a:ext cx="770509"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60_1#0c816c3e1.blank?vbadefaultcenterpage=1&amp;parentnodeid=bb2215cae&amp;vbapositionanswer=29&amp;vbahtmlprocessed=1"/>
              <p:cNvSpPr>
                <a:spLocks noRot="1" noChangeAspect="1" noMove="1" noResize="1" noEditPoints="1" noAdjustHandles="1" noChangeArrowheads="1" noChangeShapeType="1" noTextEdit="1"/>
              </p:cNvSpPr>
              <p:nvPr/>
            </p:nvSpPr>
            <p:spPr>
              <a:xfrm>
                <a:off x="5495056" y="3026885"/>
                <a:ext cx="770509" cy="353441"/>
              </a:xfrm>
              <a:prstGeom prst="rect">
                <a:avLst/>
              </a:prstGeom>
              <a:blipFill rotWithShape="1">
                <a:blip r:embed="rId4"/>
                <a:stretch>
                  <a:fillRect l="-52" t="-134" r="3" b="-76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61_1#0c816c3e1?vbadefaultcenterpage=1&amp;parentnodeid=bb2215cae&amp;vbahtmlprocessed=1"/>
              <p:cNvSpPr/>
              <p:nvPr/>
            </p:nvSpPr>
            <p:spPr>
              <a:xfrm>
                <a:off x="502920" y="3574746"/>
                <a:ext cx="11183112" cy="68535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61_1#0c816c3e1?vbadefaultcenterpage=1&amp;parentnodeid=bb2215cae&amp;vbahtmlprocessed=1"/>
              <p:cNvSpPr>
                <a:spLocks noRot="1" noChangeAspect="1" noMove="1" noResize="1" noEditPoints="1" noAdjustHandles="1" noChangeArrowheads="1" noChangeShapeType="1" noTextEdit="1"/>
              </p:cNvSpPr>
              <p:nvPr/>
            </p:nvSpPr>
            <p:spPr>
              <a:xfrm>
                <a:off x="502920" y="3574746"/>
                <a:ext cx="11183112" cy="685356"/>
              </a:xfrm>
              <a:prstGeom prst="rect">
                <a:avLst/>
              </a:prstGeom>
              <a:blipFill rotWithShape="1">
                <a:blip r:embed="rId5"/>
                <a:stretch>
                  <a:fillRect t="-48" r="1" b="7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62_1#48fb9af95?vbadefaultcenterpage=1&amp;parentnodeid=bb2215cae&amp;vbahtmlprocessed=1"/>
              <p:cNvSpPr/>
              <p:nvPr/>
            </p:nvSpPr>
            <p:spPr>
              <a:xfrm>
                <a:off x="502920" y="2882691"/>
                <a:ext cx="11183112" cy="73152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天津卷）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是虚数单位，化简</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5+14</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的结果为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62_1#48fb9af95?vbadefaultcenterpage=1&amp;parentnodeid=bb2215cae&amp;vbahtmlprocessed=1"/>
              <p:cNvSpPr>
                <a:spLocks noRot="1" noChangeAspect="1" noMove="1" noResize="1" noEditPoints="1" noAdjustHandles="1" noChangeArrowheads="1" noChangeShapeType="1" noTextEdit="1"/>
              </p:cNvSpPr>
              <p:nvPr/>
            </p:nvSpPr>
            <p:spPr>
              <a:xfrm>
                <a:off x="502920" y="2882691"/>
                <a:ext cx="11183112" cy="731520"/>
              </a:xfrm>
              <a:prstGeom prst="rect">
                <a:avLst/>
              </a:prstGeom>
              <a:blipFill rotWithShape="1">
                <a:blip r:embed="rId3"/>
                <a:stretch>
                  <a:fillRect t="-58" r="1" b="-9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63_1#48fb9af95.blank?vbadefaultcenterpage=1&amp;parentnodeid=bb2215cae&amp;vbapositionanswer=30&amp;vbahtmlprocessed=1"/>
              <p:cNvSpPr/>
              <p:nvPr/>
            </p:nvSpPr>
            <p:spPr>
              <a:xfrm>
                <a:off x="8169690" y="3071730"/>
                <a:ext cx="770509"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63_1#48fb9af95.blank?vbadefaultcenterpage=1&amp;parentnodeid=bb2215cae&amp;vbapositionanswer=30&amp;vbahtmlprocessed=1"/>
              <p:cNvSpPr>
                <a:spLocks noRot="1" noChangeAspect="1" noMove="1" noResize="1" noEditPoints="1" noAdjustHandles="1" noChangeArrowheads="1" noChangeShapeType="1" noTextEdit="1"/>
              </p:cNvSpPr>
              <p:nvPr/>
            </p:nvSpPr>
            <p:spPr>
              <a:xfrm>
                <a:off x="8169690" y="3071730"/>
                <a:ext cx="770509" cy="353441"/>
              </a:xfrm>
              <a:prstGeom prst="rect">
                <a:avLst/>
              </a:prstGeom>
              <a:blipFill rotWithShape="1">
                <a:blip r:embed="rId4"/>
                <a:stretch>
                  <a:fillRect l="-54" t="-66" r="4" b="-77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64_1#48fb9af95?vbadefaultcenterpage=1&amp;parentnodeid=bb2215cae&amp;vbahtmlprocessed=1"/>
              <p:cNvSpPr/>
              <p:nvPr/>
            </p:nvSpPr>
            <p:spPr>
              <a:xfrm>
                <a:off x="502920" y="3622339"/>
                <a:ext cx="11183112" cy="640969"/>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5+14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5+14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52+13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64_1#48fb9af95?vbadefaultcenterpage=1&amp;parentnodeid=bb2215cae&amp;vbahtmlprocessed=1"/>
              <p:cNvSpPr>
                <a:spLocks noRot="1" noChangeAspect="1" noMove="1" noResize="1" noEditPoints="1" noAdjustHandles="1" noChangeArrowheads="1" noChangeShapeType="1" noTextEdit="1"/>
              </p:cNvSpPr>
              <p:nvPr/>
            </p:nvSpPr>
            <p:spPr>
              <a:xfrm>
                <a:off x="502920" y="3622339"/>
                <a:ext cx="11183112" cy="640969"/>
              </a:xfrm>
              <a:prstGeom prst="rect">
                <a:avLst/>
              </a:prstGeom>
              <a:blipFill rotWithShape="1">
                <a:blip r:embed="rId5"/>
                <a:stretch>
                  <a:fillRect t="-47" r="1" b="8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65_1#6d1fcf2e9?vbadefaultcenterpage=1&amp;parentnodeid=bb2215cae&amp;vbahtmlprocessed=1"/>
              <p:cNvSpPr/>
              <p:nvPr/>
            </p:nvSpPr>
            <p:spPr>
              <a:xfrm>
                <a:off x="502920" y="2899075"/>
                <a:ext cx="11183112" cy="671703"/>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65_1#6d1fcf2e9?vbadefaultcenterpage=1&amp;parentnodeid=bb2215cae&amp;vbahtmlprocessed=1"/>
              <p:cNvSpPr>
                <a:spLocks noRot="1" noChangeAspect="1" noMove="1" noResize="1" noEditPoints="1" noAdjustHandles="1" noChangeArrowheads="1" noChangeShapeType="1" noTextEdit="1"/>
              </p:cNvSpPr>
              <p:nvPr/>
            </p:nvSpPr>
            <p:spPr>
              <a:xfrm>
                <a:off x="502920" y="2899075"/>
                <a:ext cx="11183112" cy="671703"/>
              </a:xfrm>
              <a:prstGeom prst="rect">
                <a:avLst/>
              </a:prstGeom>
              <a:blipFill rotWithShape="1">
                <a:blip r:embed="rId3"/>
                <a:stretch>
                  <a:fillRect t="-45" r="1" b="-12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66_1#6d1fcf2e9.blank?vbadefaultcenterpage=1&amp;parentnodeid=bb2215cae&amp;vbapositionanswer=31&amp;vbahtmlprocessed=1"/>
              <p:cNvSpPr/>
              <p:nvPr/>
            </p:nvSpPr>
            <p:spPr>
              <a:xfrm>
                <a:off x="4686149" y="3071854"/>
                <a:ext cx="239713"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66_1#6d1fcf2e9.blank?vbadefaultcenterpage=1&amp;parentnodeid=bb2215cae&amp;vbapositionanswer=31&amp;vbahtmlprocessed=1"/>
              <p:cNvSpPr>
                <a:spLocks noRot="1" noChangeAspect="1" noMove="1" noResize="1" noEditPoints="1" noAdjustHandles="1" noChangeArrowheads="1" noChangeShapeType="1" noTextEdit="1"/>
              </p:cNvSpPr>
              <p:nvPr/>
            </p:nvSpPr>
            <p:spPr>
              <a:xfrm>
                <a:off x="4686149" y="3071854"/>
                <a:ext cx="239713" cy="353441"/>
              </a:xfrm>
              <a:prstGeom prst="rect">
                <a:avLst/>
              </a:prstGeom>
              <a:blipFill rotWithShape="1">
                <a:blip r:embed="rId4"/>
                <a:stretch>
                  <a:fillRect l="-202" t="-102" r="70" b="-7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67_1#6d1fcf2e9?vbadefaultcenterpage=1&amp;parentnodeid=bb2215cae&amp;vbahtmlprocessed=1"/>
              <p:cNvSpPr/>
              <p:nvPr/>
            </p:nvSpPr>
            <p:spPr>
              <a:xfrm>
                <a:off x="502920" y="3575222"/>
                <a:ext cx="11183112" cy="671703"/>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1012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67_1#6d1fcf2e9?vbadefaultcenterpage=1&amp;parentnodeid=bb2215cae&amp;vbahtmlprocessed=1"/>
              <p:cNvSpPr>
                <a:spLocks noRot="1" noChangeAspect="1" noMove="1" noResize="1" noEditPoints="1" noAdjustHandles="1" noChangeArrowheads="1" noChangeShapeType="1" noTextEdit="1"/>
              </p:cNvSpPr>
              <p:nvPr/>
            </p:nvSpPr>
            <p:spPr>
              <a:xfrm>
                <a:off x="502920" y="3575222"/>
                <a:ext cx="11183112" cy="671703"/>
              </a:xfrm>
              <a:prstGeom prst="rect">
                <a:avLst/>
              </a:prstGeom>
              <a:blipFill rotWithShape="1">
                <a:blip r:embed="rId5"/>
                <a:stretch>
                  <a:fillRect t="-26" r="1" b="-131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8c97750ef?vbadefaultcenterpage=1&amp;parentnodeid=732157c98&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复数的几何意义［师生共研］</a:t>
            </a:r>
            <a:endParaRPr lang="en-US" altLang="zh-CN" sz="2800" dirty="0"/>
          </a:p>
        </p:txBody>
      </p:sp>
      <mc:AlternateContent xmlns:mc="http://schemas.openxmlformats.org/markup-compatibility/2006" xmlns:a14="http://schemas.microsoft.com/office/drawing/2010/main">
        <mc:Choice Requires="a14">
          <p:sp>
            <p:nvSpPr>
              <p:cNvPr id="3" name="QC_6_BD.68_1#632a588f3?vbadefaultcenterpage=1&amp;parentnodeid=9c896f4cc&amp;vbahtmlprocessed=1&amp;bbb=1"/>
              <p:cNvSpPr/>
              <p:nvPr/>
            </p:nvSpPr>
            <p:spPr>
              <a:xfrm>
                <a:off x="502920" y="1395810"/>
                <a:ext cx="11276711"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在复平面内</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对应的点位于</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68_1#632a588f3?vbadefaultcenterpage=1&amp;parentnodeid=9c896f4cc&amp;vbahtmlprocessed=1&amp;bbb=1"/>
              <p:cNvSpPr>
                <a:spLocks noRot="1" noChangeAspect="1" noMove="1" noResize="1" noEditPoints="1" noAdjustHandles="1" noChangeArrowheads="1" noChangeShapeType="1" noTextEdit="1"/>
              </p:cNvSpPr>
              <p:nvPr/>
            </p:nvSpPr>
            <p:spPr>
              <a:xfrm>
                <a:off x="502920" y="1395810"/>
                <a:ext cx="11276711" cy="486029"/>
              </a:xfrm>
              <a:prstGeom prst="rect">
                <a:avLst/>
              </a:prstGeom>
              <a:blipFill rotWithShape="1">
                <a:blip r:embed="rId3"/>
                <a:stretch>
                  <a:fillRect t="-16" r="3" b="-12866"/>
                </a:stretch>
              </a:blipFill>
            </p:spPr>
            <p:txBody>
              <a:bodyPr/>
              <a:lstStyle/>
              <a:p>
                <a:r>
                  <a:rPr lang="zh-CN" altLang="en-US">
                    <a:noFill/>
                  </a:rPr>
                  <a:t> </a:t>
                </a:r>
              </a:p>
            </p:txBody>
          </p:sp>
        </mc:Fallback>
      </mc:AlternateContent>
      <p:sp>
        <p:nvSpPr>
          <p:cNvPr id="4" name="QC_6_AN.69_1#632a588f3.bracket?vbadefaultcenterpage=1&amp;parentnodeid=9c896f4cc&amp;vbapositionanswer=32&amp;vbahtmlprocessed=1"/>
          <p:cNvSpPr/>
          <p:nvPr/>
        </p:nvSpPr>
        <p:spPr>
          <a:xfrm>
            <a:off x="10584488" y="1423235"/>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p:sp>
        <p:nvSpPr>
          <p:cNvPr id="5" name="QC_6_BD.70_1#632a588f3.choices?vbadefaultcenterpage=1&amp;parentnodeid=9c896f4cc&amp;vbahtmlprocessed=1"/>
          <p:cNvSpPr/>
          <p:nvPr/>
        </p:nvSpPr>
        <p:spPr>
          <a:xfrm>
            <a:off x="502920" y="1889348"/>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.第一象限</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B.第二象限</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C.第三象限</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.第四象限</a:t>
            </a:r>
            <a:endParaRPr lang="en-US" altLang="zh-CN" sz="2400" dirty="0"/>
          </a:p>
        </p:txBody>
      </p:sp>
      <mc:AlternateContent xmlns:mc="http://schemas.openxmlformats.org/markup-compatibility/2006" xmlns:a14="http://schemas.microsoft.com/office/drawing/2010/main">
        <mc:Choice Requires="a14">
          <p:sp>
            <p:nvSpPr>
              <p:cNvPr id="6" name="QC_6_AS.71_1#632a588f3?vbadefaultcenterpage=1&amp;parentnodeid=9c896f4cc&amp;vbahtmlprocessed=1&amp;bbb=1&amp;hasbroken=1"/>
              <p:cNvSpPr/>
              <p:nvPr/>
            </p:nvSpPr>
            <p:spPr>
              <a:xfrm>
                <a:off x="502920" y="2384648"/>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=3+8</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=6+8</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，所以所求复数在复平面内对应的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，位于第一象限.故选A.</a:t>
                </a:r>
                <a:endParaRPr lang="en-US" altLang="zh-CN" sz="2400" dirty="0"/>
              </a:p>
            </p:txBody>
          </p:sp>
        </mc:Choice>
        <mc:Fallback xmlns="">
          <p:sp>
            <p:nvSpPr>
              <p:cNvPr id="6" name="QC_6_AS.71_1#632a588f3?vbadefaultcenterpage=1&amp;parentnodeid=9c896f4cc&amp;vbahtmlprocessed=1&amp;bbb=1&amp;hasbroken=1"/>
              <p:cNvSpPr>
                <a:spLocks noRot="1" noChangeAspect="1" noMove="1" noResize="1" noEditPoints="1" noAdjustHandles="1" noChangeArrowheads="1" noChangeShapeType="1" noTextEdit="1"/>
              </p:cNvSpPr>
              <p:nvPr/>
            </p:nvSpPr>
            <p:spPr>
              <a:xfrm>
                <a:off x="502920" y="2384648"/>
                <a:ext cx="11183112" cy="1038670"/>
              </a:xfrm>
              <a:prstGeom prst="rect">
                <a:avLst/>
              </a:prstGeom>
              <a:blipFill rotWithShape="1">
                <a:blip r:embed="rId4"/>
                <a:stretch>
                  <a:fillRect t="-21" r="1" b="-568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72_1#cffc3de3c?vbadefaultcenterpage=1&amp;parentnodeid=9c896f4cc&amp;vbahtmlprocessed=1"/>
              <p:cNvSpPr/>
              <p:nvPr/>
            </p:nvSpPr>
            <p:spPr>
              <a:xfrm>
                <a:off x="502920" y="2440224"/>
                <a:ext cx="11183112" cy="52832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（2）设复数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72_1#cffc3de3c?vbadefaultcenterpage=1&amp;parentnodeid=9c896f4cc&amp;vbahtmlprocessed=1"/>
              <p:cNvSpPr>
                <a:spLocks noRot="1" noChangeAspect="1" noMove="1" noResize="1" noEditPoints="1" noAdjustHandles="1" noChangeArrowheads="1" noChangeShapeType="1" noTextEdit="1"/>
              </p:cNvSpPr>
              <p:nvPr/>
            </p:nvSpPr>
            <p:spPr>
              <a:xfrm>
                <a:off x="502920" y="2440224"/>
                <a:ext cx="11183112" cy="528320"/>
              </a:xfrm>
              <a:prstGeom prst="rect">
                <a:avLst/>
              </a:prstGeom>
              <a:blipFill rotWithShape="1">
                <a:blip r:embed="rId3"/>
                <a:stretch>
                  <a:fillRect t="-105" r="1" b="-16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73_1#cffc3de3c.blank?vbadefaultcenterpage=1&amp;parentnodeid=9c896f4cc&amp;vbapositionanswer=33&amp;vbahtmlprocessed=1"/>
              <p:cNvSpPr/>
              <p:nvPr/>
            </p:nvSpPr>
            <p:spPr>
              <a:xfrm>
                <a:off x="7159244" y="2508613"/>
                <a:ext cx="1054799"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73_1#cffc3de3c.blank?vbadefaultcenterpage=1&amp;parentnodeid=9c896f4cc&amp;vbapositionanswer=33&amp;vbahtmlprocessed=1"/>
              <p:cNvSpPr>
                <a:spLocks noRot="1" noChangeAspect="1" noMove="1" noResize="1" noEditPoints="1" noAdjustHandles="1" noChangeArrowheads="1" noChangeShapeType="1" noTextEdit="1"/>
              </p:cNvSpPr>
              <p:nvPr/>
            </p:nvSpPr>
            <p:spPr>
              <a:xfrm>
                <a:off x="7159244" y="2508613"/>
                <a:ext cx="1054799" cy="391541"/>
              </a:xfrm>
              <a:prstGeom prst="rect">
                <a:avLst/>
              </a:prstGeom>
              <a:blipFill rotWithShape="1">
                <a:blip r:embed="rId4"/>
                <a:stretch>
                  <a:fillRect l="-24" t="-93" r="30" b="-101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74_1#cffc3de3c?vbadefaultcenterpage=1&amp;parentnodeid=9c896f4cc&amp;vbahtmlprocessed=1&amp;bbb=1&amp;hasbroken=1"/>
              <p:cNvSpPr/>
              <p:nvPr/>
            </p:nvSpPr>
            <p:spPr>
              <a:xfrm>
                <a:off x="502920" y="2976672"/>
                <a:ext cx="11183112" cy="172910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设复数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，表示以</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为圆心，</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为半径的圆，故</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表示圆上的点到原点</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的距离，故其最小值为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74_1#cffc3de3c?vbadefaultcenterpage=1&amp;parentnodeid=9c896f4cc&amp;vbahtmlprocessed=1&amp;bbb=1&amp;hasbroken=1"/>
              <p:cNvSpPr>
                <a:spLocks noRot="1" noChangeAspect="1" noMove="1" noResize="1" noEditPoints="1" noAdjustHandles="1" noChangeArrowheads="1" noChangeShapeType="1" noTextEdit="1"/>
              </p:cNvSpPr>
              <p:nvPr/>
            </p:nvSpPr>
            <p:spPr>
              <a:xfrm>
                <a:off x="502920" y="2976672"/>
                <a:ext cx="11183112" cy="1729105"/>
              </a:xfrm>
              <a:prstGeom prst="rect">
                <a:avLst/>
              </a:prstGeom>
              <a:blipFill rotWithShape="1">
                <a:blip r:embed="rId5"/>
                <a:stretch>
                  <a:fillRect t="-25" r="1" b="-232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a4eca77ad?vbadefaultcenterpage=1&amp;parentnodeid=8c97750e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884757"/>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a4eca77ad?vbadefaultcenterpage=1&amp;parentnodeid=8c97750ef&amp;vbahtmlprocessed=1&amp;bbb=1&amp;hasbroken=1"/>
              <p:cNvSpPr/>
              <p:nvPr/>
            </p:nvSpPr>
            <p:spPr>
              <a:xfrm>
                <a:off x="502920" y="2411045"/>
                <a:ext cx="11183112" cy="2824798"/>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复数的几何意义及应用</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、复平面上的点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𝑍</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及向量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𝑂𝑍</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相互联系，即</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𝑍</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𝑂𝑍</m:t>
                            </m:r>
                          </m:e>
                        </m:acc>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由于复数、点、向量之间建立了一一对应的关系，因此可把复数、向量与解析几</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何联系在一起，解题时可运用数形结合的方法，使问题的解决更加直观</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5_BD#a4eca77ad?vbadefaultcenterpage=1&amp;parentnodeid=8c97750ef&amp;vbahtmlprocessed=1&amp;bbb=1&amp;hasbroken=1"/>
              <p:cNvSpPr>
                <a:spLocks noRot="1" noChangeAspect="1" noMove="1" noResize="1" noEditPoints="1" noAdjustHandles="1" noChangeArrowheads="1" noChangeShapeType="1" noTextEdit="1"/>
              </p:cNvSpPr>
              <p:nvPr/>
            </p:nvSpPr>
            <p:spPr>
              <a:xfrm>
                <a:off x="502920" y="2411045"/>
                <a:ext cx="11183112" cy="2824798"/>
              </a:xfrm>
              <a:prstGeom prst="rect">
                <a:avLst/>
              </a:prstGeom>
              <a:blipFill rotWithShape="1">
                <a:blip r:embed="rId4"/>
                <a:stretch>
                  <a:fillRect t="-21" r="1" b="-7274"/>
                </a:stretch>
              </a:blipFill>
            </p:spPr>
            <p:txBody>
              <a:bodyPr/>
              <a:lstStyle/>
              <a:p>
                <a:r>
                  <a:rPr lang="zh-CN" altLang="en-US">
                    <a:noFill/>
                  </a:rPr>
                  <a:t> </a:t>
                </a:r>
              </a:p>
            </p:txBody>
          </p:sp>
        </mc:Fallback>
      </mc:AlternateContent>
    </p:spTree>
  </p:cSld>
  <p:clrMapOvr>
    <a:masterClrMapping/>
  </p:clrMapOvr>
  <p:transition>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c801f063?vbadefaultcenterpage=1&amp;parentnodeid=8c97750ef&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B_6_BD.75_1#941d1e13e?vbadefaultcenterpage=1&amp;parentnodeid=5c801f063&amp;vbahtmlprocessed=1&amp;bbb=1&amp;hasbroken=1"/>
              <p:cNvSpPr/>
              <p:nvPr/>
            </p:nvSpPr>
            <p:spPr>
              <a:xfrm>
                <a:off x="502920" y="1419448"/>
                <a:ext cx="11183112" cy="1130427"/>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北京卷改编）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若在复平面内，复数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对应的点的坐标是</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的共</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轭复数</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75_1#941d1e13e?vbadefaultcenterpage=1&amp;parentnodeid=5c801f063&amp;vbahtmlprocessed=1&amp;bbb=1&amp;hasbroken=1"/>
              <p:cNvSpPr>
                <a:spLocks noRot="1" noChangeAspect="1" noMove="1" noResize="1" noEditPoints="1" noAdjustHandles="1" noChangeArrowheads="1" noChangeShapeType="1" noTextEdit="1"/>
              </p:cNvSpPr>
              <p:nvPr/>
            </p:nvSpPr>
            <p:spPr>
              <a:xfrm>
                <a:off x="502920" y="1419448"/>
                <a:ext cx="11183112" cy="1130427"/>
              </a:xfrm>
              <a:prstGeom prst="rect">
                <a:avLst/>
              </a:prstGeom>
              <a:blipFill rotWithShape="1">
                <a:blip r:embed="rId4"/>
                <a:stretch>
                  <a:fillRect t="-20" r="1" b="-101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76_1#941d1e13e.blank?vbadefaultcenterpage=1&amp;parentnodeid=5c801f063&amp;vbapositionanswer=34&amp;vbahtmlprocessed=1"/>
              <p:cNvSpPr/>
              <p:nvPr/>
            </p:nvSpPr>
            <p:spPr>
              <a:xfrm>
                <a:off x="1894523" y="2088293"/>
                <a:ext cx="1365949"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76_1#941d1e13e.blank?vbadefaultcenterpage=1&amp;parentnodeid=5c801f063&amp;vbapositionanswer=34&amp;vbahtmlprocessed=1"/>
              <p:cNvSpPr>
                <a:spLocks noRot="1" noChangeAspect="1" noMove="1" noResize="1" noEditPoints="1" noAdjustHandles="1" noChangeArrowheads="1" noChangeShapeType="1" noTextEdit="1"/>
              </p:cNvSpPr>
              <p:nvPr/>
            </p:nvSpPr>
            <p:spPr>
              <a:xfrm>
                <a:off x="1894523" y="2088293"/>
                <a:ext cx="1365949" cy="391541"/>
              </a:xfrm>
              <a:prstGeom prst="rect">
                <a:avLst/>
              </a:prstGeom>
              <a:blipFill rotWithShape="1">
                <a:blip r:embed="rId5"/>
                <a:stretch>
                  <a:fillRect l="-23" t="-105" r="28" b="-101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77_1#941d1e13e?vbadefaultcenterpage=1&amp;parentnodeid=5c801f063&amp;vbahtmlprocessed=1"/>
              <p:cNvSpPr/>
              <p:nvPr/>
            </p:nvSpPr>
            <p:spPr>
              <a:xfrm>
                <a:off x="502920" y="2562448"/>
                <a:ext cx="11183112" cy="52832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a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ba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77_1#941d1e13e?vbadefaultcenterpage=1&amp;parentnodeid=5c801f063&amp;vbahtmlprocessed=1"/>
              <p:cNvSpPr>
                <a:spLocks noRot="1" noChangeAspect="1" noMove="1" noResize="1" noEditPoints="1" noAdjustHandles="1" noChangeArrowheads="1" noChangeShapeType="1" noTextEdit="1"/>
              </p:cNvSpPr>
              <p:nvPr/>
            </p:nvSpPr>
            <p:spPr>
              <a:xfrm>
                <a:off x="502920" y="2562448"/>
                <a:ext cx="11183112" cy="528320"/>
              </a:xfrm>
              <a:prstGeom prst="rect">
                <a:avLst/>
              </a:prstGeom>
              <a:blipFill rotWithShape="1">
                <a:blip r:embed="rId6"/>
                <a:stretch>
                  <a:fillRect t="-42" r="1" b="-632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6b593eb48.fixed?vbadefaultcenterpage=1&amp;parentnodeid=53e66490a&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基础课30</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复数</a:t>
            </a:r>
            <a:endParaRPr lang="en-US" altLang="zh-CN" sz="4000" dirty="0"/>
          </a:p>
        </p:txBody>
      </p:sp>
      <p:pic>
        <p:nvPicPr>
          <p:cNvPr id="3" name="C_0#6b593eb48?linknodeid=e75e96c1f&amp;catalogrefid=e75e96c1f&amp;parentnodeid=53e66490a&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6b593eb48?linknodeid=e75e96c1f&amp;catalogrefid=e75e96c1f&amp;parentnodeid=53e66490a&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6b593eb48?linknodeid=732157c98&amp;catalogrefid=732157c98&amp;parentnodeid=53e66490a&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6b593eb48?linknodeid=732157c98&amp;catalogrefid=732157c98&amp;parentnodeid=53e66490a&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78_1#a4b393168?vbadefaultcenterpage=1&amp;parentnodeid=5c801f063&amp;vbahtmlprocessed=1"/>
              <p:cNvSpPr/>
              <p:nvPr/>
            </p:nvSpPr>
            <p:spPr>
              <a:xfrm>
                <a:off x="502920" y="2551222"/>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为虚数单位，则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−3−5</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的最大值为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78_1#a4b393168?vbadefaultcenterpage=1&amp;parentnodeid=5c801f063&amp;vbahtmlprocessed=1"/>
              <p:cNvSpPr>
                <a:spLocks noRot="1" noChangeAspect="1" noMove="1" noResize="1" noEditPoints="1" noAdjustHandles="1" noChangeArrowheads="1" noChangeShapeType="1" noTextEdit="1"/>
              </p:cNvSpPr>
              <p:nvPr/>
            </p:nvSpPr>
            <p:spPr>
              <a:xfrm>
                <a:off x="502920" y="2551222"/>
                <a:ext cx="11183112" cy="486029"/>
              </a:xfrm>
              <a:prstGeom prst="rect">
                <a:avLst/>
              </a:prstGeom>
              <a:blipFill rotWithShape="1">
                <a:blip r:embed="rId3"/>
                <a:stretch>
                  <a:fillRect t="-88" r="1" b="-12794"/>
                </a:stretch>
              </a:blipFill>
            </p:spPr>
            <p:txBody>
              <a:bodyPr/>
              <a:lstStyle/>
              <a:p>
                <a:r>
                  <a:rPr lang="zh-CN" altLang="en-US">
                    <a:noFill/>
                  </a:rPr>
                  <a:t> </a:t>
                </a:r>
              </a:p>
            </p:txBody>
          </p:sp>
        </mc:Fallback>
      </mc:AlternateContent>
      <p:sp>
        <p:nvSpPr>
          <p:cNvPr id="3" name="QB_6_AN.79_1#a4b393168.blank?vbadefaultcenterpage=1&amp;parentnodeid=5c801f063&amp;vbapositionanswer=35&amp;vbahtmlprocessed=1"/>
          <p:cNvSpPr/>
          <p:nvPr/>
        </p:nvSpPr>
        <p:spPr>
          <a:xfrm>
            <a:off x="9416708" y="2513122"/>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6</a:t>
            </a:r>
            <a:endParaRPr lang="en-US" altLang="zh-CN" sz="2400" dirty="0"/>
          </a:p>
        </p:txBody>
      </p:sp>
      <mc:AlternateContent xmlns:mc="http://schemas.openxmlformats.org/markup-compatibility/2006" xmlns:a14="http://schemas.microsoft.com/office/drawing/2010/main">
        <mc:Choice Requires="a14">
          <p:sp>
            <p:nvSpPr>
              <p:cNvPr id="4" name="QB_6_AS.80_1#a4b393168?vbadefaultcenterpage=1&amp;parentnodeid=5c801f063&amp;vbahtmlprocessed=1&amp;bbb=1&amp;hasbroken=1"/>
              <p:cNvSpPr/>
              <p:nvPr/>
            </p:nvSpPr>
            <p:spPr>
              <a:xfrm>
                <a:off x="502920" y="3049569"/>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根据复数模的几何意义，可知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为圆心，1为半径的圆</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表示圆</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上的点到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的最大值是</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=5+1=6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4" name="QB_6_AS.80_1#a4b393168?vbadefaultcenterpage=1&amp;parentnodeid=5c801f063&amp;vbahtmlprocessed=1&amp;bbb=1&amp;hasbroken=1"/>
              <p:cNvSpPr>
                <a:spLocks noRot="1" noChangeAspect="1" noMove="1" noResize="1" noEditPoints="1" noAdjustHandles="1" noChangeArrowheads="1" noChangeShapeType="1" noTextEdit="1"/>
              </p:cNvSpPr>
              <p:nvPr/>
            </p:nvSpPr>
            <p:spPr>
              <a:xfrm>
                <a:off x="502920" y="3049569"/>
                <a:ext cx="11183112" cy="1583309"/>
              </a:xfrm>
              <a:prstGeom prst="rect">
                <a:avLst/>
              </a:prstGeom>
              <a:blipFill rotWithShape="1">
                <a:blip r:embed="rId4"/>
                <a:stretch>
                  <a:fillRect t="-19" r="-78" b="-39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45e2f7e03?colgroup=4,5,12,5,6&amp;vbadefaultcenterpage=1&amp;parentnodeid=6b593eb48&amp;vbahtmlprocessed=1&amp;bbb=1&amp;hasbroken=1"/>
              <p:cNvGraphicFramePr>
                <a:graphicFrameLocks noGrp="1"/>
              </p:cNvGraphicFramePr>
              <p:nvPr/>
            </p:nvGraphicFramePr>
            <p:xfrm>
              <a:off x="502920" y="1047604"/>
              <a:ext cx="11146536" cy="5230368"/>
            </p:xfrm>
            <a:graphic>
              <a:graphicData uri="http://schemas.openxmlformats.org/drawingml/2006/table">
                <a:tbl>
                  <a:tblPr/>
                  <a:tblGrid>
                    <a:gridCol w="1389888">
                      <a:extLst>
                        <a:ext uri="{9D8B030D-6E8A-4147-A177-3AD203B41FA5}">
                          <a16:colId xmlns:a16="http://schemas.microsoft.com/office/drawing/2014/main" val="20000"/>
                        </a:ext>
                      </a:extLst>
                    </a:gridCol>
                    <a:gridCol w="1773936">
                      <a:extLst>
                        <a:ext uri="{9D8B030D-6E8A-4147-A177-3AD203B41FA5}">
                          <a16:colId xmlns:a16="http://schemas.microsoft.com/office/drawing/2014/main" val="20001"/>
                        </a:ext>
                      </a:extLst>
                    </a:gridCol>
                    <a:gridCol w="4050792">
                      <a:extLst>
                        <a:ext uri="{9D8B030D-6E8A-4147-A177-3AD203B41FA5}">
                          <a16:colId xmlns:a16="http://schemas.microsoft.com/office/drawing/2014/main" val="20002"/>
                        </a:ext>
                      </a:extLst>
                    </a:gridCol>
                    <a:gridCol w="1773936">
                      <a:extLst>
                        <a:ext uri="{9D8B030D-6E8A-4147-A177-3AD203B41FA5}">
                          <a16:colId xmlns:a16="http://schemas.microsoft.com/office/drawing/2014/main" val="20003"/>
                        </a:ext>
                      </a:extLst>
                    </a:gridCol>
                    <a:gridCol w="2157984">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55407">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复数的概</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念</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55407">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复数的四</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从近几年高考的情况来看，复数是高考常考内容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，一般以选择题的形式</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出现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，试题较为简单.预计2025年高考命题情况变化不大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mc:Choice>
        <mc:Fallback xmlns="">
          <p:graphicFrame>
            <p:nvGraphicFramePr>
              <p:cNvPr id="5" name="P_3_BD#45e2f7e03?colgroup=4,5,12,5,6&amp;vbadefaultcenterpage=1&amp;parentnodeid=6b593eb48&amp;vbahtmlprocessed=1&amp;bbb=1&amp;hasbroken=1"/>
              <p:cNvGraphicFramePr>
                <a:graphicFrameLocks noGrp="1"/>
              </p:cNvGraphicFramePr>
              <p:nvPr/>
            </p:nvGraphicFramePr>
            <p:xfrm>
              <a:off x="502920" y="1047604"/>
              <a:ext cx="11146536" cy="5057014"/>
            </p:xfrm>
            <a:graphic>
              <a:graphicData uri="http://schemas.openxmlformats.org/drawingml/2006/table">
                <a:tbl>
                  <a:tblPr/>
                  <a:tblGrid>
                    <a:gridCol w="1389888"/>
                    <a:gridCol w="1773936"/>
                    <a:gridCol w="4050792"/>
                    <a:gridCol w="1773936"/>
                    <a:gridCol w="2157984"/>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99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复数的概</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念</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99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复数的四</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从近几年高考的情况来看，复数是高考常考内容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，一般以选择题的形式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出现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，试题较为简单.预计2025年高考命题情况变化不大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e75e96c1f.fixed?vbadefaultcenterpage=1&amp;parentnodeid=6b593eb48&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e75e96c1f.fixed?vbadefaultcenterpage=1&amp;parentnodeid=6b593eb48&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86785bb3?vbadefaultcenterpage=1&amp;parentnodeid=e75e96c1f&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2cdf02c87?segpoint=1&amp;vbadefaultcenterpage=1&amp;parentnodeid=a86785bb3&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一、复数的定义及分类</a:t>
            </a:r>
            <a:endParaRPr lang="en-US" altLang="zh-CN" sz="2600" dirty="0"/>
          </a:p>
        </p:txBody>
      </p:sp>
      <mc:AlternateContent xmlns:mc="http://schemas.openxmlformats.org/markup-compatibility/2006" xmlns:a14="http://schemas.microsoft.com/office/drawing/2010/main">
        <mc:Choice Requires="a14">
          <p:sp>
            <p:nvSpPr>
              <p:cNvPr id="4" name="P_6_BD#bfd614655?segpoint=1&amp;vbadefaultcenterpage=1&amp;parentnodeid=2cdf02c87&amp;vbahtmlprocessed=1&amp;bbb=1&amp;hasbroken=1"/>
              <p:cNvSpPr/>
              <p:nvPr/>
            </p:nvSpPr>
            <p:spPr>
              <a:xfrm>
                <a:off x="502920" y="20087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定义：形如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的数叫作复数，其中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的①</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叫作复</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的②</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为虚数单位）.集合</a:t>
                </a:r>
                <a14:m>
                  <m:oMath xmlns:m="http://schemas.openxmlformats.org/officeDocument/2006/math">
                    <m:r>
                      <a:rPr lang="en-US" altLang="zh-CN" sz="2400" b="1" i="1" dirty="0">
                        <a:solidFill>
                          <a:srgbClr val="000000"/>
                        </a:solidFill>
                        <a:latin typeface="Cambria Math" panose="02040503050406030204" pitchFamily="18" charset="0"/>
                      </a:rPr>
                      <m:t>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叫作复数集.</a:t>
                </a:r>
                <a:endParaRPr lang="en-US" altLang="zh-CN" sz="2400" dirty="0"/>
              </a:p>
            </p:txBody>
          </p:sp>
        </mc:Choice>
        <mc:Fallback xmlns="">
          <p:sp>
            <p:nvSpPr>
              <p:cNvPr id="4" name="P_6_BD#bfd614655?segpoint=1&amp;vbadefaultcenterpage=1&amp;parentnodeid=2cdf02c87&amp;vbahtmlprocessed=1&amp;bbb=1&amp;hasbroken=1"/>
              <p:cNvSpPr>
                <a:spLocks noRot="1" noChangeAspect="1" noMove="1" noResize="1" noEditPoints="1" noAdjustHandles="1" noChangeArrowheads="1" noChangeShapeType="1" noTextEdit="1"/>
              </p:cNvSpPr>
              <p:nvPr/>
            </p:nvSpPr>
            <p:spPr>
              <a:xfrm>
                <a:off x="502920" y="200879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p:sp>
        <p:nvSpPr>
          <p:cNvPr id="5" name="P_6_BD#bfd614655?segpoint=1&amp;vbadefaultcenterpage=1&amp;parentnodeid=2cdf02c87&amp;vbahtmlprocessed=1"/>
          <p:cNvSpPr/>
          <p:nvPr/>
        </p:nvSpPr>
        <p:spPr>
          <a:xfrm>
            <a:off x="502920" y="304504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graphicFrame>
            <p:nvGraphicFramePr>
              <p:cNvPr id="7" name="P_6_BD#bfd614655?colgroup=7,28&amp;vbadefaultcenterpage=1&amp;parentnodeid=2cdf02c87&amp;vbahtmlprocessed=1"/>
              <p:cNvGraphicFramePr>
                <a:graphicFrameLocks noGrp="1"/>
              </p:cNvGraphicFramePr>
              <p:nvPr/>
            </p:nvGraphicFramePr>
            <p:xfrm>
              <a:off x="502920" y="3667348"/>
              <a:ext cx="11155680" cy="1901952"/>
            </p:xfrm>
            <a:graphic>
              <a:graphicData uri="http://schemas.openxmlformats.org/drawingml/2006/table">
                <a:tbl>
                  <a:tblPr/>
                  <a:tblGrid>
                    <a:gridCol w="2441448">
                      <a:extLst>
                        <a:ext uri="{9D8B030D-6E8A-4147-A177-3AD203B41FA5}">
                          <a16:colId xmlns:a16="http://schemas.microsoft.com/office/drawing/2014/main" val="20000"/>
                        </a:ext>
                      </a:extLst>
                    </a:gridCol>
                    <a:gridCol w="8714232">
                      <a:extLst>
                        <a:ext uri="{9D8B030D-6E8A-4147-A177-3AD203B41FA5}">
                          <a16:colId xmlns:a16="http://schemas.microsoft.com/office/drawing/2014/main" val="20001"/>
                        </a:ext>
                      </a:extLst>
                    </a:gridCol>
                  </a:tblGrid>
                  <a:tr h="429133">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满足条件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165">
                    <a:tc rowSpan="3">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复数的分类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为实数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③</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165">
                    <a:tc vMerge="1">
                      <a:txBody>
                        <a:bodyPr/>
                        <a:lstStyle/>
                        <a:p>
                          <a:endParaRPr lang="zh-CN"/>
                        </a:p>
                      </a:txBody>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为虚数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④</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165">
                    <a:tc vMerge="1">
                      <a:txBody>
                        <a:bodyPr/>
                        <a:lstStyle/>
                        <a:p>
                          <a:endParaRPr lang="zh-CN"/>
                        </a:p>
                      </a:txBody>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为纯虚数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⑤</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7" name="P_6_BD#bfd614655?colgroup=7,28&amp;vbadefaultcenterpage=1&amp;parentnodeid=2cdf02c87&amp;vbahtmlprocessed=1"/>
              <p:cNvGraphicFramePr>
                <a:graphicFrameLocks noGrp="1"/>
              </p:cNvGraphicFramePr>
              <p:nvPr/>
            </p:nvGraphicFramePr>
            <p:xfrm>
              <a:off x="502920" y="3667348"/>
              <a:ext cx="11155680" cy="1722628"/>
            </p:xfrm>
            <a:graphic>
              <a:graphicData uri="http://schemas.openxmlformats.org/drawingml/2006/table">
                <a:tbl>
                  <a:tblPr/>
                  <a:tblGrid>
                    <a:gridCol w="2441448"/>
                    <a:gridCol w="8714232"/>
                  </a:tblGrid>
                  <a:tr h="474980">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r h="474980">
                    <a:tc rowSpan="3">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复数的分类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bl>
              </a:graphicData>
            </a:graphic>
          </p:graphicFrame>
        </mc:Fallback>
      </mc:AlternateContent>
      <p:sp>
        <p:nvSpPr>
          <p:cNvPr id="6" name="P_6_AN.1_1#bfd614655.blank?vbadefaultcenterpage=1&amp;parentnodeid=2cdf02c87&amp;vbapositionanswer=1&amp;vbahtmlprocessed=1"/>
          <p:cNvSpPr/>
          <p:nvPr/>
        </p:nvSpPr>
        <p:spPr>
          <a:xfrm>
            <a:off x="9280017" y="1970691"/>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实部</a:t>
            </a:r>
            <a:endParaRPr lang="en-US" altLang="zh-CN" sz="2400" dirty="0"/>
          </a:p>
        </p:txBody>
      </p:sp>
      <p:sp>
        <p:nvSpPr>
          <p:cNvPr id="8" name="P_6_AN.2_1#bfd614655.blank?vbadefaultcenterpage=1&amp;parentnodeid=2cdf02c87&amp;vbapositionanswer=2&amp;vbahtmlprocessed=1"/>
          <p:cNvSpPr/>
          <p:nvPr/>
        </p:nvSpPr>
        <p:spPr>
          <a:xfrm>
            <a:off x="1620965" y="2519331"/>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虚部</a:t>
            </a:r>
            <a:endParaRPr lang="en-US" altLang="zh-CN" sz="2400" dirty="0"/>
          </a:p>
        </p:txBody>
      </p:sp>
      <mc:AlternateContent xmlns:mc="http://schemas.openxmlformats.org/markup-compatibility/2006" xmlns:a14="http://schemas.microsoft.com/office/drawing/2010/main">
        <mc:Choice Requires="a14">
          <p:sp>
            <p:nvSpPr>
              <p:cNvPr id="9" name="P_6_AN.3_1#bfd614655.blank?vbadefaultcenterpage=1&amp;parentnodeid=2cdf02c87&amp;vbapositionanswer=3&amp;vbahtmlprocessed=1&amp;bbb=1"/>
              <p:cNvSpPr/>
              <p:nvPr/>
            </p:nvSpPr>
            <p:spPr>
              <a:xfrm>
                <a:off x="8061389" y="4099465"/>
                <a:ext cx="891921" cy="355600"/>
              </a:xfrm>
              <a:prstGeom prst="rect">
                <a:avLst/>
              </a:prstGeom>
              <a:noFill/>
            </p:spPr>
            <p:txBody>
              <a:bodyPr wrap="none" lIns="0" tIns="0" rIns="0" bIns="0" rtlCol="0" anchor="t"/>
              <a:lstStyle/>
              <a:p>
                <a:pPr algn="ctr" latinLnBrk="1">
                  <a:lnSpc>
                    <a:spcPts val="2815"/>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9" name="P_6_AN.3_1#bfd614655.blank?vbadefaultcenterpage=1&amp;parentnodeid=2cdf02c87&amp;vbapositionanswer=3&amp;vbahtmlprocessed=1&amp;bbb=1"/>
              <p:cNvSpPr>
                <a:spLocks noRot="1" noChangeAspect="1" noMove="1" noResize="1" noEditPoints="1" noAdjustHandles="1" noChangeArrowheads="1" noChangeShapeType="1" noTextEdit="1"/>
              </p:cNvSpPr>
              <p:nvPr/>
            </p:nvSpPr>
            <p:spPr>
              <a:xfrm>
                <a:off x="8061389" y="4099465"/>
                <a:ext cx="891921" cy="355600"/>
              </a:xfrm>
              <a:prstGeom prst="rect">
                <a:avLst/>
              </a:prstGeom>
              <a:blipFill rotWithShape="1">
                <a:blip r:embed="rId6"/>
                <a:stretch>
                  <a:fillRect l="-7" t="-152" r="50" b="-3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P_6_AN.4_1#bfd614655.blank?vbadefaultcenterpage=1&amp;parentnodeid=2cdf02c87&amp;vbapositionanswer=4&amp;vbahtmlprocessed=1&amp;bbb=1"/>
              <p:cNvSpPr/>
              <p:nvPr/>
            </p:nvSpPr>
            <p:spPr>
              <a:xfrm>
                <a:off x="8061388" y="4596151"/>
                <a:ext cx="891921" cy="355600"/>
              </a:xfrm>
              <a:prstGeom prst="rect">
                <a:avLst/>
              </a:prstGeom>
              <a:noFill/>
            </p:spPr>
            <p:txBody>
              <a:bodyPr wrap="none" lIns="0" tIns="0" rIns="0" bIns="0" rtlCol="0" anchor="t"/>
              <a:lstStyle/>
              <a:p>
                <a:pPr algn="ctr" latinLnBrk="1">
                  <a:lnSpc>
                    <a:spcPts val="2815"/>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10" name="P_6_AN.4_1#bfd614655.blank?vbadefaultcenterpage=1&amp;parentnodeid=2cdf02c87&amp;vbapositionanswer=4&amp;vbahtmlprocessed=1&amp;bbb=1"/>
              <p:cNvSpPr>
                <a:spLocks noRot="1" noChangeAspect="1" noMove="1" noResize="1" noEditPoints="1" noAdjustHandles="1" noChangeArrowheads="1" noChangeShapeType="1" noTextEdit="1"/>
              </p:cNvSpPr>
              <p:nvPr/>
            </p:nvSpPr>
            <p:spPr>
              <a:xfrm>
                <a:off x="8061388" y="4596151"/>
                <a:ext cx="891921" cy="355600"/>
              </a:xfrm>
              <a:prstGeom prst="rect">
                <a:avLst/>
              </a:prstGeom>
              <a:blipFill>
                <a:blip r:embed="rId7"/>
                <a:stretch>
                  <a:fillRect l="-3401" r="-2721" b="-120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P_6_AN.5_1#bfd614655.blank?vbadefaultcenterpage=1&amp;parentnodeid=2cdf02c87&amp;vbapositionanswer=5&amp;vbahtmlprocessed=1&amp;bbb=1"/>
              <p:cNvSpPr/>
              <p:nvPr/>
            </p:nvSpPr>
            <p:spPr>
              <a:xfrm>
                <a:off x="7693089" y="5084414"/>
                <a:ext cx="1938592" cy="348742"/>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11" name="P_6_AN.5_1#bfd614655.blank?vbadefaultcenterpage=1&amp;parentnodeid=2cdf02c87&amp;vbapositionanswer=5&amp;vbahtmlprocessed=1&amp;bbb=1"/>
              <p:cNvSpPr>
                <a:spLocks noRot="1" noChangeAspect="1" noMove="1" noResize="1" noEditPoints="1" noAdjustHandles="1" noChangeArrowheads="1" noChangeShapeType="1" noTextEdit="1"/>
              </p:cNvSpPr>
              <p:nvPr/>
            </p:nvSpPr>
            <p:spPr>
              <a:xfrm>
                <a:off x="7693089" y="5084414"/>
                <a:ext cx="1938592" cy="348742"/>
              </a:xfrm>
              <a:prstGeom prst="rect">
                <a:avLst/>
              </a:prstGeom>
              <a:blipFill>
                <a:blip r:embed="rId8"/>
                <a:stretch>
                  <a:fillRect t="-31579" r="-1572" b="-5438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wipe(left)">
                                      <p:cBhvr>
                                        <p:cTn id="31" dur="500"/>
                                        <p:tgtEl>
                                          <p:spTgt spid="10">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Effect transition="in" filter="wipe(left)">
                                      <p:cBhvr>
                                        <p:cTn id="39" dur="500"/>
                                        <p:tgtEl>
                                          <p:spTgt spid="11">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9" grpId="0" build="p" animBg="1"/>
      <p:bldP spid="10" grpId="0" build="p" animBg="1"/>
      <p:bldP spid="1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d94e05556?segpoint=1&amp;vbadefaultcenterpage=1&amp;parentnodeid=a86785bb3&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二、复数的有关概念</a:t>
            </a:r>
            <a:endParaRPr lang="en-US" altLang="zh-CN" sz="2600" dirty="0"/>
          </a:p>
        </p:txBody>
      </p:sp>
      <mc:AlternateContent xmlns:mc="http://schemas.openxmlformats.org/markup-compatibility/2006" xmlns:a14="http://schemas.microsoft.com/office/drawing/2010/main">
        <mc:Choice Requires="a14">
          <p:graphicFrame>
            <p:nvGraphicFramePr>
              <p:cNvPr id="8" name="P_6_BD#38a58fe29?colgroup=2,32&amp;vbadefaultcenterpage=1&amp;parentnodeid=d94e05556&amp;vbahtmlprocessed=1&amp;bbb=1&amp;hasbroken=1"/>
              <p:cNvGraphicFramePr>
                <a:graphicFrameLocks noGrp="1"/>
              </p:cNvGraphicFramePr>
              <p:nvPr/>
            </p:nvGraphicFramePr>
            <p:xfrm>
              <a:off x="502920" y="1419448"/>
              <a:ext cx="11155680" cy="2913698"/>
            </p:xfrm>
            <a:graphic>
              <a:graphicData uri="http://schemas.openxmlformats.org/drawingml/2006/table">
                <a:tbl>
                  <a:tblPr/>
                  <a:tblGrid>
                    <a:gridCol w="960120">
                      <a:extLst>
                        <a:ext uri="{9D8B030D-6E8A-4147-A177-3AD203B41FA5}">
                          <a16:colId xmlns:a16="http://schemas.microsoft.com/office/drawing/2014/main" val="20000"/>
                        </a:ext>
                      </a:extLst>
                    </a:gridCol>
                    <a:gridCol w="10195560">
                      <a:extLst>
                        <a:ext uri="{9D8B030D-6E8A-4147-A177-3AD203B41FA5}">
                          <a16:colId xmlns:a16="http://schemas.microsoft.com/office/drawing/2014/main" val="20001"/>
                        </a:ext>
                      </a:extLst>
                    </a:gridCol>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⑥</m:t>
                                  </m:r>
                                </m:e>
                              </m:d>
                            </m:oMath>
                          </a14:m>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共轭</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共轭</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⑦</m:t>
                                  </m:r>
                                </m:e>
                              </m:d>
                            </m:oMath>
                          </a14:m>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7707">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𝑂𝑍</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的模叫作复数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的模，记作</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，即</a:t>
                          </a:r>
                        </a:p>
                        <a:p>
                          <a:pPr marL="0" lvl="0" indent="0" algn="l" latinLnBrk="1" hangingPunct="0">
                            <a:lnSpc>
                              <a:spcPct val="1300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⑧</m:t>
                              </m:r>
                            </m:oMath>
                          </a14:m>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8" name="P_6_BD#38a58fe29?colgroup=2,32&amp;vbadefaultcenterpage=1&amp;parentnodeid=d94e05556&amp;vbahtmlprocessed=1&amp;bbb=1&amp;hasbroken=1"/>
              <p:cNvGraphicFramePr>
                <a:graphicFrameLocks noGrp="1"/>
              </p:cNvGraphicFramePr>
              <p:nvPr/>
            </p:nvGraphicFramePr>
            <p:xfrm>
              <a:off x="502920" y="1419448"/>
              <a:ext cx="11155680" cy="2779395"/>
            </p:xfrm>
            <a:graphic>
              <a:graphicData uri="http://schemas.openxmlformats.org/drawingml/2006/table">
                <a:tbl>
                  <a:tblPr/>
                  <a:tblGrid>
                    <a:gridCol w="960120"/>
                    <a:gridCol w="10195560"/>
                  </a:tblGrid>
                  <a:tr h="9499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9499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共轭</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1052195">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 name="P_6_AN.6_1#38a58fe29.blank?vbadefaultcenterpage=1&amp;parentnodeid=d94e05556&amp;vbapositionanswer=6&amp;vbahtmlprocessed=1&amp;bbb=1"/>
              <p:cNvSpPr/>
              <p:nvPr/>
            </p:nvSpPr>
            <p:spPr>
              <a:xfrm>
                <a:off x="4308022" y="1656430"/>
                <a:ext cx="1937258" cy="348742"/>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6_1#38a58fe29.blank?vbadefaultcenterpage=1&amp;parentnodeid=d94e05556&amp;vbapositionanswer=6&amp;vbahtmlprocessed=1&amp;bbb=1"/>
              <p:cNvSpPr>
                <a:spLocks noRot="1" noChangeAspect="1" noMove="1" noResize="1" noEditPoints="1" noAdjustHandles="1" noChangeArrowheads="1" noChangeShapeType="1" noTextEdit="1"/>
              </p:cNvSpPr>
              <p:nvPr/>
            </p:nvSpPr>
            <p:spPr>
              <a:xfrm>
                <a:off x="4308022" y="1656430"/>
                <a:ext cx="1937258" cy="348742"/>
              </a:xfrm>
              <a:prstGeom prst="rect">
                <a:avLst/>
              </a:prstGeom>
              <a:blipFill rotWithShape="1">
                <a:blip r:embed="rId4"/>
                <a:stretch>
                  <a:fillRect l="-9" t="-7566" r="3" b="-47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7_1#38a58fe29.blank?vbadefaultcenterpage=1&amp;parentnodeid=d94e05556&amp;vbapositionanswer=7&amp;vbahtmlprocessed=1&amp;bbb=1"/>
              <p:cNvSpPr/>
              <p:nvPr/>
            </p:nvSpPr>
            <p:spPr>
              <a:xfrm>
                <a:off x="4779573" y="2568544"/>
                <a:ext cx="2164271" cy="348742"/>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7_1#38a58fe29.blank?vbadefaultcenterpage=1&amp;parentnodeid=d94e05556&amp;vbapositionanswer=7&amp;vbahtmlprocessed=1&amp;bbb=1"/>
              <p:cNvSpPr>
                <a:spLocks noRot="1" noChangeAspect="1" noMove="1" noResize="1" noEditPoints="1" noAdjustHandles="1" noChangeArrowheads="1" noChangeShapeType="1" noTextEdit="1"/>
              </p:cNvSpPr>
              <p:nvPr/>
            </p:nvSpPr>
            <p:spPr>
              <a:xfrm>
                <a:off x="4779573" y="2568544"/>
                <a:ext cx="2164271" cy="348742"/>
              </a:xfrm>
              <a:prstGeom prst="rect">
                <a:avLst/>
              </a:prstGeom>
              <a:blipFill rotWithShape="1">
                <a:blip r:embed="rId5"/>
                <a:stretch>
                  <a:fillRect l="-26" t="-7639" r="5" b="-4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8_1#38a58fe29.blank?vbadefaultcenterpage=1&amp;parentnodeid=d94e05556&amp;vbapositionanswer=8&amp;vbahtmlprocessed=1"/>
              <p:cNvSpPr/>
              <p:nvPr/>
            </p:nvSpPr>
            <p:spPr>
              <a:xfrm>
                <a:off x="4520302" y="3730848"/>
                <a:ext cx="1352741" cy="406400"/>
              </a:xfrm>
              <a:prstGeom prst="rect">
                <a:avLst/>
              </a:prstGeom>
              <a:noFill/>
            </p:spPr>
            <p:txBody>
              <a:bodyPr wrap="none" lIns="0" tIns="0" rIns="0" bIns="0" rtlCol="0" anchor="t"/>
              <a:lstStyle/>
              <a:p>
                <a:pPr algn="ctr" latinLnBrk="1">
                  <a:lnSpc>
                    <a:spcPts val="323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8_1#38a58fe29.blank?vbadefaultcenterpage=1&amp;parentnodeid=d94e05556&amp;vbapositionanswer=8&amp;vbahtmlprocessed=1"/>
              <p:cNvSpPr>
                <a:spLocks noRot="1" noChangeAspect="1" noMove="1" noResize="1" noEditPoints="1" noAdjustHandles="1" noChangeArrowheads="1" noChangeShapeType="1" noTextEdit="1"/>
              </p:cNvSpPr>
              <p:nvPr/>
            </p:nvSpPr>
            <p:spPr>
              <a:xfrm>
                <a:off x="4520302" y="3730848"/>
                <a:ext cx="1352741" cy="406400"/>
              </a:xfrm>
              <a:prstGeom prst="rect">
                <a:avLst/>
              </a:prstGeom>
              <a:blipFill rotWithShape="1">
                <a:blip r:embed="rId6"/>
                <a:stretch>
                  <a:fillRect l="-27" t="-55" r="42" b="-88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5b4f2eb1d?segpoint=1&amp;vbadefaultcenterpage=1&amp;parentnodeid=a86785bb3&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三、复数的几何意义</a:t>
            </a:r>
            <a:endParaRPr lang="en-US" altLang="zh-CN" sz="2600" dirty="0"/>
          </a:p>
        </p:txBody>
      </p:sp>
      <mc:AlternateContent xmlns:mc="http://schemas.openxmlformats.org/markup-compatibility/2006" xmlns:a14="http://schemas.microsoft.com/office/drawing/2010/main">
        <mc:Choice Requires="a14">
          <p:graphicFrame>
            <p:nvGraphicFramePr>
              <p:cNvPr id="9" name="P_6_BD#f877408ae?colgroup=4,31&amp;vbadefaultcenterpage=1&amp;parentnodeid=5b4f2eb1d&amp;vbahtmlprocessed=1&amp;bbb=1&amp;hasbroken=1"/>
              <p:cNvGraphicFramePr>
                <a:graphicFrameLocks noGrp="1"/>
              </p:cNvGraphicFramePr>
              <p:nvPr/>
            </p:nvGraphicFramePr>
            <p:xfrm>
              <a:off x="502920" y="1419448"/>
              <a:ext cx="11146536" cy="4177538"/>
            </p:xfrm>
            <a:graphic>
              <a:graphicData uri="http://schemas.openxmlformats.org/drawingml/2006/table">
                <a:tbl>
                  <a:tblPr/>
                  <a:tblGrid>
                    <a:gridCol w="1444752">
                      <a:extLst>
                        <a:ext uri="{9D8B030D-6E8A-4147-A177-3AD203B41FA5}">
                          <a16:colId xmlns:a16="http://schemas.microsoft.com/office/drawing/2014/main" val="20000"/>
                        </a:ext>
                      </a:extLst>
                    </a:gridCol>
                    <a:gridCol w="9701784">
                      <a:extLst>
                        <a:ext uri="{9D8B030D-6E8A-4147-A177-3AD203B41FA5}">
                          <a16:colId xmlns:a16="http://schemas.microsoft.com/office/drawing/2014/main" val="20001"/>
                        </a:ext>
                      </a:extLst>
                    </a:gridCol>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复平面的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概念</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建立直角坐标系来表示复数的平面叫作复平面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实轴</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、虚</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在复平面内，</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轴叫作⑨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轴叫作⑩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，实轴上的点都表示</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；除原点以外，虚轴上的点都表示纯虚数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5586">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复数的几</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何表示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m>
                                <m:mPr>
                                  <m:mcs>
                                    <m:mc>
                                      <m:mcPr>
                                        <m:count m:val="1"/>
                                        <m:mcJc m:val="center"/>
                                      </m:mcPr>
                                    </m:mc>
                                  </m:mcs>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mPr>
                                <m:mr>
                                  <m:e>
                                    <m:groupChr>
                                      <m:groupChrPr>
                                        <m:chr m:val="→"/>
                                        <m:vertJc m:val="bot"/>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groupChrPr>
                                      <m:e>
                                        <m:r>
                                          <m:rPr>
                                            <m:nor/>
                                          </m:rPr>
                                          <a:rPr lang="en-US" altLang="zh-CN" sz="2400" b="0">
                                            <a:solidFill>
                                              <a:srgbClr val="000000"/>
                                            </a:solidFill>
                                            <a:latin typeface="Cambria Math" panose="02040503050406030204" pitchFamily="18" charset="0"/>
                                          </a:rPr>
                                          <m:t>一一对应</m:t>
                                        </m:r>
                                      </m:e>
                                    </m:groupChr>
                                  </m:e>
                                </m:mr>
                                <m:m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e>
                                </m:mr>
                              </m: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复平面内的点</a:t>
                          </a:r>
                          <a:endParaRPr lang="en-US" altLang="zh-CN" sz="1200" dirty="0"/>
                        </a:p>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𝑍</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m>
                                <m:mPr>
                                  <m:mcs>
                                    <m:mc>
                                      <m:mcPr>
                                        <m:count m:val="1"/>
                                        <m:mcJc m:val="center"/>
                                      </m:mcPr>
                                    </m:mc>
                                  </m:mcs>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mPr>
                                <m:mr>
                                  <m:e>
                                    <m:groupChr>
                                      <m:groupChrPr>
                                        <m:chr m:val="←"/>
                                        <m:vertJc m:val="bot"/>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groupChrPr>
                                      <m:e>
                                        <m:r>
                                          <m:rPr>
                                            <m:nor/>
                                          </m:rPr>
                                          <a:rPr lang="en-US" altLang="zh-CN" sz="2400" b="0">
                                            <a:solidFill>
                                              <a:srgbClr val="000000"/>
                                            </a:solidFill>
                                            <a:latin typeface="Cambria Math" panose="02040503050406030204" pitchFamily="18" charset="0"/>
                                          </a:rPr>
                                          <m:t>一一对应</m:t>
                                        </m:r>
                                      </m:e>
                                    </m:groupChr>
                                  </m:e>
                                </m:mr>
                                <m:m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e>
                                </m:mr>
                              </m: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平面向量⑪</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9" name="P_6_BD#f877408ae?colgroup=4,31&amp;vbadefaultcenterpage=1&amp;parentnodeid=5b4f2eb1d&amp;vbahtmlprocessed=1&amp;bbb=1&amp;hasbroken=1"/>
              <p:cNvGraphicFramePr>
                <a:graphicFrameLocks noGrp="1"/>
              </p:cNvGraphicFramePr>
              <p:nvPr/>
            </p:nvGraphicFramePr>
            <p:xfrm>
              <a:off x="502920" y="1419448"/>
              <a:ext cx="11146536" cy="4097274"/>
            </p:xfrm>
            <a:graphic>
              <a:graphicData uri="http://schemas.openxmlformats.org/drawingml/2006/table">
                <a:tbl>
                  <a:tblPr/>
                  <a:tblGrid>
                    <a:gridCol w="1444752"/>
                    <a:gridCol w="9701784"/>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复平面的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概念</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建立直角坐标系来表示复数的平面叫作复平面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9960">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实轴</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、虚</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2275205">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复数的几</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何表示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 name="P_6_BD#f877408ae?vbadefaultcenterpage=1&amp;parentnodeid=5b4f2eb1d&amp;vbahtmlprocessed=1"/>
              <p:cNvSpPr/>
              <p:nvPr/>
            </p:nvSpPr>
            <p:spPr>
              <a:xfrm>
                <a:off x="502920" y="5648548"/>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【提醒】复数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对应的点的坐标为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,而不是</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P_6_BD#f877408ae?vbadefaultcenterpage=1&amp;parentnodeid=5b4f2eb1d&amp;vbahtmlprocessed=1"/>
              <p:cNvSpPr>
                <a:spLocks noRot="1" noChangeAspect="1" noMove="1" noResize="1" noEditPoints="1" noAdjustHandles="1" noChangeArrowheads="1" noChangeShapeType="1" noTextEdit="1"/>
              </p:cNvSpPr>
              <p:nvPr/>
            </p:nvSpPr>
            <p:spPr>
              <a:xfrm>
                <a:off x="502920" y="5648548"/>
                <a:ext cx="11183112" cy="490030"/>
              </a:xfrm>
              <a:prstGeom prst="rect">
                <a:avLst/>
              </a:prstGeom>
              <a:blipFill rotWithShape="1">
                <a:blip r:embed="rId4"/>
                <a:stretch>
                  <a:fillRect t="-46" r="1" b="-11915"/>
                </a:stretch>
              </a:blipFill>
            </p:spPr>
            <p:txBody>
              <a:bodyPr/>
              <a:lstStyle/>
              <a:p>
                <a:r>
                  <a:rPr lang="zh-CN" altLang="en-US">
                    <a:noFill/>
                  </a:rPr>
                  <a:t> </a:t>
                </a:r>
              </a:p>
            </p:txBody>
          </p:sp>
        </mc:Fallback>
      </mc:AlternateContent>
      <p:sp>
        <p:nvSpPr>
          <p:cNvPr id="5" name="P_6_AN.9_1#f877408ae.blank?vbadefaultcenterpage=1&amp;parentnodeid=5b4f2eb1d&amp;vbapositionanswer=9&amp;vbahtmlprocessed=1"/>
          <p:cNvSpPr/>
          <p:nvPr/>
        </p:nvSpPr>
        <p:spPr>
          <a:xfrm>
            <a:off x="5289605" y="2292192"/>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实轴</a:t>
            </a:r>
            <a:endParaRPr lang="en-US" altLang="zh-CN" sz="2400" dirty="0"/>
          </a:p>
        </p:txBody>
      </p:sp>
      <p:sp>
        <p:nvSpPr>
          <p:cNvPr id="6" name="P_6_AN.10_1#f877408ae.blank?vbadefaultcenterpage=1&amp;parentnodeid=5b4f2eb1d&amp;vbapositionanswer=10&amp;vbahtmlprocessed=1"/>
          <p:cNvSpPr/>
          <p:nvPr/>
        </p:nvSpPr>
        <p:spPr>
          <a:xfrm>
            <a:off x="7903073" y="2292192"/>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虚轴</a:t>
            </a:r>
            <a:endParaRPr lang="en-US" altLang="zh-CN" sz="2400" dirty="0"/>
          </a:p>
        </p:txBody>
      </p:sp>
      <mc:AlternateContent xmlns:mc="http://schemas.openxmlformats.org/markup-compatibility/2006" xmlns:a14="http://schemas.microsoft.com/office/drawing/2010/main">
        <mc:Choice Requires="a14">
          <p:sp>
            <p:nvSpPr>
              <p:cNvPr id="7" name="P_6_AN.11_1#f877408ae.blank?vbadefaultcenterpage=1&amp;parentnodeid=5b4f2eb1d&amp;vbapositionanswer=11&amp;vbahtmlprocessed=1"/>
              <p:cNvSpPr/>
              <p:nvPr/>
            </p:nvSpPr>
            <p:spPr>
              <a:xfrm>
                <a:off x="5899395" y="4778090"/>
                <a:ext cx="550355" cy="406400"/>
              </a:xfrm>
              <a:prstGeom prst="rect">
                <a:avLst/>
              </a:prstGeom>
              <a:noFill/>
            </p:spPr>
            <p:txBody>
              <a:bodyPr wrap="none" lIns="0" tIns="0" rIns="0" bIns="0" rtlCol="0" anchor="t"/>
              <a:lstStyle/>
              <a:p>
                <a:pPr algn="ctr" latinLnBrk="1">
                  <a:lnSpc>
                    <a:spcPts val="325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𝑂𝑍</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P_6_AN.11_1#f877408ae.blank?vbadefaultcenterpage=1&amp;parentnodeid=5b4f2eb1d&amp;vbapositionanswer=11&amp;vbahtmlprocessed=1"/>
              <p:cNvSpPr>
                <a:spLocks noRot="1" noChangeAspect="1" noMove="1" noResize="1" noEditPoints="1" noAdjustHandles="1" noChangeArrowheads="1" noChangeShapeType="1" noTextEdit="1"/>
              </p:cNvSpPr>
              <p:nvPr/>
            </p:nvSpPr>
            <p:spPr>
              <a:xfrm>
                <a:off x="5899395" y="4778090"/>
                <a:ext cx="550355" cy="406400"/>
              </a:xfrm>
              <a:prstGeom prst="rect">
                <a:avLst/>
              </a:prstGeom>
              <a:blipFill rotWithShape="1">
                <a:blip r:embed="rId5"/>
                <a:stretch>
                  <a:fillRect l="-45" t="-86" r="10" b="-147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left)">
                                      <p:cBhvr>
                                        <p:cTn id="23" dur="500"/>
                                        <p:tgtEl>
                                          <p:spTgt spid="7">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0ebf0c8db?segpoint=1&amp;vbadefaultcenterpage=1&amp;parentnodeid=a86785bb3&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四、复数的运算法则</a:t>
            </a:r>
            <a:endParaRPr lang="en-US" altLang="zh-CN" sz="2600" dirty="0"/>
          </a:p>
        </p:txBody>
      </p:sp>
      <mc:AlternateContent xmlns:mc="http://schemas.openxmlformats.org/markup-compatibility/2006" xmlns:a14="http://schemas.microsoft.com/office/drawing/2010/main">
        <mc:Choice Requires="a14">
          <p:graphicFrame>
            <p:nvGraphicFramePr>
              <p:cNvPr id="10" name="P_6_BD#80bfccca8?colgroup=36&amp;vbadefaultcenterpage=1&amp;parentnodeid=0ebf0c8db&amp;vbahtmlprocessed=1&amp;bbb=1"/>
              <p:cNvGraphicFramePr>
                <a:graphicFrameLocks noGrp="1"/>
              </p:cNvGraphicFramePr>
              <p:nvPr/>
            </p:nvGraphicFramePr>
            <p:xfrm>
              <a:off x="502920" y="1419448"/>
              <a:ext cx="11155680" cy="2666937"/>
            </p:xfrm>
            <a:graphic>
              <a:graphicData uri="http://schemas.openxmlformats.org/drawingml/2006/table">
                <a:tbl>
                  <a:tblPr/>
                  <a:tblGrid>
                    <a:gridCol w="832104">
                      <a:extLst>
                        <a:ext uri="{9D8B030D-6E8A-4147-A177-3AD203B41FA5}">
                          <a16:colId xmlns:a16="http://schemas.microsoft.com/office/drawing/2014/main" val="20000"/>
                        </a:ext>
                      </a:extLst>
                    </a:gridCol>
                    <a:gridCol w="10323576">
                      <a:extLst>
                        <a:ext uri="{9D8B030D-6E8A-4147-A177-3AD203B41FA5}">
                          <a16:colId xmlns:a16="http://schemas.microsoft.com/office/drawing/2014/main" val="20001"/>
                        </a:ext>
                      </a:extLst>
                    </a:gridCol>
                  </a:tblGrid>
                  <a:tr h="428943">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加法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⑫</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减法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⑬</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乘法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⑭</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498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除法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⑮</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i</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10" name="P_6_BD#80bfccca8?colgroup=36&amp;vbadefaultcenterpage=1&amp;parentnodeid=0ebf0c8db&amp;vbahtmlprocessed=1&amp;bbb=1"/>
              <p:cNvGraphicFramePr>
                <a:graphicFrameLocks noGrp="1"/>
              </p:cNvGraphicFramePr>
              <p:nvPr/>
            </p:nvGraphicFramePr>
            <p:xfrm>
              <a:off x="502920" y="1419448"/>
              <a:ext cx="11155680" cy="2499996"/>
            </p:xfrm>
            <a:graphic>
              <a:graphicData uri="http://schemas.openxmlformats.org/drawingml/2006/table">
                <a:tbl>
                  <a:tblPr/>
                  <a:tblGrid>
                    <a:gridCol w="832104"/>
                    <a:gridCol w="10323576"/>
                  </a:tblGrid>
                  <a:tr h="474980">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hMerge="1">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加法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减法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乘法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76517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除法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 name="P_6_AN.12_1#80bfccca8.blank?vbadefaultcenterpage=1&amp;parentnodeid=0ebf0c8db&amp;vbapositionanswer=12&amp;vbahtmlprocessed=1&amp;bbb=1"/>
              <p:cNvSpPr/>
              <p:nvPr/>
            </p:nvSpPr>
            <p:spPr>
              <a:xfrm>
                <a:off x="5867264" y="2011966"/>
                <a:ext cx="2517521"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12_1#80bfccca8.blank?vbadefaultcenterpage=1&amp;parentnodeid=0ebf0c8db&amp;vbapositionanswer=12&amp;vbahtmlprocessed=1&amp;bbb=1"/>
              <p:cNvSpPr>
                <a:spLocks noRot="1" noChangeAspect="1" noMove="1" noResize="1" noEditPoints="1" noAdjustHandles="1" noChangeArrowheads="1" noChangeShapeType="1" noTextEdit="1"/>
              </p:cNvSpPr>
              <p:nvPr/>
            </p:nvSpPr>
            <p:spPr>
              <a:xfrm>
                <a:off x="5867264" y="2011966"/>
                <a:ext cx="2517521" cy="355600"/>
              </a:xfrm>
              <a:prstGeom prst="rect">
                <a:avLst/>
              </a:prstGeom>
              <a:blipFill rotWithShape="1">
                <a:blip r:embed="rId4"/>
                <a:stretch>
                  <a:fillRect l="-20" t="-80" r="10" b="-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13_1#80bfccca8.blank?vbadefaultcenterpage=1&amp;parentnodeid=0ebf0c8db&amp;vbapositionanswer=13&amp;vbahtmlprocessed=1&amp;bbb=1"/>
              <p:cNvSpPr/>
              <p:nvPr/>
            </p:nvSpPr>
            <p:spPr>
              <a:xfrm>
                <a:off x="5867899" y="2367058"/>
                <a:ext cx="2517521"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13_1#80bfccca8.blank?vbadefaultcenterpage=1&amp;parentnodeid=0ebf0c8db&amp;vbapositionanswer=13&amp;vbahtmlprocessed=1&amp;bbb=1"/>
              <p:cNvSpPr>
                <a:spLocks noRot="1" noChangeAspect="1" noMove="1" noResize="1" noEditPoints="1" noAdjustHandles="1" noChangeArrowheads="1" noChangeShapeType="1" noTextEdit="1"/>
              </p:cNvSpPr>
              <p:nvPr/>
            </p:nvSpPr>
            <p:spPr>
              <a:xfrm>
                <a:off x="5867899" y="2367058"/>
                <a:ext cx="2517521" cy="355600"/>
              </a:xfrm>
              <a:prstGeom prst="rect">
                <a:avLst/>
              </a:prstGeom>
              <a:blipFill rotWithShape="1">
                <a:blip r:embed="rId5"/>
                <a:stretch>
                  <a:fillRect l="-20" t="-116" r="10" b="-4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14_1#80bfccca8.blank?vbadefaultcenterpage=1&amp;parentnodeid=0ebf0c8db&amp;vbapositionanswer=14&amp;vbahtmlprocessed=1&amp;bbb=1"/>
              <p:cNvSpPr/>
              <p:nvPr/>
            </p:nvSpPr>
            <p:spPr>
              <a:xfrm>
                <a:off x="5572624" y="2854992"/>
                <a:ext cx="3173603"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𝑏𝑑</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𝑏𝑐</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14_1#80bfccca8.blank?vbadefaultcenterpage=1&amp;parentnodeid=0ebf0c8db&amp;vbapositionanswer=14&amp;vbahtmlprocessed=1&amp;bbb=1"/>
              <p:cNvSpPr>
                <a:spLocks noRot="1" noChangeAspect="1" noMove="1" noResize="1" noEditPoints="1" noAdjustHandles="1" noChangeArrowheads="1" noChangeShapeType="1" noTextEdit="1"/>
              </p:cNvSpPr>
              <p:nvPr/>
            </p:nvSpPr>
            <p:spPr>
              <a:xfrm>
                <a:off x="5572624" y="2854992"/>
                <a:ext cx="3173603" cy="355600"/>
              </a:xfrm>
              <a:prstGeom prst="rect">
                <a:avLst/>
              </a:prstGeom>
              <a:blipFill rotWithShape="1">
                <a:blip r:embed="rId6"/>
                <a:stretch>
                  <a:fillRect l="-16" t="-9" r="12" b="-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P_6_AN.15_1#80bfccca8.blank?vbadefaultcenterpage=1&amp;parentnodeid=0ebf0c8db&amp;vbapositionanswer=15&amp;vbahtmlprocessed=1&amp;rh=48.6"/>
              <p:cNvSpPr/>
              <p:nvPr/>
            </p:nvSpPr>
            <p:spPr>
              <a:xfrm>
                <a:off x="5061259" y="3342355"/>
                <a:ext cx="2167573" cy="546100"/>
              </a:xfrm>
              <a:prstGeom prst="rect">
                <a:avLst/>
              </a:prstGeom>
              <a:noFill/>
            </p:spPr>
            <p:txBody>
              <a:bodyPr wrap="none" lIns="0" tIns="0" rIns="0" bIns="0" rtlCol="0" anchor="t"/>
              <a:lstStyle/>
              <a:p>
                <a:pPr algn="ctr" latinLnBrk="1">
                  <a:lnSpc>
                    <a:spcPts val="429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𝑏𝑑</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𝑎𝑑</m:t>
                            </m:r>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i</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P_6_AN.15_1#80bfccca8.blank?vbadefaultcenterpage=1&amp;parentnodeid=0ebf0c8db&amp;vbapositionanswer=15&amp;vbahtmlprocessed=1&amp;rh=48.6"/>
              <p:cNvSpPr>
                <a:spLocks noRot="1" noChangeAspect="1" noMove="1" noResize="1" noEditPoints="1" noAdjustHandles="1" noChangeArrowheads="1" noChangeShapeType="1" noTextEdit="1"/>
              </p:cNvSpPr>
              <p:nvPr/>
            </p:nvSpPr>
            <p:spPr>
              <a:xfrm>
                <a:off x="5061259" y="3342355"/>
                <a:ext cx="2167573" cy="546100"/>
              </a:xfrm>
              <a:prstGeom prst="rect">
                <a:avLst/>
              </a:prstGeom>
              <a:blipFill rotWithShape="1">
                <a:blip r:embed="rId7"/>
                <a:stretch>
                  <a:fillRect l="-14" t="-64" r="29" b="6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639</Words>
  <Application>Microsoft Office PowerPoint</Application>
  <PresentationFormat>宽屏</PresentationFormat>
  <Paragraphs>226</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7</cp:revision>
  <dcterms:created xsi:type="dcterms:W3CDTF">2023-12-21T11:35:00Z</dcterms:created>
  <dcterms:modified xsi:type="dcterms:W3CDTF">2024-01-18T06:26:50Z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E000E89A77084C9E902BDEEAA23584BB_12</vt:lpwstr>
  </property>
  <property fmtid="{D5CDD505-2E9C-101B-9397-08002B2CF9AE}" pid="3" name="KSOProductBuildVer">
    <vt:lpwstr>2052-12.1.0.15990</vt:lpwstr>
  </property>
</Properties>
</file>